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60"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AF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9/12/2019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9/12/2019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9/12/2019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9/12/2019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tx1"/>
          </a:solidFill>
        </p:spPr>
        <p:txBody>
          <a:bodyPr>
            <a:normAutofit/>
          </a:bodyPr>
          <a:lstStyle/>
          <a:p>
            <a:r>
              <a:rPr lang="en-US" sz="3600" dirty="0" smtClean="0">
                <a:solidFill>
                  <a:schemeClr val="bg1"/>
                </a:solidFill>
              </a:rPr>
              <a:t>Opening Chinese restaurant in </a:t>
            </a:r>
            <a:r>
              <a:rPr lang="en-US" sz="3600" dirty="0" err="1" smtClean="0">
                <a:solidFill>
                  <a:schemeClr val="bg1"/>
                </a:solidFill>
              </a:rPr>
              <a:t>toronto</a:t>
            </a:r>
            <a:endParaRPr lang="ru-RU" sz="3600" dirty="0">
              <a:solidFill>
                <a:schemeClr val="bg1"/>
              </a:solidFill>
            </a:endParaRPr>
          </a:p>
        </p:txBody>
      </p:sp>
      <p:sp>
        <p:nvSpPr>
          <p:cNvPr id="3" name="Subtitle 2"/>
          <p:cNvSpPr>
            <a:spLocks noGrp="1"/>
          </p:cNvSpPr>
          <p:nvPr>
            <p:ph type="subTitle" idx="1"/>
          </p:nvPr>
        </p:nvSpPr>
        <p:spPr/>
        <p:txBody>
          <a:bodyPr/>
          <a:lstStyle/>
          <a:p>
            <a:r>
              <a:rPr lang="en-US" dirty="0" smtClean="0"/>
              <a:t>By Elshan Kazimov</a:t>
            </a:r>
            <a:endParaRPr lang="ru-RU" dirty="0"/>
          </a:p>
        </p:txBody>
      </p:sp>
    </p:spTree>
    <p:extLst>
      <p:ext uri="{BB962C8B-B14F-4D97-AF65-F5344CB8AC3E}">
        <p14:creationId xmlns:p14="http://schemas.microsoft.com/office/powerpoint/2010/main" val="3465383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957" y="650159"/>
            <a:ext cx="4494998" cy="1134640"/>
          </a:xfrm>
        </p:spPr>
        <p:txBody>
          <a:bodyPr/>
          <a:lstStyle/>
          <a:p>
            <a:r>
              <a:rPr lang="en-US" dirty="0" smtClean="0"/>
              <a:t>Business problem</a:t>
            </a:r>
            <a:endParaRPr lang="ru-RU" dirty="0"/>
          </a:p>
        </p:txBody>
      </p:sp>
      <p:sp>
        <p:nvSpPr>
          <p:cNvPr id="4" name="Text Placeholder 3"/>
          <p:cNvSpPr>
            <a:spLocks noGrp="1"/>
          </p:cNvSpPr>
          <p:nvPr>
            <p:ph type="body" sz="half" idx="2"/>
          </p:nvPr>
        </p:nvSpPr>
        <p:spPr>
          <a:xfrm>
            <a:off x="287382" y="2495006"/>
            <a:ext cx="5434149" cy="2586445"/>
          </a:xfrm>
          <a:noFill/>
        </p:spPr>
        <p:txBody>
          <a:bodyPr>
            <a:normAutofit/>
          </a:bodyPr>
          <a:lstStyle/>
          <a:p>
            <a:r>
              <a:rPr lang="en-US" sz="2000" dirty="0"/>
              <a:t>Toronto is crowded, multicultural and touristic city. According to 2017 data provided by United Nations population of Toronto is approximately 2.93 million which is high enough. That’s why opening restaurant in Toronto can be very profitable for restaurant </a:t>
            </a:r>
            <a:r>
              <a:rPr lang="en-US" sz="2000" dirty="0" smtClean="0"/>
              <a:t>owner.</a:t>
            </a:r>
            <a:r>
              <a:rPr lang="en-US" sz="2000" dirty="0"/>
              <a:t>  </a:t>
            </a:r>
            <a:r>
              <a:rPr lang="en-US" sz="2000" dirty="0" smtClean="0"/>
              <a:t>But where to open this restaurant in Toronto?</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5509" r="5509"/>
          <a:stretch>
            <a:fillRect/>
          </a:stretch>
        </p:blipFill>
        <p:spPr>
          <a:xfrm>
            <a:off x="6095999" y="0"/>
            <a:ext cx="6096001" cy="6858000"/>
          </a:xfrm>
        </p:spPr>
      </p:pic>
    </p:spTree>
    <p:extLst>
      <p:ext uri="{BB962C8B-B14F-4D97-AF65-F5344CB8AC3E}">
        <p14:creationId xmlns:p14="http://schemas.microsoft.com/office/powerpoint/2010/main" val="1818415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6730" y="598932"/>
            <a:ext cx="7729728" cy="1188720"/>
          </a:xfrm>
        </p:spPr>
        <p:txBody>
          <a:bodyPr/>
          <a:lstStyle/>
          <a:p>
            <a:r>
              <a:rPr lang="en-US" dirty="0" err="1" smtClean="0"/>
              <a:t>Data&amp;sources</a:t>
            </a:r>
            <a:endParaRPr lang="ru-RU" dirty="0"/>
          </a:p>
        </p:txBody>
      </p:sp>
      <p:sp>
        <p:nvSpPr>
          <p:cNvPr id="3" name="TextBox 2"/>
          <p:cNvSpPr txBox="1"/>
          <p:nvPr/>
        </p:nvSpPr>
        <p:spPr>
          <a:xfrm>
            <a:off x="1280159" y="2912013"/>
            <a:ext cx="9256543" cy="1877437"/>
          </a:xfrm>
          <a:prstGeom prst="rect">
            <a:avLst/>
          </a:prstGeom>
          <a:noFill/>
        </p:spPr>
        <p:txBody>
          <a:bodyPr wrap="square" rtlCol="0">
            <a:spAutoFit/>
          </a:bodyPr>
          <a:lstStyle/>
          <a:p>
            <a:pPr marL="457200" indent="-457200">
              <a:buAutoNum type="arabicPeriod"/>
            </a:pPr>
            <a:r>
              <a:rPr lang="en-US" sz="3200" dirty="0" smtClean="0">
                <a:solidFill>
                  <a:schemeClr val="bg1"/>
                </a:solidFill>
              </a:rPr>
              <a:t>Official website of Toronto city </a:t>
            </a:r>
          </a:p>
          <a:p>
            <a:pPr marL="457200" indent="-457200">
              <a:buAutoNum type="arabicPeriod"/>
            </a:pPr>
            <a:r>
              <a:rPr lang="en-US" sz="3200" dirty="0" err="1" smtClean="0">
                <a:solidFill>
                  <a:schemeClr val="bg1"/>
                </a:solidFill>
              </a:rPr>
              <a:t>Geopy.geocoders</a:t>
            </a:r>
            <a:endParaRPr lang="en-US" sz="3200" dirty="0" smtClean="0">
              <a:solidFill>
                <a:schemeClr val="bg1"/>
              </a:solidFill>
            </a:endParaRPr>
          </a:p>
          <a:p>
            <a:pPr marL="457200" indent="-457200">
              <a:buAutoNum type="arabicPeriod"/>
            </a:pPr>
            <a:r>
              <a:rPr lang="en-US" sz="3200" dirty="0" smtClean="0">
                <a:solidFill>
                  <a:schemeClr val="bg1"/>
                </a:solidFill>
              </a:rPr>
              <a:t>Foursquare API</a:t>
            </a:r>
          </a:p>
          <a:p>
            <a:pPr marL="457200" indent="-457200">
              <a:buAutoNum type="arabicPeriod"/>
            </a:pPr>
            <a:endParaRPr lang="ru-RU" sz="2000" dirty="0">
              <a:solidFill>
                <a:schemeClr val="bg1"/>
              </a:solidFill>
            </a:endParaRPr>
          </a:p>
        </p:txBody>
      </p:sp>
    </p:spTree>
    <p:extLst>
      <p:ext uri="{BB962C8B-B14F-4D97-AF65-F5344CB8AC3E}">
        <p14:creationId xmlns:p14="http://schemas.microsoft.com/office/powerpoint/2010/main" val="2352272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620" y="471299"/>
            <a:ext cx="4486656" cy="1141497"/>
          </a:xfrm>
        </p:spPr>
        <p:txBody>
          <a:bodyPr/>
          <a:lstStyle/>
          <a:p>
            <a:r>
              <a:rPr lang="en-US" dirty="0" smtClean="0"/>
              <a:t>Methodology</a:t>
            </a:r>
            <a:endParaRPr lang="ru-RU" dirty="0"/>
          </a:p>
        </p:txBody>
      </p:sp>
      <p:sp>
        <p:nvSpPr>
          <p:cNvPr id="4" name="Text Placeholder 3"/>
          <p:cNvSpPr>
            <a:spLocks noGrp="1"/>
          </p:cNvSpPr>
          <p:nvPr>
            <p:ph type="body" sz="half" idx="2"/>
          </p:nvPr>
        </p:nvSpPr>
        <p:spPr>
          <a:xfrm>
            <a:off x="633047" y="2363372"/>
            <a:ext cx="5008098" cy="2729133"/>
          </a:xfrm>
        </p:spPr>
        <p:txBody>
          <a:bodyPr>
            <a:normAutofit lnSpcReduction="10000"/>
          </a:bodyPr>
          <a:lstStyle/>
          <a:p>
            <a:r>
              <a:rPr lang="en-US" sz="2000" dirty="0" smtClean="0"/>
              <a:t>We combined datasets that we have got from  first and second sources (Population and income data is for 2016) and the we used Foursquare API to get locations of restaurants and then we created final </a:t>
            </a:r>
            <a:r>
              <a:rPr lang="en-US" sz="2000" dirty="0" err="1" smtClean="0"/>
              <a:t>dataframe</a:t>
            </a:r>
            <a:r>
              <a:rPr lang="en-US" sz="2000" dirty="0" smtClean="0"/>
              <a:t>. Firstly, we visualized data with the help of horizontal bar chart provided by </a:t>
            </a:r>
            <a:r>
              <a:rPr lang="en-US" sz="2000" dirty="0" err="1" smtClean="0"/>
              <a:t>Matplotlib</a:t>
            </a:r>
            <a:r>
              <a:rPr lang="en-US" sz="2000" dirty="0" smtClean="0"/>
              <a:t> library and at the end, we created map provided by Folium library.</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2664" y="154745"/>
            <a:ext cx="5641144" cy="6541477"/>
          </a:xfrm>
        </p:spPr>
      </p:pic>
    </p:spTree>
    <p:extLst>
      <p:ext uri="{BB962C8B-B14F-4D97-AF65-F5344CB8AC3E}">
        <p14:creationId xmlns:p14="http://schemas.microsoft.com/office/powerpoint/2010/main" val="1779474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620" y="429096"/>
            <a:ext cx="4486656" cy="1141497"/>
          </a:xfrm>
        </p:spPr>
        <p:txBody>
          <a:bodyPr/>
          <a:lstStyle/>
          <a:p>
            <a:r>
              <a:rPr lang="en-US" dirty="0" smtClean="0"/>
              <a:t>Results – bar chart</a:t>
            </a:r>
            <a:endParaRPr lang="ru-RU"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1311" y="911703"/>
            <a:ext cx="6100689" cy="5057334"/>
          </a:xfrm>
        </p:spPr>
      </p:pic>
      <p:sp>
        <p:nvSpPr>
          <p:cNvPr id="4" name="Text Placeholder 3"/>
          <p:cNvSpPr>
            <a:spLocks noGrp="1"/>
          </p:cNvSpPr>
          <p:nvPr>
            <p:ph type="body" sz="half" idx="2"/>
          </p:nvPr>
        </p:nvSpPr>
        <p:spPr>
          <a:xfrm>
            <a:off x="687265" y="2897945"/>
            <a:ext cx="4651365" cy="1716259"/>
          </a:xfrm>
        </p:spPr>
        <p:txBody>
          <a:bodyPr>
            <a:normAutofit/>
          </a:bodyPr>
          <a:lstStyle/>
          <a:p>
            <a:r>
              <a:rPr lang="en-US" sz="2000" dirty="0" smtClean="0"/>
              <a:t>Horizontal bar chart created opportunity for us to see top 5 neighborhoods by individual income ranking. But we also need to get data about locations of other Chinese restaurants.</a:t>
            </a:r>
            <a:endParaRPr lang="ru-RU" sz="2000" dirty="0"/>
          </a:p>
        </p:txBody>
      </p:sp>
    </p:spTree>
    <p:extLst>
      <p:ext uri="{BB962C8B-B14F-4D97-AF65-F5344CB8AC3E}">
        <p14:creationId xmlns:p14="http://schemas.microsoft.com/office/powerpoint/2010/main" val="817970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756" y="316554"/>
            <a:ext cx="4486656" cy="1141497"/>
          </a:xfrm>
        </p:spPr>
        <p:txBody>
          <a:bodyPr/>
          <a:lstStyle/>
          <a:p>
            <a:r>
              <a:rPr lang="en-US" dirty="0" smtClean="0"/>
              <a:t>Results – map</a:t>
            </a:r>
            <a:endParaRPr lang="ru-RU" dirty="0"/>
          </a:p>
        </p:txBody>
      </p:sp>
      <p:sp>
        <p:nvSpPr>
          <p:cNvPr id="4" name="Text Placeholder 3"/>
          <p:cNvSpPr>
            <a:spLocks noGrp="1"/>
          </p:cNvSpPr>
          <p:nvPr>
            <p:ph type="body" sz="half" idx="2"/>
          </p:nvPr>
        </p:nvSpPr>
        <p:spPr>
          <a:xfrm>
            <a:off x="253219" y="1758462"/>
            <a:ext cx="5303520" cy="4220307"/>
          </a:xfrm>
        </p:spPr>
        <p:txBody>
          <a:bodyPr>
            <a:noAutofit/>
          </a:bodyPr>
          <a:lstStyle/>
          <a:p>
            <a:r>
              <a:rPr lang="en-US" sz="2000" dirty="0" smtClean="0"/>
              <a:t>Because of problem I mentioned in previous slide we need to get these data on map. In this map blue points show neighborhoods and red points show other Chinese restaurants. We can easily see from these where is the good places for new opening restaurant. We should, also, take into account income and population data. There are, already, enough </a:t>
            </a:r>
            <a:r>
              <a:rPr lang="en-US" sz="2000" dirty="0"/>
              <a:t>Chinese restaurants in </a:t>
            </a:r>
            <a:r>
              <a:rPr lang="en-US" sz="2000" dirty="0" err="1"/>
              <a:t>Wilowdale</a:t>
            </a:r>
            <a:r>
              <a:rPr lang="en-US" sz="2000" dirty="0"/>
              <a:t> East and Woburn </a:t>
            </a:r>
            <a:r>
              <a:rPr lang="en-US" sz="2000" dirty="0" smtClean="0"/>
              <a:t>neighborhoods</a:t>
            </a:r>
            <a:r>
              <a:rPr lang="en-US" sz="2000" dirty="0"/>
              <a:t> </a:t>
            </a:r>
            <a:r>
              <a:rPr lang="en-US" sz="2000" dirty="0" smtClean="0"/>
              <a:t>which is the first and the second in ranking by income. But Rouge(3</a:t>
            </a:r>
            <a:r>
              <a:rPr lang="en-US" sz="2000" baseline="30000" dirty="0" smtClean="0"/>
              <a:t>rd</a:t>
            </a:r>
            <a:r>
              <a:rPr lang="en-US" sz="2000" dirty="0"/>
              <a:t> </a:t>
            </a:r>
            <a:r>
              <a:rPr lang="en-US" sz="2000" dirty="0" smtClean="0"/>
              <a:t>in ranking) neighborhood has not any Chinese restaurant yet, that’s why this area can be better places for opening restaurant.</a:t>
            </a:r>
            <a:endParaRPr lang="ru-RU" sz="2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9446" y="1336431"/>
            <a:ext cx="6072554" cy="4213845"/>
          </a:xfrm>
        </p:spPr>
      </p:pic>
    </p:spTree>
    <p:extLst>
      <p:ext uri="{BB962C8B-B14F-4D97-AF65-F5344CB8AC3E}">
        <p14:creationId xmlns:p14="http://schemas.microsoft.com/office/powerpoint/2010/main" val="2651475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
        <p:cNvGrpSpPr/>
        <p:nvPr/>
      </p:nvGrpSpPr>
      <p:grpSpPr>
        <a:xfrm>
          <a:off x="0" y="0"/>
          <a:ext cx="0" cy="0"/>
          <a:chOff x="0" y="0"/>
          <a:chExt cx="0" cy="0"/>
        </a:xfrm>
      </p:grpSpPr>
      <p:sp>
        <p:nvSpPr>
          <p:cNvPr id="2" name="TextBox 1"/>
          <p:cNvSpPr txBox="1"/>
          <p:nvPr/>
        </p:nvSpPr>
        <p:spPr>
          <a:xfrm>
            <a:off x="2489981" y="2307101"/>
            <a:ext cx="7695028" cy="1754326"/>
          </a:xfrm>
          <a:prstGeom prst="rect">
            <a:avLst/>
          </a:prstGeom>
          <a:noFill/>
        </p:spPr>
        <p:txBody>
          <a:bodyPr wrap="square" rtlCol="0">
            <a:spAutoFit/>
          </a:bodyPr>
          <a:lstStyle/>
          <a:p>
            <a:r>
              <a:rPr lang="en-US" sz="5400" dirty="0" smtClean="0">
                <a:solidFill>
                  <a:schemeClr val="bg1"/>
                </a:solidFill>
              </a:rPr>
              <a:t>Thank you for</a:t>
            </a:r>
          </a:p>
          <a:p>
            <a:r>
              <a:rPr lang="en-US" sz="5400" dirty="0">
                <a:solidFill>
                  <a:schemeClr val="bg1"/>
                </a:solidFill>
              </a:rPr>
              <a:t> </a:t>
            </a:r>
            <a:r>
              <a:rPr lang="en-US" sz="5400" dirty="0" smtClean="0">
                <a:solidFill>
                  <a:schemeClr val="bg1"/>
                </a:solidFill>
              </a:rPr>
              <a:t>               your attention</a:t>
            </a:r>
            <a:endParaRPr lang="ru-RU" sz="5400" dirty="0">
              <a:solidFill>
                <a:schemeClr val="bg1"/>
              </a:solidFill>
            </a:endParaRPr>
          </a:p>
        </p:txBody>
      </p:sp>
    </p:spTree>
    <p:extLst>
      <p:ext uri="{BB962C8B-B14F-4D97-AF65-F5344CB8AC3E}">
        <p14:creationId xmlns:p14="http://schemas.microsoft.com/office/powerpoint/2010/main" val="119285681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148</TotalTime>
  <Words>296</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Gill Sans MT</vt:lpstr>
      <vt:lpstr>Parcel</vt:lpstr>
      <vt:lpstr>Opening Chinese restaurant in toronto</vt:lpstr>
      <vt:lpstr>Business problem</vt:lpstr>
      <vt:lpstr>Data&amp;sources</vt:lpstr>
      <vt:lpstr>Methodology</vt:lpstr>
      <vt:lpstr>Results – bar chart</vt:lpstr>
      <vt:lpstr>Results – map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Chinese restaurant in toronto</dc:title>
  <dc:creator>Elshan Kazimov</dc:creator>
  <cp:lastModifiedBy>Elshan Kazimov</cp:lastModifiedBy>
  <cp:revision>7</cp:revision>
  <dcterms:created xsi:type="dcterms:W3CDTF">2019-09-12T10:36:46Z</dcterms:created>
  <dcterms:modified xsi:type="dcterms:W3CDTF">2019-09-12T13:04:51Z</dcterms:modified>
</cp:coreProperties>
</file>