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30500000200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57" d="100"/>
          <a:sy n="157" d="100"/>
        </p:scale>
        <p:origin x="168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b90f49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b90f49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e4ee22b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e4ee22b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f38991fb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f38991fb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88e4ee22ba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88e4ee22ba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62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f38991fb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f38991fb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38991fb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f38991fb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f38991fb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f38991fb1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f38991fb1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f38991fb1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9567" y="3607500"/>
            <a:ext cx="33738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3730042" y="4302125"/>
            <a:ext cx="33738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16.01.2024 19:00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179625" y="1126700"/>
            <a:ext cx="7440900" cy="25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Georgia"/>
                <a:ea typeface="Georgia"/>
                <a:cs typeface="Georgia"/>
                <a:sym typeface="Georgia"/>
              </a:rPr>
              <a:t>Kredit Risklərinin idarə edilməsi üçün 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Georgia"/>
                <a:ea typeface="Georgia"/>
                <a:cs typeface="Georgia"/>
                <a:sym typeface="Georgia"/>
              </a:rPr>
              <a:t>Skorinq Modelinin qurulması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 rot="6587440">
            <a:off x="7482416" y="3491951"/>
            <a:ext cx="2349958" cy="2348653"/>
            <a:chOff x="3670478" y="3845967"/>
            <a:chExt cx="1192000" cy="1221099"/>
          </a:xfrm>
        </p:grpSpPr>
        <p:sp>
          <p:nvSpPr>
            <p:cNvPr id="58" name="Google Shape;58;p15"/>
            <p:cNvSpPr/>
            <p:nvPr/>
          </p:nvSpPr>
          <p:spPr>
            <a:xfrm>
              <a:off x="3670478" y="3845967"/>
              <a:ext cx="769842" cy="959831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4A86E8"/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536132" y="4048844"/>
              <a:ext cx="326346" cy="406181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rgbClr val="4A86E8"/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331120" y="4528333"/>
              <a:ext cx="528430" cy="538733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866286" y="4740587"/>
              <a:ext cx="395799" cy="323069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15"/>
          <p:cNvGrpSpPr/>
          <p:nvPr/>
        </p:nvGrpSpPr>
        <p:grpSpPr>
          <a:xfrm rot="-4167270">
            <a:off x="-722932" y="-802664"/>
            <a:ext cx="2350028" cy="2348586"/>
            <a:chOff x="3670478" y="3845967"/>
            <a:chExt cx="1192000" cy="1221099"/>
          </a:xfrm>
        </p:grpSpPr>
        <p:sp>
          <p:nvSpPr>
            <p:cNvPr id="63" name="Google Shape;63;p15"/>
            <p:cNvSpPr/>
            <p:nvPr/>
          </p:nvSpPr>
          <p:spPr>
            <a:xfrm>
              <a:off x="3670478" y="3845967"/>
              <a:ext cx="769842" cy="959831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4A86E8"/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536132" y="4048844"/>
              <a:ext cx="326346" cy="406181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rgbClr val="4A86E8"/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331120" y="4528333"/>
              <a:ext cx="528430" cy="538733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866286" y="4740587"/>
              <a:ext cx="395799" cy="323069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-483825" y="-344475"/>
            <a:ext cx="3373800" cy="3353100"/>
            <a:chOff x="-420325" y="-422900"/>
            <a:chExt cx="3373800" cy="3353100"/>
          </a:xfrm>
        </p:grpSpPr>
        <p:pic>
          <p:nvPicPr>
            <p:cNvPr id="72" name="Google Shape;72;p16"/>
            <p:cNvPicPr preferRelativeResize="0"/>
            <p:nvPr/>
          </p:nvPicPr>
          <p:blipFill rotWithShape="1">
            <a:blip r:embed="rId3">
              <a:alphaModFix/>
            </a:blip>
            <a:srcRect l="9301" t="35237" r="10170" b="19521"/>
            <a:stretch/>
          </p:blipFill>
          <p:spPr>
            <a:xfrm>
              <a:off x="158650" y="120825"/>
              <a:ext cx="2325826" cy="2327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6"/>
            <p:cNvSpPr/>
            <p:nvPr/>
          </p:nvSpPr>
          <p:spPr>
            <a:xfrm>
              <a:off x="-420325" y="-422900"/>
              <a:ext cx="3373800" cy="3353100"/>
            </a:xfrm>
            <a:prstGeom prst="donut">
              <a:avLst>
                <a:gd name="adj" fmla="val 1756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99850" y="90125"/>
              <a:ext cx="2325900" cy="2327100"/>
            </a:xfrm>
            <a:prstGeom prst="ellipse">
              <a:avLst/>
            </a:prstGeom>
            <a:noFill/>
            <a:ln w="19050" cap="flat" cmpd="sng">
              <a:solidFill>
                <a:srgbClr val="9B75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6"/>
          <p:cNvGrpSpPr/>
          <p:nvPr/>
        </p:nvGrpSpPr>
        <p:grpSpPr>
          <a:xfrm>
            <a:off x="4571988" y="1074075"/>
            <a:ext cx="2608413" cy="1376100"/>
            <a:chOff x="5825438" y="1263350"/>
            <a:chExt cx="2608413" cy="1376100"/>
          </a:xfrm>
        </p:grpSpPr>
        <p:sp>
          <p:nvSpPr>
            <p:cNvPr id="76" name="Google Shape;76;p16"/>
            <p:cNvSpPr/>
            <p:nvPr/>
          </p:nvSpPr>
          <p:spPr>
            <a:xfrm>
              <a:off x="5967250" y="1411250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16"/>
            <p:cNvGrpSpPr/>
            <p:nvPr/>
          </p:nvGrpSpPr>
          <p:grpSpPr>
            <a:xfrm>
              <a:off x="6258250" y="1469425"/>
              <a:ext cx="1884600" cy="1111849"/>
              <a:chOff x="6237725" y="1393213"/>
              <a:chExt cx="1884600" cy="1111849"/>
            </a:xfrm>
          </p:grpSpPr>
          <p:sp>
            <p:nvSpPr>
              <p:cNvPr id="78" name="Google Shape;78;p16"/>
              <p:cNvSpPr txBox="1"/>
              <p:nvPr/>
            </p:nvSpPr>
            <p:spPr>
              <a:xfrm>
                <a:off x="6237725" y="13932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Simple Co.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9" name="Google Shape;79;p16"/>
              <p:cNvSpPr txBox="1"/>
              <p:nvPr/>
            </p:nvSpPr>
            <p:spPr>
              <a:xfrm>
                <a:off x="6237725" y="17400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Bank Risklərinin idarə edilməsi üzrə Data Analitik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0" name="Google Shape;80;p16"/>
            <p:cNvSpPr/>
            <p:nvPr/>
          </p:nvSpPr>
          <p:spPr>
            <a:xfrm>
              <a:off x="5825438" y="1263350"/>
              <a:ext cx="432800" cy="432800"/>
            </a:xfrm>
            <a:custGeom>
              <a:avLst/>
              <a:gdLst/>
              <a:ahLst/>
              <a:cxnLst/>
              <a:rect l="l" t="t" r="r" b="b"/>
              <a:pathLst>
                <a:path w="17312" h="17312" extrusionOk="0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4571988" y="2683275"/>
            <a:ext cx="2608413" cy="1386150"/>
            <a:chOff x="5825438" y="2856225"/>
            <a:chExt cx="2608413" cy="1386150"/>
          </a:xfrm>
        </p:grpSpPr>
        <p:sp>
          <p:nvSpPr>
            <p:cNvPr id="82" name="Google Shape;82;p16"/>
            <p:cNvSpPr/>
            <p:nvPr/>
          </p:nvSpPr>
          <p:spPr>
            <a:xfrm>
              <a:off x="5967250" y="3014175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16"/>
            <p:cNvGrpSpPr/>
            <p:nvPr/>
          </p:nvGrpSpPr>
          <p:grpSpPr>
            <a:xfrm>
              <a:off x="6427575" y="3072350"/>
              <a:ext cx="1884600" cy="1111849"/>
              <a:chOff x="6237725" y="3003525"/>
              <a:chExt cx="1884600" cy="1111849"/>
            </a:xfrm>
          </p:grpSpPr>
          <p:sp>
            <p:nvSpPr>
              <p:cNvPr id="84" name="Google Shape;84;p16"/>
              <p:cNvSpPr txBox="1"/>
              <p:nvPr/>
            </p:nvSpPr>
            <p:spPr>
              <a:xfrm>
                <a:off x="62377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Handex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>
                <a:off x="6237725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Analitika üzrə SQL və Python təlimçi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" name="Google Shape;86;p16"/>
            <p:cNvSpPr/>
            <p:nvPr/>
          </p:nvSpPr>
          <p:spPr>
            <a:xfrm>
              <a:off x="5825438" y="2856225"/>
              <a:ext cx="432800" cy="432800"/>
            </a:xfrm>
            <a:custGeom>
              <a:avLst/>
              <a:gdLst/>
              <a:ahLst/>
              <a:cxnLst/>
              <a:rect l="l" t="t" r="r" b="b"/>
              <a:pathLst>
                <a:path w="17312" h="17312" extrusionOk="0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2E414-3A48-0C72-12CB-41DAD2B6371A}"/>
              </a:ext>
            </a:extLst>
          </p:cNvPr>
          <p:cNvSpPr txBox="1"/>
          <p:nvPr/>
        </p:nvSpPr>
        <p:spPr>
          <a:xfrm>
            <a:off x="460397" y="3329000"/>
            <a:ext cx="289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b="1" dirty="0"/>
              <a:t>Ruqiyyə Bədirova</a:t>
            </a:r>
          </a:p>
          <a:p>
            <a:r>
              <a:rPr lang="en-AZ" i="1" dirty="0"/>
              <a:t>	Data Analitik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5967250" y="3021550"/>
            <a:ext cx="2466600" cy="1228200"/>
          </a:xfrm>
          <a:prstGeom prst="roundRect">
            <a:avLst>
              <a:gd name="adj" fmla="val 765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6258250" y="3003525"/>
            <a:ext cx="2175600" cy="1188050"/>
            <a:chOff x="6237725" y="2927325"/>
            <a:chExt cx="2175600" cy="1188050"/>
          </a:xfrm>
        </p:grpSpPr>
        <p:sp>
          <p:nvSpPr>
            <p:cNvPr id="93" name="Google Shape;93;p17"/>
            <p:cNvSpPr txBox="1"/>
            <p:nvPr/>
          </p:nvSpPr>
          <p:spPr>
            <a:xfrm>
              <a:off x="6237725" y="2927325"/>
              <a:ext cx="2175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Qarşısını necə almalı?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6237725" y="3350375"/>
              <a:ext cx="2175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Tarixi datanın düzgün analiz edilməsi hansı müştərəlirin davranışını əvvəlcədən təxmin etməyə imkan verir.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7"/>
          <p:cNvSpPr/>
          <p:nvPr/>
        </p:nvSpPr>
        <p:spPr>
          <a:xfrm>
            <a:off x="5967250" y="1411250"/>
            <a:ext cx="2466600" cy="1228200"/>
          </a:xfrm>
          <a:prstGeom prst="roundRect">
            <a:avLst>
              <a:gd name="adj" fmla="val 765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258250" y="1393225"/>
            <a:ext cx="2019900" cy="1188050"/>
            <a:chOff x="6237725" y="1317013"/>
            <a:chExt cx="2019900" cy="118805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6237725" y="13170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Məqsədi?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237725" y="1740062"/>
              <a:ext cx="20199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Kredit risklərinin idarə edilməsini nəticəsində verilən borcların geri qayıdış faizi artmalıdır.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699138" y="3003525"/>
            <a:ext cx="2466600" cy="1246225"/>
            <a:chOff x="699138" y="2927325"/>
            <a:chExt cx="2466600" cy="1246225"/>
          </a:xfrm>
        </p:grpSpPr>
        <p:sp>
          <p:nvSpPr>
            <p:cNvPr id="100" name="Google Shape;100;p17"/>
            <p:cNvSpPr/>
            <p:nvPr/>
          </p:nvSpPr>
          <p:spPr>
            <a:xfrm>
              <a:off x="699138" y="2945350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795875" y="2927325"/>
              <a:ext cx="2110500" cy="1188050"/>
              <a:chOff x="795875" y="2927325"/>
              <a:chExt cx="2110500" cy="1188050"/>
            </a:xfrm>
          </p:grpSpPr>
          <p:sp>
            <p:nvSpPr>
              <p:cNvPr id="102" name="Google Shape;102;p17"/>
              <p:cNvSpPr txBox="1"/>
              <p:nvPr/>
            </p:nvSpPr>
            <p:spPr>
              <a:xfrm>
                <a:off x="1021725" y="29273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Əhəmiyyəti?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3" name="Google Shape;103;p17"/>
              <p:cNvSpPr txBox="1"/>
              <p:nvPr/>
            </p:nvSpPr>
            <p:spPr>
              <a:xfrm>
                <a:off x="795875" y="3350375"/>
                <a:ext cx="21105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Kredit risklərinin düzgün tənzimlənməsi təşkilatın uzun müddətli dövrdə uğurlu olmasını təmin edir.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4" name="Google Shape;104;p17"/>
          <p:cNvGrpSpPr/>
          <p:nvPr/>
        </p:nvGrpSpPr>
        <p:grpSpPr>
          <a:xfrm>
            <a:off x="699138" y="1393225"/>
            <a:ext cx="2466600" cy="1246225"/>
            <a:chOff x="699138" y="1317025"/>
            <a:chExt cx="2466600" cy="1246225"/>
          </a:xfrm>
        </p:grpSpPr>
        <p:sp>
          <p:nvSpPr>
            <p:cNvPr id="105" name="Google Shape;105;p17"/>
            <p:cNvSpPr/>
            <p:nvPr/>
          </p:nvSpPr>
          <p:spPr>
            <a:xfrm>
              <a:off x="699138" y="1335050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7"/>
            <p:cNvGrpSpPr/>
            <p:nvPr/>
          </p:nvGrpSpPr>
          <p:grpSpPr>
            <a:xfrm>
              <a:off x="710275" y="1317025"/>
              <a:ext cx="2308200" cy="1188050"/>
              <a:chOff x="710275" y="1317025"/>
              <a:chExt cx="2308200" cy="1188050"/>
            </a:xfrm>
          </p:grpSpPr>
          <p:sp>
            <p:nvSpPr>
              <p:cNvPr id="107" name="Google Shape;107;p17"/>
              <p:cNvSpPr txBox="1"/>
              <p:nvPr/>
            </p:nvSpPr>
            <p:spPr>
              <a:xfrm>
                <a:off x="710275" y="1740075"/>
                <a:ext cx="23082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Kredit riskləri borcalanın əvvəlcədən müəyyən olunmuş razılaşmaya uyğun öhdəliyini yerinə yetirməməsi vəziyyətidir.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8" name="Google Shape;108;p17"/>
              <p:cNvSpPr txBox="1"/>
              <p:nvPr/>
            </p:nvSpPr>
            <p:spPr>
              <a:xfrm>
                <a:off x="1021725" y="13170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Nədir?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Kredit riskləri nədir?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l="20075" t="11168" r="20069" b="6281"/>
          <a:stretch/>
        </p:blipFill>
        <p:spPr>
          <a:xfrm>
            <a:off x="3357025" y="1826175"/>
            <a:ext cx="2610224" cy="2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2"/>
          <p:cNvGrpSpPr/>
          <p:nvPr/>
        </p:nvGrpSpPr>
        <p:grpSpPr>
          <a:xfrm>
            <a:off x="1303652" y="1208166"/>
            <a:ext cx="2908673" cy="1611388"/>
            <a:chOff x="1303652" y="1208166"/>
            <a:chExt cx="2908673" cy="1611388"/>
          </a:xfrm>
        </p:grpSpPr>
        <p:sp>
          <p:nvSpPr>
            <p:cNvPr id="668" name="Google Shape;668;p32"/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535514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Modelin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müştəri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üçün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proqnoz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verməsi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1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dəqiqədən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az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çəkir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Sürət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2" name="Google Shape;672;p32"/>
          <p:cNvGrpSpPr/>
          <p:nvPr/>
        </p:nvGrpSpPr>
        <p:grpSpPr>
          <a:xfrm>
            <a:off x="4912876" y="1129357"/>
            <a:ext cx="2867382" cy="1690198"/>
            <a:chOff x="4912876" y="1129357"/>
            <a:chExt cx="2867382" cy="1690198"/>
          </a:xfrm>
        </p:grpSpPr>
        <p:sp>
          <p:nvSpPr>
            <p:cNvPr id="673" name="Google Shape;673;p32"/>
            <p:cNvSpPr/>
            <p:nvPr/>
          </p:nvSpPr>
          <p:spPr>
            <a:xfrm>
              <a:off x="6550275" y="1188539"/>
              <a:ext cx="1171394" cy="118180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4912876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İnsan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faktorunun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aradan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qaldırılması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potensial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bias-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ın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qarşısını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alır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550275" y="1188539"/>
              <a:ext cx="1171394" cy="1178056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Obyektivlik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7" name="Google Shape;677;p32"/>
          <p:cNvGrpSpPr/>
          <p:nvPr/>
        </p:nvGrpSpPr>
        <p:grpSpPr>
          <a:xfrm>
            <a:off x="4684980" y="2966592"/>
            <a:ext cx="3153778" cy="1626684"/>
            <a:chOff x="4684980" y="2966592"/>
            <a:chExt cx="3153778" cy="1626684"/>
          </a:xfrm>
        </p:grpSpPr>
        <p:sp>
          <p:nvSpPr>
            <p:cNvPr id="678" name="Google Shape;678;p32"/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4684980" y="2966592"/>
              <a:ext cx="2904708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Skorinq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vasitəsilə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müştərilərin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kredit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riskini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qiymətləndirərək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,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hər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bir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müştəriyə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uyğun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kredit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şərtləri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təklif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etmək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mömkündür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Qiymət</a:t>
              </a: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15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siyasəti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1418667" y="2966592"/>
            <a:ext cx="2990442" cy="1742885"/>
            <a:chOff x="1418667" y="2966592"/>
            <a:chExt cx="2990442" cy="1742885"/>
          </a:xfrm>
        </p:grpSpPr>
        <p:sp>
          <p:nvSpPr>
            <p:cNvPr id="683" name="Google Shape;683;p32"/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535513" y="2966592"/>
              <a:ext cx="2873596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Tarixi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datada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mövcud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olan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qanunauyğunluqlar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müştərilərin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sinifləşdirilməsini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asanlaşdırır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Tarixi</a:t>
              </a: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Data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7" name="Google Shape;687;p32"/>
          <p:cNvGrpSpPr/>
          <p:nvPr/>
        </p:nvGrpSpPr>
        <p:grpSpPr>
          <a:xfrm>
            <a:off x="3853147" y="2179376"/>
            <a:ext cx="1425168" cy="1423608"/>
            <a:chOff x="3853147" y="2179376"/>
            <a:chExt cx="1425168" cy="1423608"/>
          </a:xfrm>
        </p:grpSpPr>
        <p:sp>
          <p:nvSpPr>
            <p:cNvPr id="688" name="Google Shape;688;p32"/>
            <p:cNvSpPr/>
            <p:nvPr/>
          </p:nvSpPr>
          <p:spPr>
            <a:xfrm>
              <a:off x="3949375" y="2255139"/>
              <a:ext cx="1254765" cy="1254739"/>
            </a:xfrm>
            <a:custGeom>
              <a:avLst/>
              <a:gdLst/>
              <a:ahLst/>
              <a:cxnLst/>
              <a:rect l="l" t="t" r="r" b="b"/>
              <a:pathLst>
                <a:path w="48126" h="48125" extrusionOk="0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492279" y="2705517"/>
              <a:ext cx="785408" cy="897468"/>
            </a:xfrm>
            <a:custGeom>
              <a:avLst/>
              <a:gdLst/>
              <a:ahLst/>
              <a:cxnLst/>
              <a:rect l="l" t="t" r="r" b="b"/>
              <a:pathLst>
                <a:path w="30124" h="34422" extrusionOk="0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4451009" y="2179376"/>
              <a:ext cx="827306" cy="786659"/>
            </a:xfrm>
            <a:custGeom>
              <a:avLst/>
              <a:gdLst/>
              <a:ahLst/>
              <a:cxnLst/>
              <a:rect l="l" t="t" r="r" b="b"/>
              <a:pathLst>
                <a:path w="31731" h="30172" extrusionOk="0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3853460" y="2179376"/>
              <a:ext cx="790701" cy="910191"/>
            </a:xfrm>
            <a:custGeom>
              <a:avLst/>
              <a:gdLst/>
              <a:ahLst/>
              <a:cxnLst/>
              <a:rect l="l" t="t" r="r" b="b"/>
              <a:pathLst>
                <a:path w="30327" h="34910" extrusionOk="0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3853147" y="2799894"/>
              <a:ext cx="865190" cy="803085"/>
            </a:xfrm>
            <a:custGeom>
              <a:avLst/>
              <a:gdLst/>
              <a:ahLst/>
              <a:cxnLst/>
              <a:rect l="l" t="t" r="r" b="b"/>
              <a:pathLst>
                <a:path w="33184" h="30802" extrusionOk="0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4483285" y="3411078"/>
              <a:ext cx="294619" cy="191868"/>
            </a:xfrm>
            <a:custGeom>
              <a:avLst/>
              <a:gdLst/>
              <a:ahLst/>
              <a:cxnLst/>
              <a:rect l="l" t="t" r="r" b="b"/>
              <a:pathLst>
                <a:path w="11300" h="7359" extrusionOk="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Skorinq</a:t>
            </a:r>
            <a:r>
              <a:rPr lang="en" dirty="0"/>
              <a:t> </a:t>
            </a:r>
            <a:r>
              <a:rPr lang="en" dirty="0" err="1"/>
              <a:t>modelinin</a:t>
            </a:r>
            <a:r>
              <a:rPr lang="en" dirty="0"/>
              <a:t> </a:t>
            </a:r>
            <a:r>
              <a:rPr lang="en" dirty="0" err="1"/>
              <a:t>üstünlükləri</a:t>
            </a:r>
            <a:endParaRPr dirty="0"/>
          </a:p>
        </p:txBody>
      </p:sp>
      <p:grpSp>
        <p:nvGrpSpPr>
          <p:cNvPr id="695" name="Google Shape;695;p32"/>
          <p:cNvGrpSpPr/>
          <p:nvPr/>
        </p:nvGrpSpPr>
        <p:grpSpPr>
          <a:xfrm>
            <a:off x="4165739" y="2553705"/>
            <a:ext cx="784763" cy="672814"/>
            <a:chOff x="4165739" y="2553705"/>
            <a:chExt cx="784763" cy="672814"/>
          </a:xfrm>
        </p:grpSpPr>
        <p:sp>
          <p:nvSpPr>
            <p:cNvPr id="696" name="Google Shape;696;p32"/>
            <p:cNvSpPr/>
            <p:nvPr/>
          </p:nvSpPr>
          <p:spPr>
            <a:xfrm>
              <a:off x="4517125" y="2799685"/>
              <a:ext cx="433377" cy="426833"/>
            </a:xfrm>
            <a:custGeom>
              <a:avLst/>
              <a:gdLst/>
              <a:ahLst/>
              <a:cxnLst/>
              <a:rect l="l" t="t" r="r" b="b"/>
              <a:pathLst>
                <a:path w="16622" h="16371" extrusionOk="0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165739" y="2553705"/>
              <a:ext cx="438044" cy="428215"/>
            </a:xfrm>
            <a:custGeom>
              <a:avLst/>
              <a:gdLst/>
              <a:ahLst/>
              <a:cxnLst/>
              <a:rect l="l" t="t" r="r" b="b"/>
              <a:pathLst>
                <a:path w="16801" h="16424" extrusionOk="0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512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Kredit skorunu necə istifadə etmək olar?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812" y="1147843"/>
            <a:ext cx="5624375" cy="31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İstifadə olunan dəyişənlər</a:t>
            </a:r>
            <a:endParaRPr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399900" y="1180850"/>
            <a:ext cx="7270900" cy="3095625"/>
            <a:chOff x="399900" y="1180850"/>
            <a:chExt cx="7270900" cy="3095625"/>
          </a:xfrm>
        </p:grpSpPr>
        <p:pic>
          <p:nvPicPr>
            <p:cNvPr id="149" name="Google Shape;14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150" y="1180850"/>
              <a:ext cx="7105650" cy="309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0"/>
            <p:cNvSpPr txBox="1"/>
            <p:nvPr/>
          </p:nvSpPr>
          <p:spPr>
            <a:xfrm>
              <a:off x="399900" y="3936425"/>
              <a:ext cx="1291500" cy="276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Extremely Influential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482850" y="3012775"/>
              <a:ext cx="1125600" cy="27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4E4E78"/>
                  </a:solidFill>
                  <a:latin typeface="Roboto"/>
                  <a:ea typeface="Roboto"/>
                  <a:cs typeface="Roboto"/>
                  <a:sym typeface="Roboto"/>
                </a:rPr>
                <a:t>Payment History</a:t>
              </a:r>
              <a:endParaRPr sz="900" b="1">
                <a:solidFill>
                  <a:srgbClr val="4E4E7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1730675" y="3936425"/>
              <a:ext cx="1033500" cy="276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Highly Influential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4050875" y="3936425"/>
              <a:ext cx="1291500" cy="276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Moderately Influential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5342375" y="3936425"/>
              <a:ext cx="1033500" cy="276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Less Influential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6514600" y="3936425"/>
              <a:ext cx="1033500" cy="276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Least Influential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2890775" y="3936425"/>
              <a:ext cx="1033500" cy="276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Highly Influential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2757350" y="3044275"/>
              <a:ext cx="1365300" cy="21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AE15C0"/>
                  </a:solidFill>
                  <a:latin typeface="Roboto"/>
                  <a:ea typeface="Roboto"/>
                  <a:cs typeface="Roboto"/>
                  <a:sym typeface="Roboto"/>
                </a:rPr>
                <a:t>% of Credit Limit Used</a:t>
              </a:r>
              <a:endParaRPr sz="900" b="1">
                <a:solidFill>
                  <a:srgbClr val="AE15C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4122650" y="3044275"/>
              <a:ext cx="1219800" cy="21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23B48A"/>
                  </a:solidFill>
                  <a:latin typeface="Roboto"/>
                  <a:ea typeface="Roboto"/>
                  <a:cs typeface="Roboto"/>
                  <a:sym typeface="Roboto"/>
                </a:rPr>
                <a:t>Total Balances/Debt</a:t>
              </a:r>
              <a:endParaRPr sz="900" b="1">
                <a:solidFill>
                  <a:srgbClr val="23B48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601675" y="3044275"/>
              <a:ext cx="1291500" cy="21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C65D5B"/>
                  </a:solidFill>
                  <a:latin typeface="Roboto"/>
                  <a:ea typeface="Roboto"/>
                  <a:cs typeface="Roboto"/>
                  <a:sym typeface="Roboto"/>
                </a:rPr>
                <a:t>Age &amp; Type of Credit</a:t>
              </a:r>
              <a:endParaRPr sz="900" b="1">
                <a:solidFill>
                  <a:srgbClr val="C65D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5271550" y="3044275"/>
              <a:ext cx="1365300" cy="21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CB9900"/>
                  </a:solidFill>
                  <a:latin typeface="Roboto"/>
                  <a:ea typeface="Roboto"/>
                  <a:cs typeface="Roboto"/>
                  <a:sym typeface="Roboto"/>
                </a:rPr>
                <a:t>Recent Credit Behavior</a:t>
              </a:r>
              <a:endParaRPr sz="900" b="1">
                <a:solidFill>
                  <a:srgbClr val="CB99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6571925" y="3044275"/>
              <a:ext cx="1033500" cy="21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3C4EC"/>
                  </a:solidFill>
                  <a:latin typeface="Roboto"/>
                  <a:ea typeface="Roboto"/>
                  <a:cs typeface="Roboto"/>
                  <a:sym typeface="Roboto"/>
                </a:rPr>
                <a:t>Available credit</a:t>
              </a:r>
              <a:endParaRPr sz="900" b="1">
                <a:solidFill>
                  <a:srgbClr val="13C4E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 müəyyən olunması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584323" y="1456592"/>
            <a:ext cx="4409708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Skorinq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modelində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məqsəd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yaxşı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və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riskli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müştərilərin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sinifləndirilməsi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olduğundan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ayırma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üçün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kriteriyalar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müəyyən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edilməlidir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Praktikada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çox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istifadə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olunan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kriteriyalar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Müştərinin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maksimum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90+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gecikmə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günü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olub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Restrukturizasiya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olunmuş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kredit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də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30+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gecikmə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günü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olub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redit Scoring Project — using Logistic Regression | by Skillcate AI |  Medium">
            <a:extLst>
              <a:ext uri="{FF2B5EF4-FFF2-40B4-BE49-F238E27FC236}">
                <a16:creationId xmlns:a16="http://schemas.microsoft.com/office/drawing/2014/main" id="{DEE29DAB-C619-20EE-7C1D-76BD2B490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1" t="11377" r="2452" b="10256"/>
          <a:stretch/>
        </p:blipFill>
        <p:spPr bwMode="auto">
          <a:xfrm>
            <a:off x="5277082" y="1228925"/>
            <a:ext cx="3478558" cy="268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 qurulması prosesi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l="13382" r="5855"/>
          <a:stretch/>
        </p:blipFill>
        <p:spPr>
          <a:xfrm>
            <a:off x="4766209" y="825388"/>
            <a:ext cx="3906767" cy="3465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69E446-742B-8502-4EA3-3D789174E3D6}"/>
              </a:ext>
            </a:extLst>
          </p:cNvPr>
          <p:cNvSpPr txBox="1"/>
          <p:nvPr/>
        </p:nvSpPr>
        <p:spPr>
          <a:xfrm>
            <a:off x="1108609" y="1642683"/>
            <a:ext cx="3463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Z" dirty="0"/>
              <a:t>Datasetin hazırlanması</a:t>
            </a:r>
          </a:p>
          <a:p>
            <a:pPr marL="342900" indent="-342900">
              <a:buFont typeface="+mj-lt"/>
              <a:buAutoNum type="arabicPeriod"/>
            </a:pPr>
            <a:r>
              <a:rPr lang="en-AZ" dirty="0"/>
              <a:t>Targetin müəyyən edilməsi</a:t>
            </a:r>
          </a:p>
          <a:p>
            <a:pPr marL="342900" indent="-342900">
              <a:buFont typeface="+mj-lt"/>
              <a:buAutoNum type="arabicPeriod"/>
            </a:pPr>
            <a:r>
              <a:rPr lang="en-AZ" dirty="0"/>
              <a:t>Dəyişənlər üzərində mühəndislik</a:t>
            </a:r>
          </a:p>
          <a:p>
            <a:pPr marL="342900" indent="-342900">
              <a:buFont typeface="+mj-lt"/>
              <a:buAutoNum type="arabicPeriod"/>
            </a:pPr>
            <a:r>
              <a:rPr lang="en-AZ" dirty="0"/>
              <a:t>Modelin qurulması və qiymətləndirilməsi</a:t>
            </a:r>
          </a:p>
          <a:p>
            <a:pPr marL="342900" indent="-342900">
              <a:buFont typeface="+mj-lt"/>
              <a:buAutoNum type="arabicPeriod"/>
            </a:pPr>
            <a:r>
              <a:rPr lang="en-AZ" dirty="0"/>
              <a:t>Biznes tərəfindən modelin review edilməsi</a:t>
            </a:r>
          </a:p>
          <a:p>
            <a:pPr marL="342900" indent="-342900">
              <a:buFont typeface="+mj-lt"/>
              <a:buAutoNum type="arabicPeriod"/>
            </a:pPr>
            <a:r>
              <a:rPr lang="en-AZ" dirty="0"/>
              <a:t>Modelin deploy edilməsi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OT Analysi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Macintosh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Fira Sans Extra Condensed Medium</vt:lpstr>
      <vt:lpstr>Georgia</vt:lpstr>
      <vt:lpstr>Fira Sans Extra Condensed SemiBold</vt:lpstr>
      <vt:lpstr>Roboto</vt:lpstr>
      <vt:lpstr>Arial</vt:lpstr>
      <vt:lpstr>SWOT Analysis Infographics by Slidesgo</vt:lpstr>
      <vt:lpstr>Kredit Risklərinin idarə edilməsi üçün  Skorinq Modelinin qurulması</vt:lpstr>
      <vt:lpstr>PowerPoint Presentation</vt:lpstr>
      <vt:lpstr>Kredit riskləri nədir?</vt:lpstr>
      <vt:lpstr>Skorinq modelinin üstünlükləri</vt:lpstr>
      <vt:lpstr>Kredit skorunu necə istifadə etmək olar?</vt:lpstr>
      <vt:lpstr>İstifadə olunan dəyişənlər</vt:lpstr>
      <vt:lpstr>Targetin müəyyən olunması</vt:lpstr>
      <vt:lpstr>Modelin qurulması prosesi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Kredit Risklərinin idarə edilməsi üçün  Skorinq Modelinin qurulması</dc:title>
  <cp:lastModifiedBy>Elshan Kazimov</cp:lastModifiedBy>
  <cp:revision>2</cp:revision>
  <dcterms:modified xsi:type="dcterms:W3CDTF">2024-01-16T14:10:46Z</dcterms:modified>
</cp:coreProperties>
</file>