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257" r:id="rId5"/>
    <p:sldId id="258" r:id="rId6"/>
  </p:sldIdLst>
  <p:sldSz cx="9144000" cy="6858000" type="screen4x3"/>
  <p:notesSz cx="6742113" cy="9872663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4DCD3"/>
    <a:srgbClr val="FFFFFF"/>
    <a:srgbClr val="1F497D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1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18971" y="0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7F2CA-3886-4BF0-AC1F-3A2C02AD15A7}" type="datetimeFigureOut">
              <a:rPr lang="cs-CZ" smtClean="0"/>
              <a:t>18.07.2024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739775"/>
            <a:ext cx="4935537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74212" y="4689515"/>
            <a:ext cx="539369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18971" y="9377316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2F98F-CA7B-4B0E-BE49-3EE0A9A40A8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86706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8713" cy="3705225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42549D-6761-4F5B-A24B-B4DD43618877}" type="slidenum">
              <a:rPr lang="cs-CZ" smtClean="0"/>
              <a:pPr>
                <a:defRPr/>
              </a:pPr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81803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8713" cy="3705225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42549D-6761-4F5B-A24B-B4DD43618877}" type="slidenum">
              <a:rPr lang="cs-CZ" smtClean="0"/>
              <a:pPr>
                <a:defRPr/>
              </a:pPr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18194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lze upravit styl předlohy.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18F15-420C-4E33-A081-B3F73F12FEBF}" type="datetimeFigureOut">
              <a:rPr lang="cs-CZ" smtClean="0"/>
              <a:t>18.07.2024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C9E3-5797-450D-B6A6-D2272F48635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1058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18F15-420C-4E33-A081-B3F73F12FEBF}" type="datetimeFigureOut">
              <a:rPr lang="cs-CZ" smtClean="0"/>
              <a:t>18.07.2024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C9E3-5797-450D-B6A6-D2272F48635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76791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18F15-420C-4E33-A081-B3F73F12FEBF}" type="datetimeFigureOut">
              <a:rPr lang="cs-CZ" smtClean="0"/>
              <a:t>18.07.2024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C9E3-5797-450D-B6A6-D2272F48635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57178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18F15-420C-4E33-A081-B3F73F12FEBF}" type="datetimeFigureOut">
              <a:rPr lang="cs-CZ" smtClean="0"/>
              <a:t>18.07.2024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C9E3-5797-450D-B6A6-D2272F48635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87634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18F15-420C-4E33-A081-B3F73F12FEBF}" type="datetimeFigureOut">
              <a:rPr lang="cs-CZ" smtClean="0"/>
              <a:t>18.07.2024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C9E3-5797-450D-B6A6-D2272F48635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26123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18F15-420C-4E33-A081-B3F73F12FEBF}" type="datetimeFigureOut">
              <a:rPr lang="cs-CZ" smtClean="0"/>
              <a:t>18.07.2024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C9E3-5797-450D-B6A6-D2272F48635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59117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18F15-420C-4E33-A081-B3F73F12FEBF}" type="datetimeFigureOut">
              <a:rPr lang="cs-CZ" smtClean="0"/>
              <a:t>18.07.2024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C9E3-5797-450D-B6A6-D2272F48635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56600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18F15-420C-4E33-A081-B3F73F12FEBF}" type="datetimeFigureOut">
              <a:rPr lang="cs-CZ" smtClean="0"/>
              <a:t>18.07.2024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C9E3-5797-450D-B6A6-D2272F48635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60490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18F15-420C-4E33-A081-B3F73F12FEBF}" type="datetimeFigureOut">
              <a:rPr lang="cs-CZ" smtClean="0"/>
              <a:t>18.07.2024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C9E3-5797-450D-B6A6-D2272F48635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09742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18F15-420C-4E33-A081-B3F73F12FEBF}" type="datetimeFigureOut">
              <a:rPr lang="cs-CZ" smtClean="0"/>
              <a:t>18.07.2024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C9E3-5797-450D-B6A6-D2272F48635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31409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18F15-420C-4E33-A081-B3F73F12FEBF}" type="datetimeFigureOut">
              <a:rPr lang="cs-CZ" smtClean="0"/>
              <a:t>18.07.2024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C9E3-5797-450D-B6A6-D2272F48635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73224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18F15-420C-4E33-A081-B3F73F12FEBF}" type="datetimeFigureOut">
              <a:rPr lang="cs-CZ" smtClean="0"/>
              <a:t>18.07.2024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5C9E3-5797-450D-B6A6-D2272F48635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2305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dos.cz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317446" y="537049"/>
            <a:ext cx="8516126" cy="666007"/>
          </a:xfrm>
          <a:prstGeom prst="rect">
            <a:avLst/>
          </a:prstGeom>
          <a:solidFill>
            <a:srgbClr val="E4DCD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bg1"/>
              </a:solidFill>
            </a:endParaRPr>
          </a:p>
        </p:txBody>
      </p:sp>
      <p:sp>
        <p:nvSpPr>
          <p:cNvPr id="30" name="Titel 13"/>
          <p:cNvSpPr txBox="1">
            <a:spLocks/>
          </p:cNvSpPr>
          <p:nvPr/>
        </p:nvSpPr>
        <p:spPr>
          <a:xfrm>
            <a:off x="291621" y="44624"/>
            <a:ext cx="6368611" cy="5080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cs-CZ" sz="2000" b="1" dirty="0">
                <a:latin typeface="Hyundai Sans Text Office" panose="020B0504040000000000" pitchFamily="34" charset="0"/>
                <a:ea typeface="Hyundai Sans Text Office" panose="020B0504040000000000" pitchFamily="34" charset="0"/>
              </a:rPr>
              <a:t>GA SLUŽBY / GA SERVICES + SECURITY SERVICES</a:t>
            </a:r>
            <a:endParaRPr lang="cs-CZ" sz="2000" dirty="0">
              <a:latin typeface="Hyundai Sans Text Office" panose="020B0504040000000000" pitchFamily="34" charset="0"/>
              <a:ea typeface="Hyundai Sans Text Office" panose="020B0504040000000000" pitchFamily="34" charset="0"/>
            </a:endParaRPr>
          </a:p>
        </p:txBody>
      </p:sp>
      <p:cxnSp>
        <p:nvCxnSpPr>
          <p:cNvPr id="9" name="Přímá spojnice 8"/>
          <p:cNvCxnSpPr/>
          <p:nvPr/>
        </p:nvCxnSpPr>
        <p:spPr>
          <a:xfrm>
            <a:off x="295250" y="476672"/>
            <a:ext cx="852885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2" descr="VÃ½sledek obrÃ¡zku pro hyundai logo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1" t="37502" r="7770" b="37519"/>
          <a:stretch/>
        </p:blipFill>
        <p:spPr bwMode="auto">
          <a:xfrm>
            <a:off x="7739534" y="6423056"/>
            <a:ext cx="1084565" cy="17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délník 2"/>
          <p:cNvSpPr/>
          <p:nvPr/>
        </p:nvSpPr>
        <p:spPr>
          <a:xfrm>
            <a:off x="317446" y="519045"/>
            <a:ext cx="454258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sz="1400" b="1">
                <a:solidFill>
                  <a:srgbClr val="0000FF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</a:rPr>
              <a:t>LETNÍ ODSTÁVKA</a:t>
            </a:r>
          </a:p>
          <a:p>
            <a:pPr algn="ctr"/>
            <a:r>
              <a:rPr lang="cs-CZ" sz="1400" b="1">
                <a:solidFill>
                  <a:srgbClr val="0000FF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</a:rPr>
              <a:t>29.7. </a:t>
            </a:r>
            <a:r>
              <a:rPr lang="en-US" sz="1400" b="1">
                <a:solidFill>
                  <a:srgbClr val="0000FF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</a:rPr>
              <a:t>~</a:t>
            </a:r>
            <a:r>
              <a:rPr lang="cs-CZ" sz="1400" b="1">
                <a:solidFill>
                  <a:srgbClr val="0000FF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</a:rPr>
              <a:t> 9.8.2024</a:t>
            </a:r>
          </a:p>
          <a:p>
            <a:pPr algn="ctr"/>
            <a:r>
              <a:rPr lang="cs-CZ" sz="1400" b="1">
                <a:solidFill>
                  <a:srgbClr val="0000FF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</a:rPr>
              <a:t>TESTOVACÍ RANNÍ SMĚNA – 9.8.2024</a:t>
            </a:r>
          </a:p>
          <a:p>
            <a:pPr algn="ctr"/>
            <a:r>
              <a:rPr lang="cs-CZ" sz="1400" b="1">
                <a:latin typeface="Hyundai Sans Text Office" panose="020B0504040000000000" pitchFamily="34" charset="0"/>
                <a:ea typeface="Hyundai Sans Text Office" panose="020B0504040000000000" pitchFamily="34" charset="0"/>
              </a:rPr>
              <a:t>   	</a:t>
            </a:r>
          </a:p>
        </p:txBody>
      </p:sp>
      <p:sp>
        <p:nvSpPr>
          <p:cNvPr id="4" name="Obdélník 3"/>
          <p:cNvSpPr/>
          <p:nvPr/>
        </p:nvSpPr>
        <p:spPr>
          <a:xfrm>
            <a:off x="4860032" y="494492"/>
            <a:ext cx="3970605" cy="73866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cs-CZ" sz="1400" b="1">
                <a:solidFill>
                  <a:srgbClr val="0000FF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</a:rPr>
              <a:t>SUMMER SHUTDOWN</a:t>
            </a:r>
          </a:p>
          <a:p>
            <a:pPr algn="ctr"/>
            <a:r>
              <a:rPr lang="cs-CZ" sz="1400" b="1">
                <a:solidFill>
                  <a:srgbClr val="0000FF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</a:rPr>
              <a:t>29.7. </a:t>
            </a:r>
            <a:r>
              <a:rPr lang="en-US" sz="1400" b="1">
                <a:solidFill>
                  <a:srgbClr val="0000FF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</a:rPr>
              <a:t>~</a:t>
            </a:r>
            <a:r>
              <a:rPr lang="cs-CZ" sz="1400" b="1">
                <a:solidFill>
                  <a:srgbClr val="0000FF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</a:rPr>
              <a:t> 9.8.2024</a:t>
            </a:r>
          </a:p>
          <a:p>
            <a:pPr algn="ctr"/>
            <a:r>
              <a:rPr lang="cs-CZ" sz="1400" b="1">
                <a:solidFill>
                  <a:srgbClr val="0000FF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</a:rPr>
              <a:t>TEST MORNING SHIFT – 9.8.2024</a:t>
            </a:r>
          </a:p>
        </p:txBody>
      </p:sp>
      <p:sp>
        <p:nvSpPr>
          <p:cNvPr id="54" name="Obdélník 53"/>
          <p:cNvSpPr/>
          <p:nvPr/>
        </p:nvSpPr>
        <p:spPr>
          <a:xfrm>
            <a:off x="307973" y="1252244"/>
            <a:ext cx="896877" cy="2291655"/>
          </a:xfrm>
          <a:prstGeom prst="rect">
            <a:avLst/>
          </a:prstGeom>
          <a:solidFill>
            <a:srgbClr val="E4DCD3"/>
          </a:solidFill>
          <a:ln>
            <a:solidFill>
              <a:schemeClr val="tx1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cs-CZ" sz="1000" b="1" dirty="0">
                <a:latin typeface="Hyundai Sans Text Office" panose="020B0504040000000000" pitchFamily="34" charset="0"/>
                <a:ea typeface="Hyundai Sans Text Office" panose="020B0504040000000000" pitchFamily="34" charset="0"/>
                <a:cs typeface="Hyundai Sans Head"/>
              </a:rPr>
              <a:t>JÍDELNY</a:t>
            </a:r>
          </a:p>
          <a:p>
            <a:pPr algn="ctr"/>
            <a:endParaRPr lang="cs-CZ" sz="1000" b="1" dirty="0">
              <a:latin typeface="Hyundai Sans Text Office" panose="020B0504040000000000" pitchFamily="34" charset="0"/>
              <a:ea typeface="Hyundai Sans Text Office" panose="020B0504040000000000" pitchFamily="34" charset="0"/>
              <a:cs typeface="Hyundai Sans Head"/>
            </a:endParaRPr>
          </a:p>
          <a:p>
            <a:pPr algn="ctr"/>
            <a:r>
              <a:rPr lang="cs-CZ" sz="1000" b="1" i="1" dirty="0">
                <a:latin typeface="Hyundai Sans Text Office" panose="020B0504040000000000" pitchFamily="34" charset="0"/>
                <a:ea typeface="Hyundai Sans Text Office" panose="020B0504040000000000" pitchFamily="34" charset="0"/>
                <a:cs typeface="Hyundai Sans Head"/>
              </a:rPr>
              <a:t>CANTEENS</a:t>
            </a:r>
          </a:p>
          <a:p>
            <a:pPr algn="ctr"/>
            <a:endParaRPr lang="cs-CZ" sz="1000" b="1" i="1" dirty="0">
              <a:latin typeface="Hyundai Sans Text Office" panose="020B0504040000000000" pitchFamily="34" charset="0"/>
              <a:ea typeface="Hyundai Sans Text Office" panose="020B0504040000000000" pitchFamily="34" charset="0"/>
              <a:cs typeface="Hyundai Sans Head"/>
            </a:endParaRPr>
          </a:p>
          <a:p>
            <a:pPr algn="ctr"/>
            <a:r>
              <a:rPr lang="cs-CZ" sz="1000" b="1" i="1" dirty="0">
                <a:latin typeface="Hyundai Sans Text Office" panose="020B0504040000000000" pitchFamily="34" charset="0"/>
                <a:ea typeface="Hyundai Sans Text Office" panose="020B0504040000000000" pitchFamily="34" charset="0"/>
                <a:cs typeface="Hyundai Sans Head"/>
              </a:rPr>
              <a:t>- </a:t>
            </a:r>
          </a:p>
          <a:p>
            <a:pPr algn="ctr"/>
            <a:endParaRPr lang="cs-CZ" sz="1000" b="1" i="1" dirty="0">
              <a:latin typeface="Hyundai Sans Text Office" panose="020B0504040000000000" pitchFamily="34" charset="0"/>
              <a:ea typeface="Hyundai Sans Text Office" panose="020B0504040000000000" pitchFamily="34" charset="0"/>
              <a:cs typeface="Hyundai Sans Head"/>
            </a:endParaRPr>
          </a:p>
          <a:p>
            <a:pPr algn="ctr"/>
            <a:r>
              <a:rPr lang="cs-CZ" sz="1000" b="1" i="1" dirty="0">
                <a:latin typeface="Hyundai Sans Text Office" panose="020B0504040000000000" pitchFamily="34" charset="0"/>
                <a:ea typeface="Hyundai Sans Text Office" panose="020B0504040000000000" pitchFamily="34" charset="0"/>
                <a:cs typeface="Hyundai Sans Head"/>
              </a:rPr>
              <a:t>PRODEJNÍ </a:t>
            </a:r>
          </a:p>
          <a:p>
            <a:pPr algn="ctr"/>
            <a:r>
              <a:rPr lang="cs-CZ" sz="1000" b="1" i="1" dirty="0">
                <a:latin typeface="Hyundai Sans Text Office" panose="020B0504040000000000" pitchFamily="34" charset="0"/>
                <a:ea typeface="Hyundai Sans Text Office" panose="020B0504040000000000" pitchFamily="34" charset="0"/>
                <a:cs typeface="Hyundai Sans Head"/>
              </a:rPr>
              <a:t>AUTOMATY</a:t>
            </a:r>
          </a:p>
          <a:p>
            <a:pPr algn="ctr"/>
            <a:endParaRPr lang="cs-CZ" sz="1000" b="1" i="1" dirty="0">
              <a:latin typeface="Hyundai Sans Text Office" panose="020B0504040000000000" pitchFamily="34" charset="0"/>
              <a:ea typeface="Hyundai Sans Text Office" panose="020B0504040000000000" pitchFamily="34" charset="0"/>
              <a:cs typeface="Hyundai Sans Head"/>
            </a:endParaRPr>
          </a:p>
          <a:p>
            <a:pPr algn="ctr"/>
            <a:r>
              <a:rPr lang="cs-CZ" sz="1000" b="1" i="1" dirty="0">
                <a:latin typeface="Hyundai Sans Text Office" panose="020B0504040000000000" pitchFamily="34" charset="0"/>
                <a:ea typeface="Hyundai Sans Text Office" panose="020B0504040000000000" pitchFamily="34" charset="0"/>
                <a:cs typeface="Hyundai Sans Head"/>
              </a:rPr>
              <a:t>VENDING </a:t>
            </a:r>
          </a:p>
          <a:p>
            <a:pPr algn="ctr"/>
            <a:r>
              <a:rPr lang="cs-CZ" sz="1000" b="1" i="1" dirty="0">
                <a:latin typeface="Hyundai Sans Text Office" panose="020B0504040000000000" pitchFamily="34" charset="0"/>
                <a:ea typeface="Hyundai Sans Text Office" panose="020B0504040000000000" pitchFamily="34" charset="0"/>
                <a:cs typeface="Hyundai Sans Head"/>
              </a:rPr>
              <a:t>MACHINES</a:t>
            </a:r>
          </a:p>
        </p:txBody>
      </p:sp>
      <p:sp>
        <p:nvSpPr>
          <p:cNvPr id="55" name="Obdélník 54"/>
          <p:cNvSpPr/>
          <p:nvPr/>
        </p:nvSpPr>
        <p:spPr>
          <a:xfrm>
            <a:off x="307973" y="3576490"/>
            <a:ext cx="896877" cy="1457038"/>
          </a:xfrm>
          <a:prstGeom prst="rect">
            <a:avLst/>
          </a:prstGeom>
          <a:solidFill>
            <a:srgbClr val="E4DCD3"/>
          </a:solidFill>
          <a:ln>
            <a:solidFill>
              <a:schemeClr val="tx1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cs-CZ" sz="1000" b="1" dirty="0">
                <a:latin typeface="Hyundai Sans Text Office" panose="020B0504040000000000" pitchFamily="34" charset="0"/>
                <a:ea typeface="Hyundai Sans Text Office" panose="020B0504040000000000" pitchFamily="34" charset="0"/>
                <a:cs typeface="Hyundai Sans Head"/>
              </a:rPr>
              <a:t>AUTOBUSOVÁ</a:t>
            </a:r>
          </a:p>
          <a:p>
            <a:pPr algn="ctr"/>
            <a:r>
              <a:rPr lang="cs-CZ" sz="1000" b="1" dirty="0">
                <a:latin typeface="Hyundai Sans Text Office" panose="020B0504040000000000" pitchFamily="34" charset="0"/>
                <a:ea typeface="Hyundai Sans Text Office" panose="020B0504040000000000" pitchFamily="34" charset="0"/>
                <a:cs typeface="Hyundai Sans Head"/>
              </a:rPr>
              <a:t>DOPRAVA</a:t>
            </a:r>
          </a:p>
          <a:p>
            <a:pPr algn="ctr"/>
            <a:r>
              <a:rPr lang="cs-CZ" sz="1000" b="1" dirty="0">
                <a:latin typeface="Hyundai Sans Text Office" panose="020B0504040000000000" pitchFamily="34" charset="0"/>
                <a:ea typeface="Hyundai Sans Text Office" panose="020B0504040000000000" pitchFamily="34" charset="0"/>
                <a:cs typeface="Hyundai Sans Head"/>
              </a:rPr>
              <a:t>-</a:t>
            </a:r>
          </a:p>
          <a:p>
            <a:pPr algn="ctr"/>
            <a:r>
              <a:rPr lang="cs-CZ" sz="1000" b="1" i="1" dirty="0">
                <a:latin typeface="Hyundai Sans Text Office" panose="020B0504040000000000" pitchFamily="34" charset="0"/>
                <a:ea typeface="Hyundai Sans Text Office" panose="020B0504040000000000" pitchFamily="34" charset="0"/>
                <a:cs typeface="Hyundai Sans Head"/>
              </a:rPr>
              <a:t>BUS</a:t>
            </a:r>
          </a:p>
          <a:p>
            <a:pPr algn="ctr"/>
            <a:r>
              <a:rPr lang="cs-CZ" sz="1000" b="1" i="1" dirty="0">
                <a:latin typeface="Hyundai Sans Text Office" panose="020B0504040000000000" pitchFamily="34" charset="0"/>
                <a:ea typeface="Hyundai Sans Text Office" panose="020B0504040000000000" pitchFamily="34" charset="0"/>
                <a:cs typeface="Hyundai Sans Head"/>
              </a:rPr>
              <a:t>TRANSPORT</a:t>
            </a:r>
          </a:p>
        </p:txBody>
      </p:sp>
      <p:cxnSp>
        <p:nvCxnSpPr>
          <p:cNvPr id="10" name="Přímá spojnice 9"/>
          <p:cNvCxnSpPr/>
          <p:nvPr/>
        </p:nvCxnSpPr>
        <p:spPr>
          <a:xfrm>
            <a:off x="4860032" y="545893"/>
            <a:ext cx="0" cy="65039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ulk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621446"/>
              </p:ext>
            </p:extLst>
          </p:nvPr>
        </p:nvGraphicFramePr>
        <p:xfrm>
          <a:off x="1250171" y="3576490"/>
          <a:ext cx="7580464" cy="1463743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7580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6374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Hyundai Sans Text Office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Hyundai Sans Text Office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Hyundai Sans Text Office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Hyundai Sans Text Office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Hyundai Sans Text Office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Hyundai Sans Text Office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Hyundai Sans Text Office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Hyundai Sans Text Office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Hyundai Sans Text Office"/>
                          <a:ea typeface=""/>
                          <a:cs typeface=""/>
                        </a:defRPr>
                      </a:lvl9pPr>
                    </a:lstStyle>
                    <a:p>
                      <a:pPr lvl="0" fontAlgn="base" latinLnBrk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cs-CZ" altLang="ko-KR" sz="1000" b="1" kern="1200" dirty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"/>
                        </a:rPr>
                        <a:t>Autobusová doprava  29.</a:t>
                      </a:r>
                      <a:r>
                        <a:rPr lang="cs-CZ" altLang="ko-KR" sz="1000" b="1" kern="1200" baseline="0" dirty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"/>
                        </a:rPr>
                        <a:t>7</a:t>
                      </a:r>
                      <a:r>
                        <a:rPr lang="cs-CZ" altLang="ko-KR" sz="1000" b="1" kern="1200" dirty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"/>
                        </a:rPr>
                        <a:t>.</a:t>
                      </a:r>
                      <a:r>
                        <a:rPr lang="cs-CZ" altLang="ko-KR" sz="1000" b="1" kern="1200" baseline="0" dirty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"/>
                        </a:rPr>
                        <a:t> – 9.8.2024</a:t>
                      </a:r>
                      <a:endParaRPr lang="cs-CZ" altLang="ko-KR" sz="1000" b="1" i="1" kern="1200" baseline="0" dirty="0">
                        <a:solidFill>
                          <a:schemeClr val="tx1"/>
                        </a:solidFill>
                        <a:latin typeface="Hyundai Sans Text Office" panose="020B0504040000000000" pitchFamily="34" charset="0"/>
                        <a:ea typeface="Hyundai Sans Text Office" panose="020B0504040000000000" pitchFamily="34" charset="0"/>
                        <a:cs typeface="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cs-CZ" sz="1000" b="1" i="0" kern="1200" noProof="0" dirty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"/>
                        </a:rPr>
                        <a:t>29.7. – 8.8.2024 </a:t>
                      </a:r>
                      <a:r>
                        <a:rPr lang="cs-CZ" sz="1000" b="1" i="0" kern="1200" baseline="0" noProof="0" dirty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"/>
                        </a:rPr>
                        <a:t>- </a:t>
                      </a:r>
                      <a:r>
                        <a:rPr lang="cs-CZ" sz="1000" b="0" i="0" kern="1200" noProof="0" dirty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"/>
                        </a:rPr>
                        <a:t>Pouze autobus Frýdek-Místek ↔ HMMC (veřejná doprava - linka 863358) </a:t>
                      </a:r>
                    </a:p>
                    <a:p>
                      <a:pPr marL="460375" lvl="1" indent="-171450">
                        <a:buFont typeface="Wingdings" panose="05000000000000000000" pitchFamily="2" charset="2"/>
                        <a:buChar char="§"/>
                      </a:pPr>
                      <a:r>
                        <a:rPr lang="cs-CZ" sz="1000" b="0" i="0" kern="1200" noProof="0" dirty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"/>
                        </a:rPr>
                        <a:t> příjezd do HMMC: 5:30, 6:20</a:t>
                      </a:r>
                      <a:r>
                        <a:rPr lang="cs-CZ" sz="1000" b="0" i="0" kern="1200" baseline="0" noProof="0" dirty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"/>
                        </a:rPr>
                        <a:t> (spoje 1 a 5, mimo sobotu a neděli)</a:t>
                      </a:r>
                      <a:endParaRPr lang="cs-CZ" sz="1000" b="0" i="0" kern="1200" noProof="0" dirty="0">
                        <a:solidFill>
                          <a:schemeClr val="tx1"/>
                        </a:solidFill>
                        <a:latin typeface="Hyundai Sans Text Office" panose="020B0504040000000000" pitchFamily="34" charset="0"/>
                        <a:ea typeface="Hyundai Sans Text Office" panose="020B0504040000000000" pitchFamily="34" charset="0"/>
                        <a:cs typeface=""/>
                      </a:endParaRPr>
                    </a:p>
                    <a:p>
                      <a:pPr marL="460375" lvl="1" indent="-171450">
                        <a:buFont typeface="Wingdings" panose="05000000000000000000" pitchFamily="2" charset="2"/>
                        <a:buChar char="§"/>
                      </a:pPr>
                      <a:r>
                        <a:rPr lang="cs-CZ" sz="1000" b="0" i="0" kern="1200" noProof="0" dirty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"/>
                        </a:rPr>
                        <a:t> odjezd</a:t>
                      </a:r>
                      <a:r>
                        <a:rPr lang="cs-CZ" sz="1000" b="0" i="0" kern="1200" baseline="0" noProof="0" dirty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"/>
                        </a:rPr>
                        <a:t> </a:t>
                      </a:r>
                      <a:r>
                        <a:rPr lang="cs-CZ" sz="1000" b="0" i="0" kern="1200" noProof="0" dirty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"/>
                        </a:rPr>
                        <a:t>z HMMC 14:28, 14:58, 16:00 (spoje 10, 12, 14, mimo sobotu a neděli)</a:t>
                      </a:r>
                    </a:p>
                    <a:p>
                      <a:pPr marL="0" lvl="0" indent="-168275">
                        <a:buFont typeface="Wingdings" panose="05000000000000000000" pitchFamily="2" charset="2"/>
                        <a:buNone/>
                      </a:pPr>
                      <a:r>
                        <a:rPr lang="cs-CZ" sz="1000" b="0" i="0" kern="1200" noProof="0" dirty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"/>
                        </a:rPr>
                        <a:t>Podrobný jízdní</a:t>
                      </a:r>
                      <a:r>
                        <a:rPr lang="cs-CZ" sz="1000" b="0" i="0" kern="1200" baseline="0" noProof="0" dirty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"/>
                        </a:rPr>
                        <a:t> řád je dostupný na období </a:t>
                      </a:r>
                      <a:r>
                        <a:rPr lang="cs-CZ" sz="1000" b="0" i="0" kern="1200" baseline="0" noProof="0" dirty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"/>
                          <a:hlinkClick r:id="rId4"/>
                        </a:rPr>
                        <a:t>www.idos.cz</a:t>
                      </a:r>
                      <a:r>
                        <a:rPr lang="cs-CZ" sz="1000" b="0" i="0" kern="1200" baseline="0" noProof="0" dirty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"/>
                        </a:rPr>
                        <a:t>; </a:t>
                      </a:r>
                      <a:endParaRPr lang="cs-CZ" sz="1000" b="0" i="0" kern="1200" noProof="0" dirty="0">
                        <a:solidFill>
                          <a:schemeClr val="tx1"/>
                        </a:solidFill>
                        <a:latin typeface="Hyundai Sans Text Office" panose="020B0504040000000000" pitchFamily="34" charset="0"/>
                        <a:ea typeface="Hyundai Sans Text Office" panose="020B0504040000000000" pitchFamily="34" charset="0"/>
                        <a:cs typeface=""/>
                      </a:endParaRPr>
                    </a:p>
                    <a:p>
                      <a:pPr marL="288925" lvl="1" indent="0">
                        <a:buFont typeface="Arial" panose="020B0604020202020204" pitchFamily="34" charset="0"/>
                        <a:buNone/>
                      </a:pPr>
                      <a:endParaRPr lang="cs-CZ" sz="400" b="0" i="0" kern="1200" noProof="0" dirty="0">
                        <a:solidFill>
                          <a:schemeClr val="tx1"/>
                        </a:solidFill>
                        <a:latin typeface="Hyundai Sans Text Office" panose="020B0504040000000000" pitchFamily="34" charset="0"/>
                        <a:ea typeface="Hyundai Sans Text Office" panose="020B0504040000000000" pitchFamily="34" charset="0"/>
                        <a:cs typeface="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cs-CZ" sz="1000" b="1" i="0" kern="1200" noProof="0" dirty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"/>
                        </a:rPr>
                        <a:t>9.8.2024</a:t>
                      </a:r>
                      <a:r>
                        <a:rPr lang="cs-CZ" sz="1000" b="0" i="0" kern="1200" noProof="0" dirty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"/>
                        </a:rPr>
                        <a:t> bude zajištěna doprava na ranní směnu a z ranní směny v plném rozsahu</a:t>
                      </a:r>
                      <a:r>
                        <a:rPr lang="cs-CZ" sz="1000" b="0" i="0" kern="1200" baseline="0" noProof="0" dirty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"/>
                        </a:rPr>
                        <a:t>, včetně dopravy z Polska – jízdní řád na tento den není na </a:t>
                      </a:r>
                      <a:r>
                        <a:rPr lang="cs-CZ" sz="1000" b="0" i="0" kern="1200" baseline="0" noProof="0" dirty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"/>
                          <a:hlinkClick r:id="rId4"/>
                        </a:rPr>
                        <a:t>www.idos.cz</a:t>
                      </a:r>
                      <a:r>
                        <a:rPr lang="cs-CZ" sz="1000" b="0" i="0" kern="1200" baseline="0" noProof="0" dirty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"/>
                        </a:rPr>
                        <a:t>, jedná se o mimořádnou dopravu objednanou HMMC.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cs-CZ" sz="400" b="0" i="0" kern="1200" noProof="0" dirty="0">
                        <a:solidFill>
                          <a:schemeClr val="tx1"/>
                        </a:solidFill>
                        <a:latin typeface="Hyundai Sans Text Office" panose="020B0504040000000000" pitchFamily="34" charset="0"/>
                        <a:ea typeface="Hyundai Sans Text Office" panose="020B0504040000000000" pitchFamily="34" charset="0"/>
                        <a:cs typeface="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cs-CZ" sz="1000" b="0" i="0" kern="1200" noProof="0" dirty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"/>
                        </a:rPr>
                        <a:t>V období celozávodní dovolené není možné využít přesčasovou dopravu.</a:t>
                      </a:r>
                    </a:p>
                  </a:txBody>
                  <a:tcPr marL="78191" marR="78191" marT="41468" marB="414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ulk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775692"/>
              </p:ext>
            </p:extLst>
          </p:nvPr>
        </p:nvGraphicFramePr>
        <p:xfrm>
          <a:off x="1250171" y="1264605"/>
          <a:ext cx="7580466" cy="2279295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1161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643477200"/>
                    </a:ext>
                  </a:extLst>
                </a:gridCol>
                <a:gridCol w="3394541">
                  <a:extLst>
                    <a:ext uri="{9D8B030D-6E8A-4147-A177-3AD203B41FA5}">
                      <a16:colId xmlns:a16="http://schemas.microsoft.com/office/drawing/2014/main" val="3238282318"/>
                    </a:ext>
                  </a:extLst>
                </a:gridCol>
              </a:tblGrid>
              <a:tr h="290767">
                <a:tc gridSpan="3">
                  <a:txBody>
                    <a:bodyPr/>
                    <a:lstStyle/>
                    <a:p>
                      <a:pPr marL="0" marR="0" lvl="0" indent="0" algn="ctr" defTabSz="521436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00" b="1" i="0" noProof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</a:rPr>
                        <a:t>Provoz</a:t>
                      </a:r>
                      <a:r>
                        <a:rPr lang="cs-CZ" sz="1000" b="1" i="0" baseline="0" noProof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</a:rPr>
                        <a:t> kantýn </a:t>
                      </a:r>
                      <a:r>
                        <a:rPr lang="en-US" sz="1000" b="1" i="0" baseline="0" noProof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</a:rPr>
                        <a:t>/ </a:t>
                      </a:r>
                      <a:r>
                        <a:rPr lang="en-US" sz="1000" b="1" i="1" baseline="0" noProof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</a:rPr>
                        <a:t>Canteen's operation</a:t>
                      </a:r>
                      <a:endParaRPr lang="en-US" sz="1000" b="1" i="1" noProof="0">
                        <a:solidFill>
                          <a:schemeClr val="tx1"/>
                        </a:solidFill>
                        <a:latin typeface="Hyundai Sans Text Office" panose="020B0504040000000000" pitchFamily="34" charset="0"/>
                        <a:ea typeface="Hyundai Sans Text Office" panose="020B0504040000000000" pitchFamily="34" charset="0"/>
                      </a:endParaRPr>
                    </a:p>
                  </a:txBody>
                  <a:tcPr marL="78191" marR="78191" marT="41468" marB="414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250319"/>
                  </a:ext>
                </a:extLst>
              </a:tr>
              <a:tr h="278059">
                <a:tc>
                  <a:txBody>
                    <a:bodyPr/>
                    <a:lstStyle/>
                    <a:p>
                      <a:pPr marL="0" marR="0" lvl="0" indent="0" algn="ctr" defTabSz="521436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noProof="0" dirty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</a:rPr>
                        <a:t>2</a:t>
                      </a:r>
                      <a:r>
                        <a:rPr lang="cs-CZ" sz="1000" b="1" i="0" noProof="0" dirty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</a:rPr>
                        <a:t>9</a:t>
                      </a:r>
                      <a:r>
                        <a:rPr lang="en-US" sz="1000" b="1" i="0" noProof="0" dirty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</a:rPr>
                        <a:t>.7.</a:t>
                      </a:r>
                      <a:r>
                        <a:rPr lang="cs-CZ" sz="1000" b="1" i="0" noProof="0" dirty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</a:rPr>
                        <a:t> – 2.8.</a:t>
                      </a:r>
                      <a:r>
                        <a:rPr lang="en-US" sz="1000" b="1" i="0" noProof="0" dirty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</a:rPr>
                        <a:t>202</a:t>
                      </a:r>
                      <a:r>
                        <a:rPr lang="cs-CZ" sz="1000" b="1" i="0" noProof="0" dirty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</a:rPr>
                        <a:t>4</a:t>
                      </a:r>
                      <a:endParaRPr lang="en-US" sz="1000" b="1" i="0" noProof="0" dirty="0">
                        <a:solidFill>
                          <a:schemeClr val="tx1"/>
                        </a:solidFill>
                        <a:latin typeface="Hyundai Sans Text Office" panose="020B0504040000000000" pitchFamily="34" charset="0"/>
                        <a:ea typeface="Hyundai Sans Text Office" panose="020B0504040000000000" pitchFamily="34" charset="0"/>
                      </a:endParaRPr>
                    </a:p>
                  </a:txBody>
                  <a:tcPr marL="78191" marR="78191" marT="41468" marB="414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kern="1200" baseline="0" noProof="0" dirty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Admin </a:t>
                      </a:r>
                      <a:r>
                        <a:rPr lang="en-US" sz="1000" b="1" i="0" kern="1200" baseline="0" noProof="0" dirty="0" err="1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kantýna</a:t>
                      </a:r>
                      <a:r>
                        <a:rPr lang="cs-CZ" sz="1000" b="1" i="0" kern="1200" baseline="0" noProof="0" dirty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/</a:t>
                      </a:r>
                      <a:r>
                        <a:rPr lang="cs-CZ" sz="1000" b="1" i="0" kern="1200" baseline="0" noProof="0" dirty="0" err="1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korea</a:t>
                      </a:r>
                      <a:r>
                        <a:rPr lang="en-US" sz="1000" b="1" i="1" kern="1200" baseline="0" noProof="0" dirty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 - </a:t>
                      </a:r>
                      <a:r>
                        <a:rPr lang="en-US" sz="1000" b="1" i="0" kern="1200" baseline="0" noProof="0" dirty="0" err="1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otevřeno</a:t>
                      </a:r>
                      <a:r>
                        <a:rPr lang="en-US" sz="1000" b="1" i="1" kern="1200" baseline="0" noProof="0" dirty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 </a:t>
                      </a:r>
                      <a:r>
                        <a:rPr lang="en-US" sz="1000" b="1" i="0" kern="1200" baseline="0" noProof="0" dirty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10</a:t>
                      </a:r>
                      <a:r>
                        <a:rPr lang="cs-CZ" sz="1000" b="1" i="0" kern="1200" baseline="0" noProof="0" dirty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:</a:t>
                      </a:r>
                      <a:r>
                        <a:rPr lang="en-US" sz="1000" b="1" i="0" kern="1200" baseline="0" noProof="0" dirty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00 – 12</a:t>
                      </a:r>
                      <a:r>
                        <a:rPr lang="cs-CZ" sz="1000" b="1" i="0" kern="1200" baseline="0" noProof="0" dirty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:</a:t>
                      </a:r>
                      <a:r>
                        <a:rPr lang="en-US" sz="1000" b="1" i="0" kern="1200" baseline="0" noProof="0" dirty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00</a:t>
                      </a:r>
                      <a:endParaRPr lang="cs-CZ" sz="1000" b="1" i="0" kern="1200" baseline="0" noProof="0" dirty="0">
                        <a:solidFill>
                          <a:schemeClr val="tx1"/>
                        </a:solidFill>
                        <a:latin typeface="Hyundai Sans Text Office" panose="020B0504040000000000" pitchFamily="34" charset="0"/>
                        <a:ea typeface="Hyundai Sans Text Office" panose="020B0504040000000000" pitchFamily="34" charset="0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00" b="0" i="0" kern="1200" baseline="0" noProof="0" dirty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Svařovna, Lakovna, </a:t>
                      </a:r>
                      <a:r>
                        <a:rPr lang="cs-CZ" sz="1000" b="0" i="0" kern="1200" baseline="0" noProof="0" dirty="0" err="1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Assy</a:t>
                      </a:r>
                      <a:r>
                        <a:rPr lang="cs-CZ" sz="1000" b="0" i="0" kern="1200" baseline="0" noProof="0" dirty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 Up, </a:t>
                      </a:r>
                      <a:r>
                        <a:rPr lang="cs-CZ" sz="1000" b="0" i="0" kern="1200" baseline="0" noProof="0" dirty="0" err="1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Assy</a:t>
                      </a:r>
                      <a:r>
                        <a:rPr lang="cs-CZ" sz="1000" b="0" i="0" kern="1200" baseline="0" noProof="0" dirty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 </a:t>
                      </a:r>
                      <a:r>
                        <a:rPr lang="cs-CZ" sz="1000" b="0" i="0" kern="1200" baseline="0" noProof="0" dirty="0" err="1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Low</a:t>
                      </a:r>
                      <a:r>
                        <a:rPr lang="cs-CZ" sz="1000" b="0" i="0" kern="1200" baseline="0" noProof="0" dirty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 - zavřeno</a:t>
                      </a:r>
                      <a:endParaRPr lang="en-US" sz="1000" b="0" i="0" kern="1200" baseline="0" noProof="0" dirty="0">
                        <a:solidFill>
                          <a:schemeClr val="tx1"/>
                        </a:solidFill>
                        <a:latin typeface="Hyundai Sans Text Office" panose="020B0504040000000000" pitchFamily="34" charset="0"/>
                        <a:ea typeface="Hyundai Sans Text Office" panose="020B0504040000000000" pitchFamily="34" charset="0"/>
                        <a:cs typeface="+mn-cs"/>
                      </a:endParaRPr>
                    </a:p>
                  </a:txBody>
                  <a:tcPr marL="78191" marR="78191" marT="41468" marB="414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kern="1200" baseline="0" noProof="0" dirty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Admin canteen</a:t>
                      </a:r>
                      <a:r>
                        <a:rPr lang="cs-CZ" sz="1000" b="1" i="1" kern="1200" baseline="0" noProof="0" dirty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/</a:t>
                      </a:r>
                      <a:r>
                        <a:rPr lang="cs-CZ" sz="1000" b="1" i="1" kern="1200" baseline="0" noProof="0" dirty="0" err="1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korea</a:t>
                      </a:r>
                      <a:r>
                        <a:rPr lang="en-US" sz="1000" b="1" i="1" kern="1200" baseline="0" noProof="0" dirty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 - open 10 a.m. – 12 a.m.</a:t>
                      </a:r>
                      <a:endParaRPr lang="cs-CZ" sz="1000" b="1" i="1" kern="1200" baseline="0" noProof="0" dirty="0">
                        <a:solidFill>
                          <a:schemeClr val="tx1"/>
                        </a:solidFill>
                        <a:latin typeface="Hyundai Sans Text Office" panose="020B0504040000000000" pitchFamily="34" charset="0"/>
                        <a:ea typeface="Hyundai Sans Text Office" panose="020B0504040000000000" pitchFamily="34" charset="0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00" b="0" i="1" kern="1200" baseline="0" noProof="0" dirty="0" err="1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Welding</a:t>
                      </a:r>
                      <a:r>
                        <a:rPr lang="cs-CZ" sz="1000" b="0" i="1" kern="1200" baseline="0" noProof="0" dirty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, </a:t>
                      </a:r>
                      <a:r>
                        <a:rPr lang="cs-CZ" sz="1000" b="0" i="1" kern="1200" baseline="0" noProof="0" dirty="0" err="1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Paint</a:t>
                      </a:r>
                      <a:r>
                        <a:rPr lang="cs-CZ" sz="1000" b="0" i="1" kern="1200" baseline="0" noProof="0" dirty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, </a:t>
                      </a:r>
                      <a:r>
                        <a:rPr lang="cs-CZ" sz="1000" b="0" i="1" kern="1200" baseline="0" noProof="0" dirty="0" err="1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Assy</a:t>
                      </a:r>
                      <a:r>
                        <a:rPr lang="cs-CZ" sz="1000" b="0" i="1" kern="1200" baseline="0" noProof="0" dirty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 Up, </a:t>
                      </a:r>
                      <a:r>
                        <a:rPr lang="cs-CZ" sz="1000" b="0" i="1" kern="1200" baseline="0" noProof="0" dirty="0" err="1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Assy</a:t>
                      </a:r>
                      <a:r>
                        <a:rPr lang="cs-CZ" sz="1000" b="0" i="1" kern="1200" baseline="0" noProof="0" dirty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 </a:t>
                      </a:r>
                      <a:r>
                        <a:rPr lang="cs-CZ" sz="1000" b="0" i="1" kern="1200" baseline="0" noProof="0" dirty="0" err="1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Low</a:t>
                      </a:r>
                      <a:r>
                        <a:rPr lang="cs-CZ" sz="1000" b="0" i="1" kern="1200" baseline="0" noProof="0" dirty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 - </a:t>
                      </a:r>
                      <a:r>
                        <a:rPr lang="cs-CZ" sz="1000" b="0" i="1" kern="1200" baseline="0" noProof="0" dirty="0" err="1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closed</a:t>
                      </a:r>
                      <a:endParaRPr lang="en-US" sz="1000" b="0" i="1" kern="1200" baseline="0" noProof="0" dirty="0">
                        <a:solidFill>
                          <a:schemeClr val="tx1"/>
                        </a:solidFill>
                        <a:latin typeface="Hyundai Sans Text Office" panose="020B0504040000000000" pitchFamily="34" charset="0"/>
                        <a:ea typeface="Hyundai Sans Text Office" panose="020B0504040000000000" pitchFamily="34" charset="0"/>
                        <a:cs typeface="+mn-cs"/>
                      </a:endParaRPr>
                    </a:p>
                  </a:txBody>
                  <a:tcPr marL="78191" marR="78191" marT="41468" marB="414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572428"/>
                  </a:ext>
                </a:extLst>
              </a:tr>
              <a:tr h="290767">
                <a:tc>
                  <a:txBody>
                    <a:bodyPr/>
                    <a:lstStyle/>
                    <a:p>
                      <a:pPr marL="0" marR="0" lvl="0" indent="0" algn="ctr" defTabSz="521436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00" b="1" i="0" noProof="0" dirty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</a:rPr>
                        <a:t>5.8. – 8.8.2024</a:t>
                      </a:r>
                      <a:endParaRPr lang="en-US" sz="1000" b="1" i="0" noProof="0" dirty="0">
                        <a:solidFill>
                          <a:schemeClr val="tx1"/>
                        </a:solidFill>
                        <a:latin typeface="Hyundai Sans Text Office" panose="020B0504040000000000" pitchFamily="34" charset="0"/>
                        <a:ea typeface="Hyundai Sans Text Office" panose="020B0504040000000000" pitchFamily="34" charset="0"/>
                      </a:endParaRPr>
                    </a:p>
                  </a:txBody>
                  <a:tcPr marL="78191" marR="78191" marT="41468" marB="414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kern="1200" baseline="0" noProof="0" dirty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Admin </a:t>
                      </a:r>
                      <a:r>
                        <a:rPr lang="en-US" sz="1000" b="1" i="0" kern="1200" baseline="0" noProof="0" dirty="0" err="1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kantýna</a:t>
                      </a:r>
                      <a:r>
                        <a:rPr lang="cs-CZ" sz="1000" b="1" i="0" kern="1200" baseline="0" noProof="0" dirty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/</a:t>
                      </a:r>
                      <a:r>
                        <a:rPr lang="cs-CZ" sz="1000" b="1" i="0" kern="1200" baseline="0" noProof="0" dirty="0" err="1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korea</a:t>
                      </a:r>
                      <a:r>
                        <a:rPr lang="en-US" sz="1000" b="1" i="1" kern="1200" baseline="0" noProof="0" dirty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 - </a:t>
                      </a:r>
                      <a:r>
                        <a:rPr lang="en-US" sz="1000" b="1" i="0" kern="1200" baseline="0" noProof="0" dirty="0" err="1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otevřeno</a:t>
                      </a:r>
                      <a:r>
                        <a:rPr lang="en-US" sz="1000" b="1" i="1" kern="1200" baseline="0" noProof="0" dirty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 </a:t>
                      </a:r>
                      <a:r>
                        <a:rPr lang="en-US" sz="1000" b="1" i="0" kern="1200" baseline="0" noProof="0" dirty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10</a:t>
                      </a:r>
                      <a:r>
                        <a:rPr lang="cs-CZ" sz="1000" b="1" i="0" kern="1200" baseline="0" noProof="0" dirty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:</a:t>
                      </a:r>
                      <a:r>
                        <a:rPr lang="en-US" sz="1000" b="1" i="0" kern="1200" baseline="0" noProof="0" dirty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00 – 12</a:t>
                      </a:r>
                      <a:r>
                        <a:rPr lang="cs-CZ" sz="1000" b="1" i="0" kern="1200" baseline="0" noProof="0" dirty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:</a:t>
                      </a:r>
                      <a:r>
                        <a:rPr lang="en-US" sz="1000" b="1" i="0" kern="1200" baseline="0" noProof="0" dirty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00</a:t>
                      </a:r>
                      <a:endParaRPr lang="cs-CZ" sz="1000" b="1" i="0" kern="1200" baseline="0" noProof="0" dirty="0">
                        <a:solidFill>
                          <a:schemeClr val="tx1"/>
                        </a:solidFill>
                        <a:latin typeface="Hyundai Sans Text Office" panose="020B0504040000000000" pitchFamily="34" charset="0"/>
                        <a:ea typeface="Hyundai Sans Text Office" panose="020B0504040000000000" pitchFamily="34" charset="0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00" b="0" i="0" kern="1200" baseline="0" noProof="0" dirty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Svařovna, Lakovna, </a:t>
                      </a:r>
                      <a:r>
                        <a:rPr lang="cs-CZ" sz="1000" b="0" i="0" kern="1200" baseline="0" noProof="0" dirty="0" err="1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Assy</a:t>
                      </a:r>
                      <a:r>
                        <a:rPr lang="cs-CZ" sz="1000" b="0" i="0" kern="1200" baseline="0" noProof="0" dirty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 Up, </a:t>
                      </a:r>
                      <a:r>
                        <a:rPr lang="cs-CZ" sz="1000" b="0" i="0" kern="1200" baseline="0" noProof="0" dirty="0" err="1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Assy</a:t>
                      </a:r>
                      <a:r>
                        <a:rPr lang="cs-CZ" sz="1000" b="0" i="0" kern="1200" baseline="0" noProof="0" dirty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 </a:t>
                      </a:r>
                      <a:r>
                        <a:rPr lang="cs-CZ" sz="1000" b="0" i="0" kern="1200" baseline="0" noProof="0" dirty="0" err="1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Low</a:t>
                      </a:r>
                      <a:r>
                        <a:rPr lang="cs-CZ" sz="1000" b="0" i="0" kern="1200" baseline="0" noProof="0" dirty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 - zavřeno</a:t>
                      </a:r>
                      <a:endParaRPr lang="en-US" sz="1000" b="0" i="0" kern="1200" baseline="0" noProof="0" dirty="0">
                        <a:solidFill>
                          <a:schemeClr val="tx1"/>
                        </a:solidFill>
                        <a:latin typeface="Hyundai Sans Text Office" panose="020B0504040000000000" pitchFamily="34" charset="0"/>
                        <a:ea typeface="Hyundai Sans Text Office" panose="020B0504040000000000" pitchFamily="34" charset="0"/>
                        <a:cs typeface="+mn-cs"/>
                      </a:endParaRPr>
                    </a:p>
                  </a:txBody>
                  <a:tcPr marL="78191" marR="78191" marT="41468" marB="414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kern="1200" baseline="0" noProof="0" dirty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Admin canteen</a:t>
                      </a:r>
                      <a:r>
                        <a:rPr lang="cs-CZ" sz="1000" b="1" i="1" kern="1200" baseline="0" noProof="0" dirty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/</a:t>
                      </a:r>
                      <a:r>
                        <a:rPr lang="cs-CZ" sz="1000" b="1" i="1" kern="1200" baseline="0" noProof="0" dirty="0" err="1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korea</a:t>
                      </a:r>
                      <a:r>
                        <a:rPr lang="en-US" sz="1000" b="1" i="1" kern="1200" baseline="0" noProof="0" dirty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 - open 10 a.m. – 12 a.m.</a:t>
                      </a:r>
                      <a:endParaRPr lang="cs-CZ" sz="1000" b="1" i="1" kern="1200" baseline="0" noProof="0" dirty="0">
                        <a:solidFill>
                          <a:schemeClr val="tx1"/>
                        </a:solidFill>
                        <a:latin typeface="Hyundai Sans Text Office" panose="020B0504040000000000" pitchFamily="34" charset="0"/>
                        <a:ea typeface="Hyundai Sans Text Office" panose="020B0504040000000000" pitchFamily="34" charset="0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00" b="0" i="1" kern="1200" baseline="0" noProof="0" dirty="0" err="1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Welding</a:t>
                      </a:r>
                      <a:r>
                        <a:rPr lang="cs-CZ" sz="1000" b="0" i="1" kern="1200" baseline="0" noProof="0" dirty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, </a:t>
                      </a:r>
                      <a:r>
                        <a:rPr lang="cs-CZ" sz="1000" b="0" i="1" kern="1200" baseline="0" noProof="0" dirty="0" err="1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Paint</a:t>
                      </a:r>
                      <a:r>
                        <a:rPr lang="cs-CZ" sz="1000" b="0" i="1" kern="1200" baseline="0" noProof="0" dirty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, </a:t>
                      </a:r>
                      <a:r>
                        <a:rPr lang="cs-CZ" sz="1000" b="0" i="1" kern="1200" baseline="0" noProof="0" dirty="0" err="1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Assy</a:t>
                      </a:r>
                      <a:r>
                        <a:rPr lang="cs-CZ" sz="1000" b="0" i="1" kern="1200" baseline="0" noProof="0" dirty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 Up, </a:t>
                      </a:r>
                      <a:r>
                        <a:rPr lang="cs-CZ" sz="1000" b="0" i="1" kern="1200" baseline="0" noProof="0" dirty="0" err="1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Assy</a:t>
                      </a:r>
                      <a:r>
                        <a:rPr lang="cs-CZ" sz="1000" b="0" i="1" kern="1200" baseline="0" noProof="0" dirty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 </a:t>
                      </a:r>
                      <a:r>
                        <a:rPr lang="cs-CZ" sz="1000" b="0" i="1" kern="1200" baseline="0" noProof="0" dirty="0" err="1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Low</a:t>
                      </a:r>
                      <a:r>
                        <a:rPr lang="cs-CZ" sz="1000" b="0" i="1" kern="1200" baseline="0" noProof="0" dirty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 - </a:t>
                      </a:r>
                      <a:r>
                        <a:rPr lang="cs-CZ" sz="1000" b="0" i="1" kern="1200" baseline="0" noProof="0" dirty="0" err="1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closed</a:t>
                      </a:r>
                      <a:endParaRPr lang="en-US" sz="1000" b="0" i="1" kern="1200" baseline="0" noProof="0" dirty="0">
                        <a:solidFill>
                          <a:schemeClr val="tx1"/>
                        </a:solidFill>
                        <a:latin typeface="Hyundai Sans Text Office" panose="020B0504040000000000" pitchFamily="34" charset="0"/>
                        <a:ea typeface="Hyundai Sans Text Office" panose="020B0504040000000000" pitchFamily="34" charset="0"/>
                        <a:cs typeface="+mn-cs"/>
                      </a:endParaRPr>
                    </a:p>
                  </a:txBody>
                  <a:tcPr marL="78191" marR="78191" marT="41468" marB="414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0000659"/>
                  </a:ext>
                </a:extLst>
              </a:tr>
              <a:tr h="423096">
                <a:tc>
                  <a:txBody>
                    <a:bodyPr/>
                    <a:lstStyle/>
                    <a:p>
                      <a:pPr marL="0" marR="0" lvl="0" indent="0" algn="ctr" defTabSz="521436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00" b="1" i="0" noProof="0" dirty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</a:rPr>
                        <a:t>9.8.2024</a:t>
                      </a:r>
                      <a:endParaRPr lang="en-US" sz="1000" b="1" i="0" noProof="0" dirty="0">
                        <a:solidFill>
                          <a:schemeClr val="tx1"/>
                        </a:solidFill>
                        <a:latin typeface="Hyundai Sans Text Office" panose="020B0504040000000000" pitchFamily="34" charset="0"/>
                        <a:ea typeface="Hyundai Sans Text Office" panose="020B0504040000000000" pitchFamily="34" charset="0"/>
                      </a:endParaRPr>
                    </a:p>
                  </a:txBody>
                  <a:tcPr marL="78191" marR="78191" marT="41468" marB="414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00" b="1" i="0" kern="1200" baseline="0" noProof="0" dirty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Otevřené kantýny </a:t>
                      </a:r>
                      <a:r>
                        <a:rPr lang="cs-CZ" sz="1000" b="0" i="0" kern="1200" baseline="0" noProof="0" dirty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– </a:t>
                      </a:r>
                      <a:r>
                        <a:rPr lang="en-US" sz="1000" b="0" i="0" kern="1200" baseline="0" noProof="0" dirty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Admin</a:t>
                      </a:r>
                      <a:r>
                        <a:rPr lang="cs-CZ" sz="1000" b="0" i="0" kern="1200" baseline="0" noProof="0" dirty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, Svařovna, Lakovna, </a:t>
                      </a:r>
                      <a:r>
                        <a:rPr lang="cs-CZ" sz="1000" b="0" i="0" kern="1200" baseline="0" noProof="0" dirty="0" err="1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Assy</a:t>
                      </a:r>
                      <a:r>
                        <a:rPr lang="cs-CZ" sz="1000" b="0" i="0" kern="1200" baseline="0" noProof="0" dirty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 Up, </a:t>
                      </a:r>
                      <a:r>
                        <a:rPr lang="cs-CZ" sz="1000" b="0" i="0" kern="1200" baseline="0" noProof="0" dirty="0" err="1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Assy</a:t>
                      </a:r>
                      <a:r>
                        <a:rPr lang="cs-CZ" sz="1000" b="0" i="0" kern="1200" baseline="0" noProof="0" dirty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 </a:t>
                      </a:r>
                      <a:r>
                        <a:rPr lang="cs-CZ" sz="1000" b="0" i="0" kern="1200" baseline="0" noProof="0" dirty="0" err="1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Low</a:t>
                      </a:r>
                      <a:r>
                        <a:rPr lang="en-US" sz="1000" b="0" i="1" kern="1200" baseline="0" noProof="0" dirty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 – </a:t>
                      </a:r>
                      <a:r>
                        <a:rPr lang="cs-CZ" sz="1000" b="1" i="0" kern="1200" baseline="0" noProof="0" dirty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pouze ranní směna    </a:t>
                      </a:r>
                      <a:r>
                        <a:rPr lang="cs-CZ" sz="1000" b="1" i="0" u="sng" kern="1200" baseline="0" dirty="0">
                          <a:solidFill>
                            <a:srgbClr val="FF0000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objednání do 2.8. do 15:00 hod</a:t>
                      </a:r>
                      <a:endParaRPr lang="en-US" sz="1000" b="1" i="0" u="sng" kern="1200" baseline="0" noProof="0" dirty="0">
                        <a:solidFill>
                          <a:srgbClr val="FF0000"/>
                        </a:solidFill>
                        <a:latin typeface="Hyundai Sans Text Office" panose="020B0504040000000000" pitchFamily="34" charset="0"/>
                        <a:ea typeface="Hyundai Sans Text Office" panose="020B0504040000000000" pitchFamily="34" charset="0"/>
                        <a:cs typeface="+mn-cs"/>
                      </a:endParaRPr>
                    </a:p>
                  </a:txBody>
                  <a:tcPr marL="78191" marR="78191" marT="41468" marB="414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kern="1200" baseline="0" noProof="0" dirty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Open canteens </a:t>
                      </a:r>
                      <a:r>
                        <a:rPr lang="en-US" sz="1000" b="0" i="1" kern="1200" baseline="0" noProof="0" dirty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– Admin, Welding, Paint, </a:t>
                      </a:r>
                      <a:r>
                        <a:rPr lang="cs-CZ" sz="1000" b="0" i="1" kern="1200" baseline="0" noProof="0" dirty="0" err="1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Assy</a:t>
                      </a:r>
                      <a:r>
                        <a:rPr lang="cs-CZ" sz="1000" b="0" i="1" kern="1200" baseline="0" noProof="0" dirty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 Up, </a:t>
                      </a:r>
                      <a:r>
                        <a:rPr lang="cs-CZ" sz="1000" b="0" i="1" kern="1200" baseline="0" noProof="0" dirty="0" err="1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Assy</a:t>
                      </a:r>
                      <a:r>
                        <a:rPr lang="cs-CZ" sz="1000" b="0" i="1" kern="1200" baseline="0" noProof="0" dirty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 </a:t>
                      </a:r>
                      <a:r>
                        <a:rPr lang="cs-CZ" sz="1000" b="0" i="1" kern="1200" baseline="0" noProof="0" dirty="0" err="1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Low</a:t>
                      </a:r>
                      <a:r>
                        <a:rPr lang="en-US" sz="1000" b="0" i="1" kern="1200" baseline="0" noProof="0" dirty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 – </a:t>
                      </a:r>
                      <a:r>
                        <a:rPr lang="en-US" sz="1000" b="1" i="1" kern="1200" baseline="0" noProof="0" dirty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morning shifts only</a:t>
                      </a:r>
                      <a:r>
                        <a:rPr lang="cs-CZ" sz="1000" b="1" i="1" kern="1200" baseline="0" noProof="0" dirty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 </a:t>
                      </a:r>
                      <a:r>
                        <a:rPr lang="cs-CZ" sz="1000" b="0" i="1" kern="1200" baseline="0" noProof="0" dirty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/ </a:t>
                      </a:r>
                      <a:r>
                        <a:rPr lang="en-US" sz="1000" b="1" i="1" u="sng" kern="1200" baseline="0" dirty="0">
                          <a:solidFill>
                            <a:srgbClr val="FF0000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ordering</a:t>
                      </a:r>
                      <a:r>
                        <a:rPr lang="cs-CZ" sz="1000" b="1" i="1" u="sng" kern="1200" baseline="0" dirty="0">
                          <a:solidFill>
                            <a:srgbClr val="FF0000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 </a:t>
                      </a:r>
                      <a:r>
                        <a:rPr lang="cs-CZ" sz="1000" b="1" i="1" u="sng" kern="1200" baseline="0" dirty="0" err="1">
                          <a:solidFill>
                            <a:srgbClr val="FF0000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till</a:t>
                      </a:r>
                      <a:r>
                        <a:rPr lang="en-US" sz="1000" b="1" i="1" u="sng" kern="1200" baseline="0" dirty="0">
                          <a:solidFill>
                            <a:srgbClr val="FF0000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 </a:t>
                      </a:r>
                      <a:r>
                        <a:rPr lang="cs-CZ" sz="1000" b="1" i="1" u="sng" kern="1200" baseline="0" dirty="0">
                          <a:solidFill>
                            <a:srgbClr val="FF0000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2.8</a:t>
                      </a:r>
                      <a:r>
                        <a:rPr lang="en-US" sz="1000" b="1" i="1" u="sng" kern="1200" baseline="0" dirty="0">
                          <a:solidFill>
                            <a:srgbClr val="FF0000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.</a:t>
                      </a:r>
                      <a:r>
                        <a:rPr lang="cs-CZ" sz="1000" b="1" i="1" u="sng" kern="1200" baseline="0" dirty="0">
                          <a:solidFill>
                            <a:srgbClr val="FF0000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, 3 </a:t>
                      </a:r>
                      <a:r>
                        <a:rPr lang="cs-CZ" sz="1000" b="1" i="1" u="sng" kern="1200" baseline="0" dirty="0" err="1">
                          <a:solidFill>
                            <a:srgbClr val="FF0000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p.m</a:t>
                      </a:r>
                      <a:r>
                        <a:rPr lang="cs-CZ" sz="1000" b="1" i="1" u="sng" kern="1200" baseline="0" dirty="0">
                          <a:solidFill>
                            <a:srgbClr val="FF0000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.</a:t>
                      </a:r>
                      <a:r>
                        <a:rPr lang="en-US" sz="1000" b="0" i="1" kern="1200" baseline="0" noProof="0" dirty="0">
                          <a:solidFill>
                            <a:srgbClr val="FF0000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 </a:t>
                      </a:r>
                      <a:endParaRPr lang="cs-CZ" sz="1000" b="0" i="1" kern="1200" baseline="0" noProof="0" dirty="0">
                        <a:solidFill>
                          <a:srgbClr val="FF0000"/>
                        </a:solidFill>
                        <a:latin typeface="Hyundai Sans Text Office" panose="020B0504040000000000" pitchFamily="34" charset="0"/>
                        <a:ea typeface="Hyundai Sans Text Office" panose="020B0504040000000000" pitchFamily="34" charset="0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000" b="1" i="1" kern="1200" baseline="0" noProof="0" dirty="0">
                        <a:solidFill>
                          <a:srgbClr val="FF0000"/>
                        </a:solidFill>
                        <a:latin typeface="Hyundai Sans Text Office" panose="020B0504040000000000" pitchFamily="34" charset="0"/>
                        <a:ea typeface="Hyundai Sans Text Office" panose="020B0504040000000000" pitchFamily="34" charset="0"/>
                        <a:cs typeface="+mn-cs"/>
                      </a:endParaRPr>
                    </a:p>
                  </a:txBody>
                  <a:tcPr marL="78191" marR="78191" marT="41468" marB="41468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2607">
                <a:tc>
                  <a:txBody>
                    <a:bodyPr/>
                    <a:lstStyle/>
                    <a:p>
                      <a:pPr marL="0" marR="0" lvl="0" indent="0" algn="ctr" defTabSz="521436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00" b="1" i="0" noProof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</a:rPr>
                        <a:t>12</a:t>
                      </a:r>
                      <a:r>
                        <a:rPr lang="en-US" sz="1000" b="1" i="0" noProof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</a:rPr>
                        <a:t>.8.202</a:t>
                      </a:r>
                      <a:r>
                        <a:rPr lang="cs-CZ" sz="1000" b="1" i="0" noProof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</a:rPr>
                        <a:t>4</a:t>
                      </a:r>
                      <a:endParaRPr lang="en-US" sz="1000" b="1" i="0" noProof="0">
                        <a:solidFill>
                          <a:schemeClr val="tx1"/>
                        </a:solidFill>
                        <a:latin typeface="Hyundai Sans Text Office" panose="020B0504040000000000" pitchFamily="34" charset="0"/>
                        <a:ea typeface="Hyundai Sans Text Office" panose="020B0504040000000000" pitchFamily="34" charset="0"/>
                      </a:endParaRPr>
                    </a:p>
                  </a:txBody>
                  <a:tcPr marL="78191" marR="78191" marT="41468" marB="414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00" b="0" i="0" kern="1200" noProof="0" dirty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Standardní provoz všech kantýn, j</a:t>
                      </a:r>
                      <a:r>
                        <a:rPr lang="cs-CZ" sz="1000" b="0" i="0" kern="1200" dirty="0" err="1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ídelní</a:t>
                      </a:r>
                      <a:r>
                        <a:rPr lang="cs-CZ" sz="1000" b="0" i="0" kern="1200" dirty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 lístek zveřejněn, prosíme o </a:t>
                      </a:r>
                      <a:r>
                        <a:rPr lang="cs-CZ" sz="1000" b="1" i="0" kern="1200" dirty="0">
                          <a:solidFill>
                            <a:srgbClr val="FF0000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objednání do 8.8. 15:00</a:t>
                      </a:r>
                      <a:endParaRPr lang="en-US" sz="1000" b="1" i="0" kern="1200" noProof="0" dirty="0">
                        <a:solidFill>
                          <a:srgbClr val="FF0000"/>
                        </a:solidFill>
                        <a:latin typeface="Hyundai Sans Text Office" panose="020B0504040000000000" pitchFamily="34" charset="0"/>
                        <a:ea typeface="Hyundai Sans Text Office" panose="020B0504040000000000" pitchFamily="34" charset="0"/>
                        <a:cs typeface="+mn-cs"/>
                      </a:endParaRPr>
                    </a:p>
                  </a:txBody>
                  <a:tcPr marL="78191" marR="78191" marT="41468" marB="414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00" b="0" i="1" kern="1200" baseline="0" noProof="0" dirty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Standard </a:t>
                      </a:r>
                      <a:r>
                        <a:rPr lang="en-US" sz="1000" b="0" i="1" kern="1200" baseline="0" noProof="0" dirty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operation of all canteens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 kern="1200" baseline="0" noProof="0" dirty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menu posted, please </a:t>
                      </a:r>
                      <a:r>
                        <a:rPr lang="en-US" sz="1000" b="1" i="1" kern="1200" baseline="0" noProof="0" dirty="0">
                          <a:solidFill>
                            <a:srgbClr val="FF0000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order </a:t>
                      </a:r>
                      <a:r>
                        <a:rPr lang="cs-CZ" sz="1000" b="1" i="1" kern="1200" baseline="0" noProof="0" dirty="0" err="1">
                          <a:solidFill>
                            <a:srgbClr val="FF0000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till</a:t>
                      </a:r>
                      <a:r>
                        <a:rPr lang="en-US" sz="1000" b="1" i="1" kern="1200" baseline="0" noProof="0" dirty="0">
                          <a:solidFill>
                            <a:srgbClr val="FF0000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 </a:t>
                      </a:r>
                      <a:r>
                        <a:rPr lang="cs-CZ" sz="1000" b="1" i="1" kern="1200" baseline="0" noProof="0" dirty="0">
                          <a:solidFill>
                            <a:srgbClr val="FF0000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8.</a:t>
                      </a:r>
                      <a:r>
                        <a:rPr lang="en-US" sz="1000" b="1" i="1" kern="1200" baseline="0" noProof="0" dirty="0">
                          <a:solidFill>
                            <a:srgbClr val="FF0000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8.</a:t>
                      </a:r>
                      <a:r>
                        <a:rPr lang="cs-CZ" sz="1000" b="1" i="1" kern="1200" baseline="0" noProof="0" dirty="0">
                          <a:solidFill>
                            <a:srgbClr val="FF0000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, 3 </a:t>
                      </a:r>
                      <a:r>
                        <a:rPr lang="cs-CZ" sz="1000" b="1" i="1" kern="1200" baseline="0" noProof="0" dirty="0" err="1">
                          <a:solidFill>
                            <a:srgbClr val="FF0000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p.m</a:t>
                      </a:r>
                      <a:r>
                        <a:rPr lang="cs-CZ" sz="1000" b="1" i="1" kern="1200" baseline="0" noProof="0" dirty="0">
                          <a:solidFill>
                            <a:srgbClr val="FF0000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.</a:t>
                      </a:r>
                      <a:r>
                        <a:rPr lang="en-US" sz="1000" b="0" i="1" kern="1200" baseline="0" noProof="0" dirty="0">
                          <a:solidFill>
                            <a:srgbClr val="FF0000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  </a:t>
                      </a:r>
                    </a:p>
                  </a:txBody>
                  <a:tcPr marL="78191" marR="78191" marT="41468" marB="41468" anchor="ctr"/>
                </a:tc>
                <a:extLst>
                  <a:ext uri="{0D108BD9-81ED-4DB2-BD59-A6C34878D82A}">
                    <a16:rowId xmlns:a16="http://schemas.microsoft.com/office/drawing/2014/main" val="1022413033"/>
                  </a:ext>
                </a:extLst>
              </a:tr>
              <a:tr h="124657">
                <a:tc gridSpan="2">
                  <a:txBody>
                    <a:bodyPr/>
                    <a:lstStyle/>
                    <a:p>
                      <a:pPr marL="0" marR="0" lvl="0" indent="0" algn="ctr" defTabSz="521436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00" b="1" kern="1200" baseline="0" noProof="0">
                          <a:solidFill>
                            <a:schemeClr val="tx1"/>
                          </a:solidFill>
                          <a:effectLst/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D</a:t>
                      </a:r>
                      <a:r>
                        <a:rPr lang="cs-CZ" sz="1000" b="1" kern="1200" noProof="0">
                          <a:solidFill>
                            <a:schemeClr val="tx1"/>
                          </a:solidFill>
                          <a:effectLst/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oplňování výdejových automatů </a:t>
                      </a:r>
                      <a:r>
                        <a:rPr lang="cs-CZ" sz="1000" b="0" kern="1200" noProof="0">
                          <a:solidFill>
                            <a:schemeClr val="tx1"/>
                          </a:solidFill>
                          <a:effectLst/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bude zajištěno</a:t>
                      </a:r>
                      <a:r>
                        <a:rPr lang="cs-CZ" sz="1000" b="0" kern="1200" baseline="0" noProof="0">
                          <a:solidFill>
                            <a:schemeClr val="tx1"/>
                          </a:solidFill>
                          <a:effectLst/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.</a:t>
                      </a:r>
                    </a:p>
                  </a:txBody>
                  <a:tcPr marL="78191" marR="78191" marT="41468" marB="414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i="0" u="sng" kern="1200" baseline="0" noProof="0">
                        <a:solidFill>
                          <a:srgbClr val="FF0000"/>
                        </a:solidFill>
                        <a:latin typeface="Hyundai Sans Text Office" panose="020B0504040000000000" pitchFamily="34" charset="0"/>
                        <a:ea typeface="Hyundai Sans Text Office" panose="020B0504040000000000" pitchFamily="34" charset="0"/>
                        <a:cs typeface="+mn-cs"/>
                      </a:endParaRPr>
                    </a:p>
                  </a:txBody>
                  <a:tcPr marL="78191" marR="78191" marT="41468" marB="414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kern="1200" baseline="0" noProof="0" dirty="0">
                          <a:solidFill>
                            <a:schemeClr val="tx1"/>
                          </a:solidFill>
                          <a:effectLst/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Refilling of vending machines </a:t>
                      </a:r>
                      <a:r>
                        <a:rPr lang="en-US" sz="1000" b="0" i="1" kern="1200" baseline="0" noProof="0" dirty="0">
                          <a:solidFill>
                            <a:schemeClr val="tx1"/>
                          </a:solidFill>
                          <a:effectLst/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will be assured</a:t>
                      </a:r>
                      <a:r>
                        <a:rPr lang="cs-CZ" sz="1000" b="0" i="1" kern="1200" baseline="0" noProof="0" dirty="0">
                          <a:solidFill>
                            <a:schemeClr val="tx1"/>
                          </a:solidFill>
                          <a:effectLst/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.</a:t>
                      </a:r>
                      <a:endParaRPr lang="en-US" sz="1000" i="1" kern="1200" noProof="0" dirty="0">
                        <a:solidFill>
                          <a:schemeClr val="tx1"/>
                        </a:solidFill>
                        <a:effectLst/>
                        <a:latin typeface="Hyundai Sans Text Office" panose="020B0504040000000000" pitchFamily="34" charset="0"/>
                        <a:ea typeface="Hyundai Sans Text Office" panose="020B0504040000000000" pitchFamily="34" charset="0"/>
                        <a:cs typeface="+mn-cs"/>
                      </a:endParaRPr>
                    </a:p>
                  </a:txBody>
                  <a:tcPr marL="78191" marR="78191" marT="41468" marB="41468" anchor="ctr"/>
                </a:tc>
                <a:extLst>
                  <a:ext uri="{0D108BD9-81ED-4DB2-BD59-A6C34878D82A}">
                    <a16:rowId xmlns:a16="http://schemas.microsoft.com/office/drawing/2014/main" val="1537226618"/>
                  </a:ext>
                </a:extLst>
              </a:tr>
            </a:tbl>
          </a:graphicData>
        </a:graphic>
      </p:graphicFrame>
      <p:graphicFrame>
        <p:nvGraphicFramePr>
          <p:cNvPr id="19" name="Tabulk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133772"/>
              </p:ext>
            </p:extLst>
          </p:nvPr>
        </p:nvGraphicFramePr>
        <p:xfrm>
          <a:off x="1250171" y="5073096"/>
          <a:ext cx="7580466" cy="1341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8980">
                  <a:extLst>
                    <a:ext uri="{9D8B030D-6E8A-4147-A177-3AD203B41FA5}">
                      <a16:colId xmlns:a16="http://schemas.microsoft.com/office/drawing/2014/main" val="1035282129"/>
                    </a:ext>
                  </a:extLst>
                </a:gridCol>
                <a:gridCol w="3971486">
                  <a:extLst>
                    <a:ext uri="{9D8B030D-6E8A-4147-A177-3AD203B41FA5}">
                      <a16:colId xmlns:a16="http://schemas.microsoft.com/office/drawing/2014/main" val="3190956133"/>
                    </a:ext>
                  </a:extLst>
                </a:gridCol>
              </a:tblGrid>
              <a:tr h="996695">
                <a:tc>
                  <a:txBody>
                    <a:bodyPr/>
                    <a:lstStyle/>
                    <a:p>
                      <a:pPr marL="0" lvl="0" algn="l" defTabSz="914400" rtl="0" eaLnBrk="0" latinLnBrk="0" hangingPunct="0">
                        <a:spcBef>
                          <a:spcPct val="20000"/>
                        </a:spcBef>
                        <a:buFont typeface="Arial" charset="0"/>
                      </a:pPr>
                      <a:r>
                        <a:rPr lang="cs-CZ" sz="1000" b="0" kern="1200" noProof="0" dirty="0">
                          <a:solidFill>
                            <a:schemeClr val="tx1"/>
                          </a:solidFill>
                          <a:effectLst/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Provádění standardních kontrol (návštěvy, vjezdy, materiál, alkohol, atd.)</a:t>
                      </a:r>
                    </a:p>
                    <a:p>
                      <a:pPr marL="0" lvl="0" algn="l" defTabSz="914400" rtl="0" eaLnBrk="0" latinLnBrk="0" hangingPunct="0">
                        <a:spcBef>
                          <a:spcPct val="20000"/>
                        </a:spcBef>
                        <a:buFont typeface="Arial" charset="0"/>
                      </a:pPr>
                      <a:r>
                        <a:rPr lang="cs-CZ" sz="1000" b="1" kern="1200" baseline="0" noProof="0" dirty="0">
                          <a:solidFill>
                            <a:schemeClr val="tx1"/>
                          </a:solidFill>
                          <a:effectLst/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Nice </a:t>
                      </a:r>
                      <a:r>
                        <a:rPr lang="cs-CZ" sz="1000" b="1" kern="1200" baseline="0" noProof="0" dirty="0" err="1">
                          <a:solidFill>
                            <a:schemeClr val="tx1"/>
                          </a:solidFill>
                          <a:effectLst/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guard</a:t>
                      </a:r>
                      <a:r>
                        <a:rPr lang="cs-CZ" sz="1000" b="1" kern="1200" baseline="0" noProof="0" dirty="0">
                          <a:solidFill>
                            <a:schemeClr val="tx1"/>
                          </a:solidFill>
                          <a:effectLst/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 na</a:t>
                      </a:r>
                      <a:r>
                        <a:rPr lang="cs-CZ" sz="1000" b="1" kern="1200" noProof="0" dirty="0">
                          <a:solidFill>
                            <a:schemeClr val="tx1"/>
                          </a:solidFill>
                          <a:effectLst/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 administrativní budově </a:t>
                      </a:r>
                      <a:r>
                        <a:rPr lang="cs-CZ" sz="1000" b="0" kern="1200" noProof="0" dirty="0">
                          <a:solidFill>
                            <a:schemeClr val="tx1"/>
                          </a:solidFill>
                          <a:effectLst/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bude přítomen</a:t>
                      </a:r>
                      <a:r>
                        <a:rPr lang="cs-CZ" sz="1000" b="0" kern="1200" baseline="0" noProof="0" dirty="0">
                          <a:solidFill>
                            <a:schemeClr val="tx1"/>
                          </a:solidFill>
                          <a:effectLst/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:</a:t>
                      </a:r>
                    </a:p>
                    <a:p>
                      <a:pPr marL="0" lvl="0" algn="l" rtl="0" eaLnBrk="0" latinLnBrk="0" hangingPunct="0">
                        <a:spcBef>
                          <a:spcPct val="20000"/>
                        </a:spcBef>
                        <a:buFont typeface="Arial" charset="0"/>
                      </a:pPr>
                      <a:r>
                        <a:rPr lang="cs-CZ" sz="1000" b="1" kern="1200" noProof="0" dirty="0">
                          <a:solidFill>
                            <a:schemeClr val="tx1"/>
                          </a:solidFill>
                          <a:effectLst/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5:00</a:t>
                      </a:r>
                      <a:r>
                        <a:rPr lang="cs-CZ" sz="1000" b="1" kern="1200" baseline="0" noProof="0" dirty="0">
                          <a:solidFill>
                            <a:schemeClr val="tx1"/>
                          </a:solidFill>
                          <a:effectLst/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 – </a:t>
                      </a:r>
                      <a:r>
                        <a:rPr lang="cs-CZ" sz="1000" b="1" kern="1200" noProof="0" dirty="0">
                          <a:solidFill>
                            <a:schemeClr val="tx1"/>
                          </a:solidFill>
                          <a:effectLst/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17:00</a:t>
                      </a:r>
                    </a:p>
                    <a:p>
                      <a:pPr marL="0" lvl="0" algn="l" rtl="0" eaLnBrk="0" latinLnBrk="0" hangingPunct="0">
                        <a:spcBef>
                          <a:spcPct val="20000"/>
                        </a:spcBef>
                        <a:buFont typeface="Arial" charset="0"/>
                      </a:pPr>
                      <a:r>
                        <a:rPr lang="cs-CZ" sz="1000" b="1" kern="1200" noProof="0" dirty="0">
                          <a:solidFill>
                            <a:schemeClr val="tx1"/>
                          </a:solidFill>
                          <a:effectLst/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Recepce na personální vrátnici </a:t>
                      </a:r>
                      <a:r>
                        <a:rPr lang="cs-CZ" sz="1000" b="0" kern="1200" noProof="0" dirty="0">
                          <a:solidFill>
                            <a:schemeClr val="tx1"/>
                          </a:solidFill>
                          <a:effectLst/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bude v provozu:</a:t>
                      </a:r>
                      <a:r>
                        <a:rPr lang="cs-CZ" sz="1000" b="0" kern="1200" baseline="0" noProof="0" dirty="0">
                          <a:solidFill>
                            <a:schemeClr val="tx1"/>
                          </a:solidFill>
                          <a:effectLst/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 </a:t>
                      </a:r>
                      <a:r>
                        <a:rPr lang="cs-CZ" sz="950" b="1" kern="1200" noProof="0" dirty="0">
                          <a:solidFill>
                            <a:schemeClr val="tx1"/>
                          </a:solidFill>
                          <a:effectLst/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5:30 – 15:00</a:t>
                      </a:r>
                    </a:p>
                    <a:p>
                      <a:pPr marL="0" lvl="0" algn="l" rtl="0" eaLnBrk="0" latinLnBrk="0" hangingPunct="0">
                        <a:spcBef>
                          <a:spcPct val="20000"/>
                        </a:spcBef>
                        <a:buFont typeface="Arial" charset="0"/>
                      </a:pPr>
                      <a:r>
                        <a:rPr lang="cs-CZ" sz="1000" b="0" kern="1200" noProof="0" dirty="0">
                          <a:solidFill>
                            <a:schemeClr val="tx1"/>
                          </a:solidFill>
                          <a:effectLst/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Kontakty:    Jiří Polášek  </a:t>
                      </a:r>
                      <a:r>
                        <a:rPr lang="cs-CZ" sz="1000" b="0" kern="1200" noProof="0" dirty="0">
                          <a:solidFill>
                            <a:schemeClr val="tx1"/>
                          </a:solidFill>
                          <a:effectLst/>
                          <a:latin typeface="Hyundai Sans Text Office"/>
                          <a:ea typeface="Hyundai Sans Text Office" panose="020B0504040000000000" pitchFamily="34" charset="0"/>
                          <a:cs typeface="+mn-cs"/>
                        </a:rPr>
                        <a:t>☏</a:t>
                      </a:r>
                      <a:r>
                        <a:rPr lang="cs-CZ" sz="1000" b="0" kern="1200" noProof="0" dirty="0">
                          <a:solidFill>
                            <a:schemeClr val="tx1"/>
                          </a:solidFill>
                          <a:effectLst/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 +420 724 289 549</a:t>
                      </a:r>
                      <a:r>
                        <a:rPr lang="cs-CZ" sz="1000" b="0" kern="1200" baseline="0" noProof="0" dirty="0">
                          <a:solidFill>
                            <a:schemeClr val="tx1"/>
                          </a:solidFill>
                          <a:effectLst/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       </a:t>
                      </a:r>
                    </a:p>
                    <a:p>
                      <a:pPr marL="0" lvl="0" algn="l" rtl="0" eaLnBrk="0" latinLnBrk="0" hangingPunct="0">
                        <a:spcBef>
                          <a:spcPct val="20000"/>
                        </a:spcBef>
                        <a:buFont typeface="Arial" charset="0"/>
                      </a:pPr>
                      <a:r>
                        <a:rPr lang="cs-CZ" sz="1000" b="0" kern="1200" noProof="0" dirty="0">
                          <a:solidFill>
                            <a:schemeClr val="tx1"/>
                          </a:solidFill>
                          <a:effectLst/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                      </a:t>
                      </a:r>
                      <a:r>
                        <a:rPr lang="cs-CZ" sz="1000" b="0" kern="1200" noProof="0" dirty="0">
                          <a:solidFill>
                            <a:schemeClr val="tx1"/>
                          </a:solidFill>
                          <a:effectLst/>
                          <a:latin typeface="Hyundai Sans Text Office"/>
                          <a:ea typeface="Hyundai Sans Text Office" panose="020B0504040000000000" pitchFamily="34" charset="0"/>
                          <a:cs typeface="+mn-cs"/>
                        </a:rPr>
                        <a:t>Dispečink ostrahy: </a:t>
                      </a:r>
                      <a:r>
                        <a:rPr lang="cs-CZ" sz="1000" b="0" kern="1200" noProof="0" dirty="0">
                          <a:solidFill>
                            <a:schemeClr val="tx1"/>
                          </a:solidFill>
                          <a:effectLst/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 </a:t>
                      </a:r>
                      <a:r>
                        <a:rPr lang="cs-CZ" sz="1000" b="0" kern="1200" noProof="0" dirty="0">
                          <a:solidFill>
                            <a:schemeClr val="tx1"/>
                          </a:solidFill>
                          <a:effectLst/>
                          <a:latin typeface="Hyundai Sans Text Office"/>
                          <a:ea typeface="Hyundai Sans Text Office" panose="020B0504040000000000" pitchFamily="34" charset="0"/>
                          <a:cs typeface="+mn-cs"/>
                        </a:rPr>
                        <a:t>☏ 596 141 595 (#1595)</a:t>
                      </a:r>
                      <a:endParaRPr lang="cs-CZ" sz="1000" b="0" kern="1200" noProof="0" dirty="0">
                        <a:solidFill>
                          <a:schemeClr val="tx1"/>
                        </a:solidFill>
                        <a:effectLst/>
                        <a:latin typeface="Hyundai Sans Text Office" panose="020B0504040000000000" pitchFamily="34" charset="0"/>
                        <a:ea typeface="Hyundai Sans Text Office" panose="020B0504040000000000" pitchFamily="34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0" latinLnBrk="0" hangingPunct="0">
                        <a:spcBef>
                          <a:spcPct val="20000"/>
                        </a:spcBef>
                        <a:buFont typeface="Arial" charset="0"/>
                      </a:pPr>
                      <a:r>
                        <a:rPr lang="en-US" sz="1000" b="0" i="1" kern="1200" dirty="0">
                          <a:solidFill>
                            <a:schemeClr val="tx1"/>
                          </a:solidFill>
                          <a:effectLst/>
                          <a:latin typeface="Hyundai Sans Text Office"/>
                          <a:ea typeface="Hyundai Sans Text Office" panose="020B0504040000000000" pitchFamily="34" charset="0"/>
                          <a:cs typeface="+mn-cs"/>
                        </a:rPr>
                        <a:t>Standard  access control process</a:t>
                      </a:r>
                      <a:r>
                        <a:rPr lang="en-US" sz="1000" b="0" i="1" kern="1200" dirty="0">
                          <a:solidFill>
                            <a:schemeClr val="tx1"/>
                          </a:solidFill>
                          <a:effectLst/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 </a:t>
                      </a:r>
                      <a:r>
                        <a:rPr lang="en-US" sz="1000" b="0" i="1" kern="1200" dirty="0">
                          <a:solidFill>
                            <a:schemeClr val="tx1"/>
                          </a:solidFill>
                          <a:effectLst/>
                          <a:latin typeface="Hyundai Sans Text Office"/>
                          <a:ea typeface="Hyundai Sans Text Office" panose="020B0504040000000000" pitchFamily="34" charset="0"/>
                          <a:cs typeface="+mn-cs"/>
                        </a:rPr>
                        <a:t>(visitor, car, material, alcohol</a:t>
                      </a:r>
                      <a:r>
                        <a:rPr lang="en-US" sz="1000" b="0" i="1" kern="1200" dirty="0">
                          <a:solidFill>
                            <a:schemeClr val="tx1"/>
                          </a:solidFill>
                          <a:effectLst/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, etc.</a:t>
                      </a:r>
                      <a:r>
                        <a:rPr lang="en-US" sz="1000" b="0" i="1" kern="1200" dirty="0">
                          <a:solidFill>
                            <a:schemeClr val="tx1"/>
                          </a:solidFill>
                          <a:effectLst/>
                          <a:latin typeface="Hyundai Sans Text Office"/>
                          <a:ea typeface="Hyundai Sans Text Office" panose="020B0504040000000000" pitchFamily="34" charset="0"/>
                          <a:cs typeface="+mn-cs"/>
                        </a:rPr>
                        <a:t>)</a:t>
                      </a:r>
                      <a:endParaRPr lang="en-US" sz="1000" b="0" i="1" kern="1200" dirty="0">
                        <a:solidFill>
                          <a:schemeClr val="tx1"/>
                        </a:solidFill>
                        <a:effectLst/>
                        <a:latin typeface="Hyundai Sans Text Office" panose="020B0504040000000000" pitchFamily="34" charset="0"/>
                        <a:ea typeface="Hyundai Sans Text Office" panose="020B0504040000000000" pitchFamily="34" charset="0"/>
                        <a:cs typeface="+mn-cs"/>
                      </a:endParaRPr>
                    </a:p>
                    <a:p>
                      <a:pPr marL="0" lvl="0" algn="l" rtl="0" eaLnBrk="0" latinLnBrk="0" hangingPunct="0">
                        <a:spcBef>
                          <a:spcPct val="20000"/>
                        </a:spcBef>
                        <a:buFont typeface="Arial" charset="0"/>
                      </a:pPr>
                      <a:r>
                        <a:rPr lang="en-US" sz="1000" b="1" i="1" kern="1200" dirty="0">
                          <a:solidFill>
                            <a:schemeClr val="tx1"/>
                          </a:solidFill>
                          <a:effectLst/>
                          <a:latin typeface="Hyundai Sans Text Office"/>
                          <a:ea typeface="Hyundai Sans Text Office" panose="020B0504040000000000" pitchFamily="34" charset="0"/>
                          <a:cs typeface="+mn-cs"/>
                        </a:rPr>
                        <a:t>Admin Nice guard:</a:t>
                      </a:r>
                      <a:r>
                        <a:rPr lang="en-US" sz="1000" b="0" i="1" kern="1200" dirty="0">
                          <a:solidFill>
                            <a:schemeClr val="tx1"/>
                          </a:solidFill>
                          <a:effectLst/>
                          <a:latin typeface="Hyundai Sans Text Office"/>
                          <a:ea typeface="Hyundai Sans Text Office" panose="020B0504040000000000" pitchFamily="34" charset="0"/>
                          <a:cs typeface="+mn-cs"/>
                        </a:rPr>
                        <a:t> </a:t>
                      </a:r>
                      <a:r>
                        <a:rPr lang="en-US" sz="1000" b="1" i="1" kern="1200" dirty="0">
                          <a:solidFill>
                            <a:schemeClr val="tx1"/>
                          </a:solidFill>
                          <a:effectLst/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 </a:t>
                      </a:r>
                      <a:r>
                        <a:rPr lang="en-US" sz="1000" b="1" i="1" kern="1200" dirty="0">
                          <a:solidFill>
                            <a:schemeClr val="tx1"/>
                          </a:solidFill>
                          <a:effectLst/>
                          <a:latin typeface="Hyundai Sans Text Office"/>
                          <a:ea typeface="Hyundai Sans Text Office" panose="020B0504040000000000" pitchFamily="34" charset="0"/>
                          <a:cs typeface="+mn-cs"/>
                        </a:rPr>
                        <a:t>5 </a:t>
                      </a:r>
                      <a:r>
                        <a:rPr lang="en-US" sz="1000" b="1" i="1" kern="1200" dirty="0">
                          <a:solidFill>
                            <a:schemeClr val="tx1"/>
                          </a:solidFill>
                          <a:effectLst/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a.m.</a:t>
                      </a:r>
                      <a:r>
                        <a:rPr lang="en-US" sz="1000" b="1" i="1" kern="1200" dirty="0">
                          <a:solidFill>
                            <a:schemeClr val="tx1"/>
                          </a:solidFill>
                          <a:effectLst/>
                          <a:latin typeface="Hyundai Sans Text Office"/>
                          <a:ea typeface="Hyundai Sans Text Office" panose="020B0504040000000000" pitchFamily="34" charset="0"/>
                          <a:cs typeface="+mn-cs"/>
                        </a:rPr>
                        <a:t> </a:t>
                      </a:r>
                      <a:r>
                        <a:rPr lang="en-US" sz="1000" b="1" i="1" kern="1200" baseline="0" dirty="0">
                          <a:solidFill>
                            <a:schemeClr val="tx1"/>
                          </a:solidFill>
                          <a:effectLst/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 - 5</a:t>
                      </a:r>
                      <a:r>
                        <a:rPr lang="en-US" sz="1000" b="1" i="1" kern="1200" dirty="0">
                          <a:solidFill>
                            <a:schemeClr val="tx1"/>
                          </a:solidFill>
                          <a:effectLst/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 p.m.</a:t>
                      </a:r>
                      <a:endParaRPr lang="en-US" sz="1000" b="0" i="1" kern="1200" dirty="0">
                        <a:solidFill>
                          <a:schemeClr val="tx1"/>
                        </a:solidFill>
                        <a:effectLst/>
                        <a:latin typeface="Hyundai Sans Text Office" panose="020B0504040000000000" pitchFamily="34" charset="0"/>
                        <a:ea typeface="Hyundai Sans Text Office" panose="020B0504040000000000" pitchFamily="34" charset="0"/>
                        <a:cs typeface="+mn-cs"/>
                      </a:endParaRPr>
                    </a:p>
                    <a:p>
                      <a:pPr marL="0" lvl="0" algn="l" defTabSz="914400" rtl="0" eaLnBrk="0" latinLnBrk="0" hangingPunct="0">
                        <a:spcBef>
                          <a:spcPct val="20000"/>
                        </a:spcBef>
                        <a:buFont typeface="Arial" charset="0"/>
                      </a:pPr>
                      <a:r>
                        <a:rPr lang="en-US" sz="1000" b="1" i="1" kern="1200" dirty="0">
                          <a:solidFill>
                            <a:schemeClr val="tx1"/>
                          </a:solidFill>
                          <a:effectLst/>
                          <a:latin typeface="Hyundai Sans Text Office"/>
                          <a:ea typeface="Hyundai Sans Text Office" panose="020B0504040000000000" pitchFamily="34" charset="0"/>
                          <a:cs typeface="+mn-cs"/>
                        </a:rPr>
                        <a:t>Reception at personal guardhouse </a:t>
                      </a:r>
                      <a:r>
                        <a:rPr lang="en-US" sz="1000" b="0" i="1" kern="1200" dirty="0">
                          <a:solidFill>
                            <a:schemeClr val="tx1"/>
                          </a:solidFill>
                          <a:effectLst/>
                          <a:latin typeface="Hyundai Sans Text Office"/>
                          <a:ea typeface="Hyundai Sans Text Office" panose="020B0504040000000000" pitchFamily="34" charset="0"/>
                          <a:cs typeface="+mn-cs"/>
                        </a:rPr>
                        <a:t>will be operating</a:t>
                      </a:r>
                      <a:r>
                        <a:rPr lang="en-US" sz="1000" b="0" i="1" kern="1200" dirty="0">
                          <a:solidFill>
                            <a:schemeClr val="tx1"/>
                          </a:solidFill>
                          <a:effectLst/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:</a:t>
                      </a:r>
                    </a:p>
                    <a:p>
                      <a:pPr marL="0" lvl="0" algn="l" defTabSz="914400" rtl="0" eaLnBrk="0" latinLnBrk="0" hangingPunct="0">
                        <a:spcBef>
                          <a:spcPct val="20000"/>
                        </a:spcBef>
                        <a:buFont typeface="Arial" charset="0"/>
                      </a:pPr>
                      <a:r>
                        <a:rPr lang="en-US" sz="1000" b="1" i="1" kern="1200" dirty="0">
                          <a:solidFill>
                            <a:schemeClr val="tx1"/>
                          </a:solidFill>
                          <a:effectLst/>
                          <a:latin typeface="Hyundai Sans Text Office"/>
                          <a:ea typeface="Hyundai Sans Text Office" panose="020B0504040000000000" pitchFamily="34" charset="0"/>
                          <a:cs typeface="+mn-cs"/>
                        </a:rPr>
                        <a:t>5</a:t>
                      </a:r>
                      <a:r>
                        <a:rPr lang="en-US" sz="1000" b="1" i="1" kern="1200" dirty="0">
                          <a:solidFill>
                            <a:schemeClr val="tx1"/>
                          </a:solidFill>
                          <a:effectLst/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.</a:t>
                      </a:r>
                      <a:r>
                        <a:rPr lang="en-US" sz="1000" b="1" i="1" kern="1200" dirty="0">
                          <a:solidFill>
                            <a:schemeClr val="tx1"/>
                          </a:solidFill>
                          <a:effectLst/>
                          <a:latin typeface="Hyundai Sans Text Office"/>
                          <a:ea typeface="Hyundai Sans Text Office" panose="020B0504040000000000" pitchFamily="34" charset="0"/>
                          <a:cs typeface="+mn-cs"/>
                        </a:rPr>
                        <a:t>30 </a:t>
                      </a:r>
                      <a:r>
                        <a:rPr lang="en-US" sz="1000" b="1" i="1" kern="1200" dirty="0">
                          <a:solidFill>
                            <a:schemeClr val="tx1"/>
                          </a:solidFill>
                          <a:effectLst/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a.m. -</a:t>
                      </a:r>
                      <a:r>
                        <a:rPr lang="en-US" sz="1000" b="1" i="1" kern="1200" dirty="0">
                          <a:solidFill>
                            <a:schemeClr val="tx1"/>
                          </a:solidFill>
                          <a:effectLst/>
                          <a:latin typeface="Hyundai Sans Text Office"/>
                          <a:ea typeface="Hyundai Sans Text Office" panose="020B0504040000000000" pitchFamily="34" charset="0"/>
                          <a:cs typeface="+mn-cs"/>
                        </a:rPr>
                        <a:t> </a:t>
                      </a:r>
                      <a:r>
                        <a:rPr lang="en-US" sz="1000" b="1" i="1" kern="1200" dirty="0">
                          <a:solidFill>
                            <a:schemeClr val="tx1"/>
                          </a:solidFill>
                          <a:effectLst/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3 p.m.</a:t>
                      </a:r>
                      <a:endParaRPr lang="en-US" sz="1000" b="0" i="1" kern="1200" dirty="0">
                        <a:solidFill>
                          <a:schemeClr val="tx1"/>
                        </a:solidFill>
                        <a:effectLst/>
                        <a:latin typeface="Hyundai Sans Text Office" panose="020B0504040000000000" pitchFamily="34" charset="0"/>
                        <a:ea typeface="Hyundai Sans Text Office" panose="020B0504040000000000" pitchFamily="34" charset="0"/>
                        <a:cs typeface="+mn-cs"/>
                      </a:endParaRPr>
                    </a:p>
                    <a:p>
                      <a:pPr marL="0" lvl="0" algn="l" defTabSz="914400" rtl="0" eaLnBrk="0" latinLnBrk="0" hangingPunct="0">
                        <a:spcBef>
                          <a:spcPct val="20000"/>
                        </a:spcBef>
                        <a:buFont typeface="Arial" charset="0"/>
                      </a:pPr>
                      <a:endParaRPr lang="en-US" sz="1000" b="0" i="1" kern="1200" dirty="0">
                        <a:solidFill>
                          <a:schemeClr val="tx1"/>
                        </a:solidFill>
                        <a:effectLst/>
                        <a:latin typeface="Hyundai Sans Text Office" panose="020B0504040000000000" pitchFamily="34" charset="0"/>
                        <a:ea typeface="Hyundai Sans Text Office" panose="020B0504040000000000" pitchFamily="34" charset="0"/>
                        <a:cs typeface="+mn-cs"/>
                      </a:endParaRPr>
                    </a:p>
                    <a:p>
                      <a:pPr marL="0" lvl="0" algn="l" rtl="0" eaLnBrk="0" latinLnBrk="0" hangingPunct="0">
                        <a:spcBef>
                          <a:spcPct val="20000"/>
                        </a:spcBef>
                        <a:buFont typeface="Arial" charset="0"/>
                      </a:pP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Contacts:     Jiří </a:t>
                      </a:r>
                      <a:r>
                        <a:rPr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Polášek</a:t>
                      </a: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:   </a:t>
                      </a: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Hyundai Sans Text Office"/>
                          <a:ea typeface="Hyundai Sans Text Office" panose="020B0504040000000000" pitchFamily="34" charset="0"/>
                          <a:cs typeface="+mn-cs"/>
                        </a:rPr>
                        <a:t>☏</a:t>
                      </a: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 </a:t>
                      </a:r>
                      <a:r>
                        <a:rPr lang="en-US" sz="1000" b="0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Hyundai Sans Text Office" panose="020B0504040000000000" pitchFamily="34" charset="0"/>
                        </a:rPr>
                        <a:t>+420 724 289 549 </a:t>
                      </a:r>
                      <a:r>
                        <a:rPr lang="en-US" sz="1000" b="0" i="0" kern="1200" baseline="0" dirty="0">
                          <a:solidFill>
                            <a:schemeClr val="tx1"/>
                          </a:solidFill>
                          <a:effectLst/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      </a:t>
                      </a:r>
                    </a:p>
                    <a:p>
                      <a:pPr marL="0" lvl="0" algn="l" rtl="0" eaLnBrk="0" latinLnBrk="0" hangingPunct="0">
                        <a:spcBef>
                          <a:spcPct val="20000"/>
                        </a:spcBef>
                        <a:buFont typeface="Arial" charset="0"/>
                      </a:pP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                       </a:t>
                      </a: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Hyundai Sans Text Office"/>
                          <a:ea typeface="Hyundai Sans Text Office" panose="020B0504040000000000" pitchFamily="34" charset="0"/>
                          <a:cs typeface="+mn-cs"/>
                        </a:rPr>
                        <a:t>Emergency CCR:  </a:t>
                      </a: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 </a:t>
                      </a: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Hyundai Sans Text Office"/>
                          <a:ea typeface="Hyundai Sans Text Office" panose="020B0504040000000000" pitchFamily="34" charset="0"/>
                          <a:cs typeface="+mn-cs"/>
                        </a:rPr>
                        <a:t>☏ 596 141 595 (#1595)</a:t>
                      </a:r>
                      <a:endParaRPr lang="en-US" sz="1000" b="0" i="0" kern="1200" dirty="0">
                        <a:solidFill>
                          <a:schemeClr val="tx1"/>
                        </a:solidFill>
                        <a:effectLst/>
                        <a:latin typeface="Hyundai Sans Text Office" panose="020B0504040000000000" pitchFamily="34" charset="0"/>
                        <a:ea typeface="Hyundai Sans Text Office" panose="020B0504040000000000" pitchFamily="34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876302"/>
                  </a:ext>
                </a:extLst>
              </a:tr>
            </a:tbl>
          </a:graphicData>
        </a:graphic>
      </p:graphicFrame>
      <p:sp>
        <p:nvSpPr>
          <p:cNvPr id="21" name="Obdélník 20"/>
          <p:cNvSpPr/>
          <p:nvPr/>
        </p:nvSpPr>
        <p:spPr>
          <a:xfrm>
            <a:off x="307973" y="5063860"/>
            <a:ext cx="896877" cy="1356264"/>
          </a:xfrm>
          <a:prstGeom prst="rect">
            <a:avLst/>
          </a:prstGeom>
          <a:solidFill>
            <a:srgbClr val="E4DCD3"/>
          </a:solidFill>
          <a:ln>
            <a:solidFill>
              <a:schemeClr val="tx1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lvl="0" algn="ctr" defTabSz="957263" fontAlgn="base" latinLnBrk="1">
              <a:spcBef>
                <a:spcPct val="30000"/>
              </a:spcBef>
              <a:spcAft>
                <a:spcPct val="0"/>
              </a:spcAft>
            </a:pPr>
            <a:r>
              <a:rPr kumimoji="1" lang="cs-CZ" altLang="ko-KR" sz="1000" b="1" dirty="0">
                <a:latin typeface="Hyundai Sans Text Office" panose="020B0504040000000000" pitchFamily="34" charset="0"/>
                <a:ea typeface="Modern H Medium" pitchFamily="34" charset="-128"/>
              </a:rPr>
              <a:t>OSTRAHA</a:t>
            </a:r>
          </a:p>
          <a:p>
            <a:pPr lvl="0" algn="ctr" defTabSz="957263" fontAlgn="base" latinLnBrk="1">
              <a:spcBef>
                <a:spcPct val="30000"/>
              </a:spcBef>
              <a:spcAft>
                <a:spcPct val="0"/>
              </a:spcAft>
            </a:pPr>
            <a:r>
              <a:rPr kumimoji="1" lang="cs-CZ" altLang="ko-KR" sz="1000" b="1" dirty="0">
                <a:latin typeface="Hyundai Sans Text Office" panose="020B0504040000000000" pitchFamily="34" charset="0"/>
                <a:ea typeface="Modern H Medium" pitchFamily="34" charset="-128"/>
              </a:rPr>
              <a:t>-</a:t>
            </a:r>
          </a:p>
          <a:p>
            <a:pPr lvl="0" algn="ctr" defTabSz="957263" fontAlgn="base" latinLnBrk="1">
              <a:spcBef>
                <a:spcPct val="30000"/>
              </a:spcBef>
              <a:spcAft>
                <a:spcPct val="0"/>
              </a:spcAft>
            </a:pPr>
            <a:r>
              <a:rPr kumimoji="1" lang="cs-CZ" altLang="ko-KR" sz="1000" b="1" i="1" dirty="0">
                <a:latin typeface="Hyundai Sans Text Office" panose="020B0504040000000000" pitchFamily="34" charset="0"/>
                <a:ea typeface="Modern H Medium" pitchFamily="34" charset="-128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380212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317446" y="537049"/>
            <a:ext cx="8516126" cy="666007"/>
          </a:xfrm>
          <a:prstGeom prst="rect">
            <a:avLst/>
          </a:prstGeom>
          <a:solidFill>
            <a:srgbClr val="E4DCD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bg1"/>
              </a:solidFill>
            </a:endParaRPr>
          </a:p>
        </p:txBody>
      </p:sp>
      <p:sp>
        <p:nvSpPr>
          <p:cNvPr id="30" name="Titel 13"/>
          <p:cNvSpPr txBox="1">
            <a:spLocks/>
          </p:cNvSpPr>
          <p:nvPr/>
        </p:nvSpPr>
        <p:spPr>
          <a:xfrm>
            <a:off x="291621" y="44624"/>
            <a:ext cx="6368611" cy="5080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cs-CZ" sz="2000" b="1" dirty="0">
                <a:latin typeface="Hyundai Sans Text Office" panose="020B0504040000000000" pitchFamily="34" charset="0"/>
                <a:ea typeface="Hyundai Sans Text Office" panose="020B0504040000000000" pitchFamily="34" charset="0"/>
              </a:rPr>
              <a:t>GA SLUŽBY / GA SERVICES + SECURITY SERVICES</a:t>
            </a:r>
            <a:endParaRPr lang="cs-CZ" sz="2000" dirty="0">
              <a:latin typeface="Hyundai Sans Text Office" panose="020B0504040000000000" pitchFamily="34" charset="0"/>
              <a:ea typeface="Hyundai Sans Text Office" panose="020B0504040000000000" pitchFamily="34" charset="0"/>
            </a:endParaRPr>
          </a:p>
        </p:txBody>
      </p:sp>
      <p:cxnSp>
        <p:nvCxnSpPr>
          <p:cNvPr id="9" name="Přímá spojnice 8"/>
          <p:cNvCxnSpPr/>
          <p:nvPr/>
        </p:nvCxnSpPr>
        <p:spPr>
          <a:xfrm>
            <a:off x="295250" y="476672"/>
            <a:ext cx="852885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2" descr="VÃ½sledek obrÃ¡zku pro hyundai logo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1" t="37502" r="7770" b="37519"/>
          <a:stretch/>
        </p:blipFill>
        <p:spPr bwMode="auto">
          <a:xfrm>
            <a:off x="7739534" y="6425552"/>
            <a:ext cx="1084565" cy="17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délník 2"/>
          <p:cNvSpPr/>
          <p:nvPr/>
        </p:nvSpPr>
        <p:spPr>
          <a:xfrm>
            <a:off x="317446" y="519045"/>
            <a:ext cx="454258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sz="1400" b="1">
                <a:solidFill>
                  <a:srgbClr val="0000FF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</a:rPr>
              <a:t>LETNÍ ODSTÁVKA</a:t>
            </a:r>
          </a:p>
          <a:p>
            <a:pPr algn="ctr"/>
            <a:r>
              <a:rPr lang="cs-CZ" sz="1400" b="1">
                <a:solidFill>
                  <a:srgbClr val="0000FF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</a:rPr>
              <a:t>29.7. </a:t>
            </a:r>
            <a:r>
              <a:rPr lang="en-US" sz="1400" b="1">
                <a:solidFill>
                  <a:srgbClr val="0000FF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</a:rPr>
              <a:t>~</a:t>
            </a:r>
            <a:r>
              <a:rPr lang="cs-CZ" sz="1400" b="1">
                <a:solidFill>
                  <a:srgbClr val="0000FF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</a:rPr>
              <a:t> 9.8.2024</a:t>
            </a:r>
          </a:p>
          <a:p>
            <a:pPr algn="ctr"/>
            <a:r>
              <a:rPr lang="cs-CZ" sz="1400" b="1">
                <a:solidFill>
                  <a:srgbClr val="0000FF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</a:rPr>
              <a:t>TESTOVACÍ RANNÍ SMĚNA – 9.8.2024</a:t>
            </a:r>
          </a:p>
          <a:p>
            <a:pPr algn="ctr"/>
            <a:r>
              <a:rPr lang="cs-CZ" sz="1400" b="1">
                <a:latin typeface="Hyundai Sans Text Office" panose="020B0504040000000000" pitchFamily="34" charset="0"/>
                <a:ea typeface="Hyundai Sans Text Office" panose="020B0504040000000000" pitchFamily="34" charset="0"/>
              </a:rPr>
              <a:t>   	</a:t>
            </a:r>
          </a:p>
        </p:txBody>
      </p:sp>
      <p:sp>
        <p:nvSpPr>
          <p:cNvPr id="4" name="Obdélník 3"/>
          <p:cNvSpPr/>
          <p:nvPr/>
        </p:nvSpPr>
        <p:spPr>
          <a:xfrm>
            <a:off x="4860032" y="494492"/>
            <a:ext cx="3970605" cy="73866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cs-CZ" sz="1400" b="1">
                <a:solidFill>
                  <a:srgbClr val="0000FF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</a:rPr>
              <a:t>SUMMER SHUTDOWN</a:t>
            </a:r>
          </a:p>
          <a:p>
            <a:pPr algn="ctr"/>
            <a:r>
              <a:rPr lang="cs-CZ" sz="1400" b="1">
                <a:solidFill>
                  <a:srgbClr val="0000FF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</a:rPr>
              <a:t>29.7. </a:t>
            </a:r>
            <a:r>
              <a:rPr lang="en-US" sz="1400" b="1">
                <a:solidFill>
                  <a:srgbClr val="0000FF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</a:rPr>
              <a:t>~</a:t>
            </a:r>
            <a:r>
              <a:rPr lang="cs-CZ" sz="1400" b="1">
                <a:solidFill>
                  <a:srgbClr val="0000FF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</a:rPr>
              <a:t> 9.8.2024</a:t>
            </a:r>
          </a:p>
          <a:p>
            <a:pPr algn="ctr"/>
            <a:r>
              <a:rPr lang="cs-CZ" sz="1400" b="1">
                <a:solidFill>
                  <a:srgbClr val="0000FF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</a:rPr>
              <a:t>TEST MORNING SHIFT – 9.8.2024</a:t>
            </a:r>
          </a:p>
        </p:txBody>
      </p:sp>
      <p:sp>
        <p:nvSpPr>
          <p:cNvPr id="55" name="Obdélník 54"/>
          <p:cNvSpPr/>
          <p:nvPr/>
        </p:nvSpPr>
        <p:spPr>
          <a:xfrm>
            <a:off x="307973" y="2296888"/>
            <a:ext cx="896877" cy="1483425"/>
          </a:xfrm>
          <a:prstGeom prst="rect">
            <a:avLst/>
          </a:prstGeom>
          <a:solidFill>
            <a:srgbClr val="E4DCD3"/>
          </a:solidFill>
          <a:ln>
            <a:solidFill>
              <a:schemeClr val="tx1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1000" b="1">
                <a:latin typeface="Hyundai Sans Text Office" panose="020B0504040000000000" pitchFamily="34" charset="0"/>
                <a:ea typeface="Hyundai Sans Text Office" panose="020B0504040000000000" pitchFamily="34" charset="0"/>
                <a:cs typeface="Hyundai Sans Head"/>
              </a:rPr>
              <a:t>PRACOVNÍ</a:t>
            </a:r>
          </a:p>
          <a:p>
            <a:pPr algn="ctr"/>
            <a:r>
              <a:rPr lang="en-US" sz="1000" b="1">
                <a:latin typeface="Hyundai Sans Text Office" panose="020B0504040000000000" pitchFamily="34" charset="0"/>
                <a:ea typeface="Hyundai Sans Text Office" panose="020B0504040000000000" pitchFamily="34" charset="0"/>
                <a:cs typeface="Hyundai Sans Head"/>
              </a:rPr>
              <a:t>ODĚVY</a:t>
            </a:r>
          </a:p>
          <a:p>
            <a:pPr algn="ctr"/>
            <a:r>
              <a:rPr lang="en-US" sz="1000" b="1">
                <a:latin typeface="Hyundai Sans Text Office" panose="020B0504040000000000" pitchFamily="34" charset="0"/>
                <a:ea typeface="Hyundai Sans Text Office" panose="020B0504040000000000" pitchFamily="34" charset="0"/>
                <a:cs typeface="Hyundai Sans Head"/>
              </a:rPr>
              <a:t>PRÁDELNA</a:t>
            </a:r>
          </a:p>
          <a:p>
            <a:pPr algn="ctr"/>
            <a:r>
              <a:rPr lang="cs-CZ" sz="1000" b="1">
                <a:latin typeface="Hyundai Sans Text Office" panose="020B0504040000000000" pitchFamily="34" charset="0"/>
                <a:ea typeface="Hyundai Sans Text Office" panose="020B0504040000000000" pitchFamily="34" charset="0"/>
                <a:cs typeface="Hyundai Sans Head"/>
              </a:rPr>
              <a:t>-</a:t>
            </a:r>
            <a:endParaRPr lang="en-US" sz="1000" b="1">
              <a:latin typeface="Hyundai Sans Text Office" panose="020B0504040000000000" pitchFamily="34" charset="0"/>
              <a:ea typeface="Hyundai Sans Text Office" panose="020B0504040000000000" pitchFamily="34" charset="0"/>
              <a:cs typeface="Hyundai Sans Head"/>
            </a:endParaRPr>
          </a:p>
          <a:p>
            <a:pPr algn="ctr"/>
            <a:r>
              <a:rPr lang="en-US" sz="1000" b="1">
                <a:latin typeface="Hyundai Sans Text Office" panose="020B0504040000000000" pitchFamily="34" charset="0"/>
                <a:ea typeface="Hyundai Sans Text Office" panose="020B0504040000000000" pitchFamily="34" charset="0"/>
                <a:cs typeface="Hyundai Sans Head"/>
              </a:rPr>
              <a:t>TEAM WEAR</a:t>
            </a:r>
          </a:p>
          <a:p>
            <a:pPr algn="ctr"/>
            <a:r>
              <a:rPr lang="en-US" sz="1000" b="1">
                <a:latin typeface="Hyundai Sans Text Office" panose="020B0504040000000000" pitchFamily="34" charset="0"/>
                <a:ea typeface="Hyundai Sans Text Office" panose="020B0504040000000000" pitchFamily="34" charset="0"/>
                <a:cs typeface="Hyundai Sans Head"/>
              </a:rPr>
              <a:t>LAUNDRY</a:t>
            </a:r>
          </a:p>
        </p:txBody>
      </p:sp>
      <p:cxnSp>
        <p:nvCxnSpPr>
          <p:cNvPr id="10" name="Přímá spojnice 9"/>
          <p:cNvCxnSpPr/>
          <p:nvPr/>
        </p:nvCxnSpPr>
        <p:spPr>
          <a:xfrm>
            <a:off x="4860032" y="537049"/>
            <a:ext cx="0" cy="66600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ulk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133320"/>
              </p:ext>
            </p:extLst>
          </p:nvPr>
        </p:nvGraphicFramePr>
        <p:xfrm>
          <a:off x="1251853" y="2311900"/>
          <a:ext cx="7580464" cy="1468413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3609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0603">
                  <a:extLst>
                    <a:ext uri="{9D8B030D-6E8A-4147-A177-3AD203B41FA5}">
                      <a16:colId xmlns:a16="http://schemas.microsoft.com/office/drawing/2014/main" val="1048802947"/>
                    </a:ext>
                  </a:extLst>
                </a:gridCol>
              </a:tblGrid>
              <a:tr h="1468413">
                <a:tc>
                  <a:txBody>
                    <a:bodyPr/>
                    <a:lstStyle/>
                    <a:p>
                      <a:pPr marL="0" lvl="0" algn="l" rtl="0" eaLnBrk="0" hangingPunct="0">
                        <a:spcBef>
                          <a:spcPct val="20000"/>
                        </a:spcBef>
                        <a:buFont typeface="Arial" charset="0"/>
                      </a:pPr>
                      <a:r>
                        <a:rPr lang="cs-CZ" sz="1000" b="1" kern="1200" noProof="0" dirty="0">
                          <a:solidFill>
                            <a:schemeClr val="tx1"/>
                          </a:solidFill>
                          <a:effectLst/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Sklad s pracovním oblečením </a:t>
                      </a:r>
                      <a:r>
                        <a:rPr lang="cs-CZ" sz="1000" b="0" kern="1200" noProof="0" dirty="0">
                          <a:solidFill>
                            <a:schemeClr val="tx1"/>
                          </a:solidFill>
                          <a:effectLst/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bude během letní odstávky zavřený. </a:t>
                      </a:r>
                    </a:p>
                    <a:p>
                      <a:pPr marL="0" lvl="0" algn="l" rtl="0" eaLnBrk="0" hangingPunct="0">
                        <a:spcBef>
                          <a:spcPct val="20000"/>
                        </a:spcBef>
                        <a:buFont typeface="Arial" charset="0"/>
                      </a:pPr>
                      <a:r>
                        <a:rPr lang="cs-CZ" sz="1000" b="1" kern="1200" noProof="0" dirty="0">
                          <a:solidFill>
                            <a:schemeClr val="tx1"/>
                          </a:solidFill>
                          <a:effectLst/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Čistírna osobních oděvů na administrativní budově </a:t>
                      </a:r>
                      <a:r>
                        <a:rPr lang="cs-CZ" sz="1000" b="0" kern="1200" noProof="0" dirty="0">
                          <a:solidFill>
                            <a:schemeClr val="tx1"/>
                          </a:solidFill>
                          <a:effectLst/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bude po celou dobu odstávky zavřena.           </a:t>
                      </a:r>
                    </a:p>
                    <a:p>
                      <a:pPr marL="0" lvl="0" algn="l" rtl="0" eaLnBrk="0" hangingPunct="0">
                        <a:spcBef>
                          <a:spcPct val="20000"/>
                        </a:spcBef>
                        <a:buFont typeface="Arial" charset="0"/>
                      </a:pPr>
                      <a:r>
                        <a:rPr lang="cs-CZ" sz="1000" b="1" kern="1200" noProof="0" dirty="0">
                          <a:solidFill>
                            <a:schemeClr val="tx1"/>
                          </a:solidFill>
                          <a:effectLst/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Velká prádelna</a:t>
                      </a:r>
                      <a:r>
                        <a:rPr lang="cs-CZ" sz="1000" b="0" kern="1200" noProof="0" dirty="0">
                          <a:solidFill>
                            <a:schemeClr val="tx1"/>
                          </a:solidFill>
                          <a:effectLst/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:</a:t>
                      </a:r>
                      <a:r>
                        <a:rPr lang="cs-CZ" sz="1000" b="0" kern="1200" baseline="0" noProof="0" dirty="0">
                          <a:solidFill>
                            <a:schemeClr val="tx1"/>
                          </a:solidFill>
                          <a:effectLst/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 </a:t>
                      </a:r>
                      <a:r>
                        <a:rPr lang="cs-CZ" sz="1000" b="0" kern="1200" noProof="0" dirty="0">
                          <a:solidFill>
                            <a:schemeClr val="tx1"/>
                          </a:solidFill>
                          <a:effectLst/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rozvoz a svoz</a:t>
                      </a:r>
                      <a:r>
                        <a:rPr lang="cs-CZ" sz="1000" b="0" kern="1200" baseline="0" noProof="0" dirty="0">
                          <a:solidFill>
                            <a:schemeClr val="tx1"/>
                          </a:solidFill>
                          <a:effectLst/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 </a:t>
                      </a:r>
                      <a:r>
                        <a:rPr lang="cs-CZ" sz="1000" b="1" kern="1200" noProof="0" dirty="0">
                          <a:solidFill>
                            <a:schemeClr val="tx1"/>
                          </a:solidFill>
                          <a:effectLst/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25. 7. 2023 </a:t>
                      </a:r>
                      <a:r>
                        <a:rPr lang="cs-CZ" sz="1000" b="0" kern="1200" noProof="0" dirty="0">
                          <a:solidFill>
                            <a:schemeClr val="tx1"/>
                          </a:solidFill>
                          <a:effectLst/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a</a:t>
                      </a:r>
                      <a:r>
                        <a:rPr lang="cs-CZ" sz="1000" b="0" kern="1200" baseline="0" noProof="0" dirty="0">
                          <a:solidFill>
                            <a:schemeClr val="tx1"/>
                          </a:solidFill>
                          <a:effectLst/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 </a:t>
                      </a:r>
                      <a:r>
                        <a:rPr lang="cs-CZ" sz="1000" b="1" kern="1200" baseline="0" noProof="0" dirty="0">
                          <a:solidFill>
                            <a:schemeClr val="tx1"/>
                          </a:solidFill>
                          <a:effectLst/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1</a:t>
                      </a:r>
                      <a:r>
                        <a:rPr lang="cs-CZ" sz="1000" b="1" kern="1200" noProof="0" dirty="0">
                          <a:solidFill>
                            <a:schemeClr val="tx1"/>
                          </a:solidFill>
                          <a:effectLst/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.8.2023</a:t>
                      </a:r>
                      <a:r>
                        <a:rPr lang="cs-CZ" sz="1000" b="0" kern="1200" noProof="0" dirty="0">
                          <a:solidFill>
                            <a:schemeClr val="tx1"/>
                          </a:solidFill>
                          <a:effectLst/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, po odstávce bude opět zaveden normální provoz.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21436" rtl="0" eaLnBrk="0" fontAlgn="auto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sz="1000" b="1" i="1" kern="1200" baseline="0" noProof="0" dirty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Team wear storage </a:t>
                      </a:r>
                      <a:r>
                        <a:rPr lang="en-US" sz="1000" b="0" i="1" kern="1200" baseline="0" noProof="0" dirty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will be closed.</a:t>
                      </a:r>
                    </a:p>
                    <a:p>
                      <a:pPr marL="0" marR="0" indent="0" algn="l" defTabSz="521436" rtl="0" eaLnBrk="0" fontAlgn="auto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sz="1000" b="1" i="1" kern="1200" baseline="0" noProof="0" dirty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Laundry service at Admin </a:t>
                      </a:r>
                      <a:r>
                        <a:rPr lang="en-US" sz="1000" b="0" i="1" kern="1200" baseline="0" noProof="0" dirty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will be closed.</a:t>
                      </a:r>
                    </a:p>
                    <a:p>
                      <a:pPr marL="0" marR="0" indent="0" algn="l" defTabSz="521436" rtl="0" eaLnBrk="0" fontAlgn="auto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lang="en-US" sz="1000" b="0" i="1" kern="1200" baseline="0" noProof="0" dirty="0">
                        <a:solidFill>
                          <a:schemeClr val="tx1"/>
                        </a:solidFill>
                        <a:latin typeface="Hyundai Sans Text Office" panose="020B0504040000000000" pitchFamily="34" charset="0"/>
                        <a:ea typeface="Hyundai Sans Text Office" panose="020B0504040000000000" pitchFamily="34" charset="0"/>
                        <a:cs typeface="+mn-cs"/>
                      </a:endParaRPr>
                    </a:p>
                    <a:p>
                      <a:r>
                        <a:rPr lang="en-US" sz="1000" b="1" i="1" kern="1200" baseline="0" noProof="0" dirty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Big Laundry service</a:t>
                      </a:r>
                      <a:r>
                        <a:rPr lang="en-US" sz="1000" b="0" i="1" kern="1200" baseline="0" noProof="0" dirty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: </a:t>
                      </a:r>
                      <a:r>
                        <a:rPr lang="en-US" sz="1000" b="1" i="1" kern="1200" baseline="0" noProof="0" dirty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25.7. </a:t>
                      </a:r>
                      <a:r>
                        <a:rPr lang="en-US" sz="1000" b="0" i="1" kern="1200" baseline="0" noProof="0" dirty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and</a:t>
                      </a:r>
                      <a:r>
                        <a:rPr lang="en-US" sz="1000" b="1" i="1" kern="1200" baseline="0" noProof="0" dirty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 1.8.2023 </a:t>
                      </a:r>
                      <a:r>
                        <a:rPr lang="en-US" sz="1000" b="0" i="1" kern="1200" baseline="0" noProof="0" dirty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will be delivery &amp; pick up. After shutdown, normal opening hours will be resumed again.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ulk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088118"/>
              </p:ext>
            </p:extLst>
          </p:nvPr>
        </p:nvGraphicFramePr>
        <p:xfrm>
          <a:off x="1251853" y="5415533"/>
          <a:ext cx="7578784" cy="8937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8181">
                  <a:extLst>
                    <a:ext uri="{9D8B030D-6E8A-4147-A177-3AD203B41FA5}">
                      <a16:colId xmlns:a16="http://schemas.microsoft.com/office/drawing/2014/main" val="1035282129"/>
                    </a:ext>
                  </a:extLst>
                </a:gridCol>
                <a:gridCol w="3970603">
                  <a:extLst>
                    <a:ext uri="{9D8B030D-6E8A-4147-A177-3AD203B41FA5}">
                      <a16:colId xmlns:a16="http://schemas.microsoft.com/office/drawing/2014/main" val="3190956133"/>
                    </a:ext>
                  </a:extLst>
                </a:gridCol>
              </a:tblGrid>
              <a:tr h="893786">
                <a:tc>
                  <a:txBody>
                    <a:bodyPr/>
                    <a:lstStyle/>
                    <a:p>
                      <a:r>
                        <a:rPr lang="cs-CZ" sz="1000" b="0" kern="1200" noProof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Po </a:t>
                      </a:r>
                      <a:r>
                        <a:rPr lang="cs-CZ" sz="1000" b="0" kern="1200" noProof="0" dirty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celou dobu celozávodní dovolené budou Služební cesty v případě potřeby zařizovány.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kern="1200" noProof="0" dirty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Business trips will be on request arranged also during the Shutdown.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876302"/>
                  </a:ext>
                </a:extLst>
              </a:tr>
            </a:tbl>
          </a:graphicData>
        </a:graphic>
      </p:graphicFrame>
      <p:graphicFrame>
        <p:nvGraphicFramePr>
          <p:cNvPr id="19" name="Tabulk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21984"/>
              </p:ext>
            </p:extLst>
          </p:nvPr>
        </p:nvGraphicFramePr>
        <p:xfrm>
          <a:off x="1252583" y="3842378"/>
          <a:ext cx="7578784" cy="15308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8179">
                  <a:extLst>
                    <a:ext uri="{9D8B030D-6E8A-4147-A177-3AD203B41FA5}">
                      <a16:colId xmlns:a16="http://schemas.microsoft.com/office/drawing/2014/main" val="1035282129"/>
                    </a:ext>
                  </a:extLst>
                </a:gridCol>
                <a:gridCol w="3970605">
                  <a:extLst>
                    <a:ext uri="{9D8B030D-6E8A-4147-A177-3AD203B41FA5}">
                      <a16:colId xmlns:a16="http://schemas.microsoft.com/office/drawing/2014/main" val="3190956133"/>
                    </a:ext>
                  </a:extLst>
                </a:gridCol>
              </a:tblGrid>
              <a:tr h="1530838">
                <a:tc>
                  <a:txBody>
                    <a:bodyPr/>
                    <a:lstStyle/>
                    <a:p>
                      <a:r>
                        <a:rPr lang="cs-CZ" sz="1000" b="1" kern="1200" noProof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Podatelna </a:t>
                      </a:r>
                      <a:r>
                        <a:rPr lang="cs-CZ" sz="1000" b="0" kern="1200" noProof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bude</a:t>
                      </a:r>
                      <a:r>
                        <a:rPr lang="cs-CZ" sz="1000" b="0" kern="1200" baseline="0" noProof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 otevřena v</a:t>
                      </a:r>
                      <a:r>
                        <a:rPr lang="cs-CZ" sz="1000" b="1" kern="1200" baseline="0" noProof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 pondělí, středu, pátek </a:t>
                      </a:r>
                      <a:r>
                        <a:rPr lang="cs-CZ" sz="1000" b="0" kern="1200" baseline="0" noProof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(29.7., 31.7., 2.8.)</a:t>
                      </a:r>
                      <a:r>
                        <a:rPr lang="cs-CZ" sz="1000" b="1" kern="1200" baseline="0" noProof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 a dále v pondělí, středu  </a:t>
                      </a:r>
                      <a:r>
                        <a:rPr lang="cs-CZ" sz="1000" b="0" kern="1200" baseline="0" noProof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(5.8. a 7.8.)</a:t>
                      </a:r>
                    </a:p>
                    <a:p>
                      <a:r>
                        <a:rPr lang="cs-CZ" sz="1000" b="1" kern="1200" baseline="0" noProof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vždy</a:t>
                      </a:r>
                      <a:r>
                        <a:rPr lang="cs-CZ" sz="1000" b="0" kern="1200" baseline="0" noProof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 </a:t>
                      </a:r>
                      <a:r>
                        <a:rPr lang="cs-CZ" sz="1000" b="1" kern="1200" baseline="0" noProof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od 7.00 do 14.00 hod </a:t>
                      </a:r>
                      <a:endParaRPr lang="cs-CZ" sz="1000" b="0" kern="1200" noProof="0">
                        <a:solidFill>
                          <a:schemeClr val="tx1"/>
                        </a:solidFill>
                        <a:latin typeface="Hyundai Sans Text Office" panose="020B0504040000000000" pitchFamily="34" charset="0"/>
                        <a:ea typeface="Hyundai Sans Text Office" panose="020B0504040000000000" pitchFamily="34" charset="0"/>
                        <a:cs typeface="+mn-cs"/>
                      </a:endParaRPr>
                    </a:p>
                    <a:p>
                      <a:r>
                        <a:rPr lang="cs-CZ" sz="1000" b="0" kern="1200" noProof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V případě nutnosti vyzvednutí balíku či jiné korespondence kontaktujte ostrahu v Lobby nebo volejte</a:t>
                      </a:r>
                      <a:r>
                        <a:rPr lang="cs-CZ" sz="1000" b="0" kern="1200" baseline="0" noProof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 </a:t>
                      </a:r>
                      <a:r>
                        <a:rPr lang="cs-CZ" sz="1000" b="0" kern="1200" noProof="0">
                          <a:solidFill>
                            <a:schemeClr val="tx1"/>
                          </a:solidFill>
                          <a:effectLst/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☏ </a:t>
                      </a:r>
                      <a:r>
                        <a:rPr lang="cs-CZ" sz="1000" b="0" kern="1200" noProof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730 840 867.</a:t>
                      </a:r>
                    </a:p>
                    <a:p>
                      <a:r>
                        <a:rPr lang="cs-CZ" sz="1000" b="0" kern="1200" noProof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Tato korespondence bude vydávána v podatelně oproti vašemu podpisu. </a:t>
                      </a:r>
                    </a:p>
                    <a:p>
                      <a:endParaRPr lang="cs-CZ" sz="1000" b="0" kern="1200" baseline="0" noProof="0">
                        <a:solidFill>
                          <a:schemeClr val="tx1"/>
                        </a:solidFill>
                        <a:latin typeface="Hyundai Sans Text Office" panose="020B0504040000000000" pitchFamily="34" charset="0"/>
                        <a:ea typeface="Hyundai Sans Text Office" panose="020B0504040000000000" pitchFamily="34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1" kern="1200" noProof="0" dirty="0">
                          <a:solidFill>
                            <a:schemeClr val="tx1"/>
                          </a:solidFill>
                          <a:latin typeface="Hyundai Sans Text Office"/>
                          <a:ea typeface="Hyundai Sans Text Office" panose="020B0504040000000000" pitchFamily="34" charset="0"/>
                          <a:cs typeface="+mn-cs"/>
                        </a:rPr>
                        <a:t>Mail room </a:t>
                      </a:r>
                      <a:r>
                        <a:rPr lang="en-US" sz="1000" b="0" i="1" kern="1200" noProof="0" dirty="0">
                          <a:solidFill>
                            <a:schemeClr val="tx1"/>
                          </a:solidFill>
                          <a:latin typeface="Hyundai Sans Text Office"/>
                          <a:ea typeface="Hyundai Sans Text Office" panose="020B0504040000000000" pitchFamily="34" charset="0"/>
                          <a:cs typeface="+mn-cs"/>
                        </a:rPr>
                        <a:t>will be opened on </a:t>
                      </a:r>
                      <a:r>
                        <a:rPr lang="en-US" sz="1000" b="1" i="1" kern="1200" noProof="0" dirty="0">
                          <a:solidFill>
                            <a:schemeClr val="tx1"/>
                          </a:solidFill>
                          <a:latin typeface="Hyundai Sans Text Office"/>
                          <a:ea typeface="Hyundai Sans Text Office" panose="020B0504040000000000" pitchFamily="34" charset="0"/>
                          <a:cs typeface="+mn-cs"/>
                        </a:rPr>
                        <a:t>Monday, Wednesday, Friday</a:t>
                      </a:r>
                      <a:r>
                        <a:rPr lang="cs-CZ" sz="1000" b="1" i="1" kern="1200" noProof="0" dirty="0">
                          <a:solidFill>
                            <a:schemeClr val="tx1"/>
                          </a:solidFill>
                          <a:latin typeface="Hyundai Sans Text Office"/>
                          <a:ea typeface="Hyundai Sans Text Office" panose="020B0504040000000000" pitchFamily="34" charset="0"/>
                          <a:cs typeface="+mn-cs"/>
                        </a:rPr>
                        <a:t> </a:t>
                      </a:r>
                      <a:r>
                        <a:rPr lang="cs-CZ" sz="1000" b="0" kern="1200" baseline="0" noProof="0" dirty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(29.7., 31.7., 2.8.)</a:t>
                      </a:r>
                      <a:r>
                        <a:rPr lang="cs-CZ" sz="1000" b="1" kern="1200" baseline="0" noProof="0" dirty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 </a:t>
                      </a:r>
                      <a:r>
                        <a:rPr lang="en-US" sz="1000" b="0" i="1" kern="1200" noProof="0" dirty="0">
                          <a:solidFill>
                            <a:schemeClr val="tx1"/>
                          </a:solidFill>
                          <a:latin typeface="Hyundai Sans Text Office"/>
                          <a:ea typeface="Hyundai Sans Text Office" panose="020B0504040000000000" pitchFamily="34" charset="0"/>
                          <a:cs typeface="+mn-cs"/>
                        </a:rPr>
                        <a:t>and</a:t>
                      </a:r>
                      <a:r>
                        <a:rPr lang="en-US" sz="1000" b="1" i="1" kern="1200" noProof="0" dirty="0">
                          <a:solidFill>
                            <a:schemeClr val="tx1"/>
                          </a:solidFill>
                          <a:latin typeface="Hyundai Sans Text Office"/>
                          <a:ea typeface="Hyundai Sans Text Office" panose="020B0504040000000000" pitchFamily="34" charset="0"/>
                          <a:cs typeface="+mn-cs"/>
                        </a:rPr>
                        <a:t> Monday, Wednesday</a:t>
                      </a:r>
                      <a:r>
                        <a:rPr lang="cs-CZ" sz="1000" b="1" i="1" kern="1200" noProof="0" dirty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 </a:t>
                      </a:r>
                      <a:r>
                        <a:rPr lang="cs-CZ" sz="1000" b="0" kern="1200" baseline="0" noProof="0" dirty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(5. 8. a 7.8.)</a:t>
                      </a:r>
                      <a:endParaRPr lang="cs-CZ" sz="1000" b="1" i="1" kern="1200" noProof="0" dirty="0">
                        <a:solidFill>
                          <a:schemeClr val="tx1"/>
                        </a:solidFill>
                        <a:latin typeface="Hyundai Sans Text Office" panose="020B0504040000000000" pitchFamily="34" charset="0"/>
                        <a:ea typeface="Hyundai Sans Text Office" panose="020B0504040000000000" pitchFamily="34" charset="0"/>
                        <a:cs typeface="+mn-cs"/>
                      </a:endParaRPr>
                    </a:p>
                    <a:p>
                      <a:r>
                        <a:rPr lang="cs-CZ" sz="1000" b="1" i="1" kern="1200" noProof="0" dirty="0" err="1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Always</a:t>
                      </a:r>
                      <a:r>
                        <a:rPr lang="cs-CZ" sz="1000" b="1" i="1" kern="1200" baseline="0" noProof="0" dirty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 </a:t>
                      </a:r>
                      <a:r>
                        <a:rPr lang="en-US" sz="1000" b="1" i="1" kern="1200" noProof="0" dirty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from 7 a.m. to 14 p.m.</a:t>
                      </a:r>
                    </a:p>
                    <a:p>
                      <a:pPr marL="0" marR="0" indent="0" algn="l" defTabSz="521436" rtl="0" eaLnBrk="0" fontAlgn="auto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sz="1000" b="0" i="1" kern="1200" noProof="0" dirty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Urgent package/mail pick-up - please contact Nice guard  in Lobby or call ☏ +420 730 840 867. This package/mail will be  </a:t>
                      </a:r>
                      <a:r>
                        <a:rPr lang="cs-CZ" sz="1000" b="0" i="1" kern="1200" noProof="0" dirty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    </a:t>
                      </a:r>
                      <a:r>
                        <a:rPr lang="en-US" sz="1000" b="0" i="1" kern="1200" noProof="0" dirty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handed over at Mail room against signature.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876302"/>
                  </a:ext>
                </a:extLst>
              </a:tr>
            </a:tbl>
          </a:graphicData>
        </a:graphic>
      </p:graphicFrame>
      <p:sp>
        <p:nvSpPr>
          <p:cNvPr id="21" name="Obdélník 20"/>
          <p:cNvSpPr/>
          <p:nvPr/>
        </p:nvSpPr>
        <p:spPr>
          <a:xfrm>
            <a:off x="307973" y="3842378"/>
            <a:ext cx="896877" cy="1530838"/>
          </a:xfrm>
          <a:prstGeom prst="rect">
            <a:avLst/>
          </a:prstGeom>
          <a:solidFill>
            <a:srgbClr val="E4DCD3"/>
          </a:solidFill>
          <a:ln>
            <a:solidFill>
              <a:schemeClr val="tx1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lvl="0" algn="ctr" defTabSz="957263" fontAlgn="base" latinLnBrk="1">
              <a:spcBef>
                <a:spcPct val="30000"/>
              </a:spcBef>
              <a:spcAft>
                <a:spcPct val="0"/>
              </a:spcAft>
            </a:pPr>
            <a:r>
              <a:rPr kumimoji="1" lang="cs-CZ" altLang="ko-KR" sz="1000" b="1">
                <a:latin typeface="Hyundai Sans Text Office" panose="020B0504040000000000" pitchFamily="34" charset="0"/>
                <a:ea typeface="Modern H Medium" pitchFamily="34" charset="-128"/>
              </a:rPr>
              <a:t>POŠTA</a:t>
            </a:r>
          </a:p>
          <a:p>
            <a:pPr lvl="0" algn="ctr" defTabSz="957263" fontAlgn="base" latinLnBrk="1">
              <a:spcBef>
                <a:spcPct val="30000"/>
              </a:spcBef>
              <a:spcAft>
                <a:spcPct val="0"/>
              </a:spcAft>
            </a:pPr>
            <a:r>
              <a:rPr kumimoji="1" lang="cs-CZ" altLang="ko-KR" sz="1000" b="1">
                <a:latin typeface="Hyundai Sans Text Office" panose="020B0504040000000000" pitchFamily="34" charset="0"/>
                <a:ea typeface="Modern H Medium" pitchFamily="34" charset="-128"/>
              </a:rPr>
              <a:t>-</a:t>
            </a:r>
          </a:p>
          <a:p>
            <a:pPr lvl="0" algn="ctr" defTabSz="957263" fontAlgn="base" latinLnBrk="1">
              <a:spcBef>
                <a:spcPct val="30000"/>
              </a:spcBef>
              <a:spcAft>
                <a:spcPct val="0"/>
              </a:spcAft>
            </a:pPr>
            <a:r>
              <a:rPr kumimoji="1" lang="cs-CZ" altLang="ko-KR" sz="1000" b="1">
                <a:latin typeface="Hyundai Sans Text Office" panose="020B0504040000000000" pitchFamily="34" charset="0"/>
                <a:ea typeface="Modern H Medium" pitchFamily="34" charset="-128"/>
              </a:rPr>
              <a:t>POST</a:t>
            </a:r>
          </a:p>
        </p:txBody>
      </p:sp>
      <p:sp>
        <p:nvSpPr>
          <p:cNvPr id="22" name="Obdélník 21"/>
          <p:cNvSpPr/>
          <p:nvPr/>
        </p:nvSpPr>
        <p:spPr>
          <a:xfrm>
            <a:off x="307973" y="5415534"/>
            <a:ext cx="896877" cy="893786"/>
          </a:xfrm>
          <a:prstGeom prst="rect">
            <a:avLst/>
          </a:prstGeom>
          <a:solidFill>
            <a:srgbClr val="E4DCD3"/>
          </a:solidFill>
          <a:ln>
            <a:solidFill>
              <a:schemeClr val="tx1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lvl="0" algn="ctr" defTabSz="957263" fontAlgn="base" latinLnBrk="1">
              <a:spcAft>
                <a:spcPct val="0"/>
              </a:spcAft>
            </a:pPr>
            <a:r>
              <a:rPr kumimoji="1" lang="cs-CZ" altLang="ko-KR" sz="1000" b="1" dirty="0">
                <a:latin typeface="Hyundai Sans Text Office" panose="020B0504040000000000" pitchFamily="34" charset="0"/>
                <a:ea typeface="Modern H Medium" pitchFamily="34" charset="-128"/>
              </a:rPr>
              <a:t>SLUŽEBNÍ</a:t>
            </a:r>
          </a:p>
          <a:p>
            <a:pPr lvl="0" algn="ctr" defTabSz="957263" fontAlgn="base" latinLnBrk="1">
              <a:spcAft>
                <a:spcPct val="0"/>
              </a:spcAft>
            </a:pPr>
            <a:r>
              <a:rPr kumimoji="1" lang="cs-CZ" altLang="ko-KR" sz="1000" b="1" dirty="0">
                <a:latin typeface="Hyundai Sans Text Office" panose="020B0504040000000000" pitchFamily="34" charset="0"/>
                <a:ea typeface="Modern H Medium" pitchFamily="34" charset="-128"/>
              </a:rPr>
              <a:t>CESTY</a:t>
            </a:r>
          </a:p>
          <a:p>
            <a:pPr lvl="0" algn="ctr" defTabSz="957263" fontAlgn="base" latinLnBrk="1">
              <a:spcAft>
                <a:spcPct val="0"/>
              </a:spcAft>
            </a:pPr>
            <a:r>
              <a:rPr kumimoji="1" lang="cs-CZ" altLang="ko-KR" sz="1000" b="1" dirty="0">
                <a:latin typeface="Hyundai Sans Text Office" panose="020B0504040000000000" pitchFamily="34" charset="0"/>
                <a:ea typeface="Modern H Medium" pitchFamily="34" charset="-128"/>
              </a:rPr>
              <a:t>-</a:t>
            </a:r>
          </a:p>
          <a:p>
            <a:pPr lvl="0" algn="ctr" defTabSz="957263" fontAlgn="base" latinLnBrk="1">
              <a:spcAft>
                <a:spcPct val="0"/>
              </a:spcAft>
            </a:pPr>
            <a:r>
              <a:rPr kumimoji="1" lang="cs-CZ" altLang="ko-KR" sz="1000" b="1" dirty="0">
                <a:latin typeface="Hyundai Sans Text Office" panose="020B0504040000000000" pitchFamily="34" charset="0"/>
                <a:ea typeface="Modern H Medium" pitchFamily="34" charset="-128"/>
              </a:rPr>
              <a:t> BUSINESS</a:t>
            </a:r>
          </a:p>
          <a:p>
            <a:pPr lvl="0" algn="ctr" defTabSz="957263" fontAlgn="base" latinLnBrk="1">
              <a:spcAft>
                <a:spcPct val="0"/>
              </a:spcAft>
            </a:pPr>
            <a:r>
              <a:rPr kumimoji="1" lang="cs-CZ" altLang="ko-KR" sz="1000" b="1" dirty="0">
                <a:latin typeface="Hyundai Sans Text Office" panose="020B0504040000000000" pitchFamily="34" charset="0"/>
                <a:ea typeface="Modern H Medium" pitchFamily="34" charset="-128"/>
              </a:rPr>
              <a:t> TRIPS</a:t>
            </a:r>
          </a:p>
        </p:txBody>
      </p:sp>
      <p:graphicFrame>
        <p:nvGraphicFramePr>
          <p:cNvPr id="18" name="Tabulk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657356"/>
              </p:ext>
            </p:extLst>
          </p:nvPr>
        </p:nvGraphicFramePr>
        <p:xfrm>
          <a:off x="1251853" y="1335435"/>
          <a:ext cx="7572246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2835">
                  <a:extLst>
                    <a:ext uri="{9D8B030D-6E8A-4147-A177-3AD203B41FA5}">
                      <a16:colId xmlns:a16="http://schemas.microsoft.com/office/drawing/2014/main" val="1035282129"/>
                    </a:ext>
                  </a:extLst>
                </a:gridCol>
                <a:gridCol w="3969411">
                  <a:extLst>
                    <a:ext uri="{9D8B030D-6E8A-4147-A177-3AD203B41FA5}">
                      <a16:colId xmlns:a16="http://schemas.microsoft.com/office/drawing/2014/main" val="3190956133"/>
                    </a:ext>
                  </a:extLst>
                </a:gridCol>
              </a:tblGrid>
              <a:tr h="893786">
                <a:tc>
                  <a:txBody>
                    <a:bodyPr/>
                    <a:lstStyle/>
                    <a:p>
                      <a:pPr marL="0" algn="l" defTabSz="521436" rtl="0" eaLnBrk="0" latinLnBrk="1" hangingPunct="0">
                        <a:spcBef>
                          <a:spcPct val="20000"/>
                        </a:spcBef>
                        <a:buFont typeface="Arial" charset="0"/>
                      </a:pPr>
                      <a:r>
                        <a:rPr lang="cs-CZ" sz="1000" b="0" kern="1200" dirty="0">
                          <a:solidFill>
                            <a:schemeClr val="tx1"/>
                          </a:solidFill>
                          <a:effectLst/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Na všech provozech je zajištěn</a:t>
                      </a:r>
                      <a:r>
                        <a:rPr lang="cs-CZ" sz="1000" b="1" kern="1200" dirty="0">
                          <a:solidFill>
                            <a:schemeClr val="tx1"/>
                          </a:solidFill>
                          <a:effectLst/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 údržbový úklid </a:t>
                      </a:r>
                      <a:r>
                        <a:rPr lang="cs-CZ" sz="1000" b="0" kern="1200" dirty="0">
                          <a:solidFill>
                            <a:schemeClr val="tx1"/>
                          </a:solidFill>
                          <a:effectLst/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v omezeném        režimu od pondělí do pátku v čase </a:t>
                      </a:r>
                      <a:r>
                        <a:rPr lang="cs-CZ" sz="1000" b="1" kern="1200" dirty="0">
                          <a:solidFill>
                            <a:schemeClr val="tx1"/>
                          </a:solidFill>
                          <a:effectLst/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od 6.00</a:t>
                      </a:r>
                      <a:r>
                        <a:rPr lang="cs-CZ" sz="1000" b="1" kern="1200" baseline="0" dirty="0">
                          <a:solidFill>
                            <a:schemeClr val="tx1"/>
                          </a:solidFill>
                          <a:effectLst/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 do</a:t>
                      </a:r>
                      <a:r>
                        <a:rPr lang="cs-CZ" sz="1000" b="1" kern="1200" dirty="0">
                          <a:solidFill>
                            <a:schemeClr val="tx1"/>
                          </a:solidFill>
                          <a:effectLst/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 14.00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effectLst/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,</a:t>
                      </a:r>
                      <a:r>
                        <a:rPr lang="en-US" sz="1000" b="1" kern="1200" baseline="0" dirty="0">
                          <a:solidFill>
                            <a:schemeClr val="tx1"/>
                          </a:solidFill>
                          <a:effectLst/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 </a:t>
                      </a:r>
                      <a:r>
                        <a:rPr lang="cs-CZ" sz="1000" b="0" kern="1200" dirty="0">
                          <a:solidFill>
                            <a:schemeClr val="tx1"/>
                          </a:solidFill>
                          <a:effectLst/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strojový  úklid dle</a:t>
                      </a:r>
                      <a:r>
                        <a:rPr lang="cs-CZ" sz="1000" b="0" kern="1200" baseline="0" dirty="0">
                          <a:solidFill>
                            <a:schemeClr val="tx1"/>
                          </a:solidFill>
                          <a:effectLst/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 </a:t>
                      </a:r>
                      <a:r>
                        <a:rPr lang="cs-CZ" sz="1000" b="0" kern="1200" dirty="0">
                          <a:solidFill>
                            <a:schemeClr val="tx1"/>
                          </a:solidFill>
                          <a:effectLst/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potřeb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 </a:t>
                      </a:r>
                      <a:r>
                        <a:rPr lang="cs-CZ" sz="1000" b="0" kern="1200" dirty="0">
                          <a:solidFill>
                            <a:schemeClr val="tx1"/>
                          </a:solidFill>
                          <a:effectLst/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nahlášených z hal. </a:t>
                      </a:r>
                      <a:endParaRPr lang="en-US" sz="1000" b="0" kern="1200" dirty="0">
                        <a:solidFill>
                          <a:schemeClr val="tx1"/>
                        </a:solidFill>
                        <a:effectLst/>
                        <a:latin typeface="Hyundai Sans Text Office" panose="020B0504040000000000" pitchFamily="34" charset="0"/>
                        <a:ea typeface="Hyundai Sans Text Office" panose="020B0504040000000000" pitchFamily="34" charset="0"/>
                        <a:cs typeface="+mn-cs"/>
                      </a:endParaRPr>
                    </a:p>
                    <a:p>
                      <a:pPr marL="0" algn="l" defTabSz="521436" rtl="0" eaLnBrk="0" latinLnBrk="1" hangingPunct="0">
                        <a:spcBef>
                          <a:spcPct val="20000"/>
                        </a:spcBef>
                        <a:buFont typeface="Arial" charset="0"/>
                      </a:pPr>
                      <a:r>
                        <a:rPr lang="cs-CZ" sz="1000" b="0" kern="1200" dirty="0">
                          <a:solidFill>
                            <a:schemeClr val="tx1"/>
                          </a:solidFill>
                          <a:effectLst/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V případě havárie volejte na TSC</a:t>
                      </a:r>
                      <a:r>
                        <a:rPr lang="cs-CZ" sz="1000" b="0" kern="1200" baseline="0" dirty="0">
                          <a:solidFill>
                            <a:schemeClr val="tx1"/>
                          </a:solidFill>
                          <a:effectLst/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 </a:t>
                      </a:r>
                      <a:r>
                        <a:rPr lang="cs-CZ" sz="1000" b="0" kern="1200" baseline="0" dirty="0" err="1">
                          <a:solidFill>
                            <a:schemeClr val="tx1"/>
                          </a:solidFill>
                          <a:effectLst/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Cleaning</a:t>
                      </a:r>
                      <a:r>
                        <a:rPr lang="cs-CZ" sz="1000" b="0" kern="1200" dirty="0">
                          <a:solidFill>
                            <a:schemeClr val="tx1"/>
                          </a:solidFill>
                          <a:effectLst/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 </a:t>
                      </a:r>
                    </a:p>
                    <a:p>
                      <a:pPr marL="0" algn="l" defTabSz="521436" rtl="0" eaLnBrk="0" latinLnBrk="1" hangingPunct="0">
                        <a:spcBef>
                          <a:spcPct val="20000"/>
                        </a:spcBef>
                        <a:buFont typeface="Arial" charset="0"/>
                      </a:pPr>
                      <a:r>
                        <a:rPr lang="cs-CZ" sz="1000" b="0" kern="1200" dirty="0">
                          <a:solidFill>
                            <a:schemeClr val="tx1"/>
                          </a:solidFill>
                          <a:effectLst/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J.</a:t>
                      </a:r>
                      <a:r>
                        <a:rPr lang="cs-CZ" sz="1000" b="0" kern="1200" baseline="0" dirty="0">
                          <a:solidFill>
                            <a:schemeClr val="tx1"/>
                          </a:solidFill>
                          <a:effectLst/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 </a:t>
                      </a:r>
                      <a:r>
                        <a:rPr lang="cs-CZ" sz="1000" b="0" kern="1200" dirty="0">
                          <a:solidFill>
                            <a:schemeClr val="tx1"/>
                          </a:solidFill>
                          <a:effectLst/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Melichar</a:t>
                      </a:r>
                      <a:r>
                        <a:rPr lang="cs-CZ" sz="1000" b="0" kern="1200" baseline="0" dirty="0">
                          <a:solidFill>
                            <a:schemeClr val="tx1"/>
                          </a:solidFill>
                          <a:effectLst/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☏</a:t>
                      </a:r>
                      <a:r>
                        <a:rPr lang="cs-CZ" sz="1000" b="0" kern="1200" dirty="0">
                          <a:solidFill>
                            <a:schemeClr val="tx1"/>
                          </a:solidFill>
                          <a:effectLst/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 +420 724 621 537</a:t>
                      </a:r>
                      <a:endParaRPr lang="en-US" sz="1000" b="0" kern="1200" dirty="0">
                        <a:solidFill>
                          <a:schemeClr val="tx1"/>
                        </a:solidFill>
                        <a:effectLst/>
                        <a:latin typeface="Hyundai Sans Text Office" panose="020B0504040000000000" pitchFamily="34" charset="0"/>
                        <a:ea typeface="Hyundai Sans Text Office" panose="020B0504040000000000" pitchFamily="34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21436" rtl="0" eaLnBrk="0" latinLnBrk="1" hangingPunct="0">
                        <a:spcBef>
                          <a:spcPct val="20000"/>
                        </a:spcBef>
                        <a:buFont typeface="Arial" charset="0"/>
                      </a:pPr>
                      <a:r>
                        <a:rPr lang="en-US" sz="1000" b="0" i="1" kern="1200" noProof="0" dirty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On all shops will be provided </a:t>
                      </a:r>
                      <a:r>
                        <a:rPr lang="en-US" sz="1000" b="1" i="1" kern="1200" noProof="0" dirty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emergency cleaning </a:t>
                      </a:r>
                      <a:r>
                        <a:rPr lang="en-US" sz="1000" b="0" i="1" kern="1200" noProof="0" dirty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from Monday till Friday in period </a:t>
                      </a:r>
                      <a:r>
                        <a:rPr lang="en-US" sz="1000" b="1" i="1" kern="1200" noProof="0" dirty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from 6 a.m. to 2 p.m. </a:t>
                      </a:r>
                      <a:r>
                        <a:rPr lang="en-US" sz="1000" b="0" i="1" kern="1200" noProof="0" dirty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and machine cleaning   based on requests from shops.</a:t>
                      </a:r>
                    </a:p>
                    <a:p>
                      <a:pPr marL="0" marR="0" indent="0" algn="l" defTabSz="521436" rtl="0" eaLnBrk="0" fontAlgn="auto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sz="1000" b="0" i="1" kern="1200" noProof="0" dirty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For emergency situation please call directly to TSC Cleaning </a:t>
                      </a:r>
                    </a:p>
                    <a:p>
                      <a:pPr marL="0" marR="0" indent="0" algn="l" defTabSz="521436" rtl="0" eaLnBrk="0" fontAlgn="auto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sz="1000" b="0" i="1" kern="1200" noProof="0" dirty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Mr. Jiří </a:t>
                      </a:r>
                      <a:r>
                        <a:rPr lang="en-US" sz="1000" b="0" i="1" kern="1200" noProof="0" dirty="0" err="1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Melichar</a:t>
                      </a:r>
                      <a:r>
                        <a:rPr lang="en-US" sz="1000" b="0" i="1" kern="1200" noProof="0" dirty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, ☏  </a:t>
                      </a:r>
                      <a:r>
                        <a:rPr lang="en-US" sz="1000" b="0" i="1" kern="1200" noProof="0" dirty="0">
                          <a:solidFill>
                            <a:schemeClr val="tx1"/>
                          </a:solidFill>
                          <a:effectLst/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+420 </a:t>
                      </a:r>
                      <a:r>
                        <a:rPr lang="en-US" sz="1000" b="0" i="1" kern="1200" noProof="0" dirty="0">
                          <a:solidFill>
                            <a:schemeClr val="tx1"/>
                          </a:solidFill>
                          <a:latin typeface="Hyundai Sans Text Office" panose="020B0504040000000000" pitchFamily="34" charset="0"/>
                          <a:ea typeface="Hyundai Sans Text Office" panose="020B0504040000000000" pitchFamily="34" charset="0"/>
                          <a:cs typeface="+mn-cs"/>
                        </a:rPr>
                        <a:t>724 621 537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876302"/>
                  </a:ext>
                </a:extLst>
              </a:tr>
            </a:tbl>
          </a:graphicData>
        </a:graphic>
      </p:graphicFrame>
      <p:sp>
        <p:nvSpPr>
          <p:cNvPr id="20" name="Obdélník 19"/>
          <p:cNvSpPr/>
          <p:nvPr/>
        </p:nvSpPr>
        <p:spPr>
          <a:xfrm>
            <a:off x="307973" y="1335436"/>
            <a:ext cx="896877" cy="893786"/>
          </a:xfrm>
          <a:prstGeom prst="rect">
            <a:avLst/>
          </a:prstGeom>
          <a:solidFill>
            <a:srgbClr val="E4DCD3"/>
          </a:solidFill>
          <a:ln>
            <a:solidFill>
              <a:schemeClr val="tx1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lvl="0" algn="ctr" defTabSz="957263" fontAlgn="base" latinLnBrk="1">
              <a:spcBef>
                <a:spcPct val="30000"/>
              </a:spcBef>
              <a:spcAft>
                <a:spcPct val="0"/>
              </a:spcAft>
            </a:pPr>
            <a:r>
              <a:rPr kumimoji="1" lang="cs-CZ" altLang="ko-KR" sz="1000" b="1">
                <a:latin typeface="Hyundai Sans Text Office" panose="020B0504040000000000" pitchFamily="34" charset="0"/>
                <a:ea typeface="Modern H Medium" pitchFamily="34" charset="-128"/>
              </a:rPr>
              <a:t>ÚKLID</a:t>
            </a:r>
          </a:p>
          <a:p>
            <a:pPr lvl="0" algn="ctr" defTabSz="957263" fontAlgn="base" latinLnBrk="1">
              <a:spcBef>
                <a:spcPct val="30000"/>
              </a:spcBef>
              <a:spcAft>
                <a:spcPct val="0"/>
              </a:spcAft>
            </a:pPr>
            <a:r>
              <a:rPr kumimoji="1" lang="cs-CZ" altLang="ko-KR" sz="1000" b="1">
                <a:latin typeface="Hyundai Sans Text Office" panose="020B0504040000000000" pitchFamily="34" charset="0"/>
                <a:ea typeface="Modern H Medium" pitchFamily="34" charset="-128"/>
              </a:rPr>
              <a:t>-</a:t>
            </a:r>
          </a:p>
          <a:p>
            <a:pPr lvl="0" algn="ctr" defTabSz="957263" fontAlgn="base" latinLnBrk="1">
              <a:spcBef>
                <a:spcPct val="30000"/>
              </a:spcBef>
              <a:spcAft>
                <a:spcPct val="0"/>
              </a:spcAft>
            </a:pPr>
            <a:r>
              <a:rPr kumimoji="1" lang="cs-CZ" altLang="ko-KR" sz="1000" b="1" i="1">
                <a:latin typeface="Hyundai Sans Text Office" panose="020B0504040000000000" pitchFamily="34" charset="0"/>
                <a:ea typeface="Modern H Medium" pitchFamily="34" charset="-128"/>
              </a:rPr>
              <a:t>CLEANING</a:t>
            </a:r>
          </a:p>
        </p:txBody>
      </p:sp>
    </p:spTree>
    <p:extLst>
      <p:ext uri="{BB962C8B-B14F-4D97-AF65-F5344CB8AC3E}">
        <p14:creationId xmlns:p14="http://schemas.microsoft.com/office/powerpoint/2010/main" val="3892572676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D9B05969F18242AE8382C9605C9677" ma:contentTypeVersion="4" ma:contentTypeDescription="Create a new document." ma:contentTypeScope="" ma:versionID="5ebeb046afaac0bd13c874414d7af299">
  <xsd:schema xmlns:xsd="http://www.w3.org/2001/XMLSchema" xmlns:xs="http://www.w3.org/2001/XMLSchema" xmlns:p="http://schemas.microsoft.com/office/2006/metadata/properties" xmlns:ns2="2431d123-90d2-4229-8228-1cec760654ee" targetNamespace="http://schemas.microsoft.com/office/2006/metadata/properties" ma:root="true" ma:fieldsID="ef384d1d0a994d24ca0d032aba60c834" ns2:_="">
    <xsd:import namespace="2431d123-90d2-4229-8228-1cec760654e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31d123-90d2-4229-8228-1cec760654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D8351A3-D224-40DD-9AB3-647297205F8C}">
  <ds:schemaRefs>
    <ds:schemaRef ds:uri="http://purl.org/dc/elements/1.1/"/>
    <ds:schemaRef ds:uri="2431d123-90d2-4229-8228-1cec760654ee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115C62D-818F-4521-A2B0-EBBEAE144B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74D26D5-94F1-437A-8BD9-2767362C07A6}">
  <ds:schemaRefs>
    <ds:schemaRef ds:uri="2431d123-90d2-4229-8228-1cec760654e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55da706b-7baf-417f-824a-8d6d03ee3e01}" enabled="1" method="Privileged" siteId="{7bed5601-97bf-4483-9b1a-0307a2fd81b2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938</Words>
  <Application>Microsoft Office PowerPoint</Application>
  <PresentationFormat>Předvádění na obrazovce (4:3)</PresentationFormat>
  <Paragraphs>118</Paragraphs>
  <Slides>2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</vt:i4>
      </vt:variant>
    </vt:vector>
  </HeadingPairs>
  <TitlesOfParts>
    <vt:vector size="7" baseType="lpstr">
      <vt:lpstr>Arial</vt:lpstr>
      <vt:lpstr>Calibri</vt:lpstr>
      <vt:lpstr>Hyundai Sans Text Office</vt:lpstr>
      <vt:lpstr>Wingdings</vt:lpstr>
      <vt:lpstr>Motiv systému Office</vt:lpstr>
      <vt:lpstr>Prezentace aplikace PowerPoint</vt:lpstr>
      <vt:lpstr>Prezentace aplikace PowerPoint</vt:lpstr>
    </vt:vector>
  </TitlesOfParts>
  <Company>HMMC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Zuzana Kmentova</dc:creator>
  <cp:lastModifiedBy>Karolina Seidlerova</cp:lastModifiedBy>
  <cp:revision>10</cp:revision>
  <cp:lastPrinted>2022-01-20T06:14:51Z</cp:lastPrinted>
  <dcterms:created xsi:type="dcterms:W3CDTF">2020-04-23T06:54:01Z</dcterms:created>
  <dcterms:modified xsi:type="dcterms:W3CDTF">2024-07-18T12:26:20Z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0x010100F7D9B05969F18242AE8382C9605C9677</vt:lpwstr>
  </property>
</Properties>
</file>