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9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4"/>
  </p:normalViewPr>
  <p:slideViewPr>
    <p:cSldViewPr snapToGrid="0">
      <p:cViewPr varScale="1">
        <p:scale>
          <a:sx n="106" d="100"/>
          <a:sy n="106" d="100"/>
        </p:scale>
        <p:origin x="7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31D75A-B947-B342-9AF9-13D90D652028}" type="datetimeFigureOut">
              <a:rPr lang="es-CL" smtClean="0"/>
              <a:t>29-11-22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333676-4A49-E849-BC4C-1B20CC37946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23110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333676-4A49-E849-BC4C-1B20CC37946B}" type="slidenum">
              <a:rPr lang="es-CL" smtClean="0"/>
              <a:t>4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167258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63B786-FBB9-AC1A-793A-66996F3D4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9937EF8-C770-F498-4932-50ABC55CFC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C4BA1BB-FBFD-97C2-D16C-3CF4FD402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F0F30-A63F-C149-B16D-4A7FD635FB4E}" type="datetimeFigureOut">
              <a:rPr lang="es-CL" smtClean="0"/>
              <a:t>29-11-22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51C3B9B-EDB3-16AC-0CD2-836E073D8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B55C354-2B7A-70C4-C1A0-85C3F7E52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FEB8B-8BA7-B042-BAAD-6E33C2A1B7C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30950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9E5B3D-B9A0-2AD8-2A15-38801F541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D96BAFF-8485-50AE-6EBF-BCDA103F0F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0358ED5-6842-04F8-C3AD-65179FB9E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F0F30-A63F-C149-B16D-4A7FD635FB4E}" type="datetimeFigureOut">
              <a:rPr lang="es-CL" smtClean="0"/>
              <a:t>29-11-22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DE07B85-821A-CDC1-4381-B98076C42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9F57A8E-FBC1-610B-8A4E-68FD3157A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FEB8B-8BA7-B042-BAAD-6E33C2A1B7C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57411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56129E2-C084-F38A-C5CD-C9B68FC276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9494F75-7D46-C43A-D078-709B73F46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3785AF9-E4DB-79EE-7C32-0FB83F560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F0F30-A63F-C149-B16D-4A7FD635FB4E}" type="datetimeFigureOut">
              <a:rPr lang="es-CL" smtClean="0"/>
              <a:t>29-11-22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C353889-1F02-16B6-8587-7B18EE35F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1699C6F-8919-9E84-FA7E-213FEBF8E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FEB8B-8BA7-B042-BAAD-6E33C2A1B7C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0895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3FA8DA-51D8-A39E-54CC-802976714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A9A82D1-9D2E-E57A-A43E-4B9C6B52E6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E153CC4-2B7A-7DC5-5BCE-03698053F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F0F30-A63F-C149-B16D-4A7FD635FB4E}" type="datetimeFigureOut">
              <a:rPr lang="es-CL" smtClean="0"/>
              <a:t>29-11-22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019D426-6FD7-001A-7DD1-07FB37B0B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4A249A6-6E1B-0E33-F55F-96DB39EAD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FEB8B-8BA7-B042-BAAD-6E33C2A1B7C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46074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7E3738-3970-FBA4-0CB5-4A76E6458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014BDC0-6406-1D9C-6848-C9217E9969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A0CA196-FD64-A6A2-E15C-DE5DA3512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F0F30-A63F-C149-B16D-4A7FD635FB4E}" type="datetimeFigureOut">
              <a:rPr lang="es-CL" smtClean="0"/>
              <a:t>29-11-22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44EBBAC-27CD-DBFD-1D70-C73A7C55C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655FCF3-8418-4A70-C641-1AFC072A5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FEB8B-8BA7-B042-BAAD-6E33C2A1B7C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53694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90C1ED-C4F3-21BB-65FB-6CA031FF9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8095546-0460-4B24-C3C0-DDC6B3E6D5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E516048-8900-E81A-1DE3-ACBCC5DFEB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742AE46-00B0-6BEB-BB49-CCEF74FA6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F0F30-A63F-C149-B16D-4A7FD635FB4E}" type="datetimeFigureOut">
              <a:rPr lang="es-CL" smtClean="0"/>
              <a:t>29-11-22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4AF7B47-DBCE-C3EB-CAC7-4994A8C80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A4AD5AF-8431-44AE-5A25-FB92A5C4A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FEB8B-8BA7-B042-BAAD-6E33C2A1B7C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97226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731C76-7B88-167A-188E-7C3F87BE0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5F43283-3078-0374-FE7D-C7F2E2CCA2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09FDDD5-6198-E838-F33E-00B7B43A3E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67770C1-1523-F319-9A3A-6D7BD100D5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420B703-6133-AAA6-1BF8-15190FBE7C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55985AB-64C2-F513-597D-1F4A0596D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F0F30-A63F-C149-B16D-4A7FD635FB4E}" type="datetimeFigureOut">
              <a:rPr lang="es-CL" smtClean="0"/>
              <a:t>29-11-22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1C916F7-C433-1992-EE13-BDD706969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EA3B481-BB97-68A0-24E1-56CC435A6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FEB8B-8BA7-B042-BAAD-6E33C2A1B7C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50823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9B866D-622D-6884-3BB7-E8256001C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3CDF7A5-658B-3E71-4C09-DA649342F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F0F30-A63F-C149-B16D-4A7FD635FB4E}" type="datetimeFigureOut">
              <a:rPr lang="es-CL" smtClean="0"/>
              <a:t>29-11-22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F68D508-1750-205E-93AA-712A5A880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3C1683C-6AC4-EB02-2F49-4871E32BE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FEB8B-8BA7-B042-BAAD-6E33C2A1B7C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74755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3157CD2-4FB5-673F-2210-6079FB172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F0F30-A63F-C149-B16D-4A7FD635FB4E}" type="datetimeFigureOut">
              <a:rPr lang="es-CL" smtClean="0"/>
              <a:t>29-11-22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723DFA9-A54E-AC08-54FC-8F9437007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5B7F50B-48E1-CF11-B0C3-6C3DD5765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FEB8B-8BA7-B042-BAAD-6E33C2A1B7C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91597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90441A-6E4F-19D6-A67D-D79D16F28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DD5A09A-8283-25E0-664C-C185FF1B9D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B7C0FA1-60D3-1E6F-486F-0BAFA0A4F2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E59F979-C951-FAEF-6EDD-B03FF676B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F0F30-A63F-C149-B16D-4A7FD635FB4E}" type="datetimeFigureOut">
              <a:rPr lang="es-CL" smtClean="0"/>
              <a:t>29-11-22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26C8E0C-DC1B-90AC-CA86-CE52ED223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787A2CA-3E6F-CFF2-882F-2FD8B1D83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FEB8B-8BA7-B042-BAAD-6E33C2A1B7C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37158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3C597B-0D45-4B08-76F4-7222D92E3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C124006-E1AD-A2E4-063A-592779C90C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DA1A0AD-E6AF-66E1-0715-F0629F1A9E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D4453D0-85D3-AFBF-7626-ADF98A8F0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F0F30-A63F-C149-B16D-4A7FD635FB4E}" type="datetimeFigureOut">
              <a:rPr lang="es-CL" smtClean="0"/>
              <a:t>29-11-22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BBFFDB1-4679-7F2D-145C-BDD90F4C5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347DD88-20EA-9CE4-1E1F-941D8B497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FEB8B-8BA7-B042-BAAD-6E33C2A1B7C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32711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0BDF965-1D83-5D93-D56E-85C124B7D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19C9653-1707-1B1A-A1DA-1E097A5D03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A2D5F7B-39EC-48ED-1E87-25D0D28356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BF0F30-A63F-C149-B16D-4A7FD635FB4E}" type="datetimeFigureOut">
              <a:rPr lang="es-CL" smtClean="0"/>
              <a:t>29-11-22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0B044B7-EE8C-2121-945E-30CE39E991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F78E6EF-3809-FEC4-4649-FDBAA4BDFD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FEB8B-8BA7-B042-BAAD-6E33C2A1B7C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4361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3797D8-0F36-35FA-6575-770E1F61FB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281195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s-CL" sz="4400" dirty="0"/>
              <a:t>Radiografía del Cambio Social 2022:</a:t>
            </a:r>
            <a:br>
              <a:rPr lang="es-CL" sz="4400" dirty="0"/>
            </a:br>
            <a:br>
              <a:rPr lang="es-CL" sz="4400" dirty="0"/>
            </a:br>
            <a:r>
              <a:rPr lang="es-CL" sz="4400" b="1" dirty="0"/>
              <a:t>Evolución de la cohesión social en Chile y su expresión en el proceso constituyente</a:t>
            </a:r>
          </a:p>
        </p:txBody>
      </p:sp>
    </p:spTree>
    <p:extLst>
      <p:ext uri="{BB962C8B-B14F-4D97-AF65-F5344CB8AC3E}">
        <p14:creationId xmlns:p14="http://schemas.microsoft.com/office/powerpoint/2010/main" val="2543445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130931-8731-FF94-B5B2-B5F319765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b="1" dirty="0"/>
              <a:t>Preguntas de investigación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ACDC125-201E-1882-412D-45BFC7C5E6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s-MX" sz="3200" dirty="0">
                <a:latin typeface="+mj-lt"/>
              </a:rPr>
              <a:t>¿Cómo se compone y cómo ha cambiado la participación electoral durante los últimos años, y qué rol tuvo el cambio en la composición del electorado en los resultados del plebiscito? 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s-MX" sz="3200" dirty="0">
                <a:latin typeface="+mj-lt"/>
              </a:rPr>
              <a:t>¿Qué factores influyeron en el voto Apruebo/Rechazo, y cómo estos factores han evolucionado en el tiempo?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s-MX" sz="3200" dirty="0">
                <a:latin typeface="+mj-lt"/>
              </a:rPr>
              <a:t>¿Cómo son y cómo han cambiado los nuevos y antiguos votantes?</a:t>
            </a:r>
          </a:p>
        </p:txBody>
      </p:sp>
    </p:spTree>
    <p:extLst>
      <p:ext uri="{BB962C8B-B14F-4D97-AF65-F5344CB8AC3E}">
        <p14:creationId xmlns:p14="http://schemas.microsoft.com/office/powerpoint/2010/main" val="4233231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D479A9-4A4A-A33D-9C72-88E4A3650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b="1" dirty="0"/>
              <a:t>División del informe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0420887-2432-B0C0-0EE8-05D9B00DB6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2074"/>
            <a:ext cx="10515600" cy="4800600"/>
          </a:xfrm>
        </p:spPr>
        <p:txBody>
          <a:bodyPr>
            <a:normAutofit fontScale="62500" lnSpcReduction="20000"/>
          </a:bodyPr>
          <a:lstStyle/>
          <a:p>
            <a:pPr marL="514350" indent="-514350">
              <a:spcAft>
                <a:spcPts val="600"/>
              </a:spcAft>
              <a:buFont typeface="+mj-lt"/>
              <a:buAutoNum type="arabicPeriod"/>
            </a:pPr>
            <a:r>
              <a:rPr lang="es-CL" sz="2900" dirty="0">
                <a:latin typeface="+mj-lt"/>
              </a:rPr>
              <a:t>Estabilidad política.</a:t>
            </a:r>
          </a:p>
          <a:p>
            <a:pPr marL="971550" lvl="1" indent="-514350">
              <a:spcAft>
                <a:spcPts val="600"/>
              </a:spcAft>
              <a:buFont typeface="+mj-lt"/>
              <a:buAutoNum type="alphaLcParenR"/>
            </a:pPr>
            <a:r>
              <a:rPr lang="es-CL" sz="2900" dirty="0">
                <a:latin typeface="+mj-lt"/>
              </a:rPr>
              <a:t>Caracterización del votante.</a:t>
            </a:r>
          </a:p>
          <a:p>
            <a:pPr marL="971550" lvl="1" indent="-514350">
              <a:spcAft>
                <a:spcPts val="600"/>
              </a:spcAft>
              <a:buFont typeface="+mj-lt"/>
              <a:buAutoNum type="alphaLcParenR"/>
            </a:pPr>
            <a:r>
              <a:rPr lang="es-CL" sz="2900" dirty="0">
                <a:latin typeface="+mj-lt"/>
              </a:rPr>
              <a:t>Efectos de la re-introducción del voto obligatorio </a:t>
            </a:r>
            <a:r>
              <a:rPr lang="es-CL" sz="2900" dirty="0">
                <a:latin typeface="+mj-lt"/>
                <a:sym typeface="Wingdings" pitchFamily="2" charset="2"/>
              </a:rPr>
              <a:t> clases latentes.</a:t>
            </a:r>
            <a:endParaRPr lang="es-CL" sz="2900" dirty="0">
              <a:latin typeface="+mj-lt"/>
            </a:endParaRPr>
          </a:p>
          <a:p>
            <a:pPr marL="971550" lvl="1" indent="-514350">
              <a:spcAft>
                <a:spcPts val="600"/>
              </a:spcAft>
              <a:buFont typeface="+mj-lt"/>
              <a:buAutoNum type="alphaLcParenR"/>
            </a:pPr>
            <a:r>
              <a:rPr lang="es-CL" sz="2900" dirty="0">
                <a:latin typeface="+mj-lt"/>
              </a:rPr>
              <a:t>Evolución de las actitudes políticas del votante.</a:t>
            </a:r>
          </a:p>
          <a:p>
            <a:pPr marL="971550" lvl="1" indent="-514350">
              <a:spcAft>
                <a:spcPts val="600"/>
              </a:spcAft>
              <a:buFont typeface="+mj-lt"/>
              <a:buAutoNum type="alphaLcParenR"/>
            </a:pPr>
            <a:r>
              <a:rPr lang="es-CL" sz="2900" dirty="0">
                <a:latin typeface="+mj-lt"/>
              </a:rPr>
              <a:t>Polarización política </a:t>
            </a:r>
            <a:r>
              <a:rPr lang="es-CL" sz="2900" dirty="0">
                <a:latin typeface="+mj-lt"/>
                <a:sym typeface="Wingdings" pitchFamily="2" charset="2"/>
              </a:rPr>
              <a:t> análisis de correspondencias múltiples.</a:t>
            </a:r>
            <a:endParaRPr lang="es-CL" sz="2900" dirty="0">
              <a:latin typeface="+mj-lt"/>
            </a:endParaRPr>
          </a:p>
          <a:p>
            <a:pPr marL="514350" indent="-514350">
              <a:spcAft>
                <a:spcPts val="600"/>
              </a:spcAft>
              <a:buFont typeface="+mj-lt"/>
              <a:buAutoNum type="arabicPeriod"/>
            </a:pPr>
            <a:r>
              <a:rPr lang="es-CL" sz="2900" dirty="0">
                <a:latin typeface="+mj-lt"/>
              </a:rPr>
              <a:t>Cohesión socio-territorial: </a:t>
            </a:r>
          </a:p>
          <a:p>
            <a:pPr marL="971550" lvl="1" indent="-514350">
              <a:spcAft>
                <a:spcPts val="600"/>
              </a:spcAft>
              <a:buFont typeface="+mj-lt"/>
              <a:buAutoNum type="alphaLcParenR"/>
            </a:pPr>
            <a:r>
              <a:rPr lang="es-CL" sz="2900" dirty="0">
                <a:latin typeface="+mj-lt"/>
              </a:rPr>
              <a:t>Conflicto territorial y seguridad </a:t>
            </a:r>
            <a:r>
              <a:rPr lang="es-CL" sz="2900" dirty="0">
                <a:latin typeface="+mj-lt"/>
                <a:sym typeface="Wingdings" pitchFamily="2" charset="2"/>
              </a:rPr>
              <a:t> énfasis en diferencias regionales.</a:t>
            </a:r>
          </a:p>
          <a:p>
            <a:pPr marL="971550" lvl="1" indent="-514350">
              <a:spcAft>
                <a:spcPts val="600"/>
              </a:spcAft>
              <a:buFont typeface="+mj-lt"/>
              <a:buAutoNum type="alphaLcParenR"/>
            </a:pPr>
            <a:r>
              <a:rPr lang="es-CL" sz="2900" dirty="0">
                <a:latin typeface="+mj-lt"/>
              </a:rPr>
              <a:t>Conflicto indígena.</a:t>
            </a:r>
          </a:p>
          <a:p>
            <a:pPr marL="971550" lvl="1" indent="-514350">
              <a:spcAft>
                <a:spcPts val="600"/>
              </a:spcAft>
              <a:buFont typeface="+mj-lt"/>
              <a:buAutoNum type="alphaLcParenR"/>
            </a:pPr>
            <a:r>
              <a:rPr lang="es-CL" sz="2900" dirty="0">
                <a:latin typeface="+mj-lt"/>
              </a:rPr>
              <a:t>Conflicto migratorio.</a:t>
            </a:r>
          </a:p>
          <a:p>
            <a:pPr marL="971550" lvl="1" indent="-514350">
              <a:spcAft>
                <a:spcPts val="600"/>
              </a:spcAft>
              <a:buFont typeface="+mj-lt"/>
              <a:buAutoNum type="alphaLcParenR"/>
            </a:pPr>
            <a:r>
              <a:rPr lang="es-CL" sz="2900" dirty="0">
                <a:latin typeface="+mj-lt"/>
              </a:rPr>
              <a:t>Género.</a:t>
            </a:r>
          </a:p>
          <a:p>
            <a:pPr marL="514350" indent="-514350">
              <a:spcAft>
                <a:spcPts val="600"/>
              </a:spcAft>
              <a:buFont typeface="+mj-lt"/>
              <a:buAutoNum type="arabicPeriod"/>
            </a:pPr>
            <a:r>
              <a:rPr lang="es-CL" sz="2900" dirty="0">
                <a:latin typeface="+mj-lt"/>
              </a:rPr>
              <a:t>Bienestar y movilidad social:</a:t>
            </a:r>
          </a:p>
          <a:p>
            <a:pPr marL="971550" lvl="1" indent="-514350">
              <a:spcAft>
                <a:spcPts val="600"/>
              </a:spcAft>
              <a:buFont typeface="+mj-lt"/>
              <a:buAutoNum type="alphaLcParenR"/>
            </a:pPr>
            <a:r>
              <a:rPr lang="es-CL" sz="2900" dirty="0">
                <a:latin typeface="+mj-lt"/>
              </a:rPr>
              <a:t>Bienestar subjetivo y salud (¿COVID?).</a:t>
            </a:r>
          </a:p>
          <a:p>
            <a:pPr marL="971550" lvl="1" indent="-514350">
              <a:spcAft>
                <a:spcPts val="600"/>
              </a:spcAft>
              <a:buFont typeface="+mj-lt"/>
              <a:buAutoNum type="alphaLcParenR"/>
            </a:pPr>
            <a:r>
              <a:rPr lang="es-CL" sz="2900" dirty="0">
                <a:latin typeface="+mj-lt"/>
              </a:rPr>
              <a:t>Seguridad económica y laboral.</a:t>
            </a:r>
          </a:p>
          <a:p>
            <a:pPr marL="971550" lvl="1" indent="-514350">
              <a:spcAft>
                <a:spcPts val="600"/>
              </a:spcAft>
              <a:buFont typeface="+mj-lt"/>
              <a:buAutoNum type="alphaLcParenR"/>
            </a:pPr>
            <a:r>
              <a:rPr lang="es-CL" sz="2900" dirty="0">
                <a:latin typeface="+mj-lt"/>
              </a:rPr>
              <a:t>Movilidad Social.</a:t>
            </a:r>
          </a:p>
          <a:p>
            <a:pPr marL="971550" lvl="1" indent="-514350">
              <a:buFont typeface="+mj-lt"/>
              <a:buAutoNum type="alphaLcParenR"/>
            </a:pPr>
            <a:endParaRPr lang="es-CL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39508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4CD840-37A7-46E5-7F48-76D299AB3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b="1" dirty="0"/>
              <a:t>Modalidades de análisis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B6E8262-0A5A-7D7D-49F2-D71CC6AF68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6137"/>
            <a:ext cx="10515600" cy="5017168"/>
          </a:xfrm>
        </p:spPr>
        <p:txBody>
          <a:bodyPr>
            <a:normAutofit fontScale="85000" lnSpcReduction="20000"/>
          </a:bodyPr>
          <a:lstStyle/>
          <a:p>
            <a:pPr algn="just">
              <a:spcAft>
                <a:spcPts val="600"/>
              </a:spcAft>
            </a:pPr>
            <a:r>
              <a:rPr lang="es-CL" dirty="0">
                <a:latin typeface="+mj-lt"/>
              </a:rPr>
              <a:t>Dos variables dependientes:</a:t>
            </a:r>
          </a:p>
          <a:p>
            <a:pPr marL="914400" lvl="1" indent="-457200" algn="just">
              <a:spcAft>
                <a:spcPts val="600"/>
              </a:spcAft>
              <a:buFont typeface="+mj-lt"/>
              <a:buAutoNum type="arabicPeriod"/>
            </a:pPr>
            <a:r>
              <a:rPr lang="es-CL" dirty="0">
                <a:latin typeface="+mj-lt"/>
              </a:rPr>
              <a:t>Apruebo/Rechazo.</a:t>
            </a:r>
          </a:p>
          <a:p>
            <a:pPr marL="914400" lvl="1" indent="-457200" algn="just">
              <a:spcAft>
                <a:spcPts val="600"/>
              </a:spcAft>
              <a:buFont typeface="+mj-lt"/>
              <a:buAutoNum type="arabicPeriod"/>
            </a:pPr>
            <a:r>
              <a:rPr lang="es-CL" dirty="0">
                <a:latin typeface="+mj-lt"/>
              </a:rPr>
              <a:t>Tipo de votante.</a:t>
            </a:r>
          </a:p>
          <a:p>
            <a:pPr algn="just">
              <a:spcAft>
                <a:spcPts val="600"/>
              </a:spcAft>
            </a:pPr>
            <a:r>
              <a:rPr lang="es-CL" dirty="0">
                <a:latin typeface="+mj-lt"/>
              </a:rPr>
              <a:t>Foco principal en gráficos longitudinales (de línea): el elemento a identificar son inflexiones o tendencias que distingan a estos grupos.</a:t>
            </a:r>
          </a:p>
          <a:p>
            <a:pPr algn="just">
              <a:spcAft>
                <a:spcPts val="600"/>
              </a:spcAft>
            </a:pPr>
            <a:r>
              <a:rPr lang="es-CL" dirty="0">
                <a:latin typeface="+mj-lt"/>
              </a:rPr>
              <a:t>Gráficos transversales dónde se requiera:</a:t>
            </a:r>
          </a:p>
          <a:p>
            <a:pPr marL="914400" lvl="1" indent="-457200" algn="just">
              <a:spcAft>
                <a:spcPts val="600"/>
              </a:spcAft>
              <a:buFont typeface="+mj-lt"/>
              <a:buAutoNum type="arabicPeriod"/>
            </a:pPr>
            <a:r>
              <a:rPr lang="es-CL" dirty="0">
                <a:latin typeface="+mj-lt"/>
              </a:rPr>
              <a:t>Distribuciones sociodemográficas.</a:t>
            </a:r>
          </a:p>
          <a:p>
            <a:pPr marL="914400" lvl="1" indent="-457200" algn="just">
              <a:spcAft>
                <a:spcPts val="600"/>
              </a:spcAft>
              <a:buFont typeface="+mj-lt"/>
              <a:buAutoNum type="arabicPeriod"/>
            </a:pPr>
            <a:r>
              <a:rPr lang="es-CL" dirty="0">
                <a:latin typeface="+mj-lt"/>
              </a:rPr>
              <a:t>Cambios </a:t>
            </a:r>
            <a:r>
              <a:rPr lang="es-CL" dirty="0" err="1">
                <a:latin typeface="+mj-lt"/>
              </a:rPr>
              <a:t>bi-anuales</a:t>
            </a:r>
            <a:r>
              <a:rPr lang="es-CL" dirty="0">
                <a:latin typeface="+mj-lt"/>
              </a:rPr>
              <a:t> (ej. Posición política o movilidad social).</a:t>
            </a:r>
          </a:p>
          <a:p>
            <a:pPr marL="914400" lvl="1" indent="-457200" algn="just">
              <a:spcAft>
                <a:spcPts val="600"/>
              </a:spcAft>
              <a:buFont typeface="+mj-lt"/>
              <a:buAutoNum type="arabicPeriod"/>
            </a:pPr>
            <a:r>
              <a:rPr lang="es-CL" dirty="0">
                <a:latin typeface="+mj-lt"/>
              </a:rPr>
              <a:t>Aspectos anuales como CC o COVID.</a:t>
            </a:r>
          </a:p>
          <a:p>
            <a:pPr algn="just">
              <a:spcAft>
                <a:spcPts val="600"/>
              </a:spcAft>
            </a:pPr>
            <a:r>
              <a:rPr lang="es-CL" dirty="0">
                <a:latin typeface="+mj-lt"/>
              </a:rPr>
              <a:t>Restringir gráficos aluviales al capítulo político del informe.</a:t>
            </a:r>
          </a:p>
          <a:p>
            <a:pPr algn="just">
              <a:spcAft>
                <a:spcPts val="600"/>
              </a:spcAft>
            </a:pPr>
            <a:r>
              <a:rPr lang="es-CL" dirty="0">
                <a:latin typeface="+mj-lt"/>
              </a:rPr>
              <a:t>Restringir análisis complejos al capítulo político del informe:</a:t>
            </a:r>
          </a:p>
          <a:p>
            <a:pPr marL="971550" lvl="1" indent="-514350" algn="just">
              <a:spcAft>
                <a:spcPts val="600"/>
              </a:spcAft>
              <a:buFont typeface="+mj-lt"/>
              <a:buAutoNum type="arabicPeriod"/>
            </a:pPr>
            <a:r>
              <a:rPr lang="es-CL" dirty="0">
                <a:latin typeface="+mj-lt"/>
              </a:rPr>
              <a:t>LCA para identificar tipos de votante.</a:t>
            </a:r>
          </a:p>
          <a:p>
            <a:pPr marL="971550" lvl="1" indent="-514350" algn="just">
              <a:spcAft>
                <a:spcPts val="600"/>
              </a:spcAft>
              <a:buFont typeface="+mj-lt"/>
              <a:buAutoNum type="arabicPeriod"/>
            </a:pPr>
            <a:r>
              <a:rPr lang="es-CL" dirty="0">
                <a:latin typeface="+mj-lt"/>
              </a:rPr>
              <a:t>ACM para ilustras (no)polarización.</a:t>
            </a:r>
          </a:p>
          <a:p>
            <a:pPr marL="0" indent="0" algn="just">
              <a:buNone/>
            </a:pPr>
            <a:endParaRPr lang="es-CL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32366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1BF98F-C63C-75E6-55FD-163D9E71E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b="1" dirty="0"/>
              <a:t>Colaboración y tareas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3B86E24-9D4F-AE66-980B-901B501DF3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>
              <a:spcAft>
                <a:spcPts val="600"/>
              </a:spcAft>
            </a:pPr>
            <a:r>
              <a:rPr lang="es-CL" dirty="0">
                <a:latin typeface="+mj-lt"/>
              </a:rPr>
              <a:t>Equipo ejecutivo: política (Matías y Roberto/Daniel), cohesión (Ana y Roberto/Daniel), bienestar (Ana/Roberto/Daniel).</a:t>
            </a:r>
          </a:p>
          <a:p>
            <a:pPr algn="just">
              <a:spcAft>
                <a:spcPts val="600"/>
              </a:spcAft>
            </a:pPr>
            <a:r>
              <a:rPr lang="es-CL" dirty="0">
                <a:latin typeface="+mj-lt"/>
              </a:rPr>
              <a:t>Reforzar ítems débiles: colaboración específica en materia territorial (hablar con Cristóbal </a:t>
            </a:r>
            <a:r>
              <a:rPr lang="es-CL" dirty="0" err="1">
                <a:latin typeface="+mj-lt"/>
              </a:rPr>
              <a:t>Ortíz</a:t>
            </a:r>
            <a:r>
              <a:rPr lang="es-CL" dirty="0">
                <a:latin typeface="+mj-lt"/>
              </a:rPr>
              <a:t>) y económica (Valentina Paredes? O asistente de línea).</a:t>
            </a:r>
          </a:p>
          <a:p>
            <a:pPr algn="just">
              <a:spcAft>
                <a:spcPts val="600"/>
              </a:spcAft>
            </a:pPr>
            <a:r>
              <a:rPr lang="es-CL" dirty="0">
                <a:latin typeface="+mj-lt"/>
              </a:rPr>
              <a:t>Definir colaboraciones adicionales de ser necesario (ej. MIDAP).</a:t>
            </a:r>
          </a:p>
          <a:p>
            <a:pPr algn="just">
              <a:spcAft>
                <a:spcPts val="600"/>
              </a:spcAft>
            </a:pPr>
            <a:r>
              <a:rPr lang="es-CL" dirty="0">
                <a:latin typeface="+mj-lt"/>
              </a:rPr>
              <a:t>Definir comentaristas: propuesta coalición de gobierno, oposición y periodista.</a:t>
            </a:r>
          </a:p>
          <a:p>
            <a:pPr algn="just">
              <a:spcAft>
                <a:spcPts val="600"/>
              </a:spcAft>
            </a:pPr>
            <a:r>
              <a:rPr lang="es-CL" dirty="0">
                <a:latin typeface="+mj-lt"/>
              </a:rPr>
              <a:t>Distribuir tareas entre asistentes y prepararlas en dos etapas:</a:t>
            </a:r>
          </a:p>
          <a:p>
            <a:pPr marL="971550" lvl="1" indent="-514350" algn="just">
              <a:spcAft>
                <a:spcPts val="600"/>
              </a:spcAft>
              <a:buFont typeface="+mj-lt"/>
              <a:buAutoNum type="arabicPeriod"/>
            </a:pPr>
            <a:r>
              <a:rPr lang="es-CL" dirty="0">
                <a:latin typeface="+mj-lt"/>
              </a:rPr>
              <a:t>Elaboración gráfica (fijar reunión para su revisión y selección con el equipo).</a:t>
            </a:r>
          </a:p>
          <a:p>
            <a:pPr marL="971550" lvl="1" indent="-514350" algn="just">
              <a:spcAft>
                <a:spcPts val="600"/>
              </a:spcAft>
              <a:buFont typeface="+mj-lt"/>
              <a:buAutoNum type="arabicPeriod"/>
            </a:pPr>
            <a:r>
              <a:rPr lang="es-CL" dirty="0">
                <a:latin typeface="+mj-lt"/>
              </a:rPr>
              <a:t>Escritura del informe.</a:t>
            </a:r>
          </a:p>
          <a:p>
            <a:pPr algn="just">
              <a:spcAft>
                <a:spcPts val="600"/>
              </a:spcAft>
            </a:pPr>
            <a:r>
              <a:rPr lang="es-CL" dirty="0">
                <a:latin typeface="+mj-lt"/>
              </a:rPr>
              <a:t>Generar el </a:t>
            </a:r>
            <a:r>
              <a:rPr lang="es-CL" dirty="0" err="1">
                <a:latin typeface="+mj-lt"/>
              </a:rPr>
              <a:t>bookdown</a:t>
            </a:r>
            <a:r>
              <a:rPr lang="es-CL" dirty="0">
                <a:latin typeface="+mj-lt"/>
              </a:rPr>
              <a:t>.</a:t>
            </a:r>
          </a:p>
          <a:p>
            <a:pPr algn="just">
              <a:spcAft>
                <a:spcPts val="600"/>
              </a:spcAft>
            </a:pPr>
            <a:r>
              <a:rPr lang="es-CL" dirty="0">
                <a:latin typeface="+mj-lt"/>
              </a:rPr>
              <a:t>Fijar fecha y lugar.</a:t>
            </a:r>
          </a:p>
        </p:txBody>
      </p:sp>
    </p:spTree>
    <p:extLst>
      <p:ext uri="{BB962C8B-B14F-4D97-AF65-F5344CB8AC3E}">
        <p14:creationId xmlns:p14="http://schemas.microsoft.com/office/powerpoint/2010/main" val="198015414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</TotalTime>
  <Words>385</Words>
  <Application>Microsoft Macintosh PowerPoint</Application>
  <PresentationFormat>Panorámica</PresentationFormat>
  <Paragraphs>44</Paragraphs>
  <Slides>5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Radiografía del Cambio Social 2022:  Evolución de la cohesión social en Chile y su expresión en el proceso constituyente</vt:lpstr>
      <vt:lpstr>Preguntas de investigación</vt:lpstr>
      <vt:lpstr>División del informe</vt:lpstr>
      <vt:lpstr>Modalidades de análisis</vt:lpstr>
      <vt:lpstr>Colaboración y tareas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Radiografía del Cambio Social 2022:  Evolución de la cohesión social en Chile y su expresión en el proceso constituyente</dc:title>
  <dc:creator>Rocio Salas Lewin</dc:creator>
  <cp:lastModifiedBy>Rocio Salas Lewin</cp:lastModifiedBy>
  <cp:revision>4</cp:revision>
  <dcterms:created xsi:type="dcterms:W3CDTF">2022-11-28T16:30:26Z</dcterms:created>
  <dcterms:modified xsi:type="dcterms:W3CDTF">2022-11-29T12:42:16Z</dcterms:modified>
</cp:coreProperties>
</file>