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81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100.xml" ContentType="application/vnd.openxmlformats-officedocument.presentationml.slide+xml"/>
  <Override PartName="/ppt/slides/slide99.xml" ContentType="application/vnd.openxmlformats-officedocument.presentationml.slide+xml"/>
  <Override PartName="/ppt/slides/slide98.xml" ContentType="application/vnd.openxmlformats-officedocument.presentationml.slide+xml"/>
  <Override PartName="/ppt/slides/slide97.xml" ContentType="application/vnd.openxmlformats-officedocument.presentationml.slide+xml"/>
  <Override PartName="/ppt/slides/slide96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7.xml" ContentType="application/vnd.openxmlformats-officedocument.presentationml.slide+xml"/>
  <Override PartName="/ppt/slides/slide106.xml" ContentType="application/vnd.openxmlformats-officedocument.presentationml.slide+xml"/>
  <Override PartName="/ppt/slides/slide105.xml" ContentType="application/vnd.openxmlformats-officedocument.presentationml.slide+xml"/>
  <Override PartName="/ppt/slides/slide104.xml" ContentType="application/vnd.openxmlformats-officedocument.presentationml.slide+xml"/>
  <Override PartName="/ppt/slides/slide95.xml" ContentType="application/vnd.openxmlformats-officedocument.presentationml.slide+xml"/>
  <Override PartName="/ppt/slides/slide94.xml" ContentType="application/vnd.openxmlformats-officedocument.presentationml.slide+xml"/>
  <Override PartName="/ppt/slides/slide93.xml" ContentType="application/vnd.openxmlformats-officedocument.presentationml.slide+xml"/>
  <Override PartName="/ppt/slides/slide85.xml" ContentType="application/vnd.openxmlformats-officedocument.presentationml.slide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92.xml" ContentType="application/vnd.openxmlformats-officedocument.presentationml.slide+xml"/>
  <Override PartName="/ppt/slides/slide91.xml" ContentType="application/vnd.openxmlformats-officedocument.presentationml.slide+xml"/>
  <Override PartName="/ppt/slides/slide90.xml" ContentType="application/vnd.openxmlformats-officedocument.presentationml.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114.xml" ContentType="application/vnd.openxmlformats-officedocument.presentationml.slide+xml"/>
  <Override PartName="/ppt/slides/slide113.xml" ContentType="application/vnd.openxmlformats-officedocument.presentationml.slide+xml"/>
  <Override PartName="/ppt/slides/slide112.xml" ContentType="application/vnd.openxmlformats-officedocument.presentationml.slide+xml"/>
  <Override PartName="/ppt/slides/slide111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79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80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Slides/notesSlide86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59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66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73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72.xml" ContentType="application/vnd.openxmlformats-officedocument.presentationml.notesSlide+xml"/>
  <Override PartName="/ppt/notesSlides/notesSlide71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8"/>
  </p:notesMasterIdLst>
  <p:handoutMasterIdLst>
    <p:handoutMasterId r:id="rId119"/>
  </p:handoutMasterIdLst>
  <p:sldIdLst>
    <p:sldId id="354" r:id="rId2"/>
    <p:sldId id="526" r:id="rId3"/>
    <p:sldId id="357" r:id="rId4"/>
    <p:sldId id="358" r:id="rId5"/>
    <p:sldId id="359" r:id="rId6"/>
    <p:sldId id="360" r:id="rId7"/>
    <p:sldId id="467" r:id="rId8"/>
    <p:sldId id="569" r:id="rId9"/>
    <p:sldId id="570" r:id="rId10"/>
    <p:sldId id="571" r:id="rId11"/>
    <p:sldId id="572" r:id="rId12"/>
    <p:sldId id="573" r:id="rId13"/>
    <p:sldId id="563" r:id="rId14"/>
    <p:sldId id="564" r:id="rId15"/>
    <p:sldId id="565" r:id="rId16"/>
    <p:sldId id="566" r:id="rId17"/>
    <p:sldId id="567" r:id="rId18"/>
    <p:sldId id="568" r:id="rId19"/>
    <p:sldId id="307" r:id="rId20"/>
    <p:sldId id="312" r:id="rId21"/>
    <p:sldId id="313" r:id="rId22"/>
    <p:sldId id="314" r:id="rId23"/>
    <p:sldId id="315" r:id="rId24"/>
    <p:sldId id="316" r:id="rId25"/>
    <p:sldId id="317" r:id="rId26"/>
    <p:sldId id="319" r:id="rId27"/>
    <p:sldId id="320" r:id="rId28"/>
    <p:sldId id="321" r:id="rId29"/>
    <p:sldId id="511" r:id="rId30"/>
    <p:sldId id="323" r:id="rId31"/>
    <p:sldId id="324" r:id="rId32"/>
    <p:sldId id="468" r:id="rId33"/>
    <p:sldId id="504" r:id="rId34"/>
    <p:sldId id="332" r:id="rId35"/>
    <p:sldId id="333" r:id="rId36"/>
    <p:sldId id="334" r:id="rId37"/>
    <p:sldId id="327" r:id="rId38"/>
    <p:sldId id="328" r:id="rId39"/>
    <p:sldId id="506" r:id="rId40"/>
    <p:sldId id="330" r:id="rId41"/>
    <p:sldId id="507" r:id="rId42"/>
    <p:sldId id="505" r:id="rId43"/>
    <p:sldId id="536" r:id="rId44"/>
    <p:sldId id="362" r:id="rId45"/>
    <p:sldId id="374" r:id="rId46"/>
    <p:sldId id="367" r:id="rId47"/>
    <p:sldId id="366" r:id="rId48"/>
    <p:sldId id="378" r:id="rId49"/>
    <p:sldId id="379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513" r:id="rId59"/>
    <p:sldId id="537" r:id="rId60"/>
    <p:sldId id="548" r:id="rId61"/>
    <p:sldId id="549" r:id="rId62"/>
    <p:sldId id="554" r:id="rId63"/>
    <p:sldId id="555" r:id="rId64"/>
    <p:sldId id="557" r:id="rId65"/>
    <p:sldId id="257" r:id="rId66"/>
    <p:sldId id="264" r:id="rId67"/>
    <p:sldId id="265" r:id="rId68"/>
    <p:sldId id="266" r:id="rId69"/>
    <p:sldId id="267" r:id="rId70"/>
    <p:sldId id="299" r:id="rId71"/>
    <p:sldId id="269" r:id="rId72"/>
    <p:sldId id="270" r:id="rId73"/>
    <p:sldId id="271" r:id="rId74"/>
    <p:sldId id="272" r:id="rId75"/>
    <p:sldId id="273" r:id="rId76"/>
    <p:sldId id="274" r:id="rId77"/>
    <p:sldId id="275" r:id="rId78"/>
    <p:sldId id="276" r:id="rId79"/>
    <p:sldId id="277" r:id="rId80"/>
    <p:sldId id="300" r:id="rId81"/>
    <p:sldId id="524" r:id="rId82"/>
    <p:sldId id="519" r:id="rId83"/>
    <p:sldId id="562" r:id="rId84"/>
    <p:sldId id="353" r:id="rId85"/>
    <p:sldId id="576" r:id="rId86"/>
    <p:sldId id="577" r:id="rId87"/>
    <p:sldId id="578" r:id="rId88"/>
    <p:sldId id="579" r:id="rId89"/>
    <p:sldId id="348" r:id="rId90"/>
    <p:sldId id="574" r:id="rId91"/>
    <p:sldId id="349" r:id="rId92"/>
    <p:sldId id="294" r:id="rId93"/>
    <p:sldId id="575" r:id="rId94"/>
    <p:sldId id="295" r:id="rId95"/>
    <p:sldId id="580" r:id="rId96"/>
    <p:sldId id="583" r:id="rId97"/>
    <p:sldId id="586" r:id="rId98"/>
    <p:sldId id="584" r:id="rId99"/>
    <p:sldId id="585" r:id="rId100"/>
    <p:sldId id="581" r:id="rId101"/>
    <p:sldId id="587" r:id="rId102"/>
    <p:sldId id="589" r:id="rId103"/>
    <p:sldId id="522" r:id="rId104"/>
    <p:sldId id="590" r:id="rId105"/>
    <p:sldId id="591" r:id="rId106"/>
    <p:sldId id="592" r:id="rId107"/>
    <p:sldId id="593" r:id="rId108"/>
    <p:sldId id="539" r:id="rId109"/>
    <p:sldId id="540" r:id="rId110"/>
    <p:sldId id="541" r:id="rId111"/>
    <p:sldId id="542" r:id="rId112"/>
    <p:sldId id="543" r:id="rId113"/>
    <p:sldId id="544" r:id="rId114"/>
    <p:sldId id="545" r:id="rId115"/>
    <p:sldId id="546" r:id="rId116"/>
    <p:sldId id="547" r:id="rId1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CFD5EA"/>
    <a:srgbClr val="F2F7FC"/>
    <a:srgbClr val="DEEBF7"/>
    <a:srgbClr val="FF5050"/>
    <a:srgbClr val="7EB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3176" autoAdjust="0"/>
  </p:normalViewPr>
  <p:slideViewPr>
    <p:cSldViewPr snapToGrid="0">
      <p:cViewPr varScale="1">
        <p:scale>
          <a:sx n="69" d="100"/>
          <a:sy n="69" d="100"/>
        </p:scale>
        <p:origin x="672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76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customXml" Target="../customXml/item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handoutMaster" Target="handoutMasters/handout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125" Type="http://schemas.openxmlformats.org/officeDocument/2006/relationships/customXml" Target="../customXml/item2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6174C-1F5F-41DA-BBC4-0C4D5C33E33A}" type="datetimeFigureOut">
              <a:rPr lang="pt-PT" smtClean="0"/>
              <a:t>26/04/2022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47192-C01B-4EAD-A89C-833B71457D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8274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0CF1D-776D-4375-9746-3AFFCEDEB0F2}" type="datetimeFigureOut">
              <a:rPr lang="pt-PT" smtClean="0"/>
              <a:t>26/04/2022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C8141-FD9E-4C34-82E7-B9602E04089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005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03496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21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5348231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115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785156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116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12164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22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7937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23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27671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24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51527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25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4738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26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5073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27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48815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28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00935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29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09534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30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8781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DC8141-FD9E-4C34-82E7-B9602E040890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002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31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46982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32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50305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33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5387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34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79026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35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89119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36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13537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37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9908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38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00877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39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10082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40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1032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F197BF-ABC8-4D72-8829-A35378EDC2F6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2047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41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51384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42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171968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43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93628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44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85120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45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023480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46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79816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47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73099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48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81470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49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350959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50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36189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F197BF-ABC8-4D72-8829-A35378EDC2F6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0432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51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117548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52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890101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53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07449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54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582682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55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97895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56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282789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57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317375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58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516056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59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236272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60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57304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F197BF-ABC8-4D72-8829-A35378EDC2F6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5425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62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25416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63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74957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64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77823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66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03980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67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6167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68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15584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69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19675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70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03064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71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95839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72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7593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F197BF-ABC8-4D72-8829-A35378EDC2F6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6836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73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22982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74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382407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75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280665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76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654572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77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544183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78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035881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79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6625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80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920889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82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74617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83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7352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F197BF-ABC8-4D72-8829-A35378EDC2F6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90752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85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9582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86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237095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87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485531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88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833831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89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877888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90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555069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91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663288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92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488094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93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937872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94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035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F197BF-ABC8-4D72-8829-A35378EDC2F6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51210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95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305409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96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411496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97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48816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98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89736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99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25848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100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308329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101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97913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102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221322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103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735185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104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0038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cenário</a:t>
            </a:r>
            <a:r>
              <a:rPr lang="pt-PT" baseline="0" dirty="0" smtClean="0"/>
              <a:t> onde são retornados múltiplos clientes.</a:t>
            </a:r>
          </a:p>
          <a:p>
            <a:r>
              <a:rPr lang="pt-PT" baseline="0" dirty="0" smtClean="0"/>
              <a:t>Falta cenário onde é retornado um cliente já existente.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20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33184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105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818691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106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039120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107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7549186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108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8632778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109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9955689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110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4043892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111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6361721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112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1623473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113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453104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197BF-ABC8-4D72-8829-A35378EDC2F6}" type="slidenum">
              <a:rPr lang="pt-PT" smtClean="0"/>
              <a:t>114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3341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E204-1101-40FE-8EE1-11A34843200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80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E204-1101-40FE-8EE1-11A34843200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34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E204-1101-40FE-8EE1-11A34843200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4367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i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FBA67F99-E722-BA40-9D98-9D0BF4CF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5449" y="6479430"/>
            <a:ext cx="611195" cy="262800"/>
          </a:xfrm>
        </p:spPr>
        <p:txBody>
          <a:bodyPr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C8DCE202-FF3E-4B51-B6A2-82C701AAD325}" type="slidenum">
              <a:rPr lang="pt-PT" smtClean="0"/>
              <a:t>‹#›</a:t>
            </a:fld>
            <a:endParaRPr lang="pt-PT"/>
          </a:p>
        </p:txBody>
      </p:sp>
      <p:sp>
        <p:nvSpPr>
          <p:cNvPr id="19" name="Marcador de Posição de Conteúdo 22">
            <a:extLst>
              <a:ext uri="{FF2B5EF4-FFF2-40B4-BE49-F238E27FC236}">
                <a16:creationId xmlns:a16="http://schemas.microsoft.com/office/drawing/2014/main" id="{DE7509DB-745C-3D4C-A771-B30185FAFCF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" y="7"/>
            <a:ext cx="12299767" cy="6965969"/>
          </a:xfrm>
        </p:spPr>
        <p:txBody>
          <a:bodyPr/>
          <a:lstStyle>
            <a:lvl1pPr marL="0" indent="0">
              <a:buNone/>
              <a:defRPr lang="pt-PT" sz="917" b="0" baseline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A8A648F-8F09-D642-A411-A961D963D0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11697" y="6345866"/>
            <a:ext cx="1973423" cy="323494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1324799E-BDC8-874F-83E4-CA8F5E4B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37" y="2851796"/>
            <a:ext cx="5689867" cy="1154415"/>
          </a:xfrm>
        </p:spPr>
        <p:txBody>
          <a:bodyPr/>
          <a:lstStyle>
            <a:lvl1pPr marL="342882" indent="-342882">
              <a:buClr>
                <a:srgbClr val="11447C"/>
              </a:buClr>
              <a:buSzPct val="180000"/>
              <a:buFont typeface="+mj-lt"/>
              <a:buAutoNum type="arabicPeriod"/>
              <a:defRPr sz="2100" b="1">
                <a:solidFill>
                  <a:srgbClr val="0B132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3523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o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136" y="202408"/>
            <a:ext cx="11379730" cy="561975"/>
          </a:xfrm>
        </p:spPr>
        <p:txBody>
          <a:bodyPr/>
          <a:lstStyle>
            <a:lvl1pPr marL="457200" indent="-457200">
              <a:buClr>
                <a:srgbClr val="11447C"/>
              </a:buClr>
              <a:buSzPct val="180000"/>
              <a:buFont typeface="+mj-lt"/>
              <a:buAutoNum type="arabicPeriod"/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3"/>
          </p:nvPr>
        </p:nvSpPr>
        <p:spPr>
          <a:xfrm>
            <a:off x="406136" y="800766"/>
            <a:ext cx="11379730" cy="504825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Marcador de Posição do Texto 17"/>
          <p:cNvSpPr>
            <a:spLocks noGrp="1"/>
          </p:cNvSpPr>
          <p:nvPr>
            <p:ph type="body" sz="quarter" idx="14"/>
          </p:nvPr>
        </p:nvSpPr>
        <p:spPr>
          <a:xfrm>
            <a:off x="406136" y="1342800"/>
            <a:ext cx="11379730" cy="4679416"/>
          </a:xfrm>
        </p:spPr>
        <p:txBody>
          <a:bodyPr numCol="1" spcCol="900000">
            <a:normAutofit/>
          </a:bodyPr>
          <a:lstStyle>
            <a:lvl1pPr marL="0" indent="0">
              <a:buNone/>
              <a:defRPr lang="pt-PT" sz="1400" b="0" dirty="0" smtClean="0">
                <a:solidFill>
                  <a:schemeClr val="tx1"/>
                </a:solidFill>
              </a:defRPr>
            </a:lvl1pPr>
            <a:lvl2pPr marL="465841" indent="0">
              <a:buNone/>
              <a:defRPr lang="pt-PT" sz="1223" dirty="0" smtClean="0">
                <a:solidFill>
                  <a:schemeClr val="tx1"/>
                </a:solidFill>
              </a:defRPr>
            </a:lvl2pPr>
            <a:lvl3pPr marL="957562" indent="0">
              <a:buNone/>
              <a:defRPr lang="pt-PT" sz="1223" dirty="0" smtClean="0">
                <a:solidFill>
                  <a:schemeClr val="tx1"/>
                </a:solidFill>
              </a:defRPr>
            </a:lvl3pPr>
            <a:lvl4pPr marL="1397523" indent="0">
              <a:buNone/>
              <a:defRPr lang="pt-PT" sz="1223" dirty="0" smtClean="0">
                <a:solidFill>
                  <a:schemeClr val="tx1"/>
                </a:solidFill>
              </a:defRPr>
            </a:lvl4pPr>
            <a:lvl5pPr marL="1863364" indent="0">
              <a:buNone/>
              <a:defRPr lang="pt-PT" sz="1223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926CAC7-7EEF-D94C-9C28-3FCDD2ADA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694" y="6345866"/>
            <a:ext cx="1973422" cy="323494"/>
          </a:xfrm>
          <a:prstGeom prst="rect">
            <a:avLst/>
          </a:prstGeom>
        </p:spPr>
      </p:pic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5D89D5B8-450F-C943-BB74-034E9170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5447" y="6479430"/>
            <a:ext cx="611194" cy="262800"/>
          </a:xfrm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‹#›</a:t>
            </a:fld>
            <a:endParaRPr lang="pt-PT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02555" y="5593081"/>
            <a:ext cx="2308390" cy="1189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3797431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67560F0-470E-0147-B697-04EF8A6904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69" y="4554222"/>
            <a:ext cx="9752827" cy="57583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1FB0E7"/>
                </a:solidFill>
                <a:latin typeface="Trebuchet MS" panose="020B0703020202090204" pitchFamily="34" charset="0"/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da </a:t>
            </a:r>
            <a:r>
              <a:rPr lang="en-US" dirty="0" err="1"/>
              <a:t>Apresentação</a:t>
            </a:r>
            <a:endParaRPr lang="en-US" dirty="0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C451BE20-A406-A940-A449-74E2CA774D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72" y="5949280"/>
            <a:ext cx="1806079" cy="375560"/>
          </a:xfrm>
        </p:spPr>
        <p:txBody>
          <a:bodyPr>
            <a:normAutofit/>
          </a:bodyPr>
          <a:lstStyle>
            <a:lvl1pPr marL="0" indent="0">
              <a:buNone/>
              <a:defRPr sz="1351" b="0">
                <a:solidFill>
                  <a:srgbClr val="1E66B0"/>
                </a:solidFill>
                <a:latin typeface="Trebuchet MS" panose="020B0703020202090204" pitchFamily="34" charset="0"/>
              </a:defRPr>
            </a:lvl1pPr>
          </a:lstStyle>
          <a:p>
            <a:pPr lvl="0"/>
            <a:r>
              <a:rPr lang="en-US" dirty="0"/>
              <a:t>00/00/0000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118CF84-EFCE-CC4F-B68A-BACF2E405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243" y="404664"/>
            <a:ext cx="2919039" cy="187761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E6866E5-B5EE-4C48-A4BC-29D71EE8F7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37665" t="22700" r="27093" b="58400"/>
          <a:stretch/>
        </p:blipFill>
        <p:spPr>
          <a:xfrm>
            <a:off x="6805003" y="-99392"/>
            <a:ext cx="5544948" cy="4104456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463EA33-DE6E-CF47-9200-91EF9D3CF7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69" y="5177667"/>
            <a:ext cx="9752827" cy="267558"/>
          </a:xfrm>
        </p:spPr>
        <p:txBody>
          <a:bodyPr>
            <a:noAutofit/>
          </a:bodyPr>
          <a:lstStyle>
            <a:lvl1pPr marL="0" indent="0">
              <a:buNone/>
              <a:defRPr sz="1351" b="0">
                <a:solidFill>
                  <a:schemeClr val="accent2"/>
                </a:solidFill>
                <a:latin typeface="Trebuchet MS" panose="020B0703020202090204" pitchFamily="34" charset="0"/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da </a:t>
            </a:r>
            <a:r>
              <a:rPr lang="en-US" dirty="0" err="1"/>
              <a:t>Apresentação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72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E204-1101-40FE-8EE1-11A34843200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908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E204-1101-40FE-8EE1-11A34843200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443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E204-1101-40FE-8EE1-11A34843200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414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E204-1101-40FE-8EE1-11A34843200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499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E204-1101-40FE-8EE1-11A34843200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248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E204-1101-40FE-8EE1-11A34843200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520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E204-1101-40FE-8EE1-11A34843200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823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E204-1101-40FE-8EE1-11A34843200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756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5E204-1101-40FE-8EE1-11A34843200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652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31.png"/><Relationship Id="rId4" Type="http://schemas.openxmlformats.org/officeDocument/2006/relationships/image" Target="../media/image8.e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10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microsoft.com/office/2007/relationships/hdphoto" Target="../media/hdphoto2.wdp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3.png"/><Relationship Id="rId7" Type="http://schemas.microsoft.com/office/2007/relationships/hdphoto" Target="../media/hdphoto2.wdp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png"/><Relationship Id="rId5" Type="http://schemas.openxmlformats.org/officeDocument/2006/relationships/image" Target="../media/image37.png"/><Relationship Id="rId10" Type="http://schemas.openxmlformats.org/officeDocument/2006/relationships/image" Target="../media/image34.png"/><Relationship Id="rId4" Type="http://schemas.openxmlformats.org/officeDocument/2006/relationships/image" Target="../media/image35.png"/><Relationship Id="rId9" Type="http://schemas.openxmlformats.org/officeDocument/2006/relationships/image" Target="../media/image3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10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microsoft.com/office/2007/relationships/hdphoto" Target="../media/hdphoto2.wdp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3.png"/><Relationship Id="rId7" Type="http://schemas.microsoft.com/office/2007/relationships/hdphoto" Target="../media/hdphoto2.wdp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png"/><Relationship Id="rId5" Type="http://schemas.openxmlformats.org/officeDocument/2006/relationships/image" Target="../media/image37.png"/><Relationship Id="rId10" Type="http://schemas.openxmlformats.org/officeDocument/2006/relationships/image" Target="../media/image34.png"/><Relationship Id="rId4" Type="http://schemas.openxmlformats.org/officeDocument/2006/relationships/image" Target="../media/image35.png"/><Relationship Id="rId9" Type="http://schemas.openxmlformats.org/officeDocument/2006/relationships/image" Target="../media/image3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9.png"/><Relationship Id="rId7" Type="http://schemas.microsoft.com/office/2007/relationships/hdphoto" Target="../media/hdphoto1.wdp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Relationship Id="rId9" Type="http://schemas.openxmlformats.org/officeDocument/2006/relationships/image" Target="../media/image34.pn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9.png"/><Relationship Id="rId7" Type="http://schemas.microsoft.com/office/2007/relationships/hdphoto" Target="../media/hdphoto1.wdp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11" Type="http://schemas.openxmlformats.org/officeDocument/2006/relationships/image" Target="../media/image32.png"/><Relationship Id="rId5" Type="http://schemas.openxmlformats.org/officeDocument/2006/relationships/image" Target="../media/image35.png"/><Relationship Id="rId10" Type="http://schemas.openxmlformats.org/officeDocument/2006/relationships/image" Target="../media/image56.png"/><Relationship Id="rId4" Type="http://schemas.openxmlformats.org/officeDocument/2006/relationships/image" Target="../media/image33.png"/><Relationship Id="rId9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4.png"/><Relationship Id="rId3" Type="http://schemas.openxmlformats.org/officeDocument/2006/relationships/image" Target="../media/image59.png"/><Relationship Id="rId7" Type="http://schemas.microsoft.com/office/2007/relationships/hdphoto" Target="../media/hdphoto1.wdp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11" Type="http://schemas.openxmlformats.org/officeDocument/2006/relationships/slide" Target="slide36.xml"/><Relationship Id="rId5" Type="http://schemas.openxmlformats.org/officeDocument/2006/relationships/image" Target="../media/image35.png"/><Relationship Id="rId10" Type="http://schemas.openxmlformats.org/officeDocument/2006/relationships/image" Target="../media/image56.png"/><Relationship Id="rId4" Type="http://schemas.openxmlformats.org/officeDocument/2006/relationships/image" Target="../media/image33.png"/><Relationship Id="rId9" Type="http://schemas.openxmlformats.org/officeDocument/2006/relationships/image" Target="../media/image5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10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microsoft.com/office/2007/relationships/hdphoto" Target="../media/hdphoto2.wdp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11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slide" Target="slide36.xml"/><Relationship Id="rId4" Type="http://schemas.openxmlformats.org/officeDocument/2006/relationships/image" Target="../media/image33.png"/><Relationship Id="rId9" Type="http://schemas.microsoft.com/office/2007/relationships/hdphoto" Target="../media/hdphoto2.wdp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11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slide" Target="slide36.xml"/><Relationship Id="rId4" Type="http://schemas.openxmlformats.org/officeDocument/2006/relationships/image" Target="../media/image33.png"/><Relationship Id="rId9" Type="http://schemas.microsoft.com/office/2007/relationships/hdphoto" Target="../media/hdphoto2.wdp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10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50.xml"/><Relationship Id="rId18" Type="http://schemas.openxmlformats.org/officeDocument/2006/relationships/slide" Target="slide84.xml"/><Relationship Id="rId26" Type="http://schemas.openxmlformats.org/officeDocument/2006/relationships/slide" Target="slide107.xml"/><Relationship Id="rId3" Type="http://schemas.openxmlformats.org/officeDocument/2006/relationships/slide" Target="slide3.xml"/><Relationship Id="rId21" Type="http://schemas.openxmlformats.org/officeDocument/2006/relationships/slide" Target="slide92.xml"/><Relationship Id="rId7" Type="http://schemas.openxmlformats.org/officeDocument/2006/relationships/slide" Target="slide19.xml"/><Relationship Id="rId12" Type="http://schemas.openxmlformats.org/officeDocument/2006/relationships/slide" Target="slide42.xml"/><Relationship Id="rId17" Type="http://schemas.openxmlformats.org/officeDocument/2006/relationships/slide" Target="slide81.xml"/><Relationship Id="rId25" Type="http://schemas.openxmlformats.org/officeDocument/2006/relationships/slide" Target="slide104.xml"/><Relationship Id="rId2" Type="http://schemas.openxmlformats.org/officeDocument/2006/relationships/notesSlide" Target="../notesSlides/notesSlide1.xml"/><Relationship Id="rId16" Type="http://schemas.openxmlformats.org/officeDocument/2006/relationships/slide" Target="slide66.xml"/><Relationship Id="rId20" Type="http://schemas.openxmlformats.org/officeDocument/2006/relationships/slide" Target="slide89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3.xml"/><Relationship Id="rId11" Type="http://schemas.openxmlformats.org/officeDocument/2006/relationships/slide" Target="slide37.xml"/><Relationship Id="rId24" Type="http://schemas.openxmlformats.org/officeDocument/2006/relationships/slide" Target="slide101.xml"/><Relationship Id="rId5" Type="http://schemas.openxmlformats.org/officeDocument/2006/relationships/slide" Target="slide8.xml"/><Relationship Id="rId15" Type="http://schemas.openxmlformats.org/officeDocument/2006/relationships/slide" Target="slide65.xml"/><Relationship Id="rId23" Type="http://schemas.openxmlformats.org/officeDocument/2006/relationships/slide" Target="slide98.xml"/><Relationship Id="rId10" Type="http://schemas.openxmlformats.org/officeDocument/2006/relationships/slide" Target="slide34.xml"/><Relationship Id="rId19" Type="http://schemas.openxmlformats.org/officeDocument/2006/relationships/slide" Target="slide85.xml"/><Relationship Id="rId4" Type="http://schemas.openxmlformats.org/officeDocument/2006/relationships/slide" Target="slide4.xml"/><Relationship Id="rId9" Type="http://schemas.openxmlformats.org/officeDocument/2006/relationships/slide" Target="slide26.xml"/><Relationship Id="rId14" Type="http://schemas.openxmlformats.org/officeDocument/2006/relationships/slide" Target="slide61.xml"/><Relationship Id="rId22" Type="http://schemas.openxmlformats.org/officeDocument/2006/relationships/slide" Target="slide95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8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42.png"/><Relationship Id="rId9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11" Type="http://schemas.openxmlformats.org/officeDocument/2006/relationships/image" Target="../media/image35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42.png"/><Relationship Id="rId9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4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06" Type="http://schemas.openxmlformats.org/officeDocument/2006/relationships/image" Target="../media/image7.png"/><Relationship Id="rId8" Type="http://schemas.openxmlformats.org/officeDocument/2006/relationships/image" Target="../media/image500.svg"/><Relationship Id="rId294" Type="http://schemas.openxmlformats.org/officeDocument/2006/relationships/image" Target="../media/image17.png"/><Relationship Id="rId299" Type="http://schemas.openxmlformats.org/officeDocument/2006/relationships/image" Target="../media/image22.png"/><Relationship Id="rId227" Type="http://schemas.openxmlformats.org/officeDocument/2006/relationships/image" Target="NULL"/><Relationship Id="rId63" Type="http://schemas.openxmlformats.org/officeDocument/2006/relationships/image" Target="../media/image1060.svg"/><Relationship Id="rId214" Type="http://schemas.openxmlformats.org/officeDocument/2006/relationships/image" Target="../media/image15.png"/><Relationship Id="rId298" Type="http://schemas.openxmlformats.org/officeDocument/2006/relationships/image" Target="../media/image21.png"/><Relationship Id="rId205" Type="http://schemas.openxmlformats.org/officeDocument/2006/relationships/image" Target="../media/image6.png"/><Relationship Id="rId213" Type="http://schemas.openxmlformats.org/officeDocument/2006/relationships/image" Target="../media/image14.png"/><Relationship Id="rId293" Type="http://schemas.openxmlformats.org/officeDocument/2006/relationships/image" Target="NULL"/><Relationship Id="rId302" Type="http://schemas.openxmlformats.org/officeDocument/2006/relationships/image" Target="../media/image25.png"/><Relationship Id="rId2" Type="http://schemas.openxmlformats.org/officeDocument/2006/relationships/image" Target="../media/image4.png"/><Relationship Id="rId209" Type="http://schemas.openxmlformats.org/officeDocument/2006/relationships/image" Target="../media/image10.png"/><Relationship Id="rId75" Type="http://schemas.openxmlformats.org/officeDocument/2006/relationships/image" Target="NULL"/><Relationship Id="rId297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204" Type="http://schemas.openxmlformats.org/officeDocument/2006/relationships/image" Target="../media/image5.png"/><Relationship Id="rId212" Type="http://schemas.openxmlformats.org/officeDocument/2006/relationships/image" Target="../media/image13.png"/><Relationship Id="rId301" Type="http://schemas.openxmlformats.org/officeDocument/2006/relationships/image" Target="../media/image24.png"/><Relationship Id="rId203" Type="http://schemas.openxmlformats.org/officeDocument/2006/relationships/image" Target="../media/image2420.svg"/><Relationship Id="rId208" Type="http://schemas.openxmlformats.org/officeDocument/2006/relationships/image" Target="../media/image9.png"/><Relationship Id="rId296" Type="http://schemas.openxmlformats.org/officeDocument/2006/relationships/image" Target="../media/image19.png"/><Relationship Id="rId300" Type="http://schemas.openxmlformats.org/officeDocument/2006/relationships/image" Target="../media/image23.jpeg"/><Relationship Id="rId211" Type="http://schemas.openxmlformats.org/officeDocument/2006/relationships/image" Target="../media/image12.png"/><Relationship Id="rId295" Type="http://schemas.openxmlformats.org/officeDocument/2006/relationships/image" Target="../media/image18.png"/><Relationship Id="rId245" Type="http://schemas.openxmlformats.org/officeDocument/2006/relationships/image" Target="NULL"/><Relationship Id="rId207" Type="http://schemas.openxmlformats.org/officeDocument/2006/relationships/image" Target="../media/image8.emf"/><Relationship Id="rId210" Type="http://schemas.openxmlformats.org/officeDocument/2006/relationships/image" Target="../media/image11.png"/><Relationship Id="rId215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microsoft.com/office/2007/relationships/hdphoto" Target="../media/hdphoto1.wd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Relationship Id="rId9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43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microsoft.com/office/2007/relationships/hdphoto" Target="../media/hdphoto1.wd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5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5.png"/><Relationship Id="rId7" Type="http://schemas.openxmlformats.org/officeDocument/2006/relationships/image" Target="../media/image49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11" Type="http://schemas.microsoft.com/office/2007/relationships/hdphoto" Target="../media/hdphoto1.wdp"/><Relationship Id="rId5" Type="http://schemas.openxmlformats.org/officeDocument/2006/relationships/image" Target="../media/image47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microsoft.com/office/2007/relationships/hdphoto" Target="../media/hdphoto1.wdp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11" Type="http://schemas.openxmlformats.org/officeDocument/2006/relationships/image" Target="../media/image35.png"/><Relationship Id="rId5" Type="http://schemas.openxmlformats.org/officeDocument/2006/relationships/image" Target="../media/image48.png"/><Relationship Id="rId10" Type="http://schemas.openxmlformats.org/officeDocument/2006/relationships/image" Target="../media/image34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Relationship Id="rId1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microsoft.com/office/2007/relationships/hdphoto" Target="../media/hdphoto1.wd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microsoft.com/office/2007/relationships/hdphoto" Target="../media/hdphoto1.wd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51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11" Type="http://schemas.openxmlformats.org/officeDocument/2006/relationships/image" Target="../media/image37.png"/><Relationship Id="rId5" Type="http://schemas.openxmlformats.org/officeDocument/2006/relationships/image" Target="../media/image52.png"/><Relationship Id="rId10" Type="http://schemas.microsoft.com/office/2007/relationships/hdphoto" Target="../media/hdphoto1.wdp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microsoft.com/office/2007/relationships/hdphoto" Target="../media/hdphoto1.wdp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5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5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microsoft.com/office/2007/relationships/hdphoto" Target="../media/hdphoto1.wdp"/></Relationships>
</file>

<file path=ppt/slides/_rels/slide5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5.png"/><Relationship Id="rId7" Type="http://schemas.microsoft.com/office/2007/relationships/hdphoto" Target="../media/hdphoto1.wdp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4.png"/><Relationship Id="rId7" Type="http://schemas.openxmlformats.org/officeDocument/2006/relationships/image" Target="../media/image36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11" Type="http://schemas.openxmlformats.org/officeDocument/2006/relationships/image" Target="../media/image56.png"/><Relationship Id="rId5" Type="http://schemas.openxmlformats.org/officeDocument/2006/relationships/image" Target="../media/image34.png"/><Relationship Id="rId10" Type="http://schemas.openxmlformats.org/officeDocument/2006/relationships/image" Target="../media/image55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microsoft.com/office/2007/relationships/hdphoto" Target="../media/hdphoto1.wdp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6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5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microsoft.com/office/2007/relationships/hdphoto" Target="../media/hdphoto1.wdp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5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49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35.png"/><Relationship Id="rId7" Type="http://schemas.openxmlformats.org/officeDocument/2006/relationships/slide" Target="slide73.xm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11" Type="http://schemas.microsoft.com/office/2007/relationships/hdphoto" Target="../media/hdphoto1.wdp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49.png"/><Relationship Id="rId9" Type="http://schemas.openxmlformats.org/officeDocument/2006/relationships/image" Target="../media/image34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5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49.png"/><Relationship Id="rId9" Type="http://schemas.microsoft.com/office/2007/relationships/hdphoto" Target="../media/hdphoto1.wdp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5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microsoft.com/office/2007/relationships/hdphoto" Target="../media/hdphoto1.wdp"/><Relationship Id="rId4" Type="http://schemas.openxmlformats.org/officeDocument/2006/relationships/image" Target="../media/image49.png"/><Relationship Id="rId9" Type="http://schemas.openxmlformats.org/officeDocument/2006/relationships/image" Target="../media/image36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5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microsoft.com/office/2007/relationships/hdphoto" Target="../media/hdphoto1.wdp"/><Relationship Id="rId4" Type="http://schemas.openxmlformats.org/officeDocument/2006/relationships/image" Target="../media/image49.png"/><Relationship Id="rId9" Type="http://schemas.openxmlformats.org/officeDocument/2006/relationships/image" Target="../media/image36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slide" Target="slide73.xml"/><Relationship Id="rId13" Type="http://schemas.openxmlformats.org/officeDocument/2006/relationships/image" Target="../media/image37.png"/><Relationship Id="rId3" Type="http://schemas.openxmlformats.org/officeDocument/2006/relationships/image" Target="../media/image35.png"/><Relationship Id="rId7" Type="http://schemas.openxmlformats.org/officeDocument/2006/relationships/image" Target="../media/image47.png"/><Relationship Id="rId12" Type="http://schemas.microsoft.com/office/2007/relationships/hdphoto" Target="../media/hdphoto1.wdp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image" Target="../media/image34.png"/><Relationship Id="rId4" Type="http://schemas.openxmlformats.org/officeDocument/2006/relationships/image" Target="../media/image49.png"/><Relationship Id="rId9" Type="http://schemas.openxmlformats.org/officeDocument/2006/relationships/image" Target="../media/image50.png"/></Relationships>
</file>

<file path=ppt/slides/_rels/slide7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png"/><Relationship Id="rId5" Type="http://schemas.openxmlformats.org/officeDocument/2006/relationships/slide" Target="slide73.xml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microsoft.com/office/2007/relationships/hdphoto" Target="../media/hdphoto1.wdp"/></Relationships>
</file>

<file path=ppt/slides/_rels/slide7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5.png"/><Relationship Id="rId7" Type="http://schemas.microsoft.com/office/2007/relationships/hdphoto" Target="../media/hdphoto1.wdp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5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48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slide" Target="slide73.xm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11" Type="http://schemas.microsoft.com/office/2007/relationships/hdphoto" Target="../media/hdphoto1.wdp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48.png"/><Relationship Id="rId9" Type="http://schemas.openxmlformats.org/officeDocument/2006/relationships/image" Target="../media/image34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openxmlformats.org/officeDocument/2006/relationships/image" Target="../media/image34.png"/><Relationship Id="rId4" Type="http://schemas.openxmlformats.org/officeDocument/2006/relationships/image" Target="../media/image44.png"/><Relationship Id="rId9" Type="http://schemas.openxmlformats.org/officeDocument/2006/relationships/image" Target="../media/image37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11" Type="http://schemas.openxmlformats.org/officeDocument/2006/relationships/image" Target="../media/image34.png"/><Relationship Id="rId5" Type="http://schemas.openxmlformats.org/officeDocument/2006/relationships/image" Target="../media/image56.png"/><Relationship Id="rId10" Type="http://schemas.openxmlformats.org/officeDocument/2006/relationships/image" Target="../media/image37.png"/><Relationship Id="rId4" Type="http://schemas.openxmlformats.org/officeDocument/2006/relationships/image" Target="../media/image44.png"/><Relationship Id="rId9" Type="http://schemas.microsoft.com/office/2007/relationships/hdphoto" Target="../media/hdphoto1.wdp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9.png"/><Relationship Id="rId7" Type="http://schemas.microsoft.com/office/2007/relationships/hdphoto" Target="../media/hdphoto1.wdp"/><Relationship Id="rId12" Type="http://schemas.microsoft.com/office/2007/relationships/hdphoto" Target="../media/hdphoto2.wdp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11" Type="http://schemas.openxmlformats.org/officeDocument/2006/relationships/image" Target="../media/image60.png"/><Relationship Id="rId5" Type="http://schemas.openxmlformats.org/officeDocument/2006/relationships/image" Target="../media/image35.png"/><Relationship Id="rId10" Type="http://schemas.openxmlformats.org/officeDocument/2006/relationships/image" Target="../media/image32.png"/><Relationship Id="rId4" Type="http://schemas.openxmlformats.org/officeDocument/2006/relationships/image" Target="../media/image33.png"/><Relationship Id="rId9" Type="http://schemas.openxmlformats.org/officeDocument/2006/relationships/image" Target="../media/image34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2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11" Type="http://schemas.openxmlformats.org/officeDocument/2006/relationships/image" Target="../media/image37.png"/><Relationship Id="rId5" Type="http://schemas.microsoft.com/office/2007/relationships/hdphoto" Target="../media/hdphoto2.wdp"/><Relationship Id="rId10" Type="http://schemas.microsoft.com/office/2007/relationships/hdphoto" Target="../media/hdphoto1.wdp"/><Relationship Id="rId4" Type="http://schemas.openxmlformats.org/officeDocument/2006/relationships/image" Target="../media/image60.png"/><Relationship Id="rId9" Type="http://schemas.openxmlformats.org/officeDocument/2006/relationships/image" Target="../media/image36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slide" Target="slide73.xml"/><Relationship Id="rId3" Type="http://schemas.openxmlformats.org/officeDocument/2006/relationships/image" Target="../media/image35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4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5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10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3.png"/><Relationship Id="rId7" Type="http://schemas.microsoft.com/office/2007/relationships/hdphoto" Target="../media/hdphoto2.wdp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png"/><Relationship Id="rId5" Type="http://schemas.openxmlformats.org/officeDocument/2006/relationships/image" Target="../media/image37.png"/><Relationship Id="rId10" Type="http://schemas.openxmlformats.org/officeDocument/2006/relationships/image" Target="../media/image34.png"/><Relationship Id="rId4" Type="http://schemas.openxmlformats.org/officeDocument/2006/relationships/image" Target="../media/image35.png"/><Relationship Id="rId9" Type="http://schemas.openxmlformats.org/officeDocument/2006/relationships/image" Target="../media/image3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10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microsoft.com/office/2007/relationships/hdphoto" Target="../media/hdphoto2.wdp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3.png"/><Relationship Id="rId7" Type="http://schemas.microsoft.com/office/2007/relationships/hdphoto" Target="../media/hdphoto2.wdp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png"/><Relationship Id="rId5" Type="http://schemas.openxmlformats.org/officeDocument/2006/relationships/image" Target="../media/image37.png"/><Relationship Id="rId10" Type="http://schemas.openxmlformats.org/officeDocument/2006/relationships/image" Target="../media/image34.png"/><Relationship Id="rId4" Type="http://schemas.openxmlformats.org/officeDocument/2006/relationships/image" Target="../media/image35.png"/><Relationship Id="rId9" Type="http://schemas.openxmlformats.org/officeDocument/2006/relationships/image" Target="../media/image3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10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microsoft.com/office/2007/relationships/hdphoto" Target="../media/hdphoto2.wdp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3.png"/><Relationship Id="rId7" Type="http://schemas.microsoft.com/office/2007/relationships/hdphoto" Target="../media/hdphoto2.wdp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png"/><Relationship Id="rId5" Type="http://schemas.openxmlformats.org/officeDocument/2006/relationships/image" Target="../media/image37.png"/><Relationship Id="rId10" Type="http://schemas.openxmlformats.org/officeDocument/2006/relationships/image" Target="../media/image34.png"/><Relationship Id="rId4" Type="http://schemas.openxmlformats.org/officeDocument/2006/relationships/image" Target="../media/image35.png"/><Relationship Id="rId9" Type="http://schemas.openxmlformats.org/officeDocument/2006/relationships/image" Target="../media/image3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10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microsoft.com/office/2007/relationships/hdphoto" Target="../media/hdphoto2.wdp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3.png"/><Relationship Id="rId7" Type="http://schemas.microsoft.com/office/2007/relationships/hdphoto" Target="../media/hdphoto2.wdp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png"/><Relationship Id="rId5" Type="http://schemas.openxmlformats.org/officeDocument/2006/relationships/image" Target="../media/image37.png"/><Relationship Id="rId10" Type="http://schemas.openxmlformats.org/officeDocument/2006/relationships/image" Target="../media/image34.png"/><Relationship Id="rId4" Type="http://schemas.openxmlformats.org/officeDocument/2006/relationships/image" Target="../media/image35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fld id="{88184512-0F59-4023-ACA3-D09EA2D1510C}" type="datetime1">
              <a:rPr lang="pt-PT" smtClean="0"/>
              <a:t>26/04/2022</a:t>
            </a:fld>
            <a:endParaRPr lang="pt-PT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8067" y="4554213"/>
            <a:ext cx="9752826" cy="575835"/>
          </a:xfrm>
        </p:spPr>
        <p:txBody>
          <a:bodyPr/>
          <a:lstStyle/>
          <a:p>
            <a:r>
              <a:rPr lang="pt-PT" sz="3200" i="1" dirty="0" err="1" smtClean="0"/>
              <a:t>Acquiring</a:t>
            </a:r>
            <a:r>
              <a:rPr lang="pt-PT" sz="3200" dirty="0" smtClean="0"/>
              <a:t>: </a:t>
            </a:r>
            <a:r>
              <a:rPr lang="pt-PT" sz="3200" i="1" dirty="0" smtClean="0"/>
              <a:t>Onboarding</a:t>
            </a:r>
            <a:r>
              <a:rPr lang="pt-PT" sz="3200" dirty="0" smtClean="0"/>
              <a:t> de Comerciantes</a:t>
            </a:r>
            <a:endParaRPr lang="pt-PT" sz="3200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68067" y="5177667"/>
            <a:ext cx="9752826" cy="267558"/>
          </a:xfrm>
        </p:spPr>
        <p:txBody>
          <a:bodyPr/>
          <a:lstStyle/>
          <a:p>
            <a:r>
              <a:rPr lang="pt-BR" sz="1800" dirty="0">
                <a:solidFill>
                  <a:srgbClr val="1E66B0"/>
                </a:solidFill>
              </a:rPr>
              <a:t>Sessões </a:t>
            </a:r>
            <a:r>
              <a:rPr lang="pt-BR" sz="1800" dirty="0" smtClean="0">
                <a:solidFill>
                  <a:srgbClr val="1E66B0"/>
                </a:solidFill>
              </a:rPr>
              <a:t>Técnico-Funcionais</a:t>
            </a:r>
            <a:endParaRPr lang="pt-BR" sz="1800" dirty="0">
              <a:solidFill>
                <a:srgbClr val="1E66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Box 67"/>
          <p:cNvSpPr txBox="1"/>
          <p:nvPr/>
        </p:nvSpPr>
        <p:spPr>
          <a:xfrm>
            <a:off x="672102" y="949730"/>
            <a:ext cx="11448100" cy="1627176"/>
          </a:xfrm>
          <a:prstGeom prst="roundRect">
            <a:avLst>
              <a:gd name="adj" fmla="val 7982"/>
            </a:avLst>
          </a:prstGeom>
          <a:solidFill>
            <a:srgbClr val="FFFFFF"/>
          </a:solidFill>
          <a:ln w="9525" cap="flat" cmpd="sng" algn="ctr">
            <a:solidFill>
              <a:srgbClr val="A2AAAD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54000" rIns="0" bIns="0" rtlCol="0" anchor="t" anchorCtr="0"/>
          <a:lstStyle>
            <a:defPPr>
              <a:defRPr lang="en-US"/>
            </a:defPPr>
            <a:lvl1pPr algn="ctr">
              <a:defRPr sz="600" b="1">
                <a:solidFill>
                  <a:srgbClr val="000000"/>
                </a:solidFill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9975399" y="875873"/>
            <a:ext cx="2189430" cy="1707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4" name="Rounded Rectangle 333"/>
          <p:cNvSpPr>
            <a:spLocks noChangeAspect="1"/>
          </p:cNvSpPr>
          <p:nvPr/>
        </p:nvSpPr>
        <p:spPr>
          <a:xfrm>
            <a:off x="10019471" y="929290"/>
            <a:ext cx="2095212" cy="1653906"/>
          </a:xfrm>
          <a:prstGeom prst="roundRect">
            <a:avLst>
              <a:gd name="adj" fmla="val 6649"/>
            </a:avLst>
          </a:prstGeom>
          <a:solidFill>
            <a:srgbClr val="F3F3F3">
              <a:alpha val="67843"/>
            </a:srgbClr>
          </a:solidFill>
          <a:ln w="9525" cap="flat" cmpd="sng" algn="ctr">
            <a:solidFill>
              <a:schemeClr val="bg1">
                <a:lumMod val="65000"/>
                <a:alpha val="67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35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2" name="TextBox 67"/>
          <p:cNvSpPr txBox="1"/>
          <p:nvPr/>
        </p:nvSpPr>
        <p:spPr>
          <a:xfrm>
            <a:off x="711723" y="2626022"/>
            <a:ext cx="11448100" cy="2887049"/>
          </a:xfrm>
          <a:prstGeom prst="roundRect">
            <a:avLst>
              <a:gd name="adj" fmla="val 7982"/>
            </a:avLst>
          </a:prstGeom>
          <a:solidFill>
            <a:srgbClr val="FFFFFF"/>
          </a:solidFill>
          <a:ln w="9525" cap="flat" cmpd="sng" algn="ctr">
            <a:solidFill>
              <a:srgbClr val="A2AAAD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54000" rIns="0" bIns="0" rtlCol="0" anchor="t" anchorCtr="0"/>
          <a:lstStyle>
            <a:defPPr>
              <a:defRPr lang="en-US"/>
            </a:defPPr>
            <a:lvl1pPr algn="ctr">
              <a:defRPr sz="600" b="1">
                <a:solidFill>
                  <a:srgbClr val="000000"/>
                </a:solidFill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sp>
        <p:nvSpPr>
          <p:cNvPr id="15" name="TextBox 67"/>
          <p:cNvSpPr txBox="1"/>
          <p:nvPr/>
        </p:nvSpPr>
        <p:spPr>
          <a:xfrm>
            <a:off x="703272" y="5540359"/>
            <a:ext cx="11430637" cy="806552"/>
          </a:xfrm>
          <a:prstGeom prst="roundRect">
            <a:avLst>
              <a:gd name="adj" fmla="val 7982"/>
            </a:avLst>
          </a:prstGeom>
          <a:solidFill>
            <a:srgbClr val="FFFFFF"/>
          </a:solidFill>
          <a:ln w="9525" cap="flat" cmpd="sng" algn="ctr">
            <a:solidFill>
              <a:srgbClr val="A2AAAD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54000" rIns="0" bIns="0" rtlCol="0" anchor="t" anchorCtr="0"/>
          <a:lstStyle>
            <a:defPPr>
              <a:defRPr lang="en-US"/>
            </a:defPPr>
            <a:lvl1pPr algn="ctr">
              <a:defRPr sz="600" b="1">
                <a:solidFill>
                  <a:srgbClr val="000000"/>
                </a:solidFill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sp>
        <p:nvSpPr>
          <p:cNvPr id="385" name="Rectangle 384"/>
          <p:cNvSpPr>
            <a:spLocks noChangeAspect="1"/>
          </p:cNvSpPr>
          <p:nvPr/>
        </p:nvSpPr>
        <p:spPr>
          <a:xfrm>
            <a:off x="3968540" y="3946528"/>
            <a:ext cx="1317032" cy="585582"/>
          </a:xfrm>
          <a:prstGeom prst="rect">
            <a:avLst/>
          </a:prstGeom>
          <a:solidFill>
            <a:srgbClr val="F3F3F3">
              <a:alpha val="80784"/>
            </a:srgbClr>
          </a:solidFill>
          <a:ln w="12700" cap="flat" cmpd="sng" algn="ctr">
            <a:solidFill>
              <a:srgbClr val="4E5659">
                <a:alpha val="67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351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4" name="Rectangle 373"/>
          <p:cNvSpPr>
            <a:spLocks noChangeAspect="1"/>
          </p:cNvSpPr>
          <p:nvPr/>
        </p:nvSpPr>
        <p:spPr>
          <a:xfrm>
            <a:off x="3918973" y="2753948"/>
            <a:ext cx="2026756" cy="1125044"/>
          </a:xfrm>
          <a:prstGeom prst="rect">
            <a:avLst/>
          </a:prstGeom>
          <a:solidFill>
            <a:srgbClr val="F3F3F3">
              <a:alpha val="80784"/>
            </a:srgbClr>
          </a:solidFill>
          <a:ln w="12700" cap="flat" cmpd="sng" algn="ctr">
            <a:solidFill>
              <a:srgbClr val="4E5659">
                <a:alpha val="67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351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Rectangle 236"/>
          <p:cNvSpPr/>
          <p:nvPr/>
        </p:nvSpPr>
        <p:spPr>
          <a:xfrm>
            <a:off x="345961" y="5562289"/>
            <a:ext cx="212400" cy="806552"/>
          </a:xfrm>
          <a:prstGeom prst="roundRect">
            <a:avLst/>
          </a:prstGeom>
          <a:solidFill>
            <a:srgbClr val="1A1E30"/>
          </a:solidFill>
          <a:ln w="6350" cap="flat" cmpd="sng" algn="ctr">
            <a:solidFill>
              <a:srgbClr val="1A1E30"/>
            </a:solidFill>
            <a:prstDash val="solid"/>
            <a:miter lim="800000"/>
          </a:ln>
          <a:effectLst/>
        </p:spPr>
        <p:txBody>
          <a:bodyPr vert="vert270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Sist. Unicre</a:t>
            </a:r>
            <a:endParaRPr kumimoji="0" lang="pt-BR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272" name="Rectangle 236"/>
          <p:cNvSpPr/>
          <p:nvPr/>
        </p:nvSpPr>
        <p:spPr>
          <a:xfrm>
            <a:off x="345961" y="2658290"/>
            <a:ext cx="212400" cy="2863941"/>
          </a:xfrm>
          <a:prstGeom prst="roundRect">
            <a:avLst/>
          </a:prstGeom>
          <a:solidFill>
            <a:srgbClr val="1A1E30"/>
          </a:solidFill>
          <a:ln w="6350" cap="flat" cmpd="sng" algn="ctr">
            <a:solidFill>
              <a:srgbClr val="1A1E30"/>
            </a:solidFill>
            <a:prstDash val="solid"/>
            <a:miter lim="800000"/>
          </a:ln>
          <a:effectLst/>
        </p:spPr>
        <p:txBody>
          <a:bodyPr vert="vert270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Back-end </a:t>
            </a:r>
            <a:r>
              <a:rPr kumimoji="0" lang="pt-BR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SIBS</a:t>
            </a:r>
          </a:p>
        </p:txBody>
      </p:sp>
      <p:sp>
        <p:nvSpPr>
          <p:cNvPr id="273" name="Rectangle 236"/>
          <p:cNvSpPr/>
          <p:nvPr/>
        </p:nvSpPr>
        <p:spPr>
          <a:xfrm>
            <a:off x="345961" y="1013545"/>
            <a:ext cx="218422" cy="1612949"/>
          </a:xfrm>
          <a:prstGeom prst="roundRect">
            <a:avLst/>
          </a:prstGeom>
          <a:solidFill>
            <a:srgbClr val="1A1E30"/>
          </a:solidFill>
          <a:ln w="6350" cap="flat" cmpd="sng" algn="ctr">
            <a:solidFill>
              <a:srgbClr val="1A1E30"/>
            </a:solidFill>
            <a:prstDash val="solid"/>
            <a:miter lim="800000"/>
          </a:ln>
          <a:effectLst/>
        </p:spPr>
        <p:txBody>
          <a:bodyPr vert="vert270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Front-end</a:t>
            </a:r>
            <a:endParaRPr kumimoji="0" lang="pt-BR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524628" y="2784679"/>
            <a:ext cx="72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Trat.1º Etapa Continuação (1/3)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285" name="Rectangle 106"/>
          <p:cNvSpPr>
            <a:spLocks noChangeAspect="1"/>
          </p:cNvSpPr>
          <p:nvPr/>
        </p:nvSpPr>
        <p:spPr>
          <a:xfrm rot="16200000">
            <a:off x="1198068" y="2870829"/>
            <a:ext cx="180000" cy="180000"/>
          </a:xfrm>
          <a:prstGeom prst="rect">
            <a:avLst/>
          </a:prstGeom>
          <a:solidFill>
            <a:srgbClr val="1A1E30"/>
          </a:solidFill>
          <a:ln w="12700" cap="flat" cmpd="sng" algn="ctr">
            <a:solidFill>
              <a:srgbClr val="1DAF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</a:t>
            </a:r>
            <a:endParaRPr kumimoji="0" lang="pt-BR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91" name="Straight Arrow Connector 290"/>
          <p:cNvCxnSpPr>
            <a:stCxn id="285" idx="1"/>
            <a:endCxn id="293" idx="3"/>
          </p:cNvCxnSpPr>
          <p:nvPr/>
        </p:nvCxnSpPr>
        <p:spPr>
          <a:xfrm>
            <a:off x="1288068" y="3050829"/>
            <a:ext cx="4952" cy="190781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106"/>
          <p:cNvSpPr>
            <a:spLocks noChangeAspect="1"/>
          </p:cNvSpPr>
          <p:nvPr/>
        </p:nvSpPr>
        <p:spPr>
          <a:xfrm rot="16200000">
            <a:off x="1149020" y="2930447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Importar metadados </a:t>
            </a:r>
          </a:p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(Info. Declarativa)</a:t>
            </a:r>
            <a:endParaRPr kumimoji="0" lang="pt-BR" sz="600" b="0" i="0" u="none" strike="noStrike" kern="0" cap="none" spc="0" normalizeH="0" baseline="0" noProof="0" dirty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295" name="Oval 294"/>
          <p:cNvSpPr>
            <a:spLocks noChangeAspect="1"/>
          </p:cNvSpPr>
          <p:nvPr/>
        </p:nvSpPr>
        <p:spPr>
          <a:xfrm flipH="1">
            <a:off x="737376" y="3173048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1</a:t>
            </a:r>
          </a:p>
        </p:txBody>
      </p:sp>
      <p:sp>
        <p:nvSpPr>
          <p:cNvPr id="301" name="Rectangle 300"/>
          <p:cNvSpPr>
            <a:spLocks noChangeAspect="1"/>
          </p:cNvSpPr>
          <p:nvPr/>
        </p:nvSpPr>
        <p:spPr>
          <a:xfrm>
            <a:off x="778771" y="4510528"/>
            <a:ext cx="1081671" cy="666942"/>
          </a:xfrm>
          <a:prstGeom prst="rect">
            <a:avLst/>
          </a:prstGeom>
          <a:solidFill>
            <a:srgbClr val="F3F3F3">
              <a:alpha val="80784"/>
            </a:srgbClr>
          </a:solidFill>
          <a:ln w="12700" cap="flat" cmpd="sng" algn="ctr">
            <a:solidFill>
              <a:srgbClr val="4E5659">
                <a:alpha val="67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351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02" name="Group 301"/>
          <p:cNvGrpSpPr/>
          <p:nvPr/>
        </p:nvGrpSpPr>
        <p:grpSpPr>
          <a:xfrm rot="21352263">
            <a:off x="890820" y="5868930"/>
            <a:ext cx="899999" cy="369332"/>
            <a:chOff x="9510198" y="5204442"/>
            <a:chExt cx="1200000" cy="383452"/>
          </a:xfrm>
        </p:grpSpPr>
        <p:sp>
          <p:nvSpPr>
            <p:cNvPr id="303" name="Flowchart: Data 1212"/>
            <p:cNvSpPr>
              <a:spLocks noChangeAspect="1"/>
            </p:cNvSpPr>
            <p:nvPr/>
          </p:nvSpPr>
          <p:spPr>
            <a:xfrm rot="21001400">
              <a:off x="9510198" y="5212499"/>
              <a:ext cx="1200000" cy="36881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1131 h 11131"/>
                <a:gd name="connsiteX1" fmla="*/ 1411 w 10000"/>
                <a:gd name="connsiteY1" fmla="*/ 0 h 11131"/>
                <a:gd name="connsiteX2" fmla="*/ 10000 w 10000"/>
                <a:gd name="connsiteY2" fmla="*/ 1131 h 11131"/>
                <a:gd name="connsiteX3" fmla="*/ 8000 w 10000"/>
                <a:gd name="connsiteY3" fmla="*/ 11131 h 11131"/>
                <a:gd name="connsiteX4" fmla="*/ 0 w 10000"/>
                <a:gd name="connsiteY4" fmla="*/ 11131 h 11131"/>
                <a:gd name="connsiteX0" fmla="*/ 0 w 10000"/>
                <a:gd name="connsiteY0" fmla="*/ 11131 h 12028"/>
                <a:gd name="connsiteX1" fmla="*/ 1411 w 10000"/>
                <a:gd name="connsiteY1" fmla="*/ 0 h 12028"/>
                <a:gd name="connsiteX2" fmla="*/ 10000 w 10000"/>
                <a:gd name="connsiteY2" fmla="*/ 1131 h 12028"/>
                <a:gd name="connsiteX3" fmla="*/ 8660 w 10000"/>
                <a:gd name="connsiteY3" fmla="*/ 12028 h 12028"/>
                <a:gd name="connsiteX4" fmla="*/ 0 w 10000"/>
                <a:gd name="connsiteY4" fmla="*/ 11131 h 12028"/>
                <a:gd name="connsiteX0" fmla="*/ 0 w 10000"/>
                <a:gd name="connsiteY0" fmla="*/ 11131 h 11397"/>
                <a:gd name="connsiteX1" fmla="*/ 1411 w 10000"/>
                <a:gd name="connsiteY1" fmla="*/ 0 h 11397"/>
                <a:gd name="connsiteX2" fmla="*/ 10000 w 10000"/>
                <a:gd name="connsiteY2" fmla="*/ 1131 h 11397"/>
                <a:gd name="connsiteX3" fmla="*/ 9099 w 10000"/>
                <a:gd name="connsiteY3" fmla="*/ 11397 h 11397"/>
                <a:gd name="connsiteX4" fmla="*/ 0 w 10000"/>
                <a:gd name="connsiteY4" fmla="*/ 11131 h 11397"/>
                <a:gd name="connsiteX0" fmla="*/ 0 w 10000"/>
                <a:gd name="connsiteY0" fmla="*/ 10000 h 10266"/>
                <a:gd name="connsiteX1" fmla="*/ 1140 w 10000"/>
                <a:gd name="connsiteY1" fmla="*/ 108 h 10266"/>
                <a:gd name="connsiteX2" fmla="*/ 10000 w 10000"/>
                <a:gd name="connsiteY2" fmla="*/ 0 h 10266"/>
                <a:gd name="connsiteX3" fmla="*/ 9099 w 10000"/>
                <a:gd name="connsiteY3" fmla="*/ 10266 h 10266"/>
                <a:gd name="connsiteX4" fmla="*/ 0 w 10000"/>
                <a:gd name="connsiteY4" fmla="*/ 10000 h 10266"/>
                <a:gd name="connsiteX0" fmla="*/ 0 w 10000"/>
                <a:gd name="connsiteY0" fmla="*/ 10130 h 10396"/>
                <a:gd name="connsiteX1" fmla="*/ 1077 w 10000"/>
                <a:gd name="connsiteY1" fmla="*/ 0 h 10396"/>
                <a:gd name="connsiteX2" fmla="*/ 10000 w 10000"/>
                <a:gd name="connsiteY2" fmla="*/ 130 h 10396"/>
                <a:gd name="connsiteX3" fmla="*/ 9099 w 10000"/>
                <a:gd name="connsiteY3" fmla="*/ 10396 h 10396"/>
                <a:gd name="connsiteX4" fmla="*/ 0 w 10000"/>
                <a:gd name="connsiteY4" fmla="*/ 10130 h 1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396">
                  <a:moveTo>
                    <a:pt x="0" y="10130"/>
                  </a:moveTo>
                  <a:lnTo>
                    <a:pt x="1077" y="0"/>
                  </a:lnTo>
                  <a:lnTo>
                    <a:pt x="10000" y="130"/>
                  </a:lnTo>
                  <a:cubicBezTo>
                    <a:pt x="9700" y="3552"/>
                    <a:pt x="9399" y="6974"/>
                    <a:pt x="9099" y="10396"/>
                  </a:cubicBezTo>
                  <a:lnTo>
                    <a:pt x="0" y="10130"/>
                  </a:lnTo>
                  <a:close/>
                </a:path>
              </a:pathLst>
            </a:custGeom>
            <a:solidFill>
              <a:srgbClr val="1A1E30"/>
            </a:solidFill>
            <a:ln w="12700" cap="flat" cmpd="sng" algn="ctr">
              <a:solidFill>
                <a:srgbClr val="898686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  <a:scene3d>
                <a:camera prst="orthographicFront">
                  <a:rot lat="0" lon="0" rev="0"/>
                </a:camera>
                <a:lightRig rig="threePt" dir="t"/>
              </a:scene3d>
              <a:sp3d z="3175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451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4" name="TextBox 303"/>
            <p:cNvSpPr txBox="1">
              <a:spLocks noChangeAspect="1"/>
            </p:cNvSpPr>
            <p:nvPr/>
          </p:nvSpPr>
          <p:spPr>
            <a:xfrm rot="21053017">
              <a:off x="9551581" y="5204442"/>
              <a:ext cx="1089285" cy="383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Obter Lista e Dados de Clientes</a:t>
              </a:r>
              <a:endParaRPr kumimoji="0" lang="pt-PT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05" name="Oval 304"/>
          <p:cNvSpPr>
            <a:spLocks noChangeAspect="1"/>
          </p:cNvSpPr>
          <p:nvPr/>
        </p:nvSpPr>
        <p:spPr>
          <a:xfrm flipH="1">
            <a:off x="834243" y="5876146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B5B4B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</a:t>
            </a:r>
            <a:endParaRPr kumimoji="0" lang="pt-BR" sz="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06" name="Picture 307" descr="Roda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3436" y="5997823"/>
            <a:ext cx="216000" cy="234326"/>
          </a:xfrm>
          <a:prstGeom prst="rect">
            <a:avLst/>
          </a:prstGeom>
        </p:spPr>
      </p:pic>
      <p:sp>
        <p:nvSpPr>
          <p:cNvPr id="307" name="Rectangle 106"/>
          <p:cNvSpPr>
            <a:spLocks noChangeAspect="1"/>
          </p:cNvSpPr>
          <p:nvPr/>
        </p:nvSpPr>
        <p:spPr>
          <a:xfrm rot="16200000">
            <a:off x="1145437" y="4395944"/>
            <a:ext cx="310411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Pesquisar cliente </a:t>
            </a: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considerando </a:t>
            </a:r>
            <a: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 novos dados </a:t>
            </a: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recolhidos </a:t>
            </a:r>
          </a:p>
        </p:txBody>
      </p:sp>
      <p:sp>
        <p:nvSpPr>
          <p:cNvPr id="308" name="Oval 307"/>
          <p:cNvSpPr>
            <a:spLocks noChangeAspect="1"/>
          </p:cNvSpPr>
          <p:nvPr/>
        </p:nvSpPr>
        <p:spPr>
          <a:xfrm flipH="1">
            <a:off x="801834" y="4593496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1608817" y="4990601"/>
            <a:ext cx="3080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2AAAD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VC</a:t>
            </a:r>
            <a:endParaRPr kumimoji="0" lang="pt-PT" sz="700" b="1" i="0" u="none" strike="noStrike" kern="1200" cap="none" spc="0" normalizeH="0" baseline="0" noProof="0" dirty="0">
              <a:ln>
                <a:noFill/>
              </a:ln>
              <a:solidFill>
                <a:srgbClr val="A2AAAD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311" name="Straight Arrow Connector 310"/>
          <p:cNvCxnSpPr>
            <a:stCxn id="293" idx="1"/>
            <a:endCxn id="307" idx="3"/>
          </p:cNvCxnSpPr>
          <p:nvPr/>
        </p:nvCxnSpPr>
        <p:spPr>
          <a:xfrm>
            <a:off x="1293020" y="3529610"/>
            <a:ext cx="7623" cy="1166292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304" idx="0"/>
            <a:endCxn id="307" idx="1"/>
          </p:cNvCxnSpPr>
          <p:nvPr/>
        </p:nvCxnSpPr>
        <p:spPr>
          <a:xfrm flipV="1">
            <a:off x="1288055" y="5006313"/>
            <a:ext cx="12588" cy="86828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stCxn id="316" idx="1"/>
            <a:endCxn id="309" idx="1"/>
          </p:cNvCxnSpPr>
          <p:nvPr/>
        </p:nvCxnSpPr>
        <p:spPr>
          <a:xfrm flipH="1" flipV="1">
            <a:off x="2261507" y="4394146"/>
            <a:ext cx="4355" cy="325322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Group 313"/>
          <p:cNvGrpSpPr/>
          <p:nvPr/>
        </p:nvGrpSpPr>
        <p:grpSpPr>
          <a:xfrm>
            <a:off x="1924174" y="4719470"/>
            <a:ext cx="678620" cy="525058"/>
            <a:chOff x="-2275195" y="4129960"/>
            <a:chExt cx="904830" cy="700074"/>
          </a:xfrm>
        </p:grpSpPr>
        <p:sp>
          <p:nvSpPr>
            <p:cNvPr id="315" name="TextBox 314"/>
            <p:cNvSpPr txBox="1"/>
            <p:nvPr/>
          </p:nvSpPr>
          <p:spPr>
            <a:xfrm>
              <a:off x="-2275195" y="4460704"/>
              <a:ext cx="904830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Existem multiclientes?</a:t>
              </a:r>
              <a:endParaRPr kumimoji="0" lang="pt-PT" sz="6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6" name="Flowchart: Decision 315"/>
            <p:cNvSpPr>
              <a:spLocks noChangeAspect="1"/>
            </p:cNvSpPr>
            <p:nvPr/>
          </p:nvSpPr>
          <p:spPr>
            <a:xfrm rot="5400000">
              <a:off x="-1985453" y="4154129"/>
              <a:ext cx="331690" cy="283352"/>
            </a:xfrm>
            <a:prstGeom prst="flowChartDecision">
              <a:avLst/>
            </a:prstGeom>
            <a:solidFill>
              <a:srgbClr val="FFFFFF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?</a:t>
              </a:r>
            </a:p>
          </p:txBody>
        </p:sp>
      </p:grpSp>
      <p:cxnSp>
        <p:nvCxnSpPr>
          <p:cNvPr id="317" name="Straight Arrow Connector 316"/>
          <p:cNvCxnSpPr>
            <a:stCxn id="316" idx="0"/>
            <a:endCxn id="352" idx="2"/>
          </p:cNvCxnSpPr>
          <p:nvPr/>
        </p:nvCxnSpPr>
        <p:spPr>
          <a:xfrm>
            <a:off x="2372119" y="4843853"/>
            <a:ext cx="347935" cy="2134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2252789" y="4675829"/>
            <a:ext cx="407074" cy="1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Não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1982448" y="4528780"/>
            <a:ext cx="3216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Sim</a:t>
            </a:r>
          </a:p>
        </p:txBody>
      </p:sp>
      <p:cxnSp>
        <p:nvCxnSpPr>
          <p:cNvPr id="375" name="Straight Arrow Connector 374"/>
          <p:cNvCxnSpPr>
            <a:stCxn id="307" idx="2"/>
            <a:endCxn id="316" idx="2"/>
          </p:cNvCxnSpPr>
          <p:nvPr/>
        </p:nvCxnSpPr>
        <p:spPr>
          <a:xfrm flipV="1">
            <a:off x="1755806" y="4843853"/>
            <a:ext cx="403800" cy="7254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106"/>
          <p:cNvSpPr>
            <a:spLocks noChangeAspect="1"/>
          </p:cNvSpPr>
          <p:nvPr/>
        </p:nvSpPr>
        <p:spPr>
          <a:xfrm rot="16200000">
            <a:off x="10409172" y="4165975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Colocar dados </a:t>
            </a:r>
            <a:b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em Fila de Aceitação</a:t>
            </a:r>
          </a:p>
        </p:txBody>
      </p:sp>
      <p:grpSp>
        <p:nvGrpSpPr>
          <p:cNvPr id="456" name="Group 455"/>
          <p:cNvGrpSpPr/>
          <p:nvPr/>
        </p:nvGrpSpPr>
        <p:grpSpPr>
          <a:xfrm rot="21352263">
            <a:off x="4115516" y="5869991"/>
            <a:ext cx="899999" cy="355232"/>
            <a:chOff x="9510198" y="5212499"/>
            <a:chExt cx="1200000" cy="368813"/>
          </a:xfrm>
        </p:grpSpPr>
        <p:sp>
          <p:nvSpPr>
            <p:cNvPr id="457" name="Flowchart: Data 1212"/>
            <p:cNvSpPr>
              <a:spLocks noChangeAspect="1"/>
            </p:cNvSpPr>
            <p:nvPr/>
          </p:nvSpPr>
          <p:spPr>
            <a:xfrm rot="21001400">
              <a:off x="9510198" y="5212499"/>
              <a:ext cx="1200000" cy="36881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1131 h 11131"/>
                <a:gd name="connsiteX1" fmla="*/ 1411 w 10000"/>
                <a:gd name="connsiteY1" fmla="*/ 0 h 11131"/>
                <a:gd name="connsiteX2" fmla="*/ 10000 w 10000"/>
                <a:gd name="connsiteY2" fmla="*/ 1131 h 11131"/>
                <a:gd name="connsiteX3" fmla="*/ 8000 w 10000"/>
                <a:gd name="connsiteY3" fmla="*/ 11131 h 11131"/>
                <a:gd name="connsiteX4" fmla="*/ 0 w 10000"/>
                <a:gd name="connsiteY4" fmla="*/ 11131 h 11131"/>
                <a:gd name="connsiteX0" fmla="*/ 0 w 10000"/>
                <a:gd name="connsiteY0" fmla="*/ 11131 h 12028"/>
                <a:gd name="connsiteX1" fmla="*/ 1411 w 10000"/>
                <a:gd name="connsiteY1" fmla="*/ 0 h 12028"/>
                <a:gd name="connsiteX2" fmla="*/ 10000 w 10000"/>
                <a:gd name="connsiteY2" fmla="*/ 1131 h 12028"/>
                <a:gd name="connsiteX3" fmla="*/ 8660 w 10000"/>
                <a:gd name="connsiteY3" fmla="*/ 12028 h 12028"/>
                <a:gd name="connsiteX4" fmla="*/ 0 w 10000"/>
                <a:gd name="connsiteY4" fmla="*/ 11131 h 12028"/>
                <a:gd name="connsiteX0" fmla="*/ 0 w 10000"/>
                <a:gd name="connsiteY0" fmla="*/ 11131 h 11397"/>
                <a:gd name="connsiteX1" fmla="*/ 1411 w 10000"/>
                <a:gd name="connsiteY1" fmla="*/ 0 h 11397"/>
                <a:gd name="connsiteX2" fmla="*/ 10000 w 10000"/>
                <a:gd name="connsiteY2" fmla="*/ 1131 h 11397"/>
                <a:gd name="connsiteX3" fmla="*/ 9099 w 10000"/>
                <a:gd name="connsiteY3" fmla="*/ 11397 h 11397"/>
                <a:gd name="connsiteX4" fmla="*/ 0 w 10000"/>
                <a:gd name="connsiteY4" fmla="*/ 11131 h 11397"/>
                <a:gd name="connsiteX0" fmla="*/ 0 w 10000"/>
                <a:gd name="connsiteY0" fmla="*/ 10000 h 10266"/>
                <a:gd name="connsiteX1" fmla="*/ 1140 w 10000"/>
                <a:gd name="connsiteY1" fmla="*/ 108 h 10266"/>
                <a:gd name="connsiteX2" fmla="*/ 10000 w 10000"/>
                <a:gd name="connsiteY2" fmla="*/ 0 h 10266"/>
                <a:gd name="connsiteX3" fmla="*/ 9099 w 10000"/>
                <a:gd name="connsiteY3" fmla="*/ 10266 h 10266"/>
                <a:gd name="connsiteX4" fmla="*/ 0 w 10000"/>
                <a:gd name="connsiteY4" fmla="*/ 10000 h 10266"/>
                <a:gd name="connsiteX0" fmla="*/ 0 w 10000"/>
                <a:gd name="connsiteY0" fmla="*/ 10130 h 10396"/>
                <a:gd name="connsiteX1" fmla="*/ 1077 w 10000"/>
                <a:gd name="connsiteY1" fmla="*/ 0 h 10396"/>
                <a:gd name="connsiteX2" fmla="*/ 10000 w 10000"/>
                <a:gd name="connsiteY2" fmla="*/ 130 h 10396"/>
                <a:gd name="connsiteX3" fmla="*/ 9099 w 10000"/>
                <a:gd name="connsiteY3" fmla="*/ 10396 h 10396"/>
                <a:gd name="connsiteX4" fmla="*/ 0 w 10000"/>
                <a:gd name="connsiteY4" fmla="*/ 10130 h 1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396">
                  <a:moveTo>
                    <a:pt x="0" y="10130"/>
                  </a:moveTo>
                  <a:lnTo>
                    <a:pt x="1077" y="0"/>
                  </a:lnTo>
                  <a:lnTo>
                    <a:pt x="10000" y="130"/>
                  </a:lnTo>
                  <a:cubicBezTo>
                    <a:pt x="9700" y="3552"/>
                    <a:pt x="9399" y="6974"/>
                    <a:pt x="9099" y="10396"/>
                  </a:cubicBezTo>
                  <a:lnTo>
                    <a:pt x="0" y="10130"/>
                  </a:lnTo>
                  <a:close/>
                </a:path>
              </a:pathLst>
            </a:custGeom>
            <a:solidFill>
              <a:srgbClr val="1A1E30"/>
            </a:solidFill>
            <a:ln w="12700" cap="flat" cmpd="sng" algn="ctr">
              <a:solidFill>
                <a:srgbClr val="898686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  <a:scene3d>
                <a:camera prst="orthographicFront">
                  <a:rot lat="0" lon="0" rev="0"/>
                </a:camera>
                <a:lightRig rig="threePt" dir="t"/>
              </a:scene3d>
              <a:sp3d z="3175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451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58" name="TextBox 457"/>
            <p:cNvSpPr txBox="1">
              <a:spLocks noChangeAspect="1"/>
            </p:cNvSpPr>
            <p:nvPr/>
          </p:nvSpPr>
          <p:spPr>
            <a:xfrm rot="21053017">
              <a:off x="9551581" y="5252373"/>
              <a:ext cx="1089285" cy="28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Obter Documentos</a:t>
              </a:r>
              <a:endParaRPr kumimoji="0" lang="pt-PT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459" name="Picture 307" descr="Roda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24897" y="5997213"/>
            <a:ext cx="216000" cy="234326"/>
          </a:xfrm>
          <a:prstGeom prst="rect">
            <a:avLst/>
          </a:prstGeom>
        </p:spPr>
      </p:pic>
      <p:sp>
        <p:nvSpPr>
          <p:cNvPr id="488" name="Oval 487"/>
          <p:cNvSpPr>
            <a:spLocks noChangeAspect="1"/>
          </p:cNvSpPr>
          <p:nvPr/>
        </p:nvSpPr>
        <p:spPr>
          <a:xfrm flipH="1">
            <a:off x="4009597" y="5842566"/>
            <a:ext cx="214847" cy="214847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B5B4B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b="1" kern="0" dirty="0">
                <a:solidFill>
                  <a:srgbClr val="FFFFFF"/>
                </a:solidFill>
                <a:latin typeface="Arial" panose="020B0604020202020204"/>
              </a:rPr>
              <a:t>9</a:t>
            </a: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</a:t>
            </a:r>
            <a:endParaRPr kumimoji="0" lang="pt-BR" sz="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94" name="Rounded Rectangle 493"/>
          <p:cNvSpPr>
            <a:spLocks noChangeAspect="1"/>
          </p:cNvSpPr>
          <p:nvPr/>
        </p:nvSpPr>
        <p:spPr>
          <a:xfrm>
            <a:off x="1025609" y="972158"/>
            <a:ext cx="3030948" cy="1614602"/>
          </a:xfrm>
          <a:prstGeom prst="roundRect">
            <a:avLst>
              <a:gd name="adj" fmla="val 6649"/>
            </a:avLst>
          </a:prstGeom>
          <a:solidFill>
            <a:srgbClr val="F3F3F3">
              <a:alpha val="67843"/>
            </a:srgbClr>
          </a:solidFill>
          <a:ln w="9525" cap="flat" cmpd="sng" algn="ctr">
            <a:solidFill>
              <a:schemeClr val="bg1">
                <a:lumMod val="65000"/>
                <a:alpha val="67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35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95" name="Rounded Rectangle 494"/>
          <p:cNvSpPr>
            <a:spLocks noChangeAspect="1"/>
          </p:cNvSpPr>
          <p:nvPr/>
        </p:nvSpPr>
        <p:spPr>
          <a:xfrm>
            <a:off x="6004912" y="989704"/>
            <a:ext cx="2228957" cy="1599781"/>
          </a:xfrm>
          <a:prstGeom prst="roundRect">
            <a:avLst>
              <a:gd name="adj" fmla="val 6649"/>
            </a:avLst>
          </a:prstGeom>
          <a:solidFill>
            <a:srgbClr val="F3F3F3">
              <a:alpha val="67843"/>
            </a:srgbClr>
          </a:solidFill>
          <a:ln w="9525" cap="flat" cmpd="sng" algn="ctr">
            <a:solidFill>
              <a:schemeClr val="bg1">
                <a:lumMod val="65000"/>
                <a:alpha val="67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35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96" name="Rectangle 106"/>
          <p:cNvSpPr>
            <a:spLocks noChangeAspect="1"/>
          </p:cNvSpPr>
          <p:nvPr/>
        </p:nvSpPr>
        <p:spPr>
          <a:xfrm rot="16200000">
            <a:off x="7432067" y="1783933"/>
            <a:ext cx="288001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Analisar e tratar </a:t>
            </a:r>
            <a:b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motivos de devolução</a:t>
            </a:r>
          </a:p>
        </p:txBody>
      </p:sp>
      <p:sp>
        <p:nvSpPr>
          <p:cNvPr id="497" name="Rectangle 106"/>
          <p:cNvSpPr>
            <a:spLocks noChangeAspect="1"/>
          </p:cNvSpPr>
          <p:nvPr/>
        </p:nvSpPr>
        <p:spPr>
          <a:xfrm rot="16200000">
            <a:off x="1462572" y="1520647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Analisar pedido </a:t>
            </a:r>
            <a:b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 emitir parecer</a:t>
            </a:r>
          </a:p>
        </p:txBody>
      </p:sp>
      <p:sp>
        <p:nvSpPr>
          <p:cNvPr id="499" name="Flowchart: Or 498"/>
          <p:cNvSpPr>
            <a:spLocks noChangeAspect="1"/>
          </p:cNvSpPr>
          <p:nvPr/>
        </p:nvSpPr>
        <p:spPr>
          <a:xfrm>
            <a:off x="2275176" y="1895986"/>
            <a:ext cx="168011" cy="168011"/>
          </a:xfrm>
          <a:prstGeom prst="flowChartOr">
            <a:avLst/>
          </a:prstGeom>
          <a:solidFill>
            <a:srgbClr val="FFFFFF"/>
          </a:solidFill>
          <a:ln w="9525" cap="flat" cmpd="sng" algn="ctr">
            <a:solidFill>
              <a:srgbClr val="85858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35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500" name="Rectangle 106"/>
          <p:cNvSpPr>
            <a:spLocks noChangeAspect="1"/>
          </p:cNvSpPr>
          <p:nvPr/>
        </p:nvSpPr>
        <p:spPr>
          <a:xfrm rot="16200000">
            <a:off x="3321543" y="1524188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Enviar parecer para Comercial</a:t>
            </a:r>
            <a:endParaRPr kumimoji="0" lang="pt-BR" sz="600" b="0" i="0" u="none" strike="noStrike" kern="0" cap="none" spc="0" normalizeH="0" baseline="0" noProof="0" dirty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1" name="Rectangle 106"/>
          <p:cNvSpPr>
            <a:spLocks noChangeAspect="1"/>
          </p:cNvSpPr>
          <p:nvPr/>
        </p:nvSpPr>
        <p:spPr>
          <a:xfrm rot="16200000">
            <a:off x="2989483" y="1090229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Enviar para FT Externa ‘Duvidas COFF’</a:t>
            </a:r>
          </a:p>
        </p:txBody>
      </p:sp>
      <p:sp>
        <p:nvSpPr>
          <p:cNvPr id="506" name="Rectangle 106"/>
          <p:cNvSpPr>
            <a:spLocks noChangeAspect="1"/>
          </p:cNvSpPr>
          <p:nvPr/>
        </p:nvSpPr>
        <p:spPr>
          <a:xfrm rot="16200000">
            <a:off x="2213381" y="1928652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Enviar parecer para </a:t>
            </a:r>
          </a:p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BKO</a:t>
            </a:r>
          </a:p>
        </p:txBody>
      </p:sp>
      <p:sp>
        <p:nvSpPr>
          <p:cNvPr id="507" name="Rounded Rectangle 506"/>
          <p:cNvSpPr>
            <a:spLocks noChangeAspect="1"/>
          </p:cNvSpPr>
          <p:nvPr/>
        </p:nvSpPr>
        <p:spPr>
          <a:xfrm>
            <a:off x="4141316" y="989704"/>
            <a:ext cx="1762084" cy="875586"/>
          </a:xfrm>
          <a:prstGeom prst="roundRect">
            <a:avLst>
              <a:gd name="adj" fmla="val 7552"/>
            </a:avLst>
          </a:prstGeom>
          <a:solidFill>
            <a:srgbClr val="F3F3F3">
              <a:alpha val="67843"/>
            </a:srgbClr>
          </a:solidFill>
          <a:ln w="9525" cap="flat" cmpd="sng" algn="ctr">
            <a:solidFill>
              <a:schemeClr val="bg1">
                <a:lumMod val="65000"/>
                <a:alpha val="67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35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8" name="Rectangle 106"/>
          <p:cNvSpPr>
            <a:spLocks noChangeAspect="1"/>
          </p:cNvSpPr>
          <p:nvPr/>
        </p:nvSpPr>
        <p:spPr>
          <a:xfrm rot="16200000">
            <a:off x="4646605" y="1089552"/>
            <a:ext cx="288001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Analisar pedido </a:t>
            </a:r>
            <a:b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 emitir parecer</a:t>
            </a:r>
          </a:p>
        </p:txBody>
      </p:sp>
      <p:sp>
        <p:nvSpPr>
          <p:cNvPr id="509" name="TextBox 508"/>
          <p:cNvSpPr txBox="1"/>
          <p:nvPr/>
        </p:nvSpPr>
        <p:spPr>
          <a:xfrm>
            <a:off x="5489518" y="1688714"/>
            <a:ext cx="4283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COFF</a:t>
            </a:r>
            <a:endParaRPr kumimoji="0" lang="pt-PT" sz="7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10" name="Elbow Connector 509"/>
          <p:cNvCxnSpPr>
            <a:stCxn id="499" idx="0"/>
            <a:endCxn id="501" idx="0"/>
          </p:cNvCxnSpPr>
          <p:nvPr/>
        </p:nvCxnSpPr>
        <p:spPr>
          <a:xfrm rot="5400000" flipH="1" flipV="1">
            <a:off x="2343454" y="1561120"/>
            <a:ext cx="350594" cy="319138"/>
          </a:xfrm>
          <a:prstGeom prst="bentConnector2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11" name="Straight Arrow Connector 510"/>
          <p:cNvCxnSpPr>
            <a:stCxn id="497" idx="2"/>
            <a:endCxn id="499" idx="2"/>
          </p:cNvCxnSpPr>
          <p:nvPr/>
        </p:nvCxnSpPr>
        <p:spPr>
          <a:xfrm>
            <a:off x="2061735" y="1975810"/>
            <a:ext cx="213441" cy="4182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15" name="Straight Arrow Connector 514"/>
          <p:cNvCxnSpPr>
            <a:endCxn id="500" idx="0"/>
          </p:cNvCxnSpPr>
          <p:nvPr/>
        </p:nvCxnSpPr>
        <p:spPr>
          <a:xfrm>
            <a:off x="2443187" y="1972041"/>
            <a:ext cx="567193" cy="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17" name="Straight Arrow Connector 516"/>
          <p:cNvCxnSpPr>
            <a:stCxn id="501" idx="2"/>
            <a:endCxn id="508" idx="0"/>
          </p:cNvCxnSpPr>
          <p:nvPr/>
        </p:nvCxnSpPr>
        <p:spPr>
          <a:xfrm flipV="1">
            <a:off x="3588646" y="1544715"/>
            <a:ext cx="746797" cy="677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4" name="Rectangle 106"/>
          <p:cNvSpPr>
            <a:spLocks noChangeAspect="1"/>
          </p:cNvSpPr>
          <p:nvPr/>
        </p:nvSpPr>
        <p:spPr>
          <a:xfrm rot="16200000">
            <a:off x="6504366" y="2318454"/>
            <a:ext cx="144000" cy="144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</a:t>
            </a:r>
            <a:endParaRPr kumimoji="0" lang="pt-BR" sz="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25" name="Straight Arrow Connector 524"/>
          <p:cNvCxnSpPr>
            <a:stCxn id="524" idx="3"/>
            <a:endCxn id="542" idx="4"/>
          </p:cNvCxnSpPr>
          <p:nvPr/>
        </p:nvCxnSpPr>
        <p:spPr>
          <a:xfrm flipV="1">
            <a:off x="6576366" y="2059242"/>
            <a:ext cx="5083" cy="259212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527" name="Picture 14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0528" y="1290914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8" name="Picture 14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4678" y="1719133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9" name="Picture 14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85870" y="1290055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0" name="Picture 14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2536" y="1734042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1" name="Picture 14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4924" y="2132014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" name="Picture 14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2171" y="1984946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4" name="Oval 533"/>
          <p:cNvSpPr>
            <a:spLocks noChangeAspect="1"/>
          </p:cNvSpPr>
          <p:nvPr/>
        </p:nvSpPr>
        <p:spPr>
          <a:xfrm flipH="1">
            <a:off x="1078916" y="1751613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</a:rPr>
              <a:t>22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5" name="Oval 534"/>
          <p:cNvSpPr>
            <a:spLocks noChangeAspect="1"/>
          </p:cNvSpPr>
          <p:nvPr/>
        </p:nvSpPr>
        <p:spPr>
          <a:xfrm flipH="1">
            <a:off x="2576892" y="1301266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23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6" name="Oval 535"/>
          <p:cNvSpPr>
            <a:spLocks noChangeAspect="1"/>
          </p:cNvSpPr>
          <p:nvPr/>
        </p:nvSpPr>
        <p:spPr>
          <a:xfrm flipH="1">
            <a:off x="2915858" y="1720533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7" name="Oval 536"/>
          <p:cNvSpPr>
            <a:spLocks noChangeAspect="1"/>
          </p:cNvSpPr>
          <p:nvPr/>
        </p:nvSpPr>
        <p:spPr>
          <a:xfrm flipH="1">
            <a:off x="1805118" y="2153511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24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8" name="Oval 537"/>
          <p:cNvSpPr>
            <a:spLocks noChangeAspect="1"/>
          </p:cNvSpPr>
          <p:nvPr/>
        </p:nvSpPr>
        <p:spPr>
          <a:xfrm flipH="1">
            <a:off x="4243186" y="1306628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26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9" name="Oval 538"/>
          <p:cNvSpPr>
            <a:spLocks noChangeAspect="1"/>
          </p:cNvSpPr>
          <p:nvPr/>
        </p:nvSpPr>
        <p:spPr>
          <a:xfrm flipH="1">
            <a:off x="7041470" y="1973156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28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576" name="Group 575"/>
          <p:cNvGrpSpPr/>
          <p:nvPr/>
        </p:nvGrpSpPr>
        <p:grpSpPr>
          <a:xfrm>
            <a:off x="7041470" y="1307195"/>
            <a:ext cx="1073390" cy="315180"/>
            <a:chOff x="7705331" y="1281458"/>
            <a:chExt cx="1073390" cy="315180"/>
          </a:xfrm>
        </p:grpSpPr>
        <p:sp>
          <p:nvSpPr>
            <p:cNvPr id="521" name="Rectangle 106"/>
            <p:cNvSpPr>
              <a:spLocks noChangeAspect="1"/>
            </p:cNvSpPr>
            <p:nvPr/>
          </p:nvSpPr>
          <p:spPr>
            <a:xfrm rot="16200000">
              <a:off x="8139408" y="1040956"/>
              <a:ext cx="201039" cy="910326"/>
            </a:xfrm>
            <a:prstGeom prst="rect">
              <a:avLst/>
            </a:prstGeom>
            <a:solidFill>
              <a:srgbClr val="E5F9FF"/>
            </a:solidFill>
            <a:ln w="3175" cap="flat" cmpd="sng" algn="ctr">
              <a:solidFill>
                <a:srgbClr val="1A1E3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vert" lIns="0" tIns="0" rIns="0" bIns="0" rtlCol="0" anchor="ctr"/>
            <a:lstStyle/>
            <a:p>
              <a:pPr marL="0" marR="0" lvl="0" indent="0" algn="ctr" defTabSz="3345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A1E3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Cancelar Processo</a:t>
              </a:r>
            </a:p>
          </p:txBody>
        </p:sp>
        <p:pic>
          <p:nvPicPr>
            <p:cNvPr id="533" name="Picture 14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98721" y="1301807"/>
              <a:ext cx="180000" cy="179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0" name="Oval 539"/>
            <p:cNvSpPr>
              <a:spLocks noChangeAspect="1"/>
            </p:cNvSpPr>
            <p:nvPr/>
          </p:nvSpPr>
          <p:spPr>
            <a:xfrm flipH="1">
              <a:off x="7705331" y="1281458"/>
              <a:ext cx="180000" cy="180000"/>
            </a:xfrm>
            <a:prstGeom prst="ellipse">
              <a:avLst/>
            </a:prstGeom>
            <a:solidFill>
              <a:srgbClr val="1A1E30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27</a:t>
              </a:r>
              <a:endParaRPr kumimoji="0" lang="pt-BR" sz="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542" name="Flowchart: Or 475"/>
          <p:cNvSpPr>
            <a:spLocks noChangeAspect="1"/>
          </p:cNvSpPr>
          <p:nvPr/>
        </p:nvSpPr>
        <p:spPr>
          <a:xfrm>
            <a:off x="6497443" y="1891231"/>
            <a:ext cx="168011" cy="168011"/>
          </a:xfrm>
          <a:prstGeom prst="flowChartOr">
            <a:avLst/>
          </a:prstGeom>
          <a:solidFill>
            <a:srgbClr val="FFFFFF"/>
          </a:solidFill>
          <a:ln w="9525" cap="flat" cmpd="sng" algn="ctr">
            <a:solidFill>
              <a:srgbClr val="85858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35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545" name="TextBox 544"/>
          <p:cNvSpPr txBox="1"/>
          <p:nvPr/>
        </p:nvSpPr>
        <p:spPr>
          <a:xfrm>
            <a:off x="6025198" y="1238412"/>
            <a:ext cx="6190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Comercial</a:t>
            </a:r>
            <a:endParaRPr kumimoji="0" lang="pt-PT" sz="7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1040705" y="1259353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</a:t>
            </a:r>
            <a:endParaRPr kumimoji="0" lang="pt-PT" sz="7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50" name="Straight Arrow Connector 549"/>
          <p:cNvCxnSpPr>
            <a:stCxn id="499" idx="4"/>
            <a:endCxn id="506" idx="3"/>
          </p:cNvCxnSpPr>
          <p:nvPr/>
        </p:nvCxnSpPr>
        <p:spPr>
          <a:xfrm flipH="1">
            <a:off x="2357381" y="2063997"/>
            <a:ext cx="0" cy="175818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1" name="Conexão em ângulos retos 3"/>
          <p:cNvCxnSpPr>
            <a:stCxn id="506" idx="0"/>
          </p:cNvCxnSpPr>
          <p:nvPr/>
        </p:nvCxnSpPr>
        <p:spPr>
          <a:xfrm rot="10800000" flipV="1">
            <a:off x="1504162" y="2383814"/>
            <a:ext cx="398057" cy="895039"/>
          </a:xfrm>
          <a:prstGeom prst="bentConnector2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70"/>
          <p:cNvCxnSpPr>
            <a:stCxn id="500" idx="2"/>
            <a:endCxn id="542" idx="2"/>
          </p:cNvCxnSpPr>
          <p:nvPr/>
        </p:nvCxnSpPr>
        <p:spPr>
          <a:xfrm flipV="1">
            <a:off x="3920706" y="1975237"/>
            <a:ext cx="2576737" cy="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0" name="Conexão em ângulos retos 3"/>
          <p:cNvCxnSpPr>
            <a:stCxn id="542" idx="6"/>
            <a:endCxn id="521" idx="0"/>
          </p:cNvCxnSpPr>
          <p:nvPr/>
        </p:nvCxnSpPr>
        <p:spPr>
          <a:xfrm flipV="1">
            <a:off x="6665454" y="1521856"/>
            <a:ext cx="455450" cy="453381"/>
          </a:xfrm>
          <a:prstGeom prst="bentConnector3">
            <a:avLst>
              <a:gd name="adj1" fmla="val 50000"/>
            </a:avLst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20"/>
          <p:cNvCxnSpPr>
            <a:stCxn id="521" idx="2"/>
            <a:endCxn id="275" idx="0"/>
          </p:cNvCxnSpPr>
          <p:nvPr/>
        </p:nvCxnSpPr>
        <p:spPr>
          <a:xfrm>
            <a:off x="8031230" y="1521855"/>
            <a:ext cx="1331153" cy="2555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2" name="Rectangle 106"/>
          <p:cNvSpPr>
            <a:spLocks noChangeAspect="1"/>
          </p:cNvSpPr>
          <p:nvPr/>
        </p:nvSpPr>
        <p:spPr>
          <a:xfrm rot="16200000">
            <a:off x="9348846" y="1791477"/>
            <a:ext cx="180000" cy="180000"/>
          </a:xfrm>
          <a:prstGeom prst="rect">
            <a:avLst/>
          </a:prstGeom>
          <a:solidFill>
            <a:srgbClr val="1A1E30"/>
          </a:solidFill>
          <a:ln w="12700" cap="flat" cmpd="sng" algn="ctr">
            <a:solidFill>
              <a:srgbClr val="1DAF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</a:p>
        </p:txBody>
      </p:sp>
      <p:sp>
        <p:nvSpPr>
          <p:cNvPr id="593" name="TextBox 71"/>
          <p:cNvSpPr txBox="1"/>
          <p:nvPr/>
        </p:nvSpPr>
        <p:spPr>
          <a:xfrm>
            <a:off x="9491621" y="1758604"/>
            <a:ext cx="55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Trat</a:t>
            </a: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. 1º Etapa  (Slide 1/3) 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cxnSp>
        <p:nvCxnSpPr>
          <p:cNvPr id="599" name="Straight Arrow Connector 520"/>
          <p:cNvCxnSpPr>
            <a:stCxn id="591" idx="0"/>
          </p:cNvCxnSpPr>
          <p:nvPr/>
        </p:nvCxnSpPr>
        <p:spPr>
          <a:xfrm flipV="1">
            <a:off x="8793838" y="2239991"/>
            <a:ext cx="564025" cy="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6050704" y="6501925"/>
            <a:ext cx="11272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1" i="0" u="none" strike="noStrike" kern="1200" cap="none" spc="0" normalizeH="0" baseline="0" noProof="0" dirty="0">
                <a:ln>
                  <a:noFill/>
                </a:ln>
                <a:solidFill>
                  <a:srgbClr val="A2AAAD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VC </a:t>
            </a: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Validação Cliente</a:t>
            </a:r>
            <a:endParaRPr kumimoji="0" lang="pt-PT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8502511" y="6501925"/>
            <a:ext cx="12827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2AAAD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GD </a:t>
            </a: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Garante Documentos</a:t>
            </a:r>
            <a:endParaRPr kumimoji="0" lang="pt-PT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9767890" y="6501925"/>
            <a:ext cx="10887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2AAAD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CP </a:t>
            </a: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Construção Pack</a:t>
            </a:r>
            <a:endParaRPr kumimoji="0" lang="pt-PT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7137313" y="6501925"/>
            <a:ext cx="1393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2AAAD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 </a:t>
            </a: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Associação Documentos</a:t>
            </a:r>
            <a:endParaRPr kumimoji="0" lang="pt-PT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3462660" y="6501925"/>
            <a:ext cx="13260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2AAAD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</a:t>
            </a: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Direção de Operações</a:t>
            </a:r>
            <a:endParaRPr kumimoji="0" lang="pt-PT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4752156" y="6501925"/>
            <a:ext cx="12859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2AAAD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COFF </a:t>
            </a: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</a:t>
            </a:r>
            <a:r>
              <a:rPr kumimoji="0" lang="en-US" sz="7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Compliance Office</a:t>
            </a:r>
            <a:endParaRPr kumimoji="0" lang="en-US" sz="7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0" name="Rectangle 106"/>
          <p:cNvSpPr>
            <a:spLocks noChangeAspect="1"/>
          </p:cNvSpPr>
          <p:nvPr/>
        </p:nvSpPr>
        <p:spPr>
          <a:xfrm rot="16200000">
            <a:off x="4439728" y="2537368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Associar</a:t>
            </a:r>
            <a: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documentos automaticamente</a:t>
            </a:r>
          </a:p>
        </p:txBody>
      </p:sp>
      <p:sp>
        <p:nvSpPr>
          <p:cNvPr id="335" name="Rectangle 106"/>
          <p:cNvSpPr>
            <a:spLocks noChangeAspect="1"/>
          </p:cNvSpPr>
          <p:nvPr/>
        </p:nvSpPr>
        <p:spPr>
          <a:xfrm rot="16200000">
            <a:off x="5299627" y="3032865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Associar</a:t>
            </a:r>
            <a: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documentos manualmente</a:t>
            </a:r>
          </a:p>
        </p:txBody>
      </p:sp>
      <p:grpSp>
        <p:nvGrpSpPr>
          <p:cNvPr id="337" name="Group 336"/>
          <p:cNvGrpSpPr/>
          <p:nvPr/>
        </p:nvGrpSpPr>
        <p:grpSpPr>
          <a:xfrm>
            <a:off x="3696729" y="3237122"/>
            <a:ext cx="992525" cy="461665"/>
            <a:chOff x="-1259880" y="2526914"/>
            <a:chExt cx="1323370" cy="615551"/>
          </a:xfrm>
        </p:grpSpPr>
        <p:sp>
          <p:nvSpPr>
            <p:cNvPr id="338" name="TextBox 337"/>
            <p:cNvSpPr txBox="1"/>
            <p:nvPr/>
          </p:nvSpPr>
          <p:spPr>
            <a:xfrm>
              <a:off x="-1259880" y="2526914"/>
              <a:ext cx="1120339" cy="615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Falha </a:t>
              </a:r>
              <a:br>
                <a:rPr kumimoji="0" lang="pt-PT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pt-PT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na associação </a:t>
              </a:r>
              <a:br>
                <a:rPr kumimoji="0" lang="pt-PT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pt-PT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automática de documentos?</a:t>
              </a:r>
            </a:p>
          </p:txBody>
        </p:sp>
        <p:sp>
          <p:nvSpPr>
            <p:cNvPr id="339" name="Flowchart: Decision 338"/>
            <p:cNvSpPr>
              <a:spLocks noChangeAspect="1"/>
            </p:cNvSpPr>
            <p:nvPr/>
          </p:nvSpPr>
          <p:spPr>
            <a:xfrm rot="5400000">
              <a:off x="-244031" y="2717768"/>
              <a:ext cx="331692" cy="283351"/>
            </a:xfrm>
            <a:prstGeom prst="flowChartDecision">
              <a:avLst/>
            </a:prstGeom>
            <a:solidFill>
              <a:srgbClr val="FFFFFF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?</a:t>
              </a:r>
            </a:p>
          </p:txBody>
        </p:sp>
      </p:grpSp>
      <p:cxnSp>
        <p:nvCxnSpPr>
          <p:cNvPr id="340" name="Straight Arrow Connector 339"/>
          <p:cNvCxnSpPr>
            <a:stCxn id="320" idx="1"/>
            <a:endCxn id="339" idx="1"/>
          </p:cNvCxnSpPr>
          <p:nvPr/>
        </p:nvCxnSpPr>
        <p:spPr>
          <a:xfrm flipH="1">
            <a:off x="4582998" y="3136531"/>
            <a:ext cx="730" cy="225602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339" idx="3"/>
            <a:endCxn id="343" idx="3"/>
          </p:cNvCxnSpPr>
          <p:nvPr/>
        </p:nvCxnSpPr>
        <p:spPr>
          <a:xfrm>
            <a:off x="4582998" y="3610905"/>
            <a:ext cx="731" cy="463371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/>
          <p:cNvCxnSpPr>
            <a:stCxn id="339" idx="0"/>
            <a:endCxn id="335" idx="0"/>
          </p:cNvCxnSpPr>
          <p:nvPr/>
        </p:nvCxnSpPr>
        <p:spPr>
          <a:xfrm>
            <a:off x="4689255" y="3486520"/>
            <a:ext cx="299209" cy="1508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angle 106"/>
          <p:cNvSpPr>
            <a:spLocks noChangeAspect="1"/>
          </p:cNvSpPr>
          <p:nvPr/>
        </p:nvSpPr>
        <p:spPr>
          <a:xfrm rot="16200000">
            <a:off x="4439729" y="3763112"/>
            <a:ext cx="287999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Split Automático e </a:t>
            </a:r>
          </a:p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Obter Documentos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344" name="Conexão em ângulos retos 3"/>
          <p:cNvCxnSpPr>
            <a:stCxn id="335" idx="1"/>
            <a:endCxn id="343" idx="2"/>
          </p:cNvCxnSpPr>
          <p:nvPr/>
        </p:nvCxnSpPr>
        <p:spPr>
          <a:xfrm rot="5400000">
            <a:off x="4948137" y="3722784"/>
            <a:ext cx="586247" cy="404735"/>
          </a:xfrm>
          <a:prstGeom prst="bentConnector2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Group 344"/>
          <p:cNvGrpSpPr/>
          <p:nvPr/>
        </p:nvGrpSpPr>
        <p:grpSpPr>
          <a:xfrm>
            <a:off x="5356716" y="4284264"/>
            <a:ext cx="735502" cy="625728"/>
            <a:chOff x="-565548" y="2190989"/>
            <a:chExt cx="980672" cy="834301"/>
          </a:xfrm>
        </p:grpSpPr>
        <p:sp>
          <p:nvSpPr>
            <p:cNvPr id="346" name="TextBox 345"/>
            <p:cNvSpPr txBox="1"/>
            <p:nvPr/>
          </p:nvSpPr>
          <p:spPr>
            <a:xfrm>
              <a:off x="-565548" y="2190989"/>
              <a:ext cx="980672" cy="492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Docs obrigatórios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em falta?</a:t>
              </a:r>
              <a:endParaRPr kumimoji="0" lang="pt-PT" sz="6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47" name="Flowchart: Decision 346"/>
            <p:cNvSpPr>
              <a:spLocks noChangeAspect="1"/>
            </p:cNvSpPr>
            <p:nvPr/>
          </p:nvSpPr>
          <p:spPr>
            <a:xfrm rot="5400000">
              <a:off x="-244031" y="2717768"/>
              <a:ext cx="331692" cy="283351"/>
            </a:xfrm>
            <a:prstGeom prst="flowChartDecision">
              <a:avLst/>
            </a:prstGeom>
            <a:solidFill>
              <a:srgbClr val="FFFFFF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?</a:t>
              </a:r>
            </a:p>
          </p:txBody>
        </p:sp>
      </p:grpSp>
      <p:sp>
        <p:nvSpPr>
          <p:cNvPr id="348" name="Rectangle 106"/>
          <p:cNvSpPr>
            <a:spLocks noChangeAspect="1"/>
          </p:cNvSpPr>
          <p:nvPr/>
        </p:nvSpPr>
        <p:spPr>
          <a:xfrm rot="16200000">
            <a:off x="5580570" y="4857330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Marcar processo com motivo de devolução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4600840" y="3338980"/>
            <a:ext cx="4015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Sim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4271601" y="3687650"/>
            <a:ext cx="40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Não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356" name="Straight Arrow Connector 355"/>
          <p:cNvCxnSpPr>
            <a:stCxn id="347" idx="3"/>
            <a:endCxn id="348" idx="3"/>
          </p:cNvCxnSpPr>
          <p:nvPr/>
        </p:nvCxnSpPr>
        <p:spPr>
          <a:xfrm>
            <a:off x="5722237" y="4909992"/>
            <a:ext cx="2333" cy="258501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9" name="Straight Arrow Connector 358"/>
          <p:cNvCxnSpPr>
            <a:stCxn id="343" idx="1"/>
            <a:endCxn id="679" idx="3"/>
          </p:cNvCxnSpPr>
          <p:nvPr/>
        </p:nvCxnSpPr>
        <p:spPr>
          <a:xfrm flipH="1">
            <a:off x="4580825" y="4362275"/>
            <a:ext cx="2904" cy="275466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0" name="Conexão em ângulos retos 3"/>
          <p:cNvCxnSpPr>
            <a:stCxn id="458" idx="1"/>
            <a:endCxn id="343" idx="0"/>
          </p:cNvCxnSpPr>
          <p:nvPr/>
        </p:nvCxnSpPr>
        <p:spPr>
          <a:xfrm rot="10800000">
            <a:off x="4128566" y="4218275"/>
            <a:ext cx="28830" cy="1922970"/>
          </a:xfrm>
          <a:prstGeom prst="bentConnector3">
            <a:avLst>
              <a:gd name="adj1" fmla="val 830617"/>
            </a:avLst>
          </a:prstGeom>
          <a:ln>
            <a:solidFill>
              <a:schemeClr val="bg2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/>
          <p:cNvSpPr txBox="1"/>
          <p:nvPr/>
        </p:nvSpPr>
        <p:spPr>
          <a:xfrm>
            <a:off x="5403538" y="4905655"/>
            <a:ext cx="40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Sim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2" name="Rectangle 106"/>
          <p:cNvSpPr>
            <a:spLocks noChangeAspect="1"/>
          </p:cNvSpPr>
          <p:nvPr/>
        </p:nvSpPr>
        <p:spPr>
          <a:xfrm rot="16200000">
            <a:off x="6618842" y="3801933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Validar requisitos automáticos</a:t>
            </a:r>
          </a:p>
        </p:txBody>
      </p:sp>
      <p:cxnSp>
        <p:nvCxnSpPr>
          <p:cNvPr id="364" name="Straight Arrow Connector 363"/>
          <p:cNvCxnSpPr>
            <a:stCxn id="347" idx="0"/>
          </p:cNvCxnSpPr>
          <p:nvPr/>
        </p:nvCxnSpPr>
        <p:spPr>
          <a:xfrm>
            <a:off x="5828494" y="4785607"/>
            <a:ext cx="933290" cy="12697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5" name="Conexão em ângulos retos 3"/>
          <p:cNvCxnSpPr>
            <a:stCxn id="348" idx="2"/>
            <a:endCxn id="362" idx="1"/>
          </p:cNvCxnSpPr>
          <p:nvPr/>
        </p:nvCxnSpPr>
        <p:spPr>
          <a:xfrm flipV="1">
            <a:off x="6179733" y="4401096"/>
            <a:ext cx="583109" cy="911397"/>
          </a:xfrm>
          <a:prstGeom prst="bentConnector2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/>
          <p:cNvSpPr txBox="1"/>
          <p:nvPr/>
        </p:nvSpPr>
        <p:spPr>
          <a:xfrm>
            <a:off x="5837399" y="4606761"/>
            <a:ext cx="4015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Não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5641958" y="2757065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2AAAD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</a:t>
            </a:r>
            <a:endParaRPr kumimoji="0" lang="pt-PT" sz="700" b="1" i="0" u="none" strike="noStrike" kern="1200" cap="none" spc="0" normalizeH="0" baseline="0" noProof="0" dirty="0">
              <a:ln>
                <a:noFill/>
              </a:ln>
              <a:solidFill>
                <a:srgbClr val="A2AAAD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5014643" y="4347356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1" i="0" u="none" strike="noStrike" kern="1200" cap="none" spc="0" normalizeH="0" baseline="0" noProof="0" dirty="0">
                <a:ln>
                  <a:noFill/>
                </a:ln>
                <a:solidFill>
                  <a:srgbClr val="A2AAAD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</a:t>
            </a: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2AAAD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endParaRPr kumimoji="0" lang="pt-PT" sz="700" b="1" i="0" u="none" strike="noStrike" kern="1200" cap="none" spc="0" normalizeH="0" baseline="0" noProof="0" dirty="0">
              <a:ln>
                <a:noFill/>
              </a:ln>
              <a:solidFill>
                <a:srgbClr val="A2AAAD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439" name="Group 438"/>
          <p:cNvGrpSpPr/>
          <p:nvPr/>
        </p:nvGrpSpPr>
        <p:grpSpPr>
          <a:xfrm>
            <a:off x="5879082" y="3362338"/>
            <a:ext cx="988474" cy="646331"/>
            <a:chOff x="4502525" y="3455684"/>
            <a:chExt cx="988474" cy="646331"/>
          </a:xfrm>
        </p:grpSpPr>
        <p:sp>
          <p:nvSpPr>
            <p:cNvPr id="440" name="TextBox 439"/>
            <p:cNvSpPr txBox="1"/>
            <p:nvPr/>
          </p:nvSpPr>
          <p:spPr>
            <a:xfrm>
              <a:off x="4502525" y="3455684"/>
              <a:ext cx="818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Falha nos requisitos automáticos </a:t>
              </a:r>
              <a:r>
                <a:rPr kumimoji="0" lang="pt-PT" sz="60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e/ou</a:t>
              </a:r>
              <a:r>
                <a:rPr kumimoji="0" lang="pt-PT" sz="600" b="0" i="0" u="sng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r>
                <a:rPr kumimoji="0" lang="pt-PT" sz="60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</a:t>
              </a:r>
              <a:r>
                <a:rPr kumimoji="0" lang="pt-PT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xistem requisitos manuais por validar?</a:t>
              </a:r>
              <a:endParaRPr kumimoji="0" lang="pt-PT" sz="6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42" name="Flowchart: Decision 441"/>
            <p:cNvSpPr>
              <a:spLocks noChangeAspect="1"/>
            </p:cNvSpPr>
            <p:nvPr/>
          </p:nvSpPr>
          <p:spPr>
            <a:xfrm rot="5400000">
              <a:off x="5260359" y="3610834"/>
              <a:ext cx="248767" cy="212513"/>
            </a:xfrm>
            <a:prstGeom prst="flowChartDecision">
              <a:avLst/>
            </a:prstGeom>
            <a:solidFill>
              <a:srgbClr val="FFFFFF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?</a:t>
              </a:r>
            </a:p>
          </p:txBody>
        </p:sp>
      </p:grpSp>
      <p:cxnSp>
        <p:nvCxnSpPr>
          <p:cNvPr id="443" name="Straight Arrow Connector 442"/>
          <p:cNvCxnSpPr>
            <a:stCxn id="362" idx="3"/>
            <a:endCxn id="442" idx="3"/>
          </p:cNvCxnSpPr>
          <p:nvPr/>
        </p:nvCxnSpPr>
        <p:spPr>
          <a:xfrm flipH="1" flipV="1">
            <a:off x="6761299" y="3748128"/>
            <a:ext cx="1543" cy="364968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0" name="Rectangle 106"/>
          <p:cNvSpPr>
            <a:spLocks noChangeAspect="1"/>
          </p:cNvSpPr>
          <p:nvPr/>
        </p:nvSpPr>
        <p:spPr>
          <a:xfrm rot="16200000">
            <a:off x="6618842" y="2590198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Enviar para FT Interna </a:t>
            </a:r>
            <a:b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‘Análise Processo’</a:t>
            </a:r>
          </a:p>
        </p:txBody>
      </p:sp>
      <p:cxnSp>
        <p:nvCxnSpPr>
          <p:cNvPr id="492" name="Straight Arrow Connector 491"/>
          <p:cNvCxnSpPr>
            <a:stCxn id="442" idx="1"/>
            <a:endCxn id="490" idx="1"/>
          </p:cNvCxnSpPr>
          <p:nvPr/>
        </p:nvCxnSpPr>
        <p:spPr>
          <a:xfrm flipV="1">
            <a:off x="6761299" y="3189361"/>
            <a:ext cx="1543" cy="31000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59" name="TextBox 558"/>
          <p:cNvSpPr txBox="1"/>
          <p:nvPr/>
        </p:nvSpPr>
        <p:spPr>
          <a:xfrm>
            <a:off x="6783128" y="3490131"/>
            <a:ext cx="4015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Não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61" name="TextBox 560"/>
          <p:cNvSpPr txBox="1"/>
          <p:nvPr/>
        </p:nvSpPr>
        <p:spPr>
          <a:xfrm>
            <a:off x="6435773" y="3281083"/>
            <a:ext cx="40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Sim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62" name="Rectangle 561"/>
          <p:cNvSpPr>
            <a:spLocks noChangeAspect="1"/>
          </p:cNvSpPr>
          <p:nvPr/>
        </p:nvSpPr>
        <p:spPr>
          <a:xfrm>
            <a:off x="7336110" y="2858033"/>
            <a:ext cx="541683" cy="446625"/>
          </a:xfrm>
          <a:prstGeom prst="rect">
            <a:avLst/>
          </a:prstGeom>
          <a:solidFill>
            <a:srgbClr val="F3F3F3">
              <a:alpha val="80784"/>
            </a:srgbClr>
          </a:solidFill>
          <a:ln w="12700" cap="flat" cmpd="sng" algn="ctr">
            <a:solidFill>
              <a:srgbClr val="4E5659">
                <a:alpha val="67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351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63" name="TextBox 562"/>
          <p:cNvSpPr txBox="1"/>
          <p:nvPr/>
        </p:nvSpPr>
        <p:spPr>
          <a:xfrm>
            <a:off x="7637224" y="3126431"/>
            <a:ext cx="3080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2AAAD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</a:t>
            </a:r>
            <a:endParaRPr kumimoji="0" lang="pt-PT" sz="700" b="1" i="0" u="none" strike="noStrike" kern="1200" cap="none" spc="0" normalizeH="0" baseline="0" noProof="0" dirty="0">
              <a:ln>
                <a:noFill/>
              </a:ln>
              <a:solidFill>
                <a:srgbClr val="A2AAAD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567" name="Group 566"/>
          <p:cNvGrpSpPr/>
          <p:nvPr/>
        </p:nvGrpSpPr>
        <p:grpSpPr>
          <a:xfrm rot="10800000" flipH="1">
            <a:off x="7454577" y="2927357"/>
            <a:ext cx="390990" cy="250939"/>
            <a:chOff x="6390713" y="5177128"/>
            <a:chExt cx="255464" cy="250939"/>
          </a:xfrm>
        </p:grpSpPr>
        <p:sp>
          <p:nvSpPr>
            <p:cNvPr id="568" name="Rectangle 106"/>
            <p:cNvSpPr>
              <a:spLocks noChangeAspect="1"/>
            </p:cNvSpPr>
            <p:nvPr/>
          </p:nvSpPr>
          <p:spPr>
            <a:xfrm rot="16200000" flipH="1">
              <a:off x="6374335" y="5225853"/>
              <a:ext cx="250939" cy="153489"/>
            </a:xfrm>
            <a:prstGeom prst="flowChartOffpageConnector">
              <a:avLst/>
            </a:prstGeom>
            <a:solidFill>
              <a:srgbClr val="FFC000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lIns="0" tIns="0" rIns="0" bIns="0" rtlCol="0" anchor="ctr"/>
            <a:lstStyle/>
            <a:p>
              <a:pPr marL="0" marR="0" lvl="0" indent="0" algn="ctr" defTabSz="3345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9" name="TextBox 568"/>
            <p:cNvSpPr txBox="1"/>
            <p:nvPr/>
          </p:nvSpPr>
          <p:spPr>
            <a:xfrm rot="10800000">
              <a:off x="6390713" y="5207166"/>
              <a:ext cx="2554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B1</a:t>
              </a:r>
              <a:endParaRPr kumimoji="0" lang="pt-PT" sz="7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572" name="Straight Arrow Connector 571"/>
          <p:cNvCxnSpPr>
            <a:stCxn id="490" idx="2"/>
            <a:endCxn id="569" idx="3"/>
          </p:cNvCxnSpPr>
          <p:nvPr/>
        </p:nvCxnSpPr>
        <p:spPr>
          <a:xfrm>
            <a:off x="7218005" y="3045361"/>
            <a:ext cx="288000" cy="287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577" name="Group 263"/>
          <p:cNvGrpSpPr/>
          <p:nvPr/>
        </p:nvGrpSpPr>
        <p:grpSpPr>
          <a:xfrm>
            <a:off x="7854674" y="2657274"/>
            <a:ext cx="1041824" cy="517781"/>
            <a:chOff x="497360" y="3869943"/>
            <a:chExt cx="1389097" cy="690376"/>
          </a:xfrm>
        </p:grpSpPr>
        <p:sp>
          <p:nvSpPr>
            <p:cNvPr id="578" name="TextBox 577"/>
            <p:cNvSpPr txBox="1"/>
            <p:nvPr/>
          </p:nvSpPr>
          <p:spPr>
            <a:xfrm>
              <a:off x="497360" y="3869943"/>
              <a:ext cx="1389097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Todos os requisitos validados com sucesso?</a:t>
              </a:r>
            </a:p>
          </p:txBody>
        </p:sp>
        <p:sp>
          <p:nvSpPr>
            <p:cNvPr id="579" name="Flowchart: Decision 578"/>
            <p:cNvSpPr>
              <a:spLocks noChangeAspect="1"/>
            </p:cNvSpPr>
            <p:nvPr/>
          </p:nvSpPr>
          <p:spPr>
            <a:xfrm rot="5400000">
              <a:off x="1045884" y="4252799"/>
              <a:ext cx="331690" cy="283350"/>
            </a:xfrm>
            <a:prstGeom prst="flowChartDecision">
              <a:avLst/>
            </a:prstGeom>
            <a:solidFill>
              <a:srgbClr val="FFFFFF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?</a:t>
              </a:r>
            </a:p>
          </p:txBody>
        </p:sp>
      </p:grpSp>
      <p:cxnSp>
        <p:nvCxnSpPr>
          <p:cNvPr id="581" name="Straight Arrow Connector 580"/>
          <p:cNvCxnSpPr>
            <a:endCxn id="579" idx="2"/>
          </p:cNvCxnSpPr>
          <p:nvPr/>
        </p:nvCxnSpPr>
        <p:spPr>
          <a:xfrm>
            <a:off x="7732931" y="3043223"/>
            <a:ext cx="551264" cy="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83" name="TextBox 582"/>
          <p:cNvSpPr txBox="1"/>
          <p:nvPr/>
        </p:nvSpPr>
        <p:spPr>
          <a:xfrm>
            <a:off x="8021831" y="3107716"/>
            <a:ext cx="40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Sim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0" name="Rectangle 106"/>
          <p:cNvSpPr>
            <a:spLocks noChangeAspect="1"/>
          </p:cNvSpPr>
          <p:nvPr/>
        </p:nvSpPr>
        <p:spPr>
          <a:xfrm rot="16200000">
            <a:off x="9607929" y="2501320"/>
            <a:ext cx="252000" cy="710315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Devolver à </a:t>
            </a:r>
          </a:p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</a:t>
            </a:r>
          </a:p>
        </p:txBody>
      </p:sp>
      <p:sp>
        <p:nvSpPr>
          <p:cNvPr id="611" name="Rectangle 106"/>
          <p:cNvSpPr>
            <a:spLocks noChangeAspect="1"/>
          </p:cNvSpPr>
          <p:nvPr/>
        </p:nvSpPr>
        <p:spPr>
          <a:xfrm rot="16200000">
            <a:off x="9619822" y="2881539"/>
            <a:ext cx="252000" cy="738257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Devolver Comercial</a:t>
            </a:r>
          </a:p>
        </p:txBody>
      </p:sp>
      <p:sp>
        <p:nvSpPr>
          <p:cNvPr id="612" name="Rectangle 106"/>
          <p:cNvSpPr>
            <a:spLocks noChangeAspect="1"/>
          </p:cNvSpPr>
          <p:nvPr/>
        </p:nvSpPr>
        <p:spPr>
          <a:xfrm rot="16200000">
            <a:off x="10381790" y="2784477"/>
            <a:ext cx="144000" cy="144000"/>
          </a:xfrm>
          <a:prstGeom prst="rect">
            <a:avLst/>
          </a:prstGeom>
          <a:solidFill>
            <a:srgbClr val="FDA5C7"/>
          </a:solidFill>
          <a:ln w="12700" cap="flat" cmpd="sng" algn="ctr">
            <a:solidFill>
              <a:srgbClr val="C92B5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  <a:endParaRPr kumimoji="0" lang="pt-BR" sz="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3" name="Rectangle 106"/>
          <p:cNvSpPr>
            <a:spLocks noChangeAspect="1"/>
          </p:cNvSpPr>
          <p:nvPr/>
        </p:nvSpPr>
        <p:spPr>
          <a:xfrm rot="16200000">
            <a:off x="10381790" y="3177332"/>
            <a:ext cx="144000" cy="144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</a:t>
            </a:r>
            <a:endParaRPr kumimoji="0" lang="pt-BR" sz="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614" name="Conexão em ângulos retos 3"/>
          <p:cNvCxnSpPr>
            <a:stCxn id="616" idx="6"/>
            <a:endCxn id="610" idx="0"/>
          </p:cNvCxnSpPr>
          <p:nvPr/>
        </p:nvCxnSpPr>
        <p:spPr>
          <a:xfrm flipV="1">
            <a:off x="9024657" y="2856478"/>
            <a:ext cx="354115" cy="197164"/>
          </a:xfrm>
          <a:prstGeom prst="bentConnector3">
            <a:avLst>
              <a:gd name="adj1" fmla="val 28482"/>
            </a:avLst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Conexão em ângulos retos 3"/>
          <p:cNvCxnSpPr>
            <a:stCxn id="616" idx="6"/>
            <a:endCxn id="611" idx="0"/>
          </p:cNvCxnSpPr>
          <p:nvPr/>
        </p:nvCxnSpPr>
        <p:spPr>
          <a:xfrm>
            <a:off x="9024657" y="3053642"/>
            <a:ext cx="352037" cy="197026"/>
          </a:xfrm>
          <a:prstGeom prst="bentConnector3">
            <a:avLst>
              <a:gd name="adj1" fmla="val 28355"/>
            </a:avLst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Flowchart: Or 615"/>
          <p:cNvSpPr>
            <a:spLocks noChangeAspect="1"/>
          </p:cNvSpPr>
          <p:nvPr/>
        </p:nvSpPr>
        <p:spPr>
          <a:xfrm>
            <a:off x="8856646" y="2969636"/>
            <a:ext cx="168011" cy="168011"/>
          </a:xfrm>
          <a:prstGeom prst="flowChartOr">
            <a:avLst/>
          </a:prstGeom>
          <a:solidFill>
            <a:srgbClr val="FFFFFF"/>
          </a:solidFill>
          <a:ln w="9525" cap="flat" cmpd="sng" algn="ctr">
            <a:solidFill>
              <a:srgbClr val="85858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35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cxnSp>
        <p:nvCxnSpPr>
          <p:cNvPr id="617" name="Straight Arrow Connector 616"/>
          <p:cNvCxnSpPr>
            <a:stCxn id="579" idx="0"/>
            <a:endCxn id="616" idx="2"/>
          </p:cNvCxnSpPr>
          <p:nvPr/>
        </p:nvCxnSpPr>
        <p:spPr>
          <a:xfrm>
            <a:off x="8496708" y="3050673"/>
            <a:ext cx="359938" cy="2969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19" name="TextBox 618"/>
          <p:cNvSpPr txBox="1"/>
          <p:nvPr/>
        </p:nvSpPr>
        <p:spPr>
          <a:xfrm>
            <a:off x="8443378" y="2892732"/>
            <a:ext cx="4015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Não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622" name="Straight Arrow Connector 621"/>
          <p:cNvCxnSpPr>
            <a:stCxn id="610" idx="2"/>
            <a:endCxn id="612" idx="0"/>
          </p:cNvCxnSpPr>
          <p:nvPr/>
        </p:nvCxnSpPr>
        <p:spPr>
          <a:xfrm flipV="1">
            <a:off x="10089087" y="2856477"/>
            <a:ext cx="292703" cy="1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26" name="Straight Arrow Connector 625"/>
          <p:cNvCxnSpPr>
            <a:stCxn id="611" idx="2"/>
            <a:endCxn id="613" idx="0"/>
          </p:cNvCxnSpPr>
          <p:nvPr/>
        </p:nvCxnSpPr>
        <p:spPr>
          <a:xfrm flipV="1">
            <a:off x="10114951" y="3249332"/>
            <a:ext cx="266839" cy="1336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41" name="TextBox 640"/>
          <p:cNvSpPr txBox="1"/>
          <p:nvPr/>
        </p:nvSpPr>
        <p:spPr>
          <a:xfrm>
            <a:off x="10856650" y="6501925"/>
            <a:ext cx="865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2AAAD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 </a:t>
            </a: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Análise Pack</a:t>
            </a:r>
            <a:endParaRPr kumimoji="0" lang="pt-PT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42" name="Picture 307" descr="Roda-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182" y="3169188"/>
            <a:ext cx="180000" cy="195273"/>
          </a:xfrm>
          <a:prstGeom prst="rect">
            <a:avLst/>
          </a:prstGeom>
        </p:spPr>
      </p:pic>
      <p:pic>
        <p:nvPicPr>
          <p:cNvPr id="643" name="Picture 307" descr="Roda-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35946" y="4572867"/>
            <a:ext cx="180000" cy="195273"/>
          </a:xfrm>
          <a:prstGeom prst="rect">
            <a:avLst/>
          </a:prstGeom>
        </p:spPr>
      </p:pic>
      <p:pic>
        <p:nvPicPr>
          <p:cNvPr id="647" name="Picture 307" descr="Roda-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90552" y="2751687"/>
            <a:ext cx="180000" cy="195273"/>
          </a:xfrm>
          <a:prstGeom prst="rect">
            <a:avLst/>
          </a:prstGeom>
        </p:spPr>
      </p:pic>
      <p:pic>
        <p:nvPicPr>
          <p:cNvPr id="648" name="Picture 307" descr="Roda-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94452" y="3965463"/>
            <a:ext cx="180000" cy="195273"/>
          </a:xfrm>
          <a:prstGeom prst="rect">
            <a:avLst/>
          </a:prstGeom>
        </p:spPr>
      </p:pic>
      <p:pic>
        <p:nvPicPr>
          <p:cNvPr id="649" name="Picture 14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3686" y="3229923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0" name="Picture 307" descr="Roda-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39306" y="5057903"/>
            <a:ext cx="180000" cy="195273"/>
          </a:xfrm>
          <a:prstGeom prst="rect">
            <a:avLst/>
          </a:prstGeom>
        </p:spPr>
      </p:pic>
      <p:pic>
        <p:nvPicPr>
          <p:cNvPr id="652" name="Picture 307" descr="Roda-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62797" y="4030082"/>
            <a:ext cx="180000" cy="195273"/>
          </a:xfrm>
          <a:prstGeom prst="rect">
            <a:avLst/>
          </a:prstGeom>
        </p:spPr>
      </p:pic>
      <p:pic>
        <p:nvPicPr>
          <p:cNvPr id="653" name="Picture 307" descr="Roda-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54118" y="2788091"/>
            <a:ext cx="180000" cy="195273"/>
          </a:xfrm>
          <a:prstGeom prst="rect">
            <a:avLst/>
          </a:prstGeom>
        </p:spPr>
      </p:pic>
      <p:pic>
        <p:nvPicPr>
          <p:cNvPr id="658" name="Picture 14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91454" y="2607287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9" name="Picture 14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20482" y="3016549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0" name="Picture 307" descr="Roda-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20786" y="2576906"/>
            <a:ext cx="180000" cy="195273"/>
          </a:xfrm>
          <a:prstGeom prst="rect">
            <a:avLst/>
          </a:prstGeom>
        </p:spPr>
      </p:pic>
      <p:pic>
        <p:nvPicPr>
          <p:cNvPr id="661" name="Picture 307" descr="Roda-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20786" y="3001396"/>
            <a:ext cx="180000" cy="195273"/>
          </a:xfrm>
          <a:prstGeom prst="rect">
            <a:avLst/>
          </a:prstGeom>
        </p:spPr>
      </p:pic>
      <p:sp>
        <p:nvSpPr>
          <p:cNvPr id="665" name="Oval 664"/>
          <p:cNvSpPr>
            <a:spLocks noChangeAspect="1"/>
          </p:cNvSpPr>
          <p:nvPr/>
        </p:nvSpPr>
        <p:spPr>
          <a:xfrm flipH="1">
            <a:off x="4051316" y="2757279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7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666" name="Oval 665"/>
          <p:cNvSpPr>
            <a:spLocks noChangeAspect="1"/>
          </p:cNvSpPr>
          <p:nvPr/>
        </p:nvSpPr>
        <p:spPr>
          <a:xfrm flipH="1">
            <a:off x="4896958" y="3237916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8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667" name="Oval 666"/>
          <p:cNvSpPr>
            <a:spLocks noChangeAspect="1"/>
          </p:cNvSpPr>
          <p:nvPr/>
        </p:nvSpPr>
        <p:spPr>
          <a:xfrm flipH="1">
            <a:off x="3997199" y="3983130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9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668" name="Oval 667"/>
          <p:cNvSpPr>
            <a:spLocks noChangeAspect="1"/>
          </p:cNvSpPr>
          <p:nvPr/>
        </p:nvSpPr>
        <p:spPr>
          <a:xfrm flipH="1">
            <a:off x="5160351" y="5076807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11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669" name="Oval 668"/>
          <p:cNvSpPr>
            <a:spLocks noChangeAspect="1"/>
          </p:cNvSpPr>
          <p:nvPr/>
        </p:nvSpPr>
        <p:spPr>
          <a:xfrm flipH="1">
            <a:off x="6192006" y="2798572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13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670" name="Oval 669"/>
          <p:cNvSpPr>
            <a:spLocks noChangeAspect="1"/>
          </p:cNvSpPr>
          <p:nvPr/>
        </p:nvSpPr>
        <p:spPr>
          <a:xfrm flipH="1">
            <a:off x="6214971" y="4027185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12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673" name="Oval 672"/>
          <p:cNvSpPr>
            <a:spLocks noChangeAspect="1"/>
          </p:cNvSpPr>
          <p:nvPr/>
        </p:nvSpPr>
        <p:spPr>
          <a:xfrm flipH="1">
            <a:off x="9286693" y="2654142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20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674" name="Oval 673"/>
          <p:cNvSpPr>
            <a:spLocks noChangeAspect="1"/>
          </p:cNvSpPr>
          <p:nvPr/>
        </p:nvSpPr>
        <p:spPr>
          <a:xfrm flipH="1">
            <a:off x="9287021" y="3020049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21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679" name="Rectangle 106"/>
          <p:cNvSpPr>
            <a:spLocks noChangeAspect="1"/>
          </p:cNvSpPr>
          <p:nvPr/>
        </p:nvSpPr>
        <p:spPr>
          <a:xfrm rot="16200000">
            <a:off x="4436825" y="4326578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Validar </a:t>
            </a:r>
            <a: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ocumentos Obrigatórios</a:t>
            </a:r>
          </a:p>
        </p:txBody>
      </p:sp>
      <p:cxnSp>
        <p:nvCxnSpPr>
          <p:cNvPr id="680" name="Straight Arrow Connector 679"/>
          <p:cNvCxnSpPr>
            <a:stCxn id="679" idx="2"/>
            <a:endCxn id="347" idx="2"/>
          </p:cNvCxnSpPr>
          <p:nvPr/>
        </p:nvCxnSpPr>
        <p:spPr>
          <a:xfrm>
            <a:off x="5035988" y="4781741"/>
            <a:ext cx="579993" cy="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681" name="Picture 307" descr="Roda-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99162" y="4553362"/>
            <a:ext cx="180000" cy="195273"/>
          </a:xfrm>
          <a:prstGeom prst="rect">
            <a:avLst/>
          </a:prstGeom>
        </p:spPr>
      </p:pic>
      <p:sp>
        <p:nvSpPr>
          <p:cNvPr id="682" name="Oval 681"/>
          <p:cNvSpPr>
            <a:spLocks noChangeAspect="1"/>
          </p:cNvSpPr>
          <p:nvPr/>
        </p:nvSpPr>
        <p:spPr>
          <a:xfrm flipH="1">
            <a:off x="4001909" y="4571029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10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7953271" y="3826956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0" name="Oval 349"/>
          <p:cNvSpPr>
            <a:spLocks noChangeAspect="1"/>
          </p:cNvSpPr>
          <p:nvPr/>
        </p:nvSpPr>
        <p:spPr>
          <a:xfrm>
            <a:off x="7292345" y="5913017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5" name="Group 394"/>
          <p:cNvGrpSpPr/>
          <p:nvPr/>
        </p:nvGrpSpPr>
        <p:grpSpPr>
          <a:xfrm rot="21352263">
            <a:off x="10408710" y="5921675"/>
            <a:ext cx="875573" cy="349809"/>
            <a:chOff x="9533291" y="5213346"/>
            <a:chExt cx="1167432" cy="368813"/>
          </a:xfrm>
        </p:grpSpPr>
        <p:sp>
          <p:nvSpPr>
            <p:cNvPr id="396" name="Flowchart: Data 1212"/>
            <p:cNvSpPr>
              <a:spLocks noChangeAspect="1"/>
            </p:cNvSpPr>
            <p:nvPr/>
          </p:nvSpPr>
          <p:spPr>
            <a:xfrm rot="21001400">
              <a:off x="9673111" y="5213346"/>
              <a:ext cx="861821" cy="36881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1131 h 11131"/>
                <a:gd name="connsiteX1" fmla="*/ 1411 w 10000"/>
                <a:gd name="connsiteY1" fmla="*/ 0 h 11131"/>
                <a:gd name="connsiteX2" fmla="*/ 10000 w 10000"/>
                <a:gd name="connsiteY2" fmla="*/ 1131 h 11131"/>
                <a:gd name="connsiteX3" fmla="*/ 8000 w 10000"/>
                <a:gd name="connsiteY3" fmla="*/ 11131 h 11131"/>
                <a:gd name="connsiteX4" fmla="*/ 0 w 10000"/>
                <a:gd name="connsiteY4" fmla="*/ 11131 h 11131"/>
                <a:gd name="connsiteX0" fmla="*/ 0 w 10000"/>
                <a:gd name="connsiteY0" fmla="*/ 11131 h 12028"/>
                <a:gd name="connsiteX1" fmla="*/ 1411 w 10000"/>
                <a:gd name="connsiteY1" fmla="*/ 0 h 12028"/>
                <a:gd name="connsiteX2" fmla="*/ 10000 w 10000"/>
                <a:gd name="connsiteY2" fmla="*/ 1131 h 12028"/>
                <a:gd name="connsiteX3" fmla="*/ 8660 w 10000"/>
                <a:gd name="connsiteY3" fmla="*/ 12028 h 12028"/>
                <a:gd name="connsiteX4" fmla="*/ 0 w 10000"/>
                <a:gd name="connsiteY4" fmla="*/ 11131 h 12028"/>
                <a:gd name="connsiteX0" fmla="*/ 0 w 10000"/>
                <a:gd name="connsiteY0" fmla="*/ 11131 h 11397"/>
                <a:gd name="connsiteX1" fmla="*/ 1411 w 10000"/>
                <a:gd name="connsiteY1" fmla="*/ 0 h 11397"/>
                <a:gd name="connsiteX2" fmla="*/ 10000 w 10000"/>
                <a:gd name="connsiteY2" fmla="*/ 1131 h 11397"/>
                <a:gd name="connsiteX3" fmla="*/ 9099 w 10000"/>
                <a:gd name="connsiteY3" fmla="*/ 11397 h 11397"/>
                <a:gd name="connsiteX4" fmla="*/ 0 w 10000"/>
                <a:gd name="connsiteY4" fmla="*/ 11131 h 11397"/>
                <a:gd name="connsiteX0" fmla="*/ 0 w 10000"/>
                <a:gd name="connsiteY0" fmla="*/ 10000 h 10266"/>
                <a:gd name="connsiteX1" fmla="*/ 1140 w 10000"/>
                <a:gd name="connsiteY1" fmla="*/ 108 h 10266"/>
                <a:gd name="connsiteX2" fmla="*/ 10000 w 10000"/>
                <a:gd name="connsiteY2" fmla="*/ 0 h 10266"/>
                <a:gd name="connsiteX3" fmla="*/ 9099 w 10000"/>
                <a:gd name="connsiteY3" fmla="*/ 10266 h 10266"/>
                <a:gd name="connsiteX4" fmla="*/ 0 w 10000"/>
                <a:gd name="connsiteY4" fmla="*/ 10000 h 10266"/>
                <a:gd name="connsiteX0" fmla="*/ 0 w 10000"/>
                <a:gd name="connsiteY0" fmla="*/ 10130 h 10396"/>
                <a:gd name="connsiteX1" fmla="*/ 1077 w 10000"/>
                <a:gd name="connsiteY1" fmla="*/ 0 h 10396"/>
                <a:gd name="connsiteX2" fmla="*/ 10000 w 10000"/>
                <a:gd name="connsiteY2" fmla="*/ 130 h 10396"/>
                <a:gd name="connsiteX3" fmla="*/ 9099 w 10000"/>
                <a:gd name="connsiteY3" fmla="*/ 10396 h 10396"/>
                <a:gd name="connsiteX4" fmla="*/ 0 w 10000"/>
                <a:gd name="connsiteY4" fmla="*/ 10130 h 1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396">
                  <a:moveTo>
                    <a:pt x="0" y="10130"/>
                  </a:moveTo>
                  <a:lnTo>
                    <a:pt x="1077" y="0"/>
                  </a:lnTo>
                  <a:lnTo>
                    <a:pt x="10000" y="130"/>
                  </a:lnTo>
                  <a:cubicBezTo>
                    <a:pt x="9700" y="3552"/>
                    <a:pt x="9399" y="6974"/>
                    <a:pt x="9099" y="10396"/>
                  </a:cubicBezTo>
                  <a:lnTo>
                    <a:pt x="0" y="10130"/>
                  </a:lnTo>
                  <a:close/>
                </a:path>
              </a:pathLst>
            </a:custGeom>
            <a:solidFill>
              <a:srgbClr val="1A1E30"/>
            </a:solidFill>
            <a:ln w="12700" cap="flat" cmpd="sng" algn="ctr">
              <a:solidFill>
                <a:srgbClr val="898686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  <a:scene3d>
                <a:camera prst="orthographicFront">
                  <a:rot lat="0" lon="0" rev="0"/>
                </a:camera>
                <a:lightRig rig="threePt" dir="t"/>
              </a:scene3d>
              <a:sp3d z="3175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451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9" name="TextBox 398"/>
            <p:cNvSpPr txBox="1">
              <a:spLocks noChangeAspect="1"/>
            </p:cNvSpPr>
            <p:nvPr/>
          </p:nvSpPr>
          <p:spPr>
            <a:xfrm rot="21053017">
              <a:off x="9533291" y="5283430"/>
              <a:ext cx="1167432" cy="191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Notifica UN</a:t>
              </a:r>
              <a:endParaRPr kumimoji="0" lang="pt-PT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414" name="Rectangle 106"/>
          <p:cNvSpPr>
            <a:spLocks noChangeAspect="1"/>
          </p:cNvSpPr>
          <p:nvPr/>
        </p:nvSpPr>
        <p:spPr>
          <a:xfrm rot="16200000">
            <a:off x="11464436" y="4167119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Notificar para processo em Aceitação</a:t>
            </a:r>
          </a:p>
        </p:txBody>
      </p:sp>
      <p:sp>
        <p:nvSpPr>
          <p:cNvPr id="423" name="Flowchart: Terminator 422"/>
          <p:cNvSpPr>
            <a:spLocks/>
          </p:cNvSpPr>
          <p:nvPr/>
        </p:nvSpPr>
        <p:spPr>
          <a:xfrm>
            <a:off x="11366018" y="4158962"/>
            <a:ext cx="468003" cy="225542"/>
          </a:xfrm>
          <a:prstGeom prst="flowChartTerminator">
            <a:avLst/>
          </a:prstGeom>
          <a:solidFill>
            <a:srgbClr val="1A1E3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Fim 1ª Etapa</a:t>
            </a:r>
            <a:endParaRPr kumimoji="0" lang="pt-PT" sz="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cxnSp>
        <p:nvCxnSpPr>
          <p:cNvPr id="424" name="Straight Arrow Connector 423"/>
          <p:cNvCxnSpPr>
            <a:stCxn id="419" idx="2"/>
            <a:endCxn id="414" idx="0"/>
          </p:cNvCxnSpPr>
          <p:nvPr/>
        </p:nvCxnSpPr>
        <p:spPr>
          <a:xfrm>
            <a:off x="11008335" y="4621138"/>
            <a:ext cx="144938" cy="114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5" name="Picture 307" descr="Roda-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5861" y="6069383"/>
            <a:ext cx="216000" cy="230749"/>
          </a:xfrm>
          <a:prstGeom prst="rect">
            <a:avLst/>
          </a:prstGeom>
        </p:spPr>
      </p:pic>
      <p:grpSp>
        <p:nvGrpSpPr>
          <p:cNvPr id="444" name="Group 443"/>
          <p:cNvGrpSpPr/>
          <p:nvPr/>
        </p:nvGrpSpPr>
        <p:grpSpPr>
          <a:xfrm>
            <a:off x="10397725" y="5892151"/>
            <a:ext cx="335348" cy="184666"/>
            <a:chOff x="8598411" y="1374627"/>
            <a:chExt cx="335348" cy="187529"/>
          </a:xfrm>
        </p:grpSpPr>
        <p:sp>
          <p:nvSpPr>
            <p:cNvPr id="445" name="Oval 444"/>
            <p:cNvSpPr>
              <a:spLocks noChangeAspect="1"/>
            </p:cNvSpPr>
            <p:nvPr/>
          </p:nvSpPr>
          <p:spPr>
            <a:xfrm flipH="1">
              <a:off x="8663424" y="1376960"/>
              <a:ext cx="180000" cy="180000"/>
            </a:xfrm>
            <a:prstGeom prst="ellipse">
              <a:avLst/>
            </a:prstGeom>
            <a:solidFill>
              <a:srgbClr val="1A1E30"/>
            </a:solidFill>
            <a:ln w="19050" cap="flat" cmpd="sng" algn="ctr">
              <a:solidFill>
                <a:srgbClr val="B5B4B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8598411" y="1374627"/>
              <a:ext cx="335348" cy="187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16.1</a:t>
              </a:r>
              <a:endParaRPr kumimoji="0" lang="pt-PT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573" name="Group 263"/>
          <p:cNvGrpSpPr/>
          <p:nvPr/>
        </p:nvGrpSpPr>
        <p:grpSpPr>
          <a:xfrm>
            <a:off x="8207848" y="2118246"/>
            <a:ext cx="969742" cy="495727"/>
            <a:chOff x="572085" y="4228629"/>
            <a:chExt cx="1292988" cy="660971"/>
          </a:xfrm>
        </p:grpSpPr>
        <p:sp>
          <p:nvSpPr>
            <p:cNvPr id="587" name="TextBox 586"/>
            <p:cNvSpPr txBox="1"/>
            <p:nvPr/>
          </p:nvSpPr>
          <p:spPr>
            <a:xfrm>
              <a:off x="572085" y="4520267"/>
              <a:ext cx="1292988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Foram anexados novos comprovativos?</a:t>
              </a:r>
              <a:endParaRPr kumimoji="0" lang="pt-PT" sz="6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91" name="Flowchart: Decision 590"/>
            <p:cNvSpPr>
              <a:spLocks noChangeAspect="1"/>
            </p:cNvSpPr>
            <p:nvPr/>
          </p:nvSpPr>
          <p:spPr>
            <a:xfrm rot="5400000">
              <a:off x="1045884" y="4252799"/>
              <a:ext cx="331690" cy="283350"/>
            </a:xfrm>
            <a:prstGeom prst="flowChartDecision">
              <a:avLst/>
            </a:prstGeom>
            <a:solidFill>
              <a:srgbClr val="FFFFFF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?</a:t>
              </a:r>
            </a:p>
          </p:txBody>
        </p:sp>
      </p:grpSp>
      <p:cxnSp>
        <p:nvCxnSpPr>
          <p:cNvPr id="596" name="Conexão em ângulos retos 3"/>
          <p:cNvCxnSpPr>
            <a:stCxn id="542" idx="6"/>
            <a:endCxn id="496" idx="0"/>
          </p:cNvCxnSpPr>
          <p:nvPr/>
        </p:nvCxnSpPr>
        <p:spPr>
          <a:xfrm>
            <a:off x="6665454" y="1975237"/>
            <a:ext cx="455451" cy="263859"/>
          </a:xfrm>
          <a:prstGeom prst="bentConnector3">
            <a:avLst>
              <a:gd name="adj1" fmla="val 50000"/>
            </a:avLst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Arrow Connector 520"/>
          <p:cNvCxnSpPr>
            <a:stCxn id="496" idx="2"/>
            <a:endCxn id="591" idx="2"/>
          </p:cNvCxnSpPr>
          <p:nvPr/>
        </p:nvCxnSpPr>
        <p:spPr>
          <a:xfrm>
            <a:off x="8031231" y="2239096"/>
            <a:ext cx="550094" cy="3531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20" name="Conexão em ângulos retos 3"/>
          <p:cNvCxnSpPr>
            <a:stCxn id="591" idx="1"/>
            <a:endCxn id="592" idx="0"/>
          </p:cNvCxnSpPr>
          <p:nvPr/>
        </p:nvCxnSpPr>
        <p:spPr>
          <a:xfrm rot="5400000" flipH="1" flipV="1">
            <a:off x="8899829" y="1669230"/>
            <a:ext cx="236769" cy="661265"/>
          </a:xfrm>
          <a:prstGeom prst="bentConnector2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TextBox 620"/>
          <p:cNvSpPr txBox="1"/>
          <p:nvPr/>
        </p:nvSpPr>
        <p:spPr>
          <a:xfrm>
            <a:off x="8810308" y="1721763"/>
            <a:ext cx="40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Sim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23" name="TextBox 622"/>
          <p:cNvSpPr txBox="1"/>
          <p:nvPr/>
        </p:nvSpPr>
        <p:spPr>
          <a:xfrm>
            <a:off x="8817968" y="2067220"/>
            <a:ext cx="4015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Não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9" name="Rectangle 106"/>
          <p:cNvSpPr>
            <a:spLocks noChangeAspect="1"/>
          </p:cNvSpPr>
          <p:nvPr/>
        </p:nvSpPr>
        <p:spPr>
          <a:xfrm rot="16200000">
            <a:off x="2117506" y="3841718"/>
            <a:ext cx="288002" cy="816854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Marcar processo com motivo de devolução</a:t>
            </a:r>
          </a:p>
        </p:txBody>
      </p:sp>
      <p:sp>
        <p:nvSpPr>
          <p:cNvPr id="352" name="Flowchart: Decision 351"/>
          <p:cNvSpPr>
            <a:spLocks noChangeAspect="1"/>
          </p:cNvSpPr>
          <p:nvPr/>
        </p:nvSpPr>
        <p:spPr>
          <a:xfrm rot="5400000">
            <a:off x="2701926" y="4739730"/>
            <a:ext cx="248769" cy="212513"/>
          </a:xfrm>
          <a:prstGeom prst="flowChartDecision">
            <a:avLst/>
          </a:prstGeom>
          <a:solidFill>
            <a:srgbClr val="FFFFFF"/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?</a:t>
            </a:r>
          </a:p>
        </p:txBody>
      </p:sp>
      <p:sp>
        <p:nvSpPr>
          <p:cNvPr id="357" name="TextBox 356"/>
          <p:cNvSpPr txBox="1"/>
          <p:nvPr/>
        </p:nvSpPr>
        <p:spPr>
          <a:xfrm>
            <a:off x="2794443" y="4392276"/>
            <a:ext cx="53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Cliente já existente na Unicre?</a:t>
            </a:r>
            <a:endParaRPr kumimoji="0" lang="pt-PT" sz="6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7" name="Rectangle 106"/>
          <p:cNvSpPr>
            <a:spLocks noChangeAspect="1"/>
          </p:cNvSpPr>
          <p:nvPr/>
        </p:nvSpPr>
        <p:spPr>
          <a:xfrm rot="16200000">
            <a:off x="3202104" y="4842691"/>
            <a:ext cx="288000" cy="779563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Marcar interveniente </a:t>
            </a:r>
            <a:b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para ‘Atualizar Cliente’</a:t>
            </a:r>
          </a:p>
        </p:txBody>
      </p:sp>
      <p:sp>
        <p:nvSpPr>
          <p:cNvPr id="368" name="TextBox 367"/>
          <p:cNvSpPr txBox="1"/>
          <p:nvPr/>
        </p:nvSpPr>
        <p:spPr>
          <a:xfrm>
            <a:off x="2553800" y="5082023"/>
            <a:ext cx="3216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Sim</a:t>
            </a:r>
          </a:p>
        </p:txBody>
      </p:sp>
      <p:sp>
        <p:nvSpPr>
          <p:cNvPr id="369" name="TextBox 368"/>
          <p:cNvSpPr txBox="1"/>
          <p:nvPr/>
        </p:nvSpPr>
        <p:spPr>
          <a:xfrm>
            <a:off x="2536207" y="4477217"/>
            <a:ext cx="407074" cy="1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Não</a:t>
            </a:r>
          </a:p>
        </p:txBody>
      </p:sp>
      <p:sp>
        <p:nvSpPr>
          <p:cNvPr id="370" name="Rectangle 106"/>
          <p:cNvSpPr>
            <a:spLocks noChangeAspect="1"/>
          </p:cNvSpPr>
          <p:nvPr/>
        </p:nvSpPr>
        <p:spPr>
          <a:xfrm rot="16200000">
            <a:off x="2682309" y="3208589"/>
            <a:ext cx="288002" cy="779564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Marcar interveniente </a:t>
            </a:r>
            <a:b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para ‘Criar Cliente’</a:t>
            </a:r>
          </a:p>
        </p:txBody>
      </p:sp>
      <p:pic>
        <p:nvPicPr>
          <p:cNvPr id="371" name="Picture 307" descr="Roda-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64117" y="5014297"/>
            <a:ext cx="180000" cy="195273"/>
          </a:xfrm>
          <a:prstGeom prst="rect">
            <a:avLst/>
          </a:prstGeom>
        </p:spPr>
      </p:pic>
      <p:pic>
        <p:nvPicPr>
          <p:cNvPr id="372" name="Picture 307" descr="Roda-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82642" y="4012078"/>
            <a:ext cx="180000" cy="195273"/>
          </a:xfrm>
          <a:prstGeom prst="rect">
            <a:avLst/>
          </a:prstGeom>
        </p:spPr>
      </p:pic>
      <p:cxnSp>
        <p:nvCxnSpPr>
          <p:cNvPr id="377" name="Straight Arrow Connector 376"/>
          <p:cNvCxnSpPr>
            <a:stCxn id="352" idx="1"/>
            <a:endCxn id="370" idx="1"/>
          </p:cNvCxnSpPr>
          <p:nvPr/>
        </p:nvCxnSpPr>
        <p:spPr>
          <a:xfrm flipV="1">
            <a:off x="2826310" y="3742372"/>
            <a:ext cx="0" cy="97923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exão em ângulos retos 3"/>
          <p:cNvCxnSpPr>
            <a:stCxn id="352" idx="3"/>
            <a:endCxn id="367" idx="0"/>
          </p:cNvCxnSpPr>
          <p:nvPr/>
        </p:nvCxnSpPr>
        <p:spPr>
          <a:xfrm rot="16200000" flipH="1">
            <a:off x="2760265" y="5036415"/>
            <a:ext cx="262102" cy="130013"/>
          </a:xfrm>
          <a:prstGeom prst="bentConnector2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Flowchart: Decision 379"/>
          <p:cNvSpPr>
            <a:spLocks noChangeAspect="1"/>
          </p:cNvSpPr>
          <p:nvPr/>
        </p:nvSpPr>
        <p:spPr>
          <a:xfrm rot="5400000">
            <a:off x="3300435" y="2881581"/>
            <a:ext cx="248769" cy="212513"/>
          </a:xfrm>
          <a:prstGeom prst="flowChartDecision">
            <a:avLst/>
          </a:prstGeom>
          <a:solidFill>
            <a:srgbClr val="FFFFFF"/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?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2892139" y="2630960"/>
            <a:ext cx="988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Foram submetidos comprovativos?</a:t>
            </a:r>
            <a:endParaRPr kumimoji="0" lang="pt-PT" sz="6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387" name="Conexão em ângulos retos 3"/>
          <p:cNvCxnSpPr>
            <a:stCxn id="370" idx="3"/>
            <a:endCxn id="380" idx="2"/>
          </p:cNvCxnSpPr>
          <p:nvPr/>
        </p:nvCxnSpPr>
        <p:spPr>
          <a:xfrm rot="5400000" flipH="1" flipV="1">
            <a:off x="2839170" y="2974978"/>
            <a:ext cx="466532" cy="492253"/>
          </a:xfrm>
          <a:prstGeom prst="bentConnector2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xão em ângulos retos 3"/>
          <p:cNvCxnSpPr>
            <a:stCxn id="367" idx="3"/>
            <a:endCxn id="380" idx="2"/>
          </p:cNvCxnSpPr>
          <p:nvPr/>
        </p:nvCxnSpPr>
        <p:spPr>
          <a:xfrm rot="16200000" flipV="1">
            <a:off x="2282017" y="4024385"/>
            <a:ext cx="2100635" cy="27542"/>
          </a:xfrm>
          <a:prstGeom prst="bentConnector4">
            <a:avLst>
              <a:gd name="adj1" fmla="val 40"/>
              <a:gd name="adj2" fmla="val 394812"/>
            </a:avLst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/>
          <p:cNvCxnSpPr>
            <a:stCxn id="380" idx="0"/>
            <a:endCxn id="320" idx="0"/>
          </p:cNvCxnSpPr>
          <p:nvPr/>
        </p:nvCxnSpPr>
        <p:spPr>
          <a:xfrm>
            <a:off x="3531076" y="2987838"/>
            <a:ext cx="597489" cy="4693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exão em ângulos retos 3"/>
          <p:cNvCxnSpPr>
            <a:stCxn id="380" idx="3"/>
            <a:endCxn id="343" idx="3"/>
          </p:cNvCxnSpPr>
          <p:nvPr/>
        </p:nvCxnSpPr>
        <p:spPr>
          <a:xfrm rot="16200000" flipH="1">
            <a:off x="3523247" y="3013794"/>
            <a:ext cx="962054" cy="1158910"/>
          </a:xfrm>
          <a:prstGeom prst="bentConnector3">
            <a:avLst>
              <a:gd name="adj1" fmla="val 59930"/>
            </a:avLst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/>
          <p:cNvSpPr txBox="1"/>
          <p:nvPr/>
        </p:nvSpPr>
        <p:spPr>
          <a:xfrm>
            <a:off x="3313223" y="3136555"/>
            <a:ext cx="40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Não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3480208" y="2852307"/>
            <a:ext cx="3216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Sim</a:t>
            </a:r>
          </a:p>
        </p:txBody>
      </p:sp>
      <p:sp>
        <p:nvSpPr>
          <p:cNvPr id="405" name="Oval 404"/>
          <p:cNvSpPr>
            <a:spLocks noChangeAspect="1"/>
          </p:cNvSpPr>
          <p:nvPr/>
        </p:nvSpPr>
        <p:spPr>
          <a:xfrm flipH="1">
            <a:off x="1735431" y="3995555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06" name="Oval 405"/>
          <p:cNvSpPr>
            <a:spLocks noChangeAspect="1"/>
          </p:cNvSpPr>
          <p:nvPr/>
        </p:nvSpPr>
        <p:spPr>
          <a:xfrm flipH="1">
            <a:off x="2858607" y="4981004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5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407" name="Oval 406"/>
          <p:cNvSpPr>
            <a:spLocks noChangeAspect="1"/>
          </p:cNvSpPr>
          <p:nvPr/>
        </p:nvSpPr>
        <p:spPr>
          <a:xfrm flipH="1">
            <a:off x="2321787" y="3362157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6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pic>
        <p:nvPicPr>
          <p:cNvPr id="408" name="Picture 307" descr="Roda-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25344" y="3341619"/>
            <a:ext cx="180000" cy="195273"/>
          </a:xfrm>
          <a:prstGeom prst="rect">
            <a:avLst/>
          </a:prstGeom>
        </p:spPr>
      </p:pic>
      <p:sp>
        <p:nvSpPr>
          <p:cNvPr id="264" name="Text Placeholder 2"/>
          <p:cNvSpPr txBox="1">
            <a:spLocks/>
          </p:cNvSpPr>
          <p:nvPr/>
        </p:nvSpPr>
        <p:spPr>
          <a:xfrm>
            <a:off x="406137" y="67115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SzTx/>
              <a:buFont typeface="Arial" charset="0"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Fluxos de tratamento (2/4)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6" name="Elbow Connector 265"/>
          <p:cNvCxnSpPr>
            <a:stCxn id="508" idx="3"/>
            <a:endCxn id="497" idx="3"/>
          </p:cNvCxnSpPr>
          <p:nvPr/>
        </p:nvCxnSpPr>
        <p:spPr>
          <a:xfrm rot="16200000" flipH="1" flipV="1">
            <a:off x="2983041" y="24245"/>
            <a:ext cx="431095" cy="3184034"/>
          </a:xfrm>
          <a:prstGeom prst="bentConnector3">
            <a:avLst>
              <a:gd name="adj1" fmla="val -27722"/>
            </a:avLst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5" name="Rectangle 106"/>
          <p:cNvSpPr>
            <a:spLocks noChangeAspect="1"/>
          </p:cNvSpPr>
          <p:nvPr/>
        </p:nvSpPr>
        <p:spPr>
          <a:xfrm rot="16200000">
            <a:off x="9518931" y="1250208"/>
            <a:ext cx="235307" cy="548404"/>
          </a:xfrm>
          <a:prstGeom prst="rect">
            <a:avLst/>
          </a:prstGeom>
          <a:solidFill>
            <a:srgbClr val="1A1E30"/>
          </a:solidFill>
          <a:ln w="12700" cap="flat" cmpd="sng" algn="ctr">
            <a:solidFill>
              <a:srgbClr val="1DAF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Cancelar Processo</a:t>
            </a:r>
            <a:endParaRPr kumimoji="0" lang="pt-BR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7077401" y="2617300"/>
            <a:ext cx="100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Análise Processo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(slide 3/3)</a:t>
            </a:r>
            <a:endParaRPr kumimoji="0" lang="pt-PT" sz="6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0" name="Rectangle 106"/>
          <p:cNvSpPr>
            <a:spLocks noChangeAspect="1"/>
          </p:cNvSpPr>
          <p:nvPr/>
        </p:nvSpPr>
        <p:spPr>
          <a:xfrm rot="16200000">
            <a:off x="9349865" y="2148544"/>
            <a:ext cx="180000" cy="180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1DAF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	</a:t>
            </a:r>
            <a:r>
              <a:rPr kumimoji="0" lang="pt-BR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</a:t>
            </a:r>
            <a:r>
              <a:rPr kumimoji="0" lang="pt-B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	</a:t>
            </a:r>
            <a:endParaRPr kumimoji="0" lang="pt-BR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1" name="Rectangle 106"/>
          <p:cNvSpPr>
            <a:spLocks noChangeAspect="1"/>
          </p:cNvSpPr>
          <p:nvPr/>
        </p:nvSpPr>
        <p:spPr>
          <a:xfrm rot="16200000">
            <a:off x="8712646" y="4755430"/>
            <a:ext cx="288000" cy="845179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Identificar Pack Contratual</a:t>
            </a:r>
          </a:p>
        </p:txBody>
      </p:sp>
      <p:grpSp>
        <p:nvGrpSpPr>
          <p:cNvPr id="287" name="Group 286"/>
          <p:cNvGrpSpPr/>
          <p:nvPr/>
        </p:nvGrpSpPr>
        <p:grpSpPr>
          <a:xfrm rot="21352263">
            <a:off x="8561854" y="5661743"/>
            <a:ext cx="714392" cy="418013"/>
            <a:chOff x="9651676" y="5213346"/>
            <a:chExt cx="883256" cy="368813"/>
          </a:xfrm>
        </p:grpSpPr>
        <p:sp>
          <p:nvSpPr>
            <p:cNvPr id="288" name="Flowchart: Data 1212"/>
            <p:cNvSpPr>
              <a:spLocks noChangeAspect="1"/>
            </p:cNvSpPr>
            <p:nvPr/>
          </p:nvSpPr>
          <p:spPr>
            <a:xfrm rot="21001400">
              <a:off x="9673111" y="5213346"/>
              <a:ext cx="861821" cy="36881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1131 h 11131"/>
                <a:gd name="connsiteX1" fmla="*/ 1411 w 10000"/>
                <a:gd name="connsiteY1" fmla="*/ 0 h 11131"/>
                <a:gd name="connsiteX2" fmla="*/ 10000 w 10000"/>
                <a:gd name="connsiteY2" fmla="*/ 1131 h 11131"/>
                <a:gd name="connsiteX3" fmla="*/ 8000 w 10000"/>
                <a:gd name="connsiteY3" fmla="*/ 11131 h 11131"/>
                <a:gd name="connsiteX4" fmla="*/ 0 w 10000"/>
                <a:gd name="connsiteY4" fmla="*/ 11131 h 11131"/>
                <a:gd name="connsiteX0" fmla="*/ 0 w 10000"/>
                <a:gd name="connsiteY0" fmla="*/ 11131 h 12028"/>
                <a:gd name="connsiteX1" fmla="*/ 1411 w 10000"/>
                <a:gd name="connsiteY1" fmla="*/ 0 h 12028"/>
                <a:gd name="connsiteX2" fmla="*/ 10000 w 10000"/>
                <a:gd name="connsiteY2" fmla="*/ 1131 h 12028"/>
                <a:gd name="connsiteX3" fmla="*/ 8660 w 10000"/>
                <a:gd name="connsiteY3" fmla="*/ 12028 h 12028"/>
                <a:gd name="connsiteX4" fmla="*/ 0 w 10000"/>
                <a:gd name="connsiteY4" fmla="*/ 11131 h 12028"/>
                <a:gd name="connsiteX0" fmla="*/ 0 w 10000"/>
                <a:gd name="connsiteY0" fmla="*/ 11131 h 11397"/>
                <a:gd name="connsiteX1" fmla="*/ 1411 w 10000"/>
                <a:gd name="connsiteY1" fmla="*/ 0 h 11397"/>
                <a:gd name="connsiteX2" fmla="*/ 10000 w 10000"/>
                <a:gd name="connsiteY2" fmla="*/ 1131 h 11397"/>
                <a:gd name="connsiteX3" fmla="*/ 9099 w 10000"/>
                <a:gd name="connsiteY3" fmla="*/ 11397 h 11397"/>
                <a:gd name="connsiteX4" fmla="*/ 0 w 10000"/>
                <a:gd name="connsiteY4" fmla="*/ 11131 h 11397"/>
                <a:gd name="connsiteX0" fmla="*/ 0 w 10000"/>
                <a:gd name="connsiteY0" fmla="*/ 10000 h 10266"/>
                <a:gd name="connsiteX1" fmla="*/ 1140 w 10000"/>
                <a:gd name="connsiteY1" fmla="*/ 108 h 10266"/>
                <a:gd name="connsiteX2" fmla="*/ 10000 w 10000"/>
                <a:gd name="connsiteY2" fmla="*/ 0 h 10266"/>
                <a:gd name="connsiteX3" fmla="*/ 9099 w 10000"/>
                <a:gd name="connsiteY3" fmla="*/ 10266 h 10266"/>
                <a:gd name="connsiteX4" fmla="*/ 0 w 10000"/>
                <a:gd name="connsiteY4" fmla="*/ 10000 h 10266"/>
                <a:gd name="connsiteX0" fmla="*/ 0 w 10000"/>
                <a:gd name="connsiteY0" fmla="*/ 10130 h 10396"/>
                <a:gd name="connsiteX1" fmla="*/ 1077 w 10000"/>
                <a:gd name="connsiteY1" fmla="*/ 0 h 10396"/>
                <a:gd name="connsiteX2" fmla="*/ 10000 w 10000"/>
                <a:gd name="connsiteY2" fmla="*/ 130 h 10396"/>
                <a:gd name="connsiteX3" fmla="*/ 9099 w 10000"/>
                <a:gd name="connsiteY3" fmla="*/ 10396 h 10396"/>
                <a:gd name="connsiteX4" fmla="*/ 0 w 10000"/>
                <a:gd name="connsiteY4" fmla="*/ 10130 h 1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396">
                  <a:moveTo>
                    <a:pt x="0" y="10130"/>
                  </a:moveTo>
                  <a:lnTo>
                    <a:pt x="1077" y="0"/>
                  </a:lnTo>
                  <a:lnTo>
                    <a:pt x="10000" y="130"/>
                  </a:lnTo>
                  <a:cubicBezTo>
                    <a:pt x="9700" y="3552"/>
                    <a:pt x="9399" y="6974"/>
                    <a:pt x="9099" y="10396"/>
                  </a:cubicBezTo>
                  <a:lnTo>
                    <a:pt x="0" y="10130"/>
                  </a:lnTo>
                  <a:close/>
                </a:path>
              </a:pathLst>
            </a:custGeom>
            <a:solidFill>
              <a:srgbClr val="1A1E30"/>
            </a:solidFill>
            <a:ln w="12700" cap="flat" cmpd="sng" algn="ctr">
              <a:solidFill>
                <a:srgbClr val="898686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  <a:scene3d>
                <a:camera prst="orthographicFront">
                  <a:rot lat="0" lon="0" rev="0"/>
                </a:camera>
                <a:lightRig rig="threePt" dir="t"/>
              </a:scene3d>
              <a:sp3d z="3175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451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9" name="TextBox 288"/>
            <p:cNvSpPr txBox="1">
              <a:spLocks noChangeAspect="1"/>
            </p:cNvSpPr>
            <p:nvPr/>
          </p:nvSpPr>
          <p:spPr>
            <a:xfrm rot="21053017">
              <a:off x="9651676" y="5252493"/>
              <a:ext cx="879891" cy="32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Identificar Pack Contratual</a:t>
              </a:r>
              <a:endParaRPr kumimoji="0" lang="pt-PT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292" name="Picture 307" descr="Roda-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3775" y="5857611"/>
            <a:ext cx="216000" cy="230749"/>
          </a:xfrm>
          <a:prstGeom prst="rect">
            <a:avLst/>
          </a:prstGeom>
        </p:spPr>
      </p:pic>
      <p:sp>
        <p:nvSpPr>
          <p:cNvPr id="294" name="Oval 293"/>
          <p:cNvSpPr>
            <a:spLocks noChangeAspect="1"/>
          </p:cNvSpPr>
          <p:nvPr/>
        </p:nvSpPr>
        <p:spPr>
          <a:xfrm flipH="1">
            <a:off x="8416563" y="4963827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14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6" name="Oval 295"/>
          <p:cNvSpPr>
            <a:spLocks noChangeAspect="1"/>
          </p:cNvSpPr>
          <p:nvPr/>
        </p:nvSpPr>
        <p:spPr>
          <a:xfrm flipH="1">
            <a:off x="11122348" y="4368384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97" name="Straight Arrow Connector 296"/>
          <p:cNvCxnSpPr>
            <a:stCxn id="298" idx="2"/>
            <a:endCxn id="497" idx="0"/>
          </p:cNvCxnSpPr>
          <p:nvPr/>
        </p:nvCxnSpPr>
        <p:spPr>
          <a:xfrm>
            <a:off x="909724" y="1974860"/>
            <a:ext cx="241685" cy="95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98" name="Rectangle 106"/>
          <p:cNvSpPr>
            <a:spLocks noChangeAspect="1"/>
          </p:cNvSpPr>
          <p:nvPr/>
        </p:nvSpPr>
        <p:spPr>
          <a:xfrm rot="16200000">
            <a:off x="767022" y="1903509"/>
            <a:ext cx="142702" cy="142702"/>
          </a:xfrm>
          <a:prstGeom prst="rect">
            <a:avLst/>
          </a:prstGeom>
          <a:solidFill>
            <a:srgbClr val="FDA5C7"/>
          </a:solidFill>
          <a:ln w="12700" cap="flat" cmpd="sng" algn="ctr">
            <a:solidFill>
              <a:srgbClr val="C92B5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  <a:endParaRPr kumimoji="0" lang="pt-BR" sz="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36" name="Group 335"/>
          <p:cNvGrpSpPr/>
          <p:nvPr/>
        </p:nvGrpSpPr>
        <p:grpSpPr>
          <a:xfrm>
            <a:off x="8482620" y="5637128"/>
            <a:ext cx="335348" cy="184666"/>
            <a:chOff x="8598411" y="1374627"/>
            <a:chExt cx="335348" cy="187529"/>
          </a:xfrm>
        </p:grpSpPr>
        <p:sp>
          <p:nvSpPr>
            <p:cNvPr id="349" name="Oval 348"/>
            <p:cNvSpPr>
              <a:spLocks noChangeAspect="1"/>
            </p:cNvSpPr>
            <p:nvPr/>
          </p:nvSpPr>
          <p:spPr>
            <a:xfrm flipH="1">
              <a:off x="8663424" y="1376960"/>
              <a:ext cx="180000" cy="180000"/>
            </a:xfrm>
            <a:prstGeom prst="ellipse">
              <a:avLst/>
            </a:prstGeom>
            <a:solidFill>
              <a:srgbClr val="1A1E30"/>
            </a:solidFill>
            <a:ln w="19050" cap="flat" cmpd="sng" algn="ctr">
              <a:solidFill>
                <a:srgbClr val="B5B4B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8598411" y="1374627"/>
              <a:ext cx="335348" cy="187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13.1</a:t>
              </a:r>
              <a:endParaRPr kumimoji="0" lang="pt-PT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21" name="Rectangle 106"/>
          <p:cNvSpPr>
            <a:spLocks noChangeAspect="1"/>
          </p:cNvSpPr>
          <p:nvPr/>
        </p:nvSpPr>
        <p:spPr>
          <a:xfrm rot="16200000">
            <a:off x="2007296" y="3289339"/>
            <a:ext cx="180000" cy="180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1DAF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	</a:t>
            </a:r>
            <a:r>
              <a:rPr kumimoji="0" lang="pt-BR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</a:t>
            </a:r>
            <a:r>
              <a:rPr kumimoji="0" lang="pt-B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	</a:t>
            </a:r>
            <a:endParaRPr kumimoji="0" lang="pt-BR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353" name="Straight Arrow Connector 352"/>
          <p:cNvCxnSpPr>
            <a:stCxn id="321" idx="0"/>
            <a:endCxn id="293" idx="2"/>
          </p:cNvCxnSpPr>
          <p:nvPr/>
        </p:nvCxnSpPr>
        <p:spPr>
          <a:xfrm flipH="1">
            <a:off x="1748183" y="3379339"/>
            <a:ext cx="259113" cy="6271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Oval 414"/>
          <p:cNvSpPr>
            <a:spLocks noChangeAspect="1"/>
          </p:cNvSpPr>
          <p:nvPr/>
        </p:nvSpPr>
        <p:spPr>
          <a:xfrm flipH="1">
            <a:off x="10066863" y="4407134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16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416" name="Picture 307" descr="Roda-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1586" y="4984460"/>
            <a:ext cx="180000" cy="195273"/>
          </a:xfrm>
          <a:prstGeom prst="rect">
            <a:avLst/>
          </a:prstGeom>
        </p:spPr>
      </p:pic>
      <p:pic>
        <p:nvPicPr>
          <p:cNvPr id="657" name="Picture 307" descr="Roda-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52280" y="4403496"/>
            <a:ext cx="180000" cy="195273"/>
          </a:xfrm>
          <a:prstGeom prst="rect">
            <a:avLst/>
          </a:prstGeom>
        </p:spPr>
      </p:pic>
      <p:cxnSp>
        <p:nvCxnSpPr>
          <p:cNvPr id="366" name="Straight Arrow Connector 365"/>
          <p:cNvCxnSpPr/>
          <p:nvPr/>
        </p:nvCxnSpPr>
        <p:spPr>
          <a:xfrm flipV="1">
            <a:off x="10784641" y="4814634"/>
            <a:ext cx="962" cy="111932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/>
          <p:nvPr/>
        </p:nvCxnSpPr>
        <p:spPr>
          <a:xfrm flipH="1" flipV="1">
            <a:off x="8877268" y="5305141"/>
            <a:ext cx="3719" cy="35649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7761417" y="3274607"/>
            <a:ext cx="63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PT" sz="600" kern="0" dirty="0" err="1">
                <a:solidFill>
                  <a:srgbClr val="E7E6E6">
                    <a:lumMod val="10000"/>
                  </a:srgbClr>
                </a:solidFill>
                <a:latin typeface="Arial" panose="020B0604020202020204"/>
              </a:rPr>
              <a:t>Pricing</a:t>
            </a:r>
            <a:r>
              <a:rPr lang="pt-PT" sz="600" kern="0" dirty="0">
                <a:solidFill>
                  <a:srgbClr val="E7E6E6">
                    <a:lumMod val="10000"/>
                  </a:srgbClr>
                </a:solidFill>
                <a:latin typeface="Arial" panose="020B0604020202020204"/>
              </a:rPr>
              <a:t> Negociado /Alterado?</a:t>
            </a:r>
            <a:endParaRPr kumimoji="0" lang="pt-PT" sz="6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7" name="Flowchart: Decision 246"/>
          <p:cNvSpPr>
            <a:spLocks noChangeAspect="1"/>
          </p:cNvSpPr>
          <p:nvPr/>
        </p:nvSpPr>
        <p:spPr>
          <a:xfrm rot="5400000">
            <a:off x="8252883" y="3524906"/>
            <a:ext cx="248768" cy="212512"/>
          </a:xfrm>
          <a:prstGeom prst="flowChartDecision">
            <a:avLst/>
          </a:prstGeom>
          <a:solidFill>
            <a:srgbClr val="FFFFFF"/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?</a:t>
            </a:r>
          </a:p>
        </p:txBody>
      </p:sp>
      <p:cxnSp>
        <p:nvCxnSpPr>
          <p:cNvPr id="248" name="Straight Arrow Connector 247"/>
          <p:cNvCxnSpPr>
            <a:stCxn id="579" idx="3"/>
            <a:endCxn id="247" idx="1"/>
          </p:cNvCxnSpPr>
          <p:nvPr/>
        </p:nvCxnSpPr>
        <p:spPr>
          <a:xfrm flipH="1">
            <a:off x="8377267" y="3175055"/>
            <a:ext cx="13184" cy="331723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1" name="TextBox 250"/>
          <p:cNvSpPr txBox="1"/>
          <p:nvPr/>
        </p:nvSpPr>
        <p:spPr>
          <a:xfrm rot="16200000">
            <a:off x="8123172" y="3748814"/>
            <a:ext cx="4015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Não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52" name="Conexão em ângulos retos 3"/>
          <p:cNvCxnSpPr>
            <a:stCxn id="247" idx="3"/>
            <a:endCxn id="271" idx="0"/>
          </p:cNvCxnSpPr>
          <p:nvPr/>
        </p:nvCxnSpPr>
        <p:spPr>
          <a:xfrm rot="16200000" flipH="1">
            <a:off x="7694425" y="4438388"/>
            <a:ext cx="1422474" cy="56790"/>
          </a:xfrm>
          <a:prstGeom prst="bentConnector2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8406232" y="3463344"/>
            <a:ext cx="40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Sim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81" name="Straight Arrow Connector 280"/>
          <p:cNvCxnSpPr>
            <a:stCxn id="442" idx="0"/>
            <a:endCxn id="247" idx="2"/>
          </p:cNvCxnSpPr>
          <p:nvPr/>
        </p:nvCxnSpPr>
        <p:spPr>
          <a:xfrm>
            <a:off x="6867556" y="3623745"/>
            <a:ext cx="1403455" cy="7417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4" name="Conexão em ângulos retos 3"/>
          <p:cNvCxnSpPr>
            <a:stCxn id="247" idx="0"/>
            <a:endCxn id="299" idx="1"/>
          </p:cNvCxnSpPr>
          <p:nvPr/>
        </p:nvCxnSpPr>
        <p:spPr>
          <a:xfrm flipV="1">
            <a:off x="8483523" y="2104607"/>
            <a:ext cx="2161752" cy="1526555"/>
          </a:xfrm>
          <a:prstGeom prst="bentConnector2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106"/>
          <p:cNvSpPr>
            <a:spLocks noChangeAspect="1"/>
          </p:cNvSpPr>
          <p:nvPr/>
        </p:nvSpPr>
        <p:spPr>
          <a:xfrm rot="16200000">
            <a:off x="10499125" y="1503294"/>
            <a:ext cx="292299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Fila de Aprovação</a:t>
            </a:r>
            <a:r>
              <a:rPr kumimoji="0" lang="pt-BR" sz="600" b="0" i="0" u="none" strike="noStrike" kern="0" cap="none" spc="0" normalizeH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de Negociação de Preçário</a:t>
            </a:r>
            <a:endParaRPr kumimoji="0" lang="pt-BR" sz="600" b="0" i="0" u="none" strike="noStrike" kern="0" cap="none" spc="0" normalizeH="0" baseline="0" noProof="0" dirty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22" name="Group 263"/>
          <p:cNvGrpSpPr/>
          <p:nvPr/>
        </p:nvGrpSpPr>
        <p:grpSpPr>
          <a:xfrm>
            <a:off x="9753423" y="1271650"/>
            <a:ext cx="995615" cy="279715"/>
            <a:chOff x="135306" y="4228637"/>
            <a:chExt cx="1327485" cy="372954"/>
          </a:xfrm>
        </p:grpSpPr>
        <p:sp>
          <p:nvSpPr>
            <p:cNvPr id="323" name="TextBox 322"/>
            <p:cNvSpPr txBox="1"/>
            <p:nvPr/>
          </p:nvSpPr>
          <p:spPr>
            <a:xfrm>
              <a:off x="135306" y="4232258"/>
              <a:ext cx="1292988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Condições Aprovadas?</a:t>
              </a:r>
              <a:endParaRPr kumimoji="0" lang="pt-PT" sz="6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4" name="Flowchart: Decision 323"/>
            <p:cNvSpPr>
              <a:spLocks noChangeAspect="1"/>
            </p:cNvSpPr>
            <p:nvPr/>
          </p:nvSpPr>
          <p:spPr>
            <a:xfrm rot="5400000">
              <a:off x="1155271" y="4252807"/>
              <a:ext cx="331690" cy="283350"/>
            </a:xfrm>
            <a:prstGeom prst="flowChartDecision">
              <a:avLst/>
            </a:prstGeom>
            <a:solidFill>
              <a:srgbClr val="FFFFFF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?</a:t>
              </a:r>
            </a:p>
          </p:txBody>
        </p:sp>
      </p:grpSp>
      <p:cxnSp>
        <p:nvCxnSpPr>
          <p:cNvPr id="326" name="Conexão em ângulos retos 3"/>
          <p:cNvCxnSpPr>
            <a:stCxn id="324" idx="1"/>
            <a:endCxn id="329" idx="0"/>
          </p:cNvCxnSpPr>
          <p:nvPr/>
        </p:nvCxnSpPr>
        <p:spPr>
          <a:xfrm rot="5400000" flipH="1" flipV="1">
            <a:off x="10935904" y="877355"/>
            <a:ext cx="101173" cy="687418"/>
          </a:xfrm>
          <a:prstGeom prst="bentConnector2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10700022" y="1253308"/>
            <a:ext cx="40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Sim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10652774" y="1018170"/>
            <a:ext cx="4015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Não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9" name="Rectangle 106"/>
          <p:cNvSpPr>
            <a:spLocks noChangeAspect="1"/>
          </p:cNvSpPr>
          <p:nvPr/>
        </p:nvSpPr>
        <p:spPr>
          <a:xfrm rot="16200000">
            <a:off x="11573327" y="801348"/>
            <a:ext cx="252000" cy="738257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Devolver Comercial</a:t>
            </a:r>
          </a:p>
        </p:txBody>
      </p:sp>
      <p:cxnSp>
        <p:nvCxnSpPr>
          <p:cNvPr id="330" name="Straight Arrow Connector 520"/>
          <p:cNvCxnSpPr>
            <a:stCxn id="299" idx="3"/>
            <a:endCxn id="324" idx="3"/>
          </p:cNvCxnSpPr>
          <p:nvPr/>
        </p:nvCxnSpPr>
        <p:spPr>
          <a:xfrm flipH="1" flipV="1">
            <a:off x="10642781" y="1520417"/>
            <a:ext cx="2494" cy="291891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1" name="Conexão em ângulos retos 3"/>
          <p:cNvCxnSpPr>
            <a:stCxn id="324" idx="0"/>
            <a:endCxn id="271" idx="3"/>
          </p:cNvCxnSpPr>
          <p:nvPr/>
        </p:nvCxnSpPr>
        <p:spPr>
          <a:xfrm flipH="1">
            <a:off x="8856647" y="1396034"/>
            <a:ext cx="1892391" cy="3637986"/>
          </a:xfrm>
          <a:prstGeom prst="bentConnector4">
            <a:avLst>
              <a:gd name="adj1" fmla="val -31603"/>
              <a:gd name="adj2" fmla="val 64641"/>
            </a:avLst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/>
          <p:cNvSpPr txBox="1"/>
          <p:nvPr/>
        </p:nvSpPr>
        <p:spPr>
          <a:xfrm>
            <a:off x="11706660" y="2349622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700" b="1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</a:rPr>
              <a:t>AN</a:t>
            </a:r>
            <a:endParaRPr kumimoji="0" lang="pt-PT" sz="7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2321787" y="6501924"/>
            <a:ext cx="11464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700" b="1" dirty="0" smtClean="0">
                <a:solidFill>
                  <a:srgbClr val="A2AAAD">
                    <a:lumMod val="50000"/>
                  </a:srgbClr>
                </a:solidFill>
                <a:latin typeface="Arial" panose="020B0604020202020204"/>
              </a:rPr>
              <a:t>AN</a:t>
            </a: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2AAAD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</a:t>
            </a:r>
            <a:r>
              <a:rPr lang="pt-PT" sz="700" b="1" dirty="0" smtClean="0">
                <a:solidFill>
                  <a:prstClr val="black"/>
                </a:solidFill>
                <a:latin typeface="Calibri" panose="020F0502020204030204"/>
              </a:rPr>
              <a:t>Aprovação Negocial</a:t>
            </a:r>
            <a:endParaRPr kumimoji="0" lang="pt-PT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8" name="Oval 387"/>
          <p:cNvSpPr>
            <a:spLocks noChangeAspect="1"/>
          </p:cNvSpPr>
          <p:nvPr/>
        </p:nvSpPr>
        <p:spPr>
          <a:xfrm flipH="1">
            <a:off x="10147322" y="1731115"/>
            <a:ext cx="149395" cy="149395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18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398" name="Oval 397"/>
          <p:cNvSpPr>
            <a:spLocks noChangeAspect="1"/>
          </p:cNvSpPr>
          <p:nvPr/>
        </p:nvSpPr>
        <p:spPr>
          <a:xfrm flipH="1">
            <a:off x="11257315" y="940540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19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pic>
        <p:nvPicPr>
          <p:cNvPr id="300" name="Picture 14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16576" y="1738256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3" name="Picture 307" descr="Roda-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34442" y="4412122"/>
            <a:ext cx="180000" cy="195273"/>
          </a:xfrm>
          <a:prstGeom prst="rect">
            <a:avLst/>
          </a:prstGeom>
        </p:spPr>
      </p:pic>
      <p:pic>
        <p:nvPicPr>
          <p:cNvPr id="363" name="Picture 14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29566" y="972158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" name="Rectangle 106"/>
          <p:cNvSpPr>
            <a:spLocks noChangeAspect="1"/>
          </p:cNvSpPr>
          <p:nvPr/>
        </p:nvSpPr>
        <p:spPr>
          <a:xfrm rot="16200000">
            <a:off x="9294846" y="3724230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Validar Poderes</a:t>
            </a:r>
            <a:r>
              <a:rPr kumimoji="0" lang="pt-BR" sz="600" b="0" i="0" u="none" strike="noStrike" kern="0" cap="none" spc="0" normalizeH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de Representação</a:t>
            </a:r>
            <a:endParaRPr kumimoji="0" lang="pt-BR" sz="600" b="0" i="0" u="none" strike="noStrike" kern="0" cap="none" spc="0" normalizeH="0" baseline="0" noProof="0" dirty="0" smtClean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90" name="Picture 307" descr="Roda-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07906" y="3944265"/>
            <a:ext cx="180000" cy="195273"/>
          </a:xfrm>
          <a:prstGeom prst="rect">
            <a:avLst/>
          </a:prstGeom>
        </p:spPr>
      </p:pic>
      <p:cxnSp>
        <p:nvCxnSpPr>
          <p:cNvPr id="400" name="Conexão em ângulos retos 3"/>
          <p:cNvCxnSpPr>
            <a:stCxn id="271" idx="2"/>
            <a:endCxn id="286" idx="1"/>
          </p:cNvCxnSpPr>
          <p:nvPr/>
        </p:nvCxnSpPr>
        <p:spPr>
          <a:xfrm flipV="1">
            <a:off x="9279236" y="4323393"/>
            <a:ext cx="159610" cy="854627"/>
          </a:xfrm>
          <a:prstGeom prst="bentConnector2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1" name="Group 400"/>
          <p:cNvGrpSpPr/>
          <p:nvPr/>
        </p:nvGrpSpPr>
        <p:grpSpPr>
          <a:xfrm rot="21352263">
            <a:off x="9461373" y="5641774"/>
            <a:ext cx="875573" cy="349809"/>
            <a:chOff x="9533290" y="5213346"/>
            <a:chExt cx="1167432" cy="368813"/>
          </a:xfrm>
        </p:grpSpPr>
        <p:sp>
          <p:nvSpPr>
            <p:cNvPr id="402" name="Flowchart: Data 1212"/>
            <p:cNvSpPr>
              <a:spLocks noChangeAspect="1"/>
            </p:cNvSpPr>
            <p:nvPr/>
          </p:nvSpPr>
          <p:spPr>
            <a:xfrm rot="21001400">
              <a:off x="9673111" y="5213346"/>
              <a:ext cx="861821" cy="36881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1131 h 11131"/>
                <a:gd name="connsiteX1" fmla="*/ 1411 w 10000"/>
                <a:gd name="connsiteY1" fmla="*/ 0 h 11131"/>
                <a:gd name="connsiteX2" fmla="*/ 10000 w 10000"/>
                <a:gd name="connsiteY2" fmla="*/ 1131 h 11131"/>
                <a:gd name="connsiteX3" fmla="*/ 8000 w 10000"/>
                <a:gd name="connsiteY3" fmla="*/ 11131 h 11131"/>
                <a:gd name="connsiteX4" fmla="*/ 0 w 10000"/>
                <a:gd name="connsiteY4" fmla="*/ 11131 h 11131"/>
                <a:gd name="connsiteX0" fmla="*/ 0 w 10000"/>
                <a:gd name="connsiteY0" fmla="*/ 11131 h 12028"/>
                <a:gd name="connsiteX1" fmla="*/ 1411 w 10000"/>
                <a:gd name="connsiteY1" fmla="*/ 0 h 12028"/>
                <a:gd name="connsiteX2" fmla="*/ 10000 w 10000"/>
                <a:gd name="connsiteY2" fmla="*/ 1131 h 12028"/>
                <a:gd name="connsiteX3" fmla="*/ 8660 w 10000"/>
                <a:gd name="connsiteY3" fmla="*/ 12028 h 12028"/>
                <a:gd name="connsiteX4" fmla="*/ 0 w 10000"/>
                <a:gd name="connsiteY4" fmla="*/ 11131 h 12028"/>
                <a:gd name="connsiteX0" fmla="*/ 0 w 10000"/>
                <a:gd name="connsiteY0" fmla="*/ 11131 h 11397"/>
                <a:gd name="connsiteX1" fmla="*/ 1411 w 10000"/>
                <a:gd name="connsiteY1" fmla="*/ 0 h 11397"/>
                <a:gd name="connsiteX2" fmla="*/ 10000 w 10000"/>
                <a:gd name="connsiteY2" fmla="*/ 1131 h 11397"/>
                <a:gd name="connsiteX3" fmla="*/ 9099 w 10000"/>
                <a:gd name="connsiteY3" fmla="*/ 11397 h 11397"/>
                <a:gd name="connsiteX4" fmla="*/ 0 w 10000"/>
                <a:gd name="connsiteY4" fmla="*/ 11131 h 11397"/>
                <a:gd name="connsiteX0" fmla="*/ 0 w 10000"/>
                <a:gd name="connsiteY0" fmla="*/ 10000 h 10266"/>
                <a:gd name="connsiteX1" fmla="*/ 1140 w 10000"/>
                <a:gd name="connsiteY1" fmla="*/ 108 h 10266"/>
                <a:gd name="connsiteX2" fmla="*/ 10000 w 10000"/>
                <a:gd name="connsiteY2" fmla="*/ 0 h 10266"/>
                <a:gd name="connsiteX3" fmla="*/ 9099 w 10000"/>
                <a:gd name="connsiteY3" fmla="*/ 10266 h 10266"/>
                <a:gd name="connsiteX4" fmla="*/ 0 w 10000"/>
                <a:gd name="connsiteY4" fmla="*/ 10000 h 10266"/>
                <a:gd name="connsiteX0" fmla="*/ 0 w 10000"/>
                <a:gd name="connsiteY0" fmla="*/ 10130 h 10396"/>
                <a:gd name="connsiteX1" fmla="*/ 1077 w 10000"/>
                <a:gd name="connsiteY1" fmla="*/ 0 h 10396"/>
                <a:gd name="connsiteX2" fmla="*/ 10000 w 10000"/>
                <a:gd name="connsiteY2" fmla="*/ 130 h 10396"/>
                <a:gd name="connsiteX3" fmla="*/ 9099 w 10000"/>
                <a:gd name="connsiteY3" fmla="*/ 10396 h 10396"/>
                <a:gd name="connsiteX4" fmla="*/ 0 w 10000"/>
                <a:gd name="connsiteY4" fmla="*/ 10130 h 1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396">
                  <a:moveTo>
                    <a:pt x="0" y="10130"/>
                  </a:moveTo>
                  <a:lnTo>
                    <a:pt x="1077" y="0"/>
                  </a:lnTo>
                  <a:lnTo>
                    <a:pt x="10000" y="130"/>
                  </a:lnTo>
                  <a:cubicBezTo>
                    <a:pt x="9700" y="3552"/>
                    <a:pt x="9399" y="6974"/>
                    <a:pt x="9099" y="10396"/>
                  </a:cubicBezTo>
                  <a:lnTo>
                    <a:pt x="0" y="10130"/>
                  </a:lnTo>
                  <a:close/>
                </a:path>
              </a:pathLst>
            </a:custGeom>
            <a:solidFill>
              <a:srgbClr val="1A1E30"/>
            </a:solidFill>
            <a:ln w="12700" cap="flat" cmpd="sng" algn="ctr">
              <a:solidFill>
                <a:srgbClr val="898686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  <a:scene3d>
                <a:camera prst="orthographicFront">
                  <a:rot lat="0" lon="0" rev="0"/>
                </a:camera>
                <a:lightRig rig="threePt" dir="t"/>
              </a:scene3d>
              <a:sp3d z="3175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451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3" name="TextBox 402"/>
            <p:cNvSpPr txBox="1">
              <a:spLocks noChangeAspect="1"/>
            </p:cNvSpPr>
            <p:nvPr/>
          </p:nvSpPr>
          <p:spPr>
            <a:xfrm rot="21053017">
              <a:off x="9533290" y="5281944"/>
              <a:ext cx="1167432" cy="194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Notifica Estado</a:t>
              </a:r>
              <a:endParaRPr kumimoji="0" lang="pt-PT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404" name="Picture 307" descr="Roda-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9471" y="5799216"/>
            <a:ext cx="216000" cy="230749"/>
          </a:xfrm>
          <a:prstGeom prst="rect">
            <a:avLst/>
          </a:prstGeom>
        </p:spPr>
      </p:pic>
      <p:cxnSp>
        <p:nvCxnSpPr>
          <p:cNvPr id="430" name="Straight Arrow Connector 429"/>
          <p:cNvCxnSpPr/>
          <p:nvPr/>
        </p:nvCxnSpPr>
        <p:spPr>
          <a:xfrm flipV="1">
            <a:off x="9708806" y="4323393"/>
            <a:ext cx="6498" cy="134507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onexão em ângulos retos 3"/>
          <p:cNvCxnSpPr>
            <a:endCxn id="419" idx="3"/>
          </p:cNvCxnSpPr>
          <p:nvPr/>
        </p:nvCxnSpPr>
        <p:spPr>
          <a:xfrm>
            <a:off x="9886204" y="4191352"/>
            <a:ext cx="666968" cy="285786"/>
          </a:xfrm>
          <a:prstGeom prst="bentConnector4">
            <a:avLst>
              <a:gd name="adj1" fmla="val 39205"/>
              <a:gd name="adj2" fmla="val 8"/>
            </a:avLst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Oval 431"/>
          <p:cNvSpPr>
            <a:spLocks noChangeAspect="1"/>
          </p:cNvSpPr>
          <p:nvPr/>
        </p:nvSpPr>
        <p:spPr>
          <a:xfrm flipH="1">
            <a:off x="8895850" y="3947718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15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33" name="Oval 432"/>
          <p:cNvSpPr>
            <a:spLocks noChangeAspect="1"/>
          </p:cNvSpPr>
          <p:nvPr/>
        </p:nvSpPr>
        <p:spPr>
          <a:xfrm flipH="1">
            <a:off x="9491621" y="5603725"/>
            <a:ext cx="188344" cy="188344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14.1</a:t>
            </a:r>
            <a:endParaRPr kumimoji="0" lang="pt-BR" sz="5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391" name="Elbow Connector 390"/>
          <p:cNvCxnSpPr>
            <a:endCxn id="397" idx="0"/>
          </p:cNvCxnSpPr>
          <p:nvPr/>
        </p:nvCxnSpPr>
        <p:spPr>
          <a:xfrm rot="16200000" flipV="1">
            <a:off x="9724249" y="-490171"/>
            <a:ext cx="610606" cy="2091737"/>
          </a:xfrm>
          <a:prstGeom prst="bentConnector3">
            <a:avLst>
              <a:gd name="adj1" fmla="val 1303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/>
          <p:cNvSpPr txBox="1"/>
          <p:nvPr/>
        </p:nvSpPr>
        <p:spPr>
          <a:xfrm>
            <a:off x="8056101" y="250395"/>
            <a:ext cx="185516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900" b="1" dirty="0" smtClean="0"/>
              <a:t>Canal Não Presencial</a:t>
            </a:r>
            <a:r>
              <a:rPr lang="pt-PT" sz="900" dirty="0" smtClean="0"/>
              <a:t>, o Comerciante não tem capacidade de negociar</a:t>
            </a:r>
            <a:r>
              <a:rPr lang="pt-PT" sz="900" i="1" dirty="0" smtClean="0"/>
              <a:t> </a:t>
            </a:r>
            <a:r>
              <a:rPr lang="pt-PT" sz="900" i="1" dirty="0" err="1"/>
              <a:t>P</a:t>
            </a:r>
            <a:r>
              <a:rPr lang="pt-PT" sz="900" i="1" dirty="0" err="1" smtClean="0"/>
              <a:t>ricing</a:t>
            </a:r>
            <a:r>
              <a:rPr lang="pt-PT" sz="900" dirty="0" smtClean="0"/>
              <a:t>, esta parte do fluxo, não se aplica.</a:t>
            </a:r>
          </a:p>
        </p:txBody>
      </p:sp>
      <p:sp>
        <p:nvSpPr>
          <p:cNvPr id="325" name="Rounded Rectangle 324"/>
          <p:cNvSpPr>
            <a:spLocks noChangeAspect="1"/>
          </p:cNvSpPr>
          <p:nvPr/>
        </p:nvSpPr>
        <p:spPr>
          <a:xfrm>
            <a:off x="4136502" y="1970596"/>
            <a:ext cx="1762084" cy="549954"/>
          </a:xfrm>
          <a:prstGeom prst="roundRect">
            <a:avLst>
              <a:gd name="adj" fmla="val 7552"/>
            </a:avLst>
          </a:prstGeom>
          <a:solidFill>
            <a:srgbClr val="F3F3F3">
              <a:alpha val="67843"/>
            </a:srgbClr>
          </a:solidFill>
          <a:ln w="9525" cap="flat" cmpd="sng" algn="ctr">
            <a:solidFill>
              <a:schemeClr val="bg1">
                <a:lumMod val="65000"/>
                <a:alpha val="67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35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10" name="Rectangle 106"/>
          <p:cNvSpPr>
            <a:spLocks noChangeAspect="1"/>
          </p:cNvSpPr>
          <p:nvPr/>
        </p:nvSpPr>
        <p:spPr>
          <a:xfrm rot="16200000">
            <a:off x="4695344" y="1798365"/>
            <a:ext cx="180895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</a:rPr>
              <a:t>Fila Multiclientes</a:t>
            </a:r>
            <a:endParaRPr kumimoji="0" lang="pt-BR" sz="600" b="0" i="0" u="none" strike="noStrike" kern="0" cap="none" spc="0" normalizeH="0" baseline="0" noProof="0" dirty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5505246" y="2345676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</a:t>
            </a:r>
            <a:endParaRPr kumimoji="0" lang="pt-PT" sz="7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13" name="Rectangle 106"/>
          <p:cNvSpPr>
            <a:spLocks noChangeAspect="1"/>
          </p:cNvSpPr>
          <p:nvPr/>
        </p:nvSpPr>
        <p:spPr>
          <a:xfrm rot="16200000">
            <a:off x="5492834" y="2157894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rgbClr val="1DAF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	</a:t>
            </a:r>
            <a:r>
              <a:rPr kumimoji="0" lang="pt-BR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pt-B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	</a:t>
            </a:r>
            <a:endParaRPr kumimoji="0" lang="pt-BR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18" name="Straight Arrow Connector 417"/>
          <p:cNvCxnSpPr>
            <a:stCxn id="410" idx="2"/>
            <a:endCxn id="413" idx="0"/>
          </p:cNvCxnSpPr>
          <p:nvPr/>
        </p:nvCxnSpPr>
        <p:spPr>
          <a:xfrm flipV="1">
            <a:off x="5240955" y="2247894"/>
            <a:ext cx="251879" cy="5634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Rectangle 106"/>
          <p:cNvSpPr>
            <a:spLocks noChangeAspect="1"/>
          </p:cNvSpPr>
          <p:nvPr/>
        </p:nvSpPr>
        <p:spPr>
          <a:xfrm rot="16200000">
            <a:off x="1878408" y="5264811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rgbClr val="1DAF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	</a:t>
            </a:r>
            <a:r>
              <a:rPr kumimoji="0" lang="pt-BR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pt-B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	</a:t>
            </a:r>
            <a:endParaRPr kumimoji="0" lang="pt-BR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21" name="Straight Arrow Connector 420"/>
          <p:cNvCxnSpPr>
            <a:stCxn id="420" idx="3"/>
          </p:cNvCxnSpPr>
          <p:nvPr/>
        </p:nvCxnSpPr>
        <p:spPr>
          <a:xfrm flipV="1">
            <a:off x="1968408" y="4843853"/>
            <a:ext cx="1090" cy="420958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exão em ângulos retos 3"/>
          <p:cNvCxnSpPr>
            <a:stCxn id="410" idx="1"/>
            <a:endCxn id="309" idx="3"/>
          </p:cNvCxnSpPr>
          <p:nvPr/>
        </p:nvCxnSpPr>
        <p:spPr>
          <a:xfrm rot="5400000">
            <a:off x="2642566" y="1962918"/>
            <a:ext cx="1762168" cy="2524285"/>
          </a:xfrm>
          <a:prstGeom prst="bentConnector3">
            <a:avLst>
              <a:gd name="adj1" fmla="val 18374"/>
            </a:avLst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5" name="Picture 14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34283" y="2099031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6" name="Oval 425"/>
          <p:cNvSpPr>
            <a:spLocks noChangeAspect="1"/>
          </p:cNvSpPr>
          <p:nvPr/>
        </p:nvSpPr>
        <p:spPr>
          <a:xfrm flipH="1">
            <a:off x="4240627" y="2086071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6871" y="6480821"/>
            <a:ext cx="611195" cy="262800"/>
          </a:xfrm>
        </p:spPr>
        <p:txBody>
          <a:bodyPr/>
          <a:lstStyle/>
          <a:p>
            <a:fld id="{C8DCE202-FF3E-4B51-B6A2-82C701AAD325}" type="slidenum">
              <a:rPr lang="pt-PT" sz="1100" smtClean="0"/>
              <a:t>10</a:t>
            </a:fld>
            <a:endParaRPr lang="pt-PT" sz="1100" dirty="0"/>
          </a:p>
        </p:txBody>
      </p:sp>
      <p:sp>
        <p:nvSpPr>
          <p:cNvPr id="412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 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99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6" name="Rectangle 75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ectangle 73"/>
          <p:cNvSpPr/>
          <p:nvPr/>
        </p:nvSpPr>
        <p:spPr>
          <a:xfrm rot="5400000">
            <a:off x="8969449" y="4260289"/>
            <a:ext cx="3329306" cy="14400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FILA VALIDA DO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67000" y="6377969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98" name="Rectangle 110"/>
          <p:cNvSpPr/>
          <p:nvPr/>
        </p:nvSpPr>
        <p:spPr>
          <a:xfrm>
            <a:off x="2603500" y="2405305"/>
            <a:ext cx="8101868" cy="2623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9" name="Rectangle 69"/>
          <p:cNvSpPr/>
          <p:nvPr/>
        </p:nvSpPr>
        <p:spPr>
          <a:xfrm>
            <a:off x="2609850" y="2413635"/>
            <a:ext cx="692150" cy="25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Detalhe</a:t>
            </a:r>
          </a:p>
        </p:txBody>
      </p:sp>
      <p:sp>
        <p:nvSpPr>
          <p:cNvPr id="100" name="Rectangle 69"/>
          <p:cNvSpPr/>
          <p:nvPr/>
        </p:nvSpPr>
        <p:spPr>
          <a:xfrm>
            <a:off x="3302001" y="2409453"/>
            <a:ext cx="708025" cy="2518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75" name="L-Shape 129"/>
          <p:cNvSpPr>
            <a:spLocks noChangeAspect="1"/>
          </p:cNvSpPr>
          <p:nvPr/>
        </p:nvSpPr>
        <p:spPr>
          <a:xfrm rot="18841292">
            <a:off x="10605468" y="589051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77" name="L-Shape 76"/>
          <p:cNvSpPr>
            <a:spLocks noChangeAspect="1"/>
          </p:cNvSpPr>
          <p:nvPr/>
        </p:nvSpPr>
        <p:spPr>
          <a:xfrm rot="2758708" flipV="1">
            <a:off x="10601426" y="269993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206" name="Rectangle 130"/>
          <p:cNvSpPr/>
          <p:nvPr/>
        </p:nvSpPr>
        <p:spPr>
          <a:xfrm rot="5400000">
            <a:off x="9471468" y="3951364"/>
            <a:ext cx="2340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22.C </a:t>
            </a:r>
            <a:r>
              <a:rPr lang="pt-PT" sz="1600" dirty="0"/>
              <a:t>|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– </a:t>
            </a:r>
            <a:r>
              <a:rPr lang="pt-PT" sz="1600" dirty="0" smtClean="0">
                <a:solidFill>
                  <a:srgbClr val="0B1325"/>
                </a:solidFill>
              </a:rPr>
              <a:t>Valida DO</a:t>
            </a:r>
            <a:endParaRPr lang="pt-PT" sz="1600" dirty="0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99" y="1412974"/>
            <a:ext cx="1135275" cy="318221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2662855" y="5369431"/>
            <a:ext cx="7786070" cy="505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67000" y="5375547"/>
            <a:ext cx="27720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Observações: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753936" y="5558435"/>
            <a:ext cx="7596361" cy="2371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10000"/>
                  </a:schemeClr>
                </a:solidFill>
              </a:rPr>
              <a:t>Devolver a solicitar a CRC devidamente atualizada com a nomeação do gerente definitiva.</a:t>
            </a:r>
            <a:endParaRPr lang="pt-PT" sz="7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9341707" y="6065535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667000" y="6377969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2666999" y="6063145"/>
            <a:ext cx="1462991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DEVOLVER BACKOFFICE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341531" y="6063145"/>
            <a:ext cx="146343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DEVOLVER COMERCIAL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015512" y="6063145"/>
            <a:ext cx="146343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DEVOLVER COFF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 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64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65" name="Rounded Rectangle 64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71" name="Down Arrow Callout 70"/>
          <p:cNvSpPr/>
          <p:nvPr/>
        </p:nvSpPr>
        <p:spPr>
          <a:xfrm>
            <a:off x="2594396" y="1963202"/>
            <a:ext cx="1584000" cy="423233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167745" y="1963624"/>
            <a:ext cx="1091970" cy="30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Intervenientes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179988" y="1966277"/>
            <a:ext cx="987757" cy="3043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259715" y="1965830"/>
            <a:ext cx="1082578" cy="3054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577493" y="1963572"/>
            <a:ext cx="1127874" cy="3046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Inf. Declarativa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342294" y="1963128"/>
            <a:ext cx="1054809" cy="3069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397103" y="1963966"/>
            <a:ext cx="1180390" cy="3069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7" name="Rectangle 56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4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2" name="Rectangle 71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25" y="1805446"/>
            <a:ext cx="76806" cy="76806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69"/>
            <a:ext cx="155541" cy="81657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1500967" y="2072028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5"/>
            <a:ext cx="186494" cy="97907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1507728" y="2236501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512716" y="2397573"/>
            <a:ext cx="1058481" cy="16032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Parecer Risco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507728" y="2557903"/>
            <a:ext cx="1063469" cy="164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Dúvidas Compliance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02" name="L-Shape 101"/>
          <p:cNvSpPr>
            <a:spLocks noChangeAspect="1"/>
          </p:cNvSpPr>
          <p:nvPr/>
        </p:nvSpPr>
        <p:spPr>
          <a:xfrm rot="18841292">
            <a:off x="2455629" y="2283589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03" name="Rectangle 102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71"/>
            <a:ext cx="155541" cy="81657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1500967" y="2072030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7"/>
            <a:ext cx="186494" cy="97907"/>
          </a:xfrm>
          <a:prstGeom prst="rect">
            <a:avLst/>
          </a:prstGeom>
        </p:spPr>
      </p:pic>
      <p:sp>
        <p:nvSpPr>
          <p:cNvPr id="107" name="Rectangle 106"/>
          <p:cNvSpPr/>
          <p:nvPr/>
        </p:nvSpPr>
        <p:spPr>
          <a:xfrm>
            <a:off x="1500955" y="2741112"/>
            <a:ext cx="1063469" cy="171892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Tratamento MCC</a:t>
            </a:r>
            <a:endParaRPr lang="pt-PT" sz="550" b="1" kern="0" dirty="0"/>
          </a:p>
        </p:txBody>
      </p:sp>
      <p:sp>
        <p:nvSpPr>
          <p:cNvPr id="108" name="Rectangle 107"/>
          <p:cNvSpPr/>
          <p:nvPr/>
        </p:nvSpPr>
        <p:spPr>
          <a:xfrm>
            <a:off x="1500955" y="2908850"/>
            <a:ext cx="1063469" cy="237951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Tratamento de Serviços                             Externos</a:t>
            </a:r>
            <a:endParaRPr lang="pt-PT" sz="550" b="1" kern="0" dirty="0"/>
          </a:p>
        </p:txBody>
      </p:sp>
      <p:sp>
        <p:nvSpPr>
          <p:cNvPr id="109" name="Rectangle 108"/>
          <p:cNvSpPr/>
          <p:nvPr/>
        </p:nvSpPr>
        <p:spPr>
          <a:xfrm>
            <a:off x="1507728" y="2248792"/>
            <a:ext cx="1063469" cy="173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Tratamento de Processos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500967" y="2435597"/>
            <a:ext cx="1071276" cy="148214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/>
              <a:t>Múltiplos Clientes</a:t>
            </a:r>
          </a:p>
        </p:txBody>
      </p:sp>
      <p:sp>
        <p:nvSpPr>
          <p:cNvPr id="111" name="L-Shape 110"/>
          <p:cNvSpPr>
            <a:spLocks noChangeAspect="1"/>
          </p:cNvSpPr>
          <p:nvPr/>
        </p:nvSpPr>
        <p:spPr>
          <a:xfrm rot="18841292">
            <a:off x="2459633" y="2312547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12" name="Rectangle 111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497586" y="2585312"/>
            <a:ext cx="1071276" cy="1482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Validação DO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2667000" y="2788743"/>
            <a:ext cx="7786070" cy="1282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724314" y="2828338"/>
            <a:ext cx="3045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Número do </a:t>
            </a:r>
            <a:r>
              <a:rPr lang="pt-PT" sz="800" dirty="0" smtClean="0">
                <a:solidFill>
                  <a:srgbClr val="002060"/>
                </a:solidFill>
              </a:rPr>
              <a:t>Processo     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228060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724314" y="3006187"/>
            <a:ext cx="2189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Número de </a:t>
            </a:r>
            <a:r>
              <a:rPr lang="pt-PT" sz="800" dirty="0" smtClean="0">
                <a:solidFill>
                  <a:srgbClr val="002060"/>
                </a:solidFill>
              </a:rPr>
              <a:t>Contrato  </a:t>
            </a:r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45477406087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971165" y="3209720"/>
            <a:ext cx="24466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Estado Atual   </a:t>
            </a:r>
            <a:r>
              <a:rPr lang="pt-PT" sz="800" dirty="0" smtClean="0">
                <a:solidFill>
                  <a:srgbClr val="002060"/>
                </a:solidFill>
              </a:rPr>
              <a:t>    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Valida DO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319253" y="3403344"/>
            <a:ext cx="163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Data</a:t>
            </a:r>
            <a:r>
              <a:rPr lang="pt-PT" sz="800" dirty="0">
                <a:solidFill>
                  <a:srgbClr val="DE8EA5"/>
                </a:solidFill>
              </a:rPr>
              <a:t>   </a:t>
            </a:r>
            <a:r>
              <a:rPr lang="pt-PT" sz="800" dirty="0" smtClean="0">
                <a:solidFill>
                  <a:srgbClr val="DE8EA5"/>
                </a:solidFill>
              </a:rPr>
              <a:t>   </a:t>
            </a:r>
            <a:r>
              <a:rPr lang="pt-PT" sz="800" dirty="0" err="1" smtClean="0">
                <a:solidFill>
                  <a:schemeClr val="bg2">
                    <a:lumMod val="10000"/>
                  </a:schemeClr>
                </a:solidFill>
              </a:rPr>
              <a:t>dd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/mm/</a:t>
            </a:r>
            <a:r>
              <a:rPr lang="pt-PT" sz="800" dirty="0" err="1" smtClean="0">
                <a:solidFill>
                  <a:schemeClr val="bg2">
                    <a:lumMod val="10000"/>
                  </a:schemeClr>
                </a:solidFill>
              </a:rPr>
              <a:t>aaaa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00:00:00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319253" y="3590292"/>
            <a:ext cx="19419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 err="1">
                <a:solidFill>
                  <a:srgbClr val="002060"/>
                </a:solidFill>
              </a:rPr>
              <a:t>User</a:t>
            </a:r>
            <a:r>
              <a:rPr lang="pt-PT" sz="800" dirty="0">
                <a:solidFill>
                  <a:srgbClr val="F87024"/>
                </a:solidFill>
              </a:rPr>
              <a:t> </a:t>
            </a:r>
            <a:r>
              <a:rPr lang="pt-PT" sz="800" dirty="0">
                <a:solidFill>
                  <a:srgbClr val="DE8EA5"/>
                </a:solidFill>
              </a:rPr>
              <a:t> </a:t>
            </a:r>
            <a:r>
              <a:rPr lang="pt-PT" sz="800" dirty="0" smtClean="0">
                <a:solidFill>
                  <a:srgbClr val="DE8EA5"/>
                </a:solidFill>
              </a:rPr>
              <a:t>     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Utilizador1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955925" y="3793707"/>
            <a:ext cx="1386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Observações  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671455" y="3797055"/>
            <a:ext cx="1777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Duvida da DO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769986" y="4118079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chemeClr val="accent1">
                    <a:lumMod val="50000"/>
                  </a:schemeClr>
                </a:solidFill>
              </a:rPr>
              <a:t>MOTIVOS DE DEVOLUÇÃO</a:t>
            </a:r>
            <a:endParaRPr lang="pt-PT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1" name="L-Shape 150"/>
          <p:cNvSpPr>
            <a:spLocks noChangeAspect="1"/>
          </p:cNvSpPr>
          <p:nvPr/>
        </p:nvSpPr>
        <p:spPr>
          <a:xfrm rot="18841292">
            <a:off x="2723885" y="416614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100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124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23.A </a:t>
            </a:r>
            <a:r>
              <a:rPr lang="pt-PT" sz="1600" dirty="0"/>
              <a:t>|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</a:t>
            </a:r>
            <a:r>
              <a:rPr lang="pt-PT" sz="1600" dirty="0" smtClean="0"/>
              <a:t>– Fila Tratamento MCC</a:t>
            </a:r>
            <a:endParaRPr lang="pt-PT" sz="1600" dirty="0"/>
          </a:p>
        </p:txBody>
      </p:sp>
      <p:sp>
        <p:nvSpPr>
          <p:cNvPr id="68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2ª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Etapa 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70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8" name="Rounded Rectangle 77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pic>
        <p:nvPicPr>
          <p:cNvPr id="181" name="Picture 180"/>
          <p:cNvPicPr>
            <a:picLocks noChangeAspect="1"/>
          </p:cNvPicPr>
          <p:nvPr/>
        </p:nvPicPr>
        <p:blipFill rotWithShape="1">
          <a:blip r:embed="rId3"/>
          <a:srcRect l="-1" r="44718" b="583"/>
          <a:stretch/>
        </p:blipFill>
        <p:spPr>
          <a:xfrm>
            <a:off x="2676094" y="2620743"/>
            <a:ext cx="4838836" cy="2344709"/>
          </a:xfrm>
          <a:prstGeom prst="rect">
            <a:avLst/>
          </a:prstGeom>
        </p:spPr>
      </p:pic>
      <p:sp>
        <p:nvSpPr>
          <p:cNvPr id="182" name="Rectangle 181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85" name="Rectangle 184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187" name="Rectangle 186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INÍCIO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2910620" y="4972521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</a:t>
            </a:r>
            <a:r>
              <a:rPr lang="pt-PT" sz="800" b="1" dirty="0" smtClean="0">
                <a:solidFill>
                  <a:srgbClr val="002060"/>
                </a:solidFill>
              </a:rPr>
              <a:t>EM MULTIPLOS CLIENTES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189" name="L-Shape 188"/>
          <p:cNvSpPr>
            <a:spLocks noChangeAspect="1"/>
          </p:cNvSpPr>
          <p:nvPr/>
        </p:nvSpPr>
        <p:spPr>
          <a:xfrm rot="2758708" flipV="1">
            <a:off x="2807242" y="505556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90" name="TextBox 189"/>
          <p:cNvSpPr txBox="1"/>
          <p:nvPr/>
        </p:nvSpPr>
        <p:spPr>
          <a:xfrm>
            <a:off x="2910620" y="5177245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EM </a:t>
            </a:r>
            <a:r>
              <a:rPr lang="pt-PT" sz="800" b="1" dirty="0" smtClean="0">
                <a:solidFill>
                  <a:srgbClr val="002060"/>
                </a:solidFill>
              </a:rPr>
              <a:t>VALIDA DO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191" name="L-Shape 190"/>
          <p:cNvSpPr>
            <a:spLocks noChangeAspect="1"/>
          </p:cNvSpPr>
          <p:nvPr/>
        </p:nvSpPr>
        <p:spPr>
          <a:xfrm rot="2758708" flipV="1">
            <a:off x="2807242" y="526029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92" name="TextBox 191"/>
          <p:cNvSpPr txBox="1"/>
          <p:nvPr/>
        </p:nvSpPr>
        <p:spPr>
          <a:xfrm>
            <a:off x="2910620" y="5353805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</a:t>
            </a:r>
            <a:r>
              <a:rPr lang="pt-PT" sz="800" b="1" dirty="0" smtClean="0">
                <a:solidFill>
                  <a:srgbClr val="002060"/>
                </a:solidFill>
              </a:rPr>
              <a:t>EM TRATAMENTO MCC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193" name="L-Shape 192"/>
          <p:cNvSpPr>
            <a:spLocks noChangeAspect="1"/>
          </p:cNvSpPr>
          <p:nvPr/>
        </p:nvSpPr>
        <p:spPr>
          <a:xfrm rot="2758708" flipV="1">
            <a:off x="2807242" y="543685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94" name="TextBox 193"/>
          <p:cNvSpPr txBox="1"/>
          <p:nvPr/>
        </p:nvSpPr>
        <p:spPr>
          <a:xfrm>
            <a:off x="2910620" y="6424442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</a:t>
            </a:r>
            <a:r>
              <a:rPr lang="pt-PT" sz="800" b="1" dirty="0" smtClean="0">
                <a:solidFill>
                  <a:srgbClr val="002060"/>
                </a:solidFill>
              </a:rPr>
              <a:t>EM TRATAMENTO DE SERVIÇOS EXTERNOS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195" name="L-Shape 194"/>
          <p:cNvSpPr>
            <a:spLocks noChangeAspect="1"/>
          </p:cNvSpPr>
          <p:nvPr/>
        </p:nvSpPr>
        <p:spPr>
          <a:xfrm rot="2758708" flipV="1">
            <a:off x="2807242" y="650748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96" name="TextBox 195"/>
          <p:cNvSpPr txBox="1"/>
          <p:nvPr/>
        </p:nvSpPr>
        <p:spPr>
          <a:xfrm>
            <a:off x="2676093" y="2110814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70C0"/>
                </a:solidFill>
              </a:rPr>
              <a:t>PERFORMANCE DIÁRIA: 00-00-0000</a:t>
            </a:r>
          </a:p>
        </p:txBody>
      </p:sp>
      <p:sp>
        <p:nvSpPr>
          <p:cNvPr id="197" name="Rectangle 196"/>
          <p:cNvSpPr>
            <a:spLocks noChangeAspect="1"/>
          </p:cNvSpPr>
          <p:nvPr/>
        </p:nvSpPr>
        <p:spPr>
          <a:xfrm>
            <a:off x="8464402" y="2087180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 smtClean="0">
                <a:solidFill>
                  <a:schemeClr val="tx1"/>
                </a:solidFill>
              </a:rPr>
              <a:t>MULTIPLOS CLIENTES</a:t>
            </a:r>
            <a:endParaRPr lang="pt-PT" sz="800" b="1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8041515" y="2087180"/>
            <a:ext cx="396000" cy="3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75</a:t>
            </a:r>
          </a:p>
        </p:txBody>
      </p:sp>
      <p:sp>
        <p:nvSpPr>
          <p:cNvPr id="199" name="Rectangle 198"/>
          <p:cNvSpPr>
            <a:spLocks noChangeAspect="1"/>
          </p:cNvSpPr>
          <p:nvPr/>
        </p:nvSpPr>
        <p:spPr>
          <a:xfrm>
            <a:off x="8464402" y="2531238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 smtClean="0">
                <a:solidFill>
                  <a:schemeClr val="tx1"/>
                </a:solidFill>
              </a:rPr>
              <a:t>VALIDA DO</a:t>
            </a:r>
            <a:endParaRPr lang="pt-PT" sz="800" b="1" dirty="0">
              <a:solidFill>
                <a:schemeClr val="tx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8041515" y="2531238"/>
            <a:ext cx="396000" cy="39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60</a:t>
            </a:r>
          </a:p>
        </p:txBody>
      </p:sp>
      <p:sp>
        <p:nvSpPr>
          <p:cNvPr id="201" name="Rectangle 200"/>
          <p:cNvSpPr>
            <a:spLocks noChangeAspect="1"/>
          </p:cNvSpPr>
          <p:nvPr/>
        </p:nvSpPr>
        <p:spPr>
          <a:xfrm>
            <a:off x="8464402" y="2975296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700" b="1" dirty="0" smtClean="0">
                <a:solidFill>
                  <a:schemeClr val="tx1"/>
                </a:solidFill>
              </a:rPr>
              <a:t>TRATAMENTO MCC</a:t>
            </a:r>
            <a:endParaRPr lang="pt-PT" sz="700" b="1" dirty="0">
              <a:solidFill>
                <a:schemeClr val="tx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8041515" y="2975296"/>
            <a:ext cx="3960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15</a:t>
            </a:r>
          </a:p>
        </p:txBody>
      </p:sp>
      <p:sp>
        <p:nvSpPr>
          <p:cNvPr id="203" name="Rectangle 202"/>
          <p:cNvSpPr>
            <a:spLocks noChangeAspect="1"/>
          </p:cNvSpPr>
          <p:nvPr/>
        </p:nvSpPr>
        <p:spPr>
          <a:xfrm>
            <a:off x="8464402" y="3419354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700" b="1" dirty="0" smtClean="0">
                <a:solidFill>
                  <a:schemeClr val="tx1"/>
                </a:solidFill>
              </a:rPr>
              <a:t>TRATAMENTO DE SERVIÇOS EXTERNOS</a:t>
            </a:r>
            <a:endParaRPr lang="pt-PT" sz="700" b="1" dirty="0">
              <a:solidFill>
                <a:schemeClr val="tx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8041515" y="3419354"/>
            <a:ext cx="396000" cy="39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125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7" name="Picture 2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12974"/>
            <a:ext cx="1135275" cy="318221"/>
          </a:xfrm>
          <a:prstGeom prst="rect">
            <a:avLst/>
          </a:prstGeom>
        </p:spPr>
      </p:pic>
      <p:sp>
        <p:nvSpPr>
          <p:cNvPr id="208" name="Rectangle 20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209" name="Picture 20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25" y="1805446"/>
            <a:ext cx="76806" cy="76806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71"/>
            <a:ext cx="155541" cy="81657"/>
          </a:xfrm>
          <a:prstGeom prst="rect">
            <a:avLst/>
          </a:prstGeom>
        </p:spPr>
      </p:pic>
      <p:sp>
        <p:nvSpPr>
          <p:cNvPr id="211" name="Rectangle 210"/>
          <p:cNvSpPr/>
          <p:nvPr/>
        </p:nvSpPr>
        <p:spPr>
          <a:xfrm>
            <a:off x="1500967" y="2072030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7"/>
            <a:ext cx="186494" cy="97907"/>
          </a:xfrm>
          <a:prstGeom prst="rect">
            <a:avLst/>
          </a:prstGeom>
        </p:spPr>
      </p:pic>
      <p:sp>
        <p:nvSpPr>
          <p:cNvPr id="213" name="Rectangle 212"/>
          <p:cNvSpPr/>
          <p:nvPr/>
        </p:nvSpPr>
        <p:spPr>
          <a:xfrm>
            <a:off x="1500955" y="2741112"/>
            <a:ext cx="1063469" cy="171892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Tratamento MCC</a:t>
            </a:r>
            <a:endParaRPr lang="pt-PT" sz="550" b="1" kern="0" dirty="0"/>
          </a:p>
        </p:txBody>
      </p:sp>
      <p:sp>
        <p:nvSpPr>
          <p:cNvPr id="214" name="Rectangle 213"/>
          <p:cNvSpPr/>
          <p:nvPr/>
        </p:nvSpPr>
        <p:spPr>
          <a:xfrm>
            <a:off x="1500955" y="2908850"/>
            <a:ext cx="1063469" cy="237951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Tratamento de Serviços                             Externos</a:t>
            </a:r>
            <a:endParaRPr lang="pt-PT" sz="550" b="1" kern="0" dirty="0"/>
          </a:p>
        </p:txBody>
      </p:sp>
      <p:sp>
        <p:nvSpPr>
          <p:cNvPr id="215" name="Rectangle 214"/>
          <p:cNvSpPr/>
          <p:nvPr/>
        </p:nvSpPr>
        <p:spPr>
          <a:xfrm>
            <a:off x="1507728" y="2248792"/>
            <a:ext cx="1063469" cy="1739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chemeClr val="bg1"/>
                </a:solidFill>
              </a:rPr>
              <a:t>Tratamento de Processos</a:t>
            </a:r>
            <a:endParaRPr lang="pt-PT" sz="550" b="1" kern="0" dirty="0">
              <a:solidFill>
                <a:schemeClr val="bg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1500967" y="2435597"/>
            <a:ext cx="1071276" cy="148214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Múltiplos Clientes</a:t>
            </a:r>
            <a:endParaRPr lang="pt-PT" sz="550" b="1" kern="0" dirty="0"/>
          </a:p>
        </p:txBody>
      </p:sp>
      <p:sp>
        <p:nvSpPr>
          <p:cNvPr id="217" name="L-Shape 216"/>
          <p:cNvSpPr>
            <a:spLocks noChangeAspect="1"/>
          </p:cNvSpPr>
          <p:nvPr/>
        </p:nvSpPr>
        <p:spPr>
          <a:xfrm rot="18841292">
            <a:off x="2459633" y="2312547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218" name="Rectangle 217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1497586" y="2585312"/>
            <a:ext cx="1071276" cy="148214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Validação DO</a:t>
            </a:r>
            <a:endParaRPr lang="pt-PT" sz="550" b="1" kern="0" dirty="0"/>
          </a:p>
        </p:txBody>
      </p:sp>
      <p:graphicFrame>
        <p:nvGraphicFramePr>
          <p:cNvPr id="220" name="Table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411761"/>
              </p:ext>
            </p:extLst>
          </p:nvPr>
        </p:nvGraphicFramePr>
        <p:xfrm>
          <a:off x="2936511" y="5633293"/>
          <a:ext cx="7622698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000">
                  <a:extLst>
                    <a:ext uri="{9D8B030D-6E8A-4147-A177-3AD203B41FA5}">
                      <a16:colId xmlns:a16="http://schemas.microsoft.com/office/drawing/2014/main" val="779162220"/>
                    </a:ext>
                  </a:extLst>
                </a:gridCol>
                <a:gridCol w="1040425">
                  <a:extLst>
                    <a:ext uri="{9D8B030D-6E8A-4147-A177-3AD203B41FA5}">
                      <a16:colId xmlns:a16="http://schemas.microsoft.com/office/drawing/2014/main" val="3835823703"/>
                    </a:ext>
                  </a:extLst>
                </a:gridCol>
                <a:gridCol w="980399">
                  <a:extLst>
                    <a:ext uri="{9D8B030D-6E8A-4147-A177-3AD203B41FA5}">
                      <a16:colId xmlns:a16="http://schemas.microsoft.com/office/drawing/2014/main" val="2057806002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3157617288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4196621889"/>
                    </a:ext>
                  </a:extLst>
                </a:gridCol>
                <a:gridCol w="897670">
                  <a:extLst>
                    <a:ext uri="{9D8B030D-6E8A-4147-A177-3AD203B41FA5}">
                      <a16:colId xmlns:a16="http://schemas.microsoft.com/office/drawing/2014/main" val="374389826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</a:t>
                      </a:r>
                      <a:r>
                        <a:rPr lang="pt-PT" sz="700" baseline="0" dirty="0" smtClean="0"/>
                        <a:t>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Contrato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Data</a:t>
                      </a:r>
                      <a:r>
                        <a:rPr lang="pt-PT" sz="700" baseline="0" dirty="0" smtClean="0"/>
                        <a:t> do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Comerciante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lt1"/>
                          </a:solidFill>
                        </a:rPr>
                        <a:t>Utilizador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4729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12/08/2019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5729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21/09/2020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TESTE2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X236885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499939"/>
                  </a:ext>
                </a:extLst>
              </a:tr>
            </a:tbl>
          </a:graphicData>
        </a:graphic>
      </p:graphicFrame>
      <p:grpSp>
        <p:nvGrpSpPr>
          <p:cNvPr id="221" name="Group 220"/>
          <p:cNvGrpSpPr>
            <a:grpSpLocks noChangeAspect="1"/>
          </p:cNvGrpSpPr>
          <p:nvPr/>
        </p:nvGrpSpPr>
        <p:grpSpPr>
          <a:xfrm>
            <a:off x="10269849" y="5894968"/>
            <a:ext cx="216000" cy="216000"/>
            <a:chOff x="2133905" y="990905"/>
            <a:chExt cx="5609626" cy="5609626"/>
          </a:xfrm>
        </p:grpSpPr>
        <p:sp>
          <p:nvSpPr>
            <p:cNvPr id="222" name="Isosceles Triangle 221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23" name="Rectangle 222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24" name="Picture 2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225" name="L-Shape 224"/>
          <p:cNvSpPr>
            <a:spLocks noChangeAspect="1"/>
          </p:cNvSpPr>
          <p:nvPr/>
        </p:nvSpPr>
        <p:spPr>
          <a:xfrm rot="18841292">
            <a:off x="3961728" y="5672005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226" name="L-Shape 225"/>
          <p:cNvSpPr>
            <a:spLocks noChangeAspect="1"/>
          </p:cNvSpPr>
          <p:nvPr/>
        </p:nvSpPr>
        <p:spPr>
          <a:xfrm rot="18841292">
            <a:off x="4994660" y="5672005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227" name="L-Shape 226"/>
          <p:cNvSpPr>
            <a:spLocks noChangeAspect="1"/>
          </p:cNvSpPr>
          <p:nvPr/>
        </p:nvSpPr>
        <p:spPr>
          <a:xfrm rot="18841292">
            <a:off x="5983560" y="5672005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228" name="L-Shape 227"/>
          <p:cNvSpPr>
            <a:spLocks noChangeAspect="1"/>
          </p:cNvSpPr>
          <p:nvPr/>
        </p:nvSpPr>
        <p:spPr>
          <a:xfrm rot="18841292">
            <a:off x="7731073" y="5672005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229" name="L-Shape 228"/>
          <p:cNvSpPr>
            <a:spLocks noChangeAspect="1"/>
          </p:cNvSpPr>
          <p:nvPr/>
        </p:nvSpPr>
        <p:spPr>
          <a:xfrm rot="18841292">
            <a:off x="9498905" y="5672005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pic>
        <p:nvPicPr>
          <p:cNvPr id="230" name="Picture 22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26649" y="5796082"/>
            <a:ext cx="194771" cy="247891"/>
          </a:xfrm>
          <a:prstGeom prst="rect">
            <a:avLst/>
          </a:prstGeom>
        </p:spPr>
      </p:pic>
      <p:pic>
        <p:nvPicPr>
          <p:cNvPr id="231" name="Picture 23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71559" y="6002968"/>
            <a:ext cx="194771" cy="247891"/>
          </a:xfrm>
          <a:prstGeom prst="rect">
            <a:avLst/>
          </a:prstGeom>
        </p:spPr>
      </p:pic>
      <p:sp>
        <p:nvSpPr>
          <p:cNvPr id="232" name="Rectangle 231"/>
          <p:cNvSpPr/>
          <p:nvPr/>
        </p:nvSpPr>
        <p:spPr>
          <a:xfrm>
            <a:off x="3238813" y="4612594"/>
            <a:ext cx="588476" cy="239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4052438" y="4725773"/>
            <a:ext cx="588476" cy="1342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4866063" y="4821060"/>
            <a:ext cx="58847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679688" y="4445117"/>
            <a:ext cx="588476" cy="4191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647849" y="1776085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64" name="Rectangle 63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10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101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598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>
                <a:solidFill>
                  <a:srgbClr val="0B1325"/>
                </a:solidFill>
              </a:rPr>
              <a:t>23.B |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– Fila </a:t>
            </a:r>
            <a:r>
              <a:rPr lang="pt-PT" sz="1600" dirty="0" smtClean="0"/>
              <a:t>Tratamento MCC</a:t>
            </a:r>
            <a:endParaRPr lang="pt-PT" sz="1600" dirty="0"/>
          </a:p>
        </p:txBody>
      </p:sp>
      <p:sp>
        <p:nvSpPr>
          <p:cNvPr id="67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2ª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56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57" name="Rounded Rectangle 56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3" name="Rectangle 92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96" name="Rectangle 95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98" name="Rectangle 97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FILA DE TRATAMENTO MCC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99" y="1412974"/>
            <a:ext cx="1135275" cy="318221"/>
          </a:xfrm>
          <a:prstGeom prst="rect">
            <a:avLst/>
          </a:prstGeom>
        </p:spPr>
      </p:pic>
      <p:sp>
        <p:nvSpPr>
          <p:cNvPr id="167" name="Rectangle 166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25" y="1805446"/>
            <a:ext cx="76806" cy="76806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69"/>
            <a:ext cx="155541" cy="81657"/>
          </a:xfrm>
          <a:prstGeom prst="rect">
            <a:avLst/>
          </a:prstGeom>
        </p:spPr>
      </p:pic>
      <p:sp>
        <p:nvSpPr>
          <p:cNvPr id="170" name="Rectangle 169"/>
          <p:cNvSpPr/>
          <p:nvPr/>
        </p:nvSpPr>
        <p:spPr>
          <a:xfrm>
            <a:off x="1500967" y="2072028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71" name="Picture 170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5"/>
            <a:ext cx="186494" cy="97907"/>
          </a:xfrm>
          <a:prstGeom prst="rect">
            <a:avLst/>
          </a:prstGeom>
        </p:spPr>
      </p:pic>
      <p:sp>
        <p:nvSpPr>
          <p:cNvPr id="172" name="Rectangle 171"/>
          <p:cNvSpPr/>
          <p:nvPr/>
        </p:nvSpPr>
        <p:spPr>
          <a:xfrm>
            <a:off x="1507728" y="2236501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1512716" y="2397573"/>
            <a:ext cx="1058481" cy="16032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Parecer Risco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1507728" y="2557903"/>
            <a:ext cx="1063469" cy="164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Dúvidas Compliance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75" name="L-Shape 174"/>
          <p:cNvSpPr>
            <a:spLocks noChangeAspect="1"/>
          </p:cNvSpPr>
          <p:nvPr/>
        </p:nvSpPr>
        <p:spPr>
          <a:xfrm rot="18841292">
            <a:off x="2455629" y="2283589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76" name="Rectangle 175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graphicFrame>
        <p:nvGraphicFramePr>
          <p:cNvPr id="177" name="Table 176"/>
          <p:cNvGraphicFramePr>
            <a:graphicFrameLocks noGrp="1"/>
          </p:cNvGraphicFramePr>
          <p:nvPr>
            <p:extLst/>
          </p:nvPr>
        </p:nvGraphicFramePr>
        <p:xfrm>
          <a:off x="2792337" y="4433068"/>
          <a:ext cx="7622698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000">
                  <a:extLst>
                    <a:ext uri="{9D8B030D-6E8A-4147-A177-3AD203B41FA5}">
                      <a16:colId xmlns:a16="http://schemas.microsoft.com/office/drawing/2014/main" val="779162220"/>
                    </a:ext>
                  </a:extLst>
                </a:gridCol>
                <a:gridCol w="1040425">
                  <a:extLst>
                    <a:ext uri="{9D8B030D-6E8A-4147-A177-3AD203B41FA5}">
                      <a16:colId xmlns:a16="http://schemas.microsoft.com/office/drawing/2014/main" val="3835823703"/>
                    </a:ext>
                  </a:extLst>
                </a:gridCol>
                <a:gridCol w="980399">
                  <a:extLst>
                    <a:ext uri="{9D8B030D-6E8A-4147-A177-3AD203B41FA5}">
                      <a16:colId xmlns:a16="http://schemas.microsoft.com/office/drawing/2014/main" val="2057806002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3157617288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4196621889"/>
                    </a:ext>
                  </a:extLst>
                </a:gridCol>
                <a:gridCol w="897670">
                  <a:extLst>
                    <a:ext uri="{9D8B030D-6E8A-4147-A177-3AD203B41FA5}">
                      <a16:colId xmlns:a16="http://schemas.microsoft.com/office/drawing/2014/main" val="374389826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</a:t>
                      </a:r>
                      <a:r>
                        <a:rPr lang="pt-PT" sz="700" baseline="0" dirty="0" smtClean="0"/>
                        <a:t>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Contrato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Data</a:t>
                      </a:r>
                      <a:r>
                        <a:rPr lang="pt-PT" sz="700" baseline="0" dirty="0" smtClean="0"/>
                        <a:t> do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Comerciante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lt1"/>
                          </a:solidFill>
                        </a:rPr>
                        <a:t>Utilizador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4729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12/08/2019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5729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21/09/2020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TESTE2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X236885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499939"/>
                  </a:ext>
                </a:extLst>
              </a:tr>
            </a:tbl>
          </a:graphicData>
        </a:graphic>
      </p:graphicFrame>
      <p:sp>
        <p:nvSpPr>
          <p:cNvPr id="182" name="L-Shape 181"/>
          <p:cNvSpPr>
            <a:spLocks noChangeAspect="1"/>
          </p:cNvSpPr>
          <p:nvPr/>
        </p:nvSpPr>
        <p:spPr>
          <a:xfrm rot="18841292">
            <a:off x="3817554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3" name="L-Shape 182"/>
          <p:cNvSpPr>
            <a:spLocks noChangeAspect="1"/>
          </p:cNvSpPr>
          <p:nvPr/>
        </p:nvSpPr>
        <p:spPr>
          <a:xfrm rot="18841292">
            <a:off x="4850486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4" name="L-Shape 183"/>
          <p:cNvSpPr>
            <a:spLocks noChangeAspect="1"/>
          </p:cNvSpPr>
          <p:nvPr/>
        </p:nvSpPr>
        <p:spPr>
          <a:xfrm rot="18841292">
            <a:off x="5839386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5" name="L-Shape 184"/>
          <p:cNvSpPr>
            <a:spLocks noChangeAspect="1"/>
          </p:cNvSpPr>
          <p:nvPr/>
        </p:nvSpPr>
        <p:spPr>
          <a:xfrm rot="18841292">
            <a:off x="7586899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6" name="L-Shape 185"/>
          <p:cNvSpPr>
            <a:spLocks noChangeAspect="1"/>
          </p:cNvSpPr>
          <p:nvPr/>
        </p:nvSpPr>
        <p:spPr>
          <a:xfrm rot="18841292">
            <a:off x="9354731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82475" y="4595857"/>
            <a:ext cx="194771" cy="247891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27385" y="4802743"/>
            <a:ext cx="194771" cy="247891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2763451" y="2107537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rgbClr val="002060"/>
                </a:solidFill>
              </a:rPr>
              <a:t>PESQUISA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133" name="L-Shape 132"/>
          <p:cNvSpPr>
            <a:spLocks noChangeAspect="1"/>
          </p:cNvSpPr>
          <p:nvPr/>
        </p:nvSpPr>
        <p:spPr>
          <a:xfrm rot="18841292" flipH="1" flipV="1">
            <a:off x="2732199" y="2194564"/>
            <a:ext cx="62502" cy="62502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719261" y="2339470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Nº de Pedido</a:t>
            </a:r>
          </a:p>
        </p:txBody>
      </p:sp>
      <p:sp>
        <p:nvSpPr>
          <p:cNvPr id="135" name="L-Shape 134"/>
          <p:cNvSpPr>
            <a:spLocks noChangeAspect="1"/>
          </p:cNvSpPr>
          <p:nvPr/>
        </p:nvSpPr>
        <p:spPr>
          <a:xfrm rot="2758708" flipV="1">
            <a:off x="10568550" y="2068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36" name="TextBox 135"/>
          <p:cNvSpPr txBox="1"/>
          <p:nvPr/>
        </p:nvSpPr>
        <p:spPr>
          <a:xfrm>
            <a:off x="6388288" y="2354538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Tipo de Documento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719261" y="2521931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Nº de Pedido…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388288" y="2495231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50000"/>
                  </a:schemeClr>
                </a:solidFill>
              </a:rPr>
              <a:t>Tipo de Documento…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67212" y="2680883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Nº de Documento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388288" y="2849820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Nº de Documento…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719261" y="3105982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Dada do Pedido - De: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719261" y="3282099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50000"/>
                  </a:schemeClr>
                </a:solidFill>
              </a:rPr>
              <a:t>Data do Pedido – De….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731436" y="2880938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tx1"/>
                </a:solidFill>
              </a:rPr>
              <a:t>Tratamento MCC</a:t>
            </a:r>
            <a:endParaRPr lang="pt-PT" sz="700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388288" y="3096902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Dade de Pedido – Até: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388288" y="3265538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Data de Pedido – Até…..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813723" y="3733570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PESQUISA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991" y="3249138"/>
            <a:ext cx="213856" cy="213856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604" y="3237318"/>
            <a:ext cx="213856" cy="213856"/>
          </a:xfrm>
          <a:prstGeom prst="rect">
            <a:avLst/>
          </a:prstGeom>
        </p:spPr>
      </p:pic>
      <p:sp>
        <p:nvSpPr>
          <p:cNvPr id="149" name="L-Shape 129"/>
          <p:cNvSpPr>
            <a:spLocks noChangeAspect="1"/>
          </p:cNvSpPr>
          <p:nvPr/>
        </p:nvSpPr>
        <p:spPr>
          <a:xfrm rot="18841292">
            <a:off x="6111914" y="293243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50" name="L-Shape 129"/>
          <p:cNvSpPr>
            <a:spLocks noChangeAspect="1"/>
          </p:cNvSpPr>
          <p:nvPr/>
        </p:nvSpPr>
        <p:spPr>
          <a:xfrm rot="18841292">
            <a:off x="9700531" y="2552824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grpSp>
        <p:nvGrpSpPr>
          <p:cNvPr id="151" name="Group 150"/>
          <p:cNvGrpSpPr>
            <a:grpSpLocks noChangeAspect="1"/>
          </p:cNvGrpSpPr>
          <p:nvPr/>
        </p:nvGrpSpPr>
        <p:grpSpPr>
          <a:xfrm>
            <a:off x="9895024" y="3850980"/>
            <a:ext cx="216000" cy="216000"/>
            <a:chOff x="2133905" y="990905"/>
            <a:chExt cx="5609626" cy="5609626"/>
          </a:xfrm>
        </p:grpSpPr>
        <p:sp>
          <p:nvSpPr>
            <p:cNvPr id="152" name="Isosceles Triangle 151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3" name="Rectangle 152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54" name="Picture 15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155" name="TextBox 154"/>
          <p:cNvSpPr txBox="1"/>
          <p:nvPr/>
        </p:nvSpPr>
        <p:spPr>
          <a:xfrm>
            <a:off x="2680340" y="2699349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Estado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71"/>
            <a:ext cx="155541" cy="81657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1500967" y="2072030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7"/>
            <a:ext cx="186494" cy="97907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1500955" y="2741112"/>
            <a:ext cx="1063469" cy="17189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Tratamento MCC</a:t>
            </a:r>
            <a:endParaRPr lang="pt-PT" sz="550" b="1" kern="0" dirty="0"/>
          </a:p>
        </p:txBody>
      </p:sp>
      <p:sp>
        <p:nvSpPr>
          <p:cNvPr id="63" name="Rectangle 62"/>
          <p:cNvSpPr/>
          <p:nvPr/>
        </p:nvSpPr>
        <p:spPr>
          <a:xfrm>
            <a:off x="1500955" y="2908850"/>
            <a:ext cx="1063469" cy="237951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Tratamento de Serviços                             Externos</a:t>
            </a:r>
            <a:endParaRPr lang="pt-PT" sz="550" b="1" kern="0" dirty="0"/>
          </a:p>
        </p:txBody>
      </p:sp>
      <p:sp>
        <p:nvSpPr>
          <p:cNvPr id="64" name="Rectangle 63"/>
          <p:cNvSpPr/>
          <p:nvPr/>
        </p:nvSpPr>
        <p:spPr>
          <a:xfrm>
            <a:off x="1507728" y="2248792"/>
            <a:ext cx="1063469" cy="173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Tratamento de Processos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500967" y="2435597"/>
            <a:ext cx="1071276" cy="148214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/>
              <a:t>Múltiplos Clientes</a:t>
            </a:r>
          </a:p>
        </p:txBody>
      </p:sp>
      <p:sp>
        <p:nvSpPr>
          <p:cNvPr id="66" name="L-Shape 65"/>
          <p:cNvSpPr>
            <a:spLocks noChangeAspect="1"/>
          </p:cNvSpPr>
          <p:nvPr/>
        </p:nvSpPr>
        <p:spPr>
          <a:xfrm rot="18841292">
            <a:off x="2459633" y="2312547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68" name="Rectangle 67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497586" y="2585312"/>
            <a:ext cx="1071276" cy="148214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/>
              <a:t>Validação DO</a:t>
            </a:r>
          </a:p>
        </p:txBody>
      </p:sp>
      <p:sp>
        <p:nvSpPr>
          <p:cNvPr id="70" name="Rectangle 69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10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102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3366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ectangle 73"/>
          <p:cNvSpPr/>
          <p:nvPr/>
        </p:nvSpPr>
        <p:spPr>
          <a:xfrm rot="5400000">
            <a:off x="8477022" y="4025627"/>
            <a:ext cx="4323093" cy="152934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</a:p>
        </p:txBody>
      </p:sp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FILA TRATAMENTO MCC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ln w="6350">
            <a:solidFill>
              <a:srgbClr val="A2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75" name="L-Shape 129"/>
          <p:cNvSpPr>
            <a:spLocks noChangeAspect="1"/>
          </p:cNvSpPr>
          <p:nvPr/>
        </p:nvSpPr>
        <p:spPr>
          <a:xfrm rot="18841292">
            <a:off x="10595944" y="614262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206" name="Rectangle 130"/>
          <p:cNvSpPr/>
          <p:nvPr/>
        </p:nvSpPr>
        <p:spPr>
          <a:xfrm rot="5400000">
            <a:off x="9467139" y="3942202"/>
            <a:ext cx="2340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793966" y="4075116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rgbClr val="002060"/>
                </a:solidFill>
              </a:rPr>
              <a:t>MCC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106" name="L-Shape 105"/>
          <p:cNvSpPr>
            <a:spLocks noChangeAspect="1"/>
          </p:cNvSpPr>
          <p:nvPr/>
        </p:nvSpPr>
        <p:spPr>
          <a:xfrm rot="18841292">
            <a:off x="2751938" y="4134641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pPr lvl="0">
              <a:defRPr/>
            </a:pPr>
            <a:r>
              <a:rPr lang="pt-PT" sz="1600" dirty="0" smtClean="0">
                <a:solidFill>
                  <a:srgbClr val="0B1325"/>
                </a:solidFill>
              </a:rPr>
              <a:t>23.C |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– </a:t>
            </a:r>
            <a:r>
              <a:rPr lang="pt-PT" sz="1600" dirty="0" smtClean="0">
                <a:solidFill>
                  <a:srgbClr val="0B1325"/>
                </a:solidFill>
              </a:rPr>
              <a:t>Fila Tratamento MCC</a:t>
            </a:r>
            <a:endParaRPr lang="pt-PT" sz="1600" dirty="0">
              <a:solidFill>
                <a:srgbClr val="0B1325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2ª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35294"/>
              </p:ext>
            </p:extLst>
          </p:nvPr>
        </p:nvGraphicFramePr>
        <p:xfrm>
          <a:off x="2718344" y="4293626"/>
          <a:ext cx="5602236" cy="1013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28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653168">
                  <a:extLst>
                    <a:ext uri="{9D8B030D-6E8A-4147-A177-3AD203B41FA5}">
                      <a16:colId xmlns:a16="http://schemas.microsoft.com/office/drawing/2014/main" val="2052597221"/>
                    </a:ext>
                  </a:extLst>
                </a:gridCol>
                <a:gridCol w="733140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147806630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652032686"/>
                    </a:ext>
                  </a:extLst>
                </a:gridCol>
                <a:gridCol w="2361740">
                  <a:extLst>
                    <a:ext uri="{9D8B030D-6E8A-4147-A177-3AD203B41FA5}">
                      <a16:colId xmlns:a16="http://schemas.microsoft.com/office/drawing/2014/main" val="3922973494"/>
                    </a:ext>
                  </a:extLst>
                </a:gridCol>
              </a:tblGrid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pt-PT" sz="600" dirty="0" smtClean="0">
                          <a:solidFill>
                            <a:schemeClr val="lt1"/>
                          </a:solidFill>
                          <a:latin typeface="+mn-lt"/>
                        </a:rPr>
                        <a:t>Nome Loja</a:t>
                      </a:r>
                      <a:endParaRPr lang="pt-PT" sz="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600" dirty="0" smtClean="0">
                          <a:solidFill>
                            <a:schemeClr val="bg1"/>
                          </a:solidFill>
                          <a:latin typeface="+mn-lt"/>
                        </a:rPr>
                        <a:t>Nº DO Pedido</a:t>
                      </a:r>
                      <a:endParaRPr lang="pt-PT" sz="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600" dirty="0" smtClean="0">
                          <a:solidFill>
                            <a:schemeClr val="bg1"/>
                          </a:solidFill>
                        </a:rPr>
                        <a:t>Tipo de Funcionalidade</a:t>
                      </a:r>
                      <a:endParaRPr lang="pt-PT" sz="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600" dirty="0" smtClean="0"/>
                        <a:t>Atividade</a:t>
                      </a:r>
                      <a:endParaRPr lang="pt-PT" sz="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err="1" smtClean="0"/>
                        <a:t>Subatividade</a:t>
                      </a: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600" dirty="0" smtClean="0">
                          <a:solidFill>
                            <a:schemeClr val="lt1"/>
                          </a:solidFill>
                          <a:latin typeface="+mn-lt"/>
                        </a:rPr>
                        <a:t>MCC</a:t>
                      </a:r>
                      <a:endParaRPr lang="pt-PT" sz="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319911">
                <a:tc>
                  <a:txBody>
                    <a:bodyPr/>
                    <a:lstStyle>
                      <a:lvl1pPr marL="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9365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98728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4809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97453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4681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96181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4554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94907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600" dirty="0" smtClean="0">
                          <a:solidFill>
                            <a:schemeClr val="dk1"/>
                          </a:solidFill>
                          <a:latin typeface="Calibri" panose="020F0502020204030204"/>
                        </a:rPr>
                        <a:t>TESTE</a:t>
                      </a:r>
                      <a:r>
                        <a:rPr lang="pt-PT" sz="600" baseline="0" dirty="0" smtClean="0">
                          <a:solidFill>
                            <a:schemeClr val="dk1"/>
                          </a:solidFill>
                          <a:latin typeface="Calibri" panose="020F0502020204030204"/>
                        </a:rPr>
                        <a:t> 1</a:t>
                      </a:r>
                      <a:endParaRPr lang="pt-PT" sz="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228061</a:t>
                      </a: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/>
                        <a:t>JCB</a:t>
                      </a: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/>
                        <a:t>Restauração</a:t>
                      </a: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/>
                        <a:t>Restauração</a:t>
                      </a: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  <a:tr h="319911">
                <a:tc>
                  <a:txBody>
                    <a:bodyPr/>
                    <a:lstStyle>
                      <a:lvl1pPr marL="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9365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98728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4809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97453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4681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96181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4554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94907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600" dirty="0" smtClean="0">
                          <a:solidFill>
                            <a:schemeClr val="dk1"/>
                          </a:solidFill>
                          <a:latin typeface="Calibri" panose="020F0502020204030204"/>
                        </a:rPr>
                        <a:t>TESTE</a:t>
                      </a:r>
                      <a:r>
                        <a:rPr lang="pt-PT" sz="600" baseline="0" dirty="0" smtClean="0">
                          <a:solidFill>
                            <a:schemeClr val="dk1"/>
                          </a:solidFill>
                          <a:latin typeface="Calibri" panose="020F0502020204030204"/>
                        </a:rPr>
                        <a:t> 1</a:t>
                      </a:r>
                      <a:endParaRPr lang="pt-PT" sz="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228062</a:t>
                      </a: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/>
                        <a:t>DINERS</a:t>
                      </a: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/>
                        <a:t>Restauração</a:t>
                      </a: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/>
                        <a:t>Restauração</a:t>
                      </a: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639456"/>
                  </a:ext>
                </a:extLst>
              </a:tr>
            </a:tbl>
          </a:graphicData>
        </a:graphic>
      </p:graphicFrame>
      <p:sp>
        <p:nvSpPr>
          <p:cNvPr id="126" name="Rectangle 125"/>
          <p:cNvSpPr/>
          <p:nvPr/>
        </p:nvSpPr>
        <p:spPr>
          <a:xfrm>
            <a:off x="3811055" y="6350912"/>
            <a:ext cx="1450107" cy="245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50" b="0" i="0" u="none" strike="noStrike" kern="0" cap="none" spc="0" normalizeH="0" baseline="0" noProof="0" dirty="0" smtClean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Trebuchet MS" panose="020B0603020202020204"/>
                <a:ea typeface="Calibri" panose="020F0502020204030204" pitchFamily="34" charset="0"/>
                <a:cs typeface="Times New Roman" panose="02020603050405020304" pitchFamily="18" charset="0"/>
              </a:rPr>
              <a:t>CONCLUIR ASSOCIAÇÃO MCC</a:t>
            </a:r>
            <a:endParaRPr kumimoji="0" lang="pt-PT" sz="750" b="0" i="0" u="none" strike="noStrike" kern="0" cap="none" spc="0" normalizeH="0" baseline="0" noProof="0" dirty="0">
              <a:ln>
                <a:noFill/>
              </a:ln>
              <a:solidFill>
                <a:srgbClr val="A5A5A5">
                  <a:lumMod val="50000"/>
                </a:srgbClr>
              </a:solidFill>
              <a:effectLst/>
              <a:uLnTx/>
              <a:uFillTx/>
              <a:latin typeface="Trebuchet MS" panose="020B060302020202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7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68" name="Rounded Rectangle 67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114" name="Rectangle 80"/>
          <p:cNvSpPr/>
          <p:nvPr/>
        </p:nvSpPr>
        <p:spPr>
          <a:xfrm>
            <a:off x="6081450" y="4769682"/>
            <a:ext cx="1548821" cy="1185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PT" sz="600" dirty="0">
                <a:solidFill>
                  <a:schemeClr val="bg2">
                    <a:lumMod val="10000"/>
                  </a:schemeClr>
                </a:solidFill>
              </a:rPr>
              <a:t>000-Estabelecimento não específico</a:t>
            </a:r>
          </a:p>
        </p:txBody>
      </p:sp>
      <p:sp>
        <p:nvSpPr>
          <p:cNvPr id="122" name="L-Shape 121"/>
          <p:cNvSpPr>
            <a:spLocks noChangeAspect="1"/>
          </p:cNvSpPr>
          <p:nvPr/>
        </p:nvSpPr>
        <p:spPr>
          <a:xfrm rot="2758708" flipV="1">
            <a:off x="10568550" y="2068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69"/>
            <a:ext cx="155541" cy="81657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>
            <a:off x="1500967" y="2072028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5"/>
            <a:ext cx="186494" cy="97907"/>
          </a:xfrm>
          <a:prstGeom prst="rect">
            <a:avLst/>
          </a:prstGeom>
        </p:spPr>
      </p:pic>
      <p:sp>
        <p:nvSpPr>
          <p:cNvPr id="100" name="Rectangle 99"/>
          <p:cNvSpPr/>
          <p:nvPr/>
        </p:nvSpPr>
        <p:spPr>
          <a:xfrm>
            <a:off x="1507728" y="2236501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512716" y="2397573"/>
            <a:ext cx="1058481" cy="16032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Parecer Risco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507728" y="2557903"/>
            <a:ext cx="1063469" cy="164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Dúvidas Compliance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66" name="L-Shape 165"/>
          <p:cNvSpPr>
            <a:spLocks noChangeAspect="1"/>
          </p:cNvSpPr>
          <p:nvPr/>
        </p:nvSpPr>
        <p:spPr>
          <a:xfrm rot="18841292">
            <a:off x="2455629" y="2283589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67" name="Rectangle 166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71"/>
            <a:ext cx="155541" cy="81657"/>
          </a:xfrm>
          <a:prstGeom prst="rect">
            <a:avLst/>
          </a:prstGeom>
        </p:spPr>
      </p:pic>
      <p:sp>
        <p:nvSpPr>
          <p:cNvPr id="169" name="Rectangle 168"/>
          <p:cNvSpPr/>
          <p:nvPr/>
        </p:nvSpPr>
        <p:spPr>
          <a:xfrm>
            <a:off x="1500967" y="2072030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70" name="Picture 16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7"/>
            <a:ext cx="186494" cy="97907"/>
          </a:xfrm>
          <a:prstGeom prst="rect">
            <a:avLst/>
          </a:prstGeom>
        </p:spPr>
      </p:pic>
      <p:sp>
        <p:nvSpPr>
          <p:cNvPr id="171" name="Rectangle 170"/>
          <p:cNvSpPr/>
          <p:nvPr/>
        </p:nvSpPr>
        <p:spPr>
          <a:xfrm>
            <a:off x="1500955" y="2741112"/>
            <a:ext cx="1063469" cy="17189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Tratamento MCC</a:t>
            </a:r>
            <a:endParaRPr lang="pt-PT" sz="550" b="1" kern="0" dirty="0"/>
          </a:p>
        </p:txBody>
      </p:sp>
      <p:sp>
        <p:nvSpPr>
          <p:cNvPr id="172" name="Rectangle 171"/>
          <p:cNvSpPr/>
          <p:nvPr/>
        </p:nvSpPr>
        <p:spPr>
          <a:xfrm>
            <a:off x="1500955" y="2908850"/>
            <a:ext cx="1063469" cy="237951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Tratamento de Serviços                             Externos</a:t>
            </a:r>
            <a:endParaRPr lang="pt-PT" sz="550" b="1" kern="0" dirty="0"/>
          </a:p>
        </p:txBody>
      </p:sp>
      <p:sp>
        <p:nvSpPr>
          <p:cNvPr id="173" name="Rectangle 172"/>
          <p:cNvSpPr/>
          <p:nvPr/>
        </p:nvSpPr>
        <p:spPr>
          <a:xfrm>
            <a:off x="1507728" y="2248792"/>
            <a:ext cx="1063469" cy="173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Tratamento de Processos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1500967" y="2435597"/>
            <a:ext cx="1071276" cy="148214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/>
              <a:t>Múltiplos Clientes</a:t>
            </a:r>
          </a:p>
        </p:txBody>
      </p:sp>
      <p:sp>
        <p:nvSpPr>
          <p:cNvPr id="175" name="L-Shape 174"/>
          <p:cNvSpPr>
            <a:spLocks noChangeAspect="1"/>
          </p:cNvSpPr>
          <p:nvPr/>
        </p:nvSpPr>
        <p:spPr>
          <a:xfrm rot="18841292">
            <a:off x="2459633" y="2312547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76" name="Rectangle 175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497586" y="2585312"/>
            <a:ext cx="1071276" cy="148214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/>
              <a:t>Validação DO</a:t>
            </a:r>
          </a:p>
        </p:txBody>
      </p:sp>
      <p:sp>
        <p:nvSpPr>
          <p:cNvPr id="178" name="Rectangle 177"/>
          <p:cNvSpPr/>
          <p:nvPr/>
        </p:nvSpPr>
        <p:spPr>
          <a:xfrm rot="5400000">
            <a:off x="8969449" y="4260289"/>
            <a:ext cx="3329306" cy="14400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9" name="Rectangle 110"/>
          <p:cNvSpPr/>
          <p:nvPr/>
        </p:nvSpPr>
        <p:spPr>
          <a:xfrm>
            <a:off x="2603500" y="2405305"/>
            <a:ext cx="8101868" cy="2623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0" name="Rectangle 69"/>
          <p:cNvSpPr/>
          <p:nvPr/>
        </p:nvSpPr>
        <p:spPr>
          <a:xfrm>
            <a:off x="2609850" y="2413635"/>
            <a:ext cx="692150" cy="25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Detalhe</a:t>
            </a:r>
          </a:p>
        </p:txBody>
      </p:sp>
      <p:sp>
        <p:nvSpPr>
          <p:cNvPr id="181" name="Rectangle 69"/>
          <p:cNvSpPr/>
          <p:nvPr/>
        </p:nvSpPr>
        <p:spPr>
          <a:xfrm>
            <a:off x="3302001" y="2409453"/>
            <a:ext cx="708025" cy="2518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182" name="L-Shape 129"/>
          <p:cNvSpPr>
            <a:spLocks noChangeAspect="1"/>
          </p:cNvSpPr>
          <p:nvPr/>
        </p:nvSpPr>
        <p:spPr>
          <a:xfrm rot="18841292">
            <a:off x="10605468" y="589051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83" name="L-Shape 182"/>
          <p:cNvSpPr>
            <a:spLocks noChangeAspect="1"/>
          </p:cNvSpPr>
          <p:nvPr/>
        </p:nvSpPr>
        <p:spPr>
          <a:xfrm rot="2758708" flipV="1">
            <a:off x="10601426" y="269993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84" name="Rectangle 130"/>
          <p:cNvSpPr/>
          <p:nvPr/>
        </p:nvSpPr>
        <p:spPr>
          <a:xfrm rot="5400000">
            <a:off x="9471468" y="3951364"/>
            <a:ext cx="2340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2" name="Down Arrow Callout 191"/>
          <p:cNvSpPr/>
          <p:nvPr/>
        </p:nvSpPr>
        <p:spPr>
          <a:xfrm>
            <a:off x="2594396" y="1963202"/>
            <a:ext cx="1584000" cy="423233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5167745" y="1963624"/>
            <a:ext cx="1091970" cy="30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Intervenientes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4179988" y="1966277"/>
            <a:ext cx="987757" cy="3043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259715" y="1965830"/>
            <a:ext cx="1082578" cy="3054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9577493" y="1963572"/>
            <a:ext cx="1127874" cy="3046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Inf. Declarativa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7342294" y="1963128"/>
            <a:ext cx="1054809" cy="3069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8397103" y="1963966"/>
            <a:ext cx="1180390" cy="3069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9" name="Rectangle 198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6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0" name="Rectangle 199"/>
          <p:cNvSpPr/>
          <p:nvPr/>
        </p:nvSpPr>
        <p:spPr>
          <a:xfrm>
            <a:off x="2667000" y="2788743"/>
            <a:ext cx="7786070" cy="1282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2724314" y="2828338"/>
            <a:ext cx="3045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Número do </a:t>
            </a:r>
            <a:r>
              <a:rPr lang="pt-PT" sz="800" dirty="0" smtClean="0">
                <a:solidFill>
                  <a:srgbClr val="002060"/>
                </a:solidFill>
              </a:rPr>
              <a:t>Processo     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228060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724314" y="3006187"/>
            <a:ext cx="2189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Número de </a:t>
            </a:r>
            <a:r>
              <a:rPr lang="pt-PT" sz="800" dirty="0" smtClean="0">
                <a:solidFill>
                  <a:srgbClr val="002060"/>
                </a:solidFill>
              </a:rPr>
              <a:t>Contrato  </a:t>
            </a:r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45477406087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971165" y="3209720"/>
            <a:ext cx="24466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Estado Atual   </a:t>
            </a:r>
            <a:r>
              <a:rPr lang="pt-PT" sz="800" dirty="0" smtClean="0">
                <a:solidFill>
                  <a:srgbClr val="002060"/>
                </a:solidFill>
              </a:rPr>
              <a:t>    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Tratamento MCC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319253" y="3403344"/>
            <a:ext cx="163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Data</a:t>
            </a:r>
            <a:r>
              <a:rPr lang="pt-PT" sz="800" dirty="0">
                <a:solidFill>
                  <a:srgbClr val="DE8EA5"/>
                </a:solidFill>
              </a:rPr>
              <a:t>   </a:t>
            </a:r>
            <a:r>
              <a:rPr lang="pt-PT" sz="800" dirty="0" smtClean="0">
                <a:solidFill>
                  <a:srgbClr val="DE8EA5"/>
                </a:solidFill>
              </a:rPr>
              <a:t>   </a:t>
            </a:r>
            <a:r>
              <a:rPr lang="pt-PT" sz="800" dirty="0" err="1" smtClean="0">
                <a:solidFill>
                  <a:schemeClr val="bg2">
                    <a:lumMod val="10000"/>
                  </a:schemeClr>
                </a:solidFill>
              </a:rPr>
              <a:t>dd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/mm/</a:t>
            </a:r>
            <a:r>
              <a:rPr lang="pt-PT" sz="800" dirty="0" err="1" smtClean="0">
                <a:solidFill>
                  <a:schemeClr val="bg2">
                    <a:lumMod val="10000"/>
                  </a:schemeClr>
                </a:solidFill>
              </a:rPr>
              <a:t>aaaa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00:00:00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3319253" y="3590292"/>
            <a:ext cx="19419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 err="1">
                <a:solidFill>
                  <a:srgbClr val="002060"/>
                </a:solidFill>
              </a:rPr>
              <a:t>User</a:t>
            </a:r>
            <a:r>
              <a:rPr lang="pt-PT" sz="800" dirty="0">
                <a:solidFill>
                  <a:srgbClr val="F87024"/>
                </a:solidFill>
              </a:rPr>
              <a:t> </a:t>
            </a:r>
            <a:r>
              <a:rPr lang="pt-PT" sz="800" dirty="0">
                <a:solidFill>
                  <a:srgbClr val="DE8EA5"/>
                </a:solidFill>
              </a:rPr>
              <a:t> </a:t>
            </a:r>
            <a:r>
              <a:rPr lang="pt-PT" sz="800" dirty="0" smtClean="0">
                <a:solidFill>
                  <a:srgbClr val="DE8EA5"/>
                </a:solidFill>
              </a:rPr>
              <a:t>     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Utilizador1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2955925" y="3793707"/>
            <a:ext cx="1386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Observações  </a:t>
            </a:r>
          </a:p>
        </p:txBody>
      </p:sp>
      <p:sp>
        <p:nvSpPr>
          <p:cNvPr id="211" name="Rectangle 80"/>
          <p:cNvSpPr/>
          <p:nvPr/>
        </p:nvSpPr>
        <p:spPr>
          <a:xfrm>
            <a:off x="6103251" y="5084323"/>
            <a:ext cx="1548821" cy="151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PT" sz="600" dirty="0" smtClean="0">
                <a:solidFill>
                  <a:schemeClr val="bg2">
                    <a:lumMod val="10000"/>
                  </a:schemeClr>
                </a:solidFill>
              </a:rPr>
              <a:t>A DEFINIR…</a:t>
            </a:r>
            <a:endParaRPr lang="pt-PT" sz="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2" name="L-Shape 211"/>
          <p:cNvSpPr>
            <a:spLocks noChangeAspect="1"/>
          </p:cNvSpPr>
          <p:nvPr/>
        </p:nvSpPr>
        <p:spPr>
          <a:xfrm rot="18841292">
            <a:off x="7514264" y="511636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3" name="Rectangle 80"/>
          <p:cNvSpPr/>
          <p:nvPr/>
        </p:nvSpPr>
        <p:spPr>
          <a:xfrm>
            <a:off x="6103251" y="5237375"/>
            <a:ext cx="1548821" cy="31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pt-PT" sz="600" dirty="0" smtClean="0">
                <a:solidFill>
                  <a:schemeClr val="bg2">
                    <a:lumMod val="10000"/>
                  </a:schemeClr>
                </a:solidFill>
              </a:rPr>
              <a:t>5812-Restaurantes</a:t>
            </a:r>
          </a:p>
          <a:p>
            <a:pPr lvl="0">
              <a:defRPr/>
            </a:pPr>
            <a:r>
              <a:rPr lang="pt-PT" sz="600" dirty="0" smtClean="0">
                <a:solidFill>
                  <a:schemeClr val="bg2">
                    <a:lumMod val="10000"/>
                  </a:schemeClr>
                </a:solidFill>
              </a:rPr>
              <a:t>5814-Restaurantes </a:t>
            </a:r>
            <a:r>
              <a:rPr lang="pt-PT" sz="600" dirty="0" err="1" smtClean="0">
                <a:solidFill>
                  <a:schemeClr val="bg2">
                    <a:lumMod val="10000"/>
                  </a:schemeClr>
                </a:solidFill>
              </a:rPr>
              <a:t>Fast</a:t>
            </a:r>
            <a:r>
              <a:rPr lang="pt-PT" sz="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pt-PT" sz="600" dirty="0" err="1" smtClean="0">
                <a:solidFill>
                  <a:schemeClr val="bg2">
                    <a:lumMod val="10000"/>
                  </a:schemeClr>
                </a:solidFill>
              </a:rPr>
              <a:t>Food</a:t>
            </a:r>
            <a:endParaRPr lang="pt-PT" sz="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103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3993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24.A </a:t>
            </a:r>
            <a:r>
              <a:rPr lang="pt-PT" sz="1600" dirty="0"/>
              <a:t>|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</a:t>
            </a:r>
            <a:r>
              <a:rPr lang="pt-PT" sz="1600" dirty="0" smtClean="0"/>
              <a:t>–Fila Tratamento Serviços Externos</a:t>
            </a:r>
            <a:endParaRPr lang="pt-PT" sz="1600" dirty="0"/>
          </a:p>
        </p:txBody>
      </p:sp>
      <p:sp>
        <p:nvSpPr>
          <p:cNvPr id="68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2ª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Etapa 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70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8" name="Rounded Rectangle 77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pic>
        <p:nvPicPr>
          <p:cNvPr id="181" name="Picture 180"/>
          <p:cNvPicPr>
            <a:picLocks noChangeAspect="1"/>
          </p:cNvPicPr>
          <p:nvPr/>
        </p:nvPicPr>
        <p:blipFill rotWithShape="1">
          <a:blip r:embed="rId3"/>
          <a:srcRect l="-1" r="44718" b="583"/>
          <a:stretch/>
        </p:blipFill>
        <p:spPr>
          <a:xfrm>
            <a:off x="2676094" y="2620743"/>
            <a:ext cx="4838836" cy="2344709"/>
          </a:xfrm>
          <a:prstGeom prst="rect">
            <a:avLst/>
          </a:prstGeom>
        </p:spPr>
      </p:pic>
      <p:sp>
        <p:nvSpPr>
          <p:cNvPr id="182" name="Rectangle 181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85" name="Rectangle 184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187" name="Rectangle 186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INÍCIO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2910620" y="4972521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</a:t>
            </a:r>
            <a:r>
              <a:rPr lang="pt-PT" sz="800" b="1" dirty="0" smtClean="0">
                <a:solidFill>
                  <a:srgbClr val="002060"/>
                </a:solidFill>
              </a:rPr>
              <a:t>EM MULTIPLOS CLIENTES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189" name="L-Shape 188"/>
          <p:cNvSpPr>
            <a:spLocks noChangeAspect="1"/>
          </p:cNvSpPr>
          <p:nvPr/>
        </p:nvSpPr>
        <p:spPr>
          <a:xfrm rot="2758708" flipV="1">
            <a:off x="2807242" y="505556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90" name="TextBox 189"/>
          <p:cNvSpPr txBox="1"/>
          <p:nvPr/>
        </p:nvSpPr>
        <p:spPr>
          <a:xfrm>
            <a:off x="2910620" y="5177245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EM </a:t>
            </a:r>
            <a:r>
              <a:rPr lang="pt-PT" sz="800" b="1" dirty="0" smtClean="0">
                <a:solidFill>
                  <a:srgbClr val="002060"/>
                </a:solidFill>
              </a:rPr>
              <a:t>VALIDA DO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191" name="L-Shape 190"/>
          <p:cNvSpPr>
            <a:spLocks noChangeAspect="1"/>
          </p:cNvSpPr>
          <p:nvPr/>
        </p:nvSpPr>
        <p:spPr>
          <a:xfrm rot="2758708" flipV="1">
            <a:off x="2807242" y="526029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92" name="TextBox 191"/>
          <p:cNvSpPr txBox="1"/>
          <p:nvPr/>
        </p:nvSpPr>
        <p:spPr>
          <a:xfrm>
            <a:off x="2910620" y="5353805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</a:t>
            </a:r>
            <a:r>
              <a:rPr lang="pt-PT" sz="800" b="1" dirty="0" smtClean="0">
                <a:solidFill>
                  <a:srgbClr val="002060"/>
                </a:solidFill>
              </a:rPr>
              <a:t>EM TRATAMENTO MCC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193" name="L-Shape 192"/>
          <p:cNvSpPr>
            <a:spLocks noChangeAspect="1"/>
          </p:cNvSpPr>
          <p:nvPr/>
        </p:nvSpPr>
        <p:spPr>
          <a:xfrm rot="2758708" flipV="1">
            <a:off x="2807242" y="543685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94" name="TextBox 193"/>
          <p:cNvSpPr txBox="1"/>
          <p:nvPr/>
        </p:nvSpPr>
        <p:spPr>
          <a:xfrm>
            <a:off x="2910620" y="5530823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</a:t>
            </a:r>
            <a:r>
              <a:rPr lang="pt-PT" sz="800" b="1" dirty="0" smtClean="0">
                <a:solidFill>
                  <a:srgbClr val="002060"/>
                </a:solidFill>
              </a:rPr>
              <a:t>EM TRATAMENTO DE SERVIÇOS EXTERNOS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195" name="L-Shape 194"/>
          <p:cNvSpPr>
            <a:spLocks noChangeAspect="1"/>
          </p:cNvSpPr>
          <p:nvPr/>
        </p:nvSpPr>
        <p:spPr>
          <a:xfrm rot="2758708" flipV="1">
            <a:off x="2807242" y="5613868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96" name="TextBox 195"/>
          <p:cNvSpPr txBox="1"/>
          <p:nvPr/>
        </p:nvSpPr>
        <p:spPr>
          <a:xfrm>
            <a:off x="2676093" y="2110814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70C0"/>
                </a:solidFill>
              </a:rPr>
              <a:t>PERFORMANCE DIÁRIA: 00-00-0000</a:t>
            </a:r>
          </a:p>
        </p:txBody>
      </p:sp>
      <p:sp>
        <p:nvSpPr>
          <p:cNvPr id="197" name="Rectangle 196"/>
          <p:cNvSpPr>
            <a:spLocks noChangeAspect="1"/>
          </p:cNvSpPr>
          <p:nvPr/>
        </p:nvSpPr>
        <p:spPr>
          <a:xfrm>
            <a:off x="8464402" y="2087180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 smtClean="0">
                <a:solidFill>
                  <a:schemeClr val="tx1"/>
                </a:solidFill>
              </a:rPr>
              <a:t>MULTIPLOS CLIENTES</a:t>
            </a:r>
            <a:endParaRPr lang="pt-PT" sz="800" b="1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8041515" y="2087180"/>
            <a:ext cx="396000" cy="3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75</a:t>
            </a:r>
          </a:p>
        </p:txBody>
      </p:sp>
      <p:sp>
        <p:nvSpPr>
          <p:cNvPr id="199" name="Rectangle 198"/>
          <p:cNvSpPr>
            <a:spLocks noChangeAspect="1"/>
          </p:cNvSpPr>
          <p:nvPr/>
        </p:nvSpPr>
        <p:spPr>
          <a:xfrm>
            <a:off x="8464402" y="2531238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 smtClean="0">
                <a:solidFill>
                  <a:schemeClr val="tx1"/>
                </a:solidFill>
              </a:rPr>
              <a:t>VALIDA DO</a:t>
            </a:r>
            <a:endParaRPr lang="pt-PT" sz="800" b="1" dirty="0">
              <a:solidFill>
                <a:schemeClr val="tx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8041515" y="2531238"/>
            <a:ext cx="396000" cy="39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60</a:t>
            </a:r>
          </a:p>
        </p:txBody>
      </p:sp>
      <p:sp>
        <p:nvSpPr>
          <p:cNvPr id="201" name="Rectangle 200"/>
          <p:cNvSpPr>
            <a:spLocks noChangeAspect="1"/>
          </p:cNvSpPr>
          <p:nvPr/>
        </p:nvSpPr>
        <p:spPr>
          <a:xfrm>
            <a:off x="8464402" y="2975296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700" b="1" dirty="0" smtClean="0">
                <a:solidFill>
                  <a:schemeClr val="tx1"/>
                </a:solidFill>
              </a:rPr>
              <a:t>TRATAMENTO MCC</a:t>
            </a:r>
            <a:endParaRPr lang="pt-PT" sz="700" b="1" dirty="0">
              <a:solidFill>
                <a:schemeClr val="tx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8041515" y="2975296"/>
            <a:ext cx="3960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15</a:t>
            </a:r>
          </a:p>
        </p:txBody>
      </p:sp>
      <p:sp>
        <p:nvSpPr>
          <p:cNvPr id="203" name="Rectangle 202"/>
          <p:cNvSpPr>
            <a:spLocks noChangeAspect="1"/>
          </p:cNvSpPr>
          <p:nvPr/>
        </p:nvSpPr>
        <p:spPr>
          <a:xfrm>
            <a:off x="8464402" y="3419354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700" b="1" dirty="0" smtClean="0">
                <a:solidFill>
                  <a:schemeClr val="tx1"/>
                </a:solidFill>
              </a:rPr>
              <a:t>TRATAMENTO DE SERVIÇOS EXTERNOS</a:t>
            </a:r>
            <a:endParaRPr lang="pt-PT" sz="700" b="1" dirty="0">
              <a:solidFill>
                <a:schemeClr val="tx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8041515" y="3419354"/>
            <a:ext cx="396000" cy="39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125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7" name="Picture 2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12974"/>
            <a:ext cx="1135275" cy="318221"/>
          </a:xfrm>
          <a:prstGeom prst="rect">
            <a:avLst/>
          </a:prstGeom>
        </p:spPr>
      </p:pic>
      <p:sp>
        <p:nvSpPr>
          <p:cNvPr id="208" name="Rectangle 20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209" name="Picture 20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25" y="1805446"/>
            <a:ext cx="76806" cy="76806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71"/>
            <a:ext cx="155541" cy="81657"/>
          </a:xfrm>
          <a:prstGeom prst="rect">
            <a:avLst/>
          </a:prstGeom>
        </p:spPr>
      </p:pic>
      <p:sp>
        <p:nvSpPr>
          <p:cNvPr id="211" name="Rectangle 210"/>
          <p:cNvSpPr/>
          <p:nvPr/>
        </p:nvSpPr>
        <p:spPr>
          <a:xfrm>
            <a:off x="1500967" y="2072030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7"/>
            <a:ext cx="186494" cy="97907"/>
          </a:xfrm>
          <a:prstGeom prst="rect">
            <a:avLst/>
          </a:prstGeom>
        </p:spPr>
      </p:pic>
      <p:sp>
        <p:nvSpPr>
          <p:cNvPr id="213" name="Rectangle 212"/>
          <p:cNvSpPr/>
          <p:nvPr/>
        </p:nvSpPr>
        <p:spPr>
          <a:xfrm>
            <a:off x="1500955" y="2741112"/>
            <a:ext cx="1063469" cy="171892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Tratamento MCC</a:t>
            </a:r>
            <a:endParaRPr lang="pt-PT" sz="550" b="1" kern="0" dirty="0"/>
          </a:p>
        </p:txBody>
      </p:sp>
      <p:sp>
        <p:nvSpPr>
          <p:cNvPr id="214" name="Rectangle 213"/>
          <p:cNvSpPr/>
          <p:nvPr/>
        </p:nvSpPr>
        <p:spPr>
          <a:xfrm>
            <a:off x="1500955" y="2908850"/>
            <a:ext cx="1063469" cy="237951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Tratamento de Serviços                             Externos</a:t>
            </a:r>
            <a:endParaRPr lang="pt-PT" sz="550" b="1" kern="0" dirty="0"/>
          </a:p>
        </p:txBody>
      </p:sp>
      <p:sp>
        <p:nvSpPr>
          <p:cNvPr id="215" name="Rectangle 214"/>
          <p:cNvSpPr/>
          <p:nvPr/>
        </p:nvSpPr>
        <p:spPr>
          <a:xfrm>
            <a:off x="1507728" y="2248792"/>
            <a:ext cx="1063469" cy="1739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chemeClr val="bg1"/>
                </a:solidFill>
              </a:rPr>
              <a:t>Tratamento de Processos</a:t>
            </a:r>
            <a:endParaRPr lang="pt-PT" sz="550" b="1" kern="0" dirty="0">
              <a:solidFill>
                <a:schemeClr val="bg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1500967" y="2435597"/>
            <a:ext cx="1071276" cy="148214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Múltiplos Clientes</a:t>
            </a:r>
            <a:endParaRPr lang="pt-PT" sz="550" b="1" kern="0" dirty="0"/>
          </a:p>
        </p:txBody>
      </p:sp>
      <p:sp>
        <p:nvSpPr>
          <p:cNvPr id="217" name="L-Shape 216"/>
          <p:cNvSpPr>
            <a:spLocks noChangeAspect="1"/>
          </p:cNvSpPr>
          <p:nvPr/>
        </p:nvSpPr>
        <p:spPr>
          <a:xfrm rot="18841292">
            <a:off x="2459633" y="2312547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218" name="Rectangle 217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1497586" y="2585312"/>
            <a:ext cx="1071276" cy="148214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Validação DO</a:t>
            </a:r>
            <a:endParaRPr lang="pt-PT" sz="550" b="1" kern="0" dirty="0"/>
          </a:p>
        </p:txBody>
      </p:sp>
      <p:graphicFrame>
        <p:nvGraphicFramePr>
          <p:cNvPr id="220" name="Table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200554"/>
              </p:ext>
            </p:extLst>
          </p:nvPr>
        </p:nvGraphicFramePr>
        <p:xfrm>
          <a:off x="2936511" y="5834183"/>
          <a:ext cx="7622698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000">
                  <a:extLst>
                    <a:ext uri="{9D8B030D-6E8A-4147-A177-3AD203B41FA5}">
                      <a16:colId xmlns:a16="http://schemas.microsoft.com/office/drawing/2014/main" val="779162220"/>
                    </a:ext>
                  </a:extLst>
                </a:gridCol>
                <a:gridCol w="1040425">
                  <a:extLst>
                    <a:ext uri="{9D8B030D-6E8A-4147-A177-3AD203B41FA5}">
                      <a16:colId xmlns:a16="http://schemas.microsoft.com/office/drawing/2014/main" val="3835823703"/>
                    </a:ext>
                  </a:extLst>
                </a:gridCol>
                <a:gridCol w="980399">
                  <a:extLst>
                    <a:ext uri="{9D8B030D-6E8A-4147-A177-3AD203B41FA5}">
                      <a16:colId xmlns:a16="http://schemas.microsoft.com/office/drawing/2014/main" val="2057806002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3157617288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4196621889"/>
                    </a:ext>
                  </a:extLst>
                </a:gridCol>
                <a:gridCol w="897670">
                  <a:extLst>
                    <a:ext uri="{9D8B030D-6E8A-4147-A177-3AD203B41FA5}">
                      <a16:colId xmlns:a16="http://schemas.microsoft.com/office/drawing/2014/main" val="374389826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</a:t>
                      </a:r>
                      <a:r>
                        <a:rPr lang="pt-PT" sz="700" baseline="0" dirty="0" smtClean="0"/>
                        <a:t>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Contrato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Data</a:t>
                      </a:r>
                      <a:r>
                        <a:rPr lang="pt-PT" sz="700" baseline="0" dirty="0" smtClean="0"/>
                        <a:t> do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Comerciante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lt1"/>
                          </a:solidFill>
                        </a:rPr>
                        <a:t>Utilizador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4729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12/08/2019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5729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21/09/2020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TESTE2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X236885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499939"/>
                  </a:ext>
                </a:extLst>
              </a:tr>
            </a:tbl>
          </a:graphicData>
        </a:graphic>
      </p:graphicFrame>
      <p:grpSp>
        <p:nvGrpSpPr>
          <p:cNvPr id="221" name="Group 220"/>
          <p:cNvGrpSpPr>
            <a:grpSpLocks noChangeAspect="1"/>
          </p:cNvGrpSpPr>
          <p:nvPr/>
        </p:nvGrpSpPr>
        <p:grpSpPr>
          <a:xfrm>
            <a:off x="10269849" y="6095858"/>
            <a:ext cx="216000" cy="216000"/>
            <a:chOff x="2133905" y="990905"/>
            <a:chExt cx="5609626" cy="5609626"/>
          </a:xfrm>
        </p:grpSpPr>
        <p:sp>
          <p:nvSpPr>
            <p:cNvPr id="222" name="Isosceles Triangle 221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23" name="Rectangle 222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24" name="Picture 2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225" name="L-Shape 224"/>
          <p:cNvSpPr>
            <a:spLocks noChangeAspect="1"/>
          </p:cNvSpPr>
          <p:nvPr/>
        </p:nvSpPr>
        <p:spPr>
          <a:xfrm rot="18841292">
            <a:off x="3961728" y="5872895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226" name="L-Shape 225"/>
          <p:cNvSpPr>
            <a:spLocks noChangeAspect="1"/>
          </p:cNvSpPr>
          <p:nvPr/>
        </p:nvSpPr>
        <p:spPr>
          <a:xfrm rot="18841292">
            <a:off x="4994660" y="5872895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227" name="L-Shape 226"/>
          <p:cNvSpPr>
            <a:spLocks noChangeAspect="1"/>
          </p:cNvSpPr>
          <p:nvPr/>
        </p:nvSpPr>
        <p:spPr>
          <a:xfrm rot="18841292">
            <a:off x="5983560" y="5872895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228" name="L-Shape 227"/>
          <p:cNvSpPr>
            <a:spLocks noChangeAspect="1"/>
          </p:cNvSpPr>
          <p:nvPr/>
        </p:nvSpPr>
        <p:spPr>
          <a:xfrm rot="18841292">
            <a:off x="7731073" y="5872895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229" name="L-Shape 228"/>
          <p:cNvSpPr>
            <a:spLocks noChangeAspect="1"/>
          </p:cNvSpPr>
          <p:nvPr/>
        </p:nvSpPr>
        <p:spPr>
          <a:xfrm rot="18841292">
            <a:off x="9498905" y="5872895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pic>
        <p:nvPicPr>
          <p:cNvPr id="230" name="Picture 22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26649" y="5996972"/>
            <a:ext cx="194771" cy="247891"/>
          </a:xfrm>
          <a:prstGeom prst="rect">
            <a:avLst/>
          </a:prstGeom>
        </p:spPr>
      </p:pic>
      <p:pic>
        <p:nvPicPr>
          <p:cNvPr id="231" name="Picture 23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71559" y="6203858"/>
            <a:ext cx="194771" cy="247891"/>
          </a:xfrm>
          <a:prstGeom prst="rect">
            <a:avLst/>
          </a:prstGeom>
        </p:spPr>
      </p:pic>
      <p:sp>
        <p:nvSpPr>
          <p:cNvPr id="232" name="Rectangle 231"/>
          <p:cNvSpPr/>
          <p:nvPr/>
        </p:nvSpPr>
        <p:spPr>
          <a:xfrm>
            <a:off x="3238813" y="4612594"/>
            <a:ext cx="588476" cy="239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4052438" y="4725773"/>
            <a:ext cx="588476" cy="1342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4866063" y="4821060"/>
            <a:ext cx="58847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679688" y="4445117"/>
            <a:ext cx="588476" cy="4191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647849" y="1776085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64" name="Rectangle 63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10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245447" y="6479430"/>
            <a:ext cx="611194" cy="262800"/>
          </a:xfrm>
        </p:spPr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104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1905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>
                <a:solidFill>
                  <a:srgbClr val="0B1325"/>
                </a:solidFill>
              </a:rPr>
              <a:t>24.B |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– Fila </a:t>
            </a:r>
            <a:r>
              <a:rPr lang="pt-PT" sz="1600" dirty="0" smtClean="0"/>
              <a:t>Tratamento Serviços Externos</a:t>
            </a:r>
            <a:endParaRPr lang="pt-PT" sz="1600" dirty="0"/>
          </a:p>
        </p:txBody>
      </p:sp>
      <p:sp>
        <p:nvSpPr>
          <p:cNvPr id="67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2ª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56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57" name="Rounded Rectangle 56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3" name="Rectangle 92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96" name="Rectangle 95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98" name="Rectangle 97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FILA DE TRATAMENTO SERVIÇOS EXTERNOS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99" y="1412974"/>
            <a:ext cx="1135275" cy="318221"/>
          </a:xfrm>
          <a:prstGeom prst="rect">
            <a:avLst/>
          </a:prstGeom>
        </p:spPr>
      </p:pic>
      <p:sp>
        <p:nvSpPr>
          <p:cNvPr id="167" name="Rectangle 166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25" y="1805446"/>
            <a:ext cx="76806" cy="76806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69"/>
            <a:ext cx="155541" cy="81657"/>
          </a:xfrm>
          <a:prstGeom prst="rect">
            <a:avLst/>
          </a:prstGeom>
        </p:spPr>
      </p:pic>
      <p:sp>
        <p:nvSpPr>
          <p:cNvPr id="170" name="Rectangle 169"/>
          <p:cNvSpPr/>
          <p:nvPr/>
        </p:nvSpPr>
        <p:spPr>
          <a:xfrm>
            <a:off x="1500967" y="2072028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71" name="Picture 170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5"/>
            <a:ext cx="186494" cy="97907"/>
          </a:xfrm>
          <a:prstGeom prst="rect">
            <a:avLst/>
          </a:prstGeom>
        </p:spPr>
      </p:pic>
      <p:sp>
        <p:nvSpPr>
          <p:cNvPr id="172" name="Rectangle 171"/>
          <p:cNvSpPr/>
          <p:nvPr/>
        </p:nvSpPr>
        <p:spPr>
          <a:xfrm>
            <a:off x="1507728" y="2236501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1512716" y="2397573"/>
            <a:ext cx="1058481" cy="16032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Parecer Risco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1507728" y="2557903"/>
            <a:ext cx="1063469" cy="164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Dúvidas Compliance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75" name="L-Shape 174"/>
          <p:cNvSpPr>
            <a:spLocks noChangeAspect="1"/>
          </p:cNvSpPr>
          <p:nvPr/>
        </p:nvSpPr>
        <p:spPr>
          <a:xfrm rot="18841292">
            <a:off x="2455629" y="2283589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76" name="Rectangle 175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graphicFrame>
        <p:nvGraphicFramePr>
          <p:cNvPr id="177" name="Table 176"/>
          <p:cNvGraphicFramePr>
            <a:graphicFrameLocks noGrp="1"/>
          </p:cNvGraphicFramePr>
          <p:nvPr>
            <p:extLst/>
          </p:nvPr>
        </p:nvGraphicFramePr>
        <p:xfrm>
          <a:off x="2792337" y="4433068"/>
          <a:ext cx="7622698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000">
                  <a:extLst>
                    <a:ext uri="{9D8B030D-6E8A-4147-A177-3AD203B41FA5}">
                      <a16:colId xmlns:a16="http://schemas.microsoft.com/office/drawing/2014/main" val="779162220"/>
                    </a:ext>
                  </a:extLst>
                </a:gridCol>
                <a:gridCol w="1040425">
                  <a:extLst>
                    <a:ext uri="{9D8B030D-6E8A-4147-A177-3AD203B41FA5}">
                      <a16:colId xmlns:a16="http://schemas.microsoft.com/office/drawing/2014/main" val="3835823703"/>
                    </a:ext>
                  </a:extLst>
                </a:gridCol>
                <a:gridCol w="980399">
                  <a:extLst>
                    <a:ext uri="{9D8B030D-6E8A-4147-A177-3AD203B41FA5}">
                      <a16:colId xmlns:a16="http://schemas.microsoft.com/office/drawing/2014/main" val="2057806002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3157617288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4196621889"/>
                    </a:ext>
                  </a:extLst>
                </a:gridCol>
                <a:gridCol w="897670">
                  <a:extLst>
                    <a:ext uri="{9D8B030D-6E8A-4147-A177-3AD203B41FA5}">
                      <a16:colId xmlns:a16="http://schemas.microsoft.com/office/drawing/2014/main" val="374389826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</a:t>
                      </a:r>
                      <a:r>
                        <a:rPr lang="pt-PT" sz="700" baseline="0" dirty="0" smtClean="0"/>
                        <a:t>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Contrato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Data</a:t>
                      </a:r>
                      <a:r>
                        <a:rPr lang="pt-PT" sz="700" baseline="0" dirty="0" smtClean="0"/>
                        <a:t> do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Comerciante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lt1"/>
                          </a:solidFill>
                        </a:rPr>
                        <a:t>Utilizador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4729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12/08/2019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5729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21/09/2020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TESTE2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X236885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499939"/>
                  </a:ext>
                </a:extLst>
              </a:tr>
            </a:tbl>
          </a:graphicData>
        </a:graphic>
      </p:graphicFrame>
      <p:sp>
        <p:nvSpPr>
          <p:cNvPr id="182" name="L-Shape 181"/>
          <p:cNvSpPr>
            <a:spLocks noChangeAspect="1"/>
          </p:cNvSpPr>
          <p:nvPr/>
        </p:nvSpPr>
        <p:spPr>
          <a:xfrm rot="18841292">
            <a:off x="3817554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3" name="L-Shape 182"/>
          <p:cNvSpPr>
            <a:spLocks noChangeAspect="1"/>
          </p:cNvSpPr>
          <p:nvPr/>
        </p:nvSpPr>
        <p:spPr>
          <a:xfrm rot="18841292">
            <a:off x="4850486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4" name="L-Shape 183"/>
          <p:cNvSpPr>
            <a:spLocks noChangeAspect="1"/>
          </p:cNvSpPr>
          <p:nvPr/>
        </p:nvSpPr>
        <p:spPr>
          <a:xfrm rot="18841292">
            <a:off x="5839386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5" name="L-Shape 184"/>
          <p:cNvSpPr>
            <a:spLocks noChangeAspect="1"/>
          </p:cNvSpPr>
          <p:nvPr/>
        </p:nvSpPr>
        <p:spPr>
          <a:xfrm rot="18841292">
            <a:off x="7586899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6" name="L-Shape 185"/>
          <p:cNvSpPr>
            <a:spLocks noChangeAspect="1"/>
          </p:cNvSpPr>
          <p:nvPr/>
        </p:nvSpPr>
        <p:spPr>
          <a:xfrm rot="18841292">
            <a:off x="9354731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82475" y="4595857"/>
            <a:ext cx="194771" cy="247891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27385" y="4802743"/>
            <a:ext cx="194771" cy="247891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2763451" y="2107537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rgbClr val="002060"/>
                </a:solidFill>
              </a:rPr>
              <a:t>PESQUISA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133" name="L-Shape 132"/>
          <p:cNvSpPr>
            <a:spLocks noChangeAspect="1"/>
          </p:cNvSpPr>
          <p:nvPr/>
        </p:nvSpPr>
        <p:spPr>
          <a:xfrm rot="18841292" flipH="1" flipV="1">
            <a:off x="2732199" y="2194564"/>
            <a:ext cx="62502" cy="62502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719261" y="2339470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Nº de Pedido</a:t>
            </a:r>
          </a:p>
        </p:txBody>
      </p:sp>
      <p:sp>
        <p:nvSpPr>
          <p:cNvPr id="135" name="L-Shape 134"/>
          <p:cNvSpPr>
            <a:spLocks noChangeAspect="1"/>
          </p:cNvSpPr>
          <p:nvPr/>
        </p:nvSpPr>
        <p:spPr>
          <a:xfrm rot="2758708" flipV="1">
            <a:off x="10568550" y="2068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36" name="TextBox 135"/>
          <p:cNvSpPr txBox="1"/>
          <p:nvPr/>
        </p:nvSpPr>
        <p:spPr>
          <a:xfrm>
            <a:off x="6388288" y="2354538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Tipo de Documento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719261" y="2521931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Nº de Pedido…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388288" y="2495231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50000"/>
                  </a:schemeClr>
                </a:solidFill>
              </a:rPr>
              <a:t>Tipo de Documento…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67212" y="2680883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Nº de Documento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388288" y="2849820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Nº de Documento…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719261" y="3105982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Dada do Pedido - De: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719261" y="3282099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50000"/>
                  </a:schemeClr>
                </a:solidFill>
              </a:rPr>
              <a:t>Data do Pedido – De….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731436" y="2880938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tx1"/>
                </a:solidFill>
              </a:rPr>
              <a:t>Tratamento Serviços Externos</a:t>
            </a:r>
            <a:endParaRPr lang="pt-PT" sz="700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388288" y="3096902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Dade de Pedido – Até: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388288" y="3265538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Data de Pedido – Até…..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813723" y="3733570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PESQUISA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991" y="3249138"/>
            <a:ext cx="213856" cy="213856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604" y="3237318"/>
            <a:ext cx="213856" cy="213856"/>
          </a:xfrm>
          <a:prstGeom prst="rect">
            <a:avLst/>
          </a:prstGeom>
        </p:spPr>
      </p:pic>
      <p:sp>
        <p:nvSpPr>
          <p:cNvPr id="149" name="L-Shape 129"/>
          <p:cNvSpPr>
            <a:spLocks noChangeAspect="1"/>
          </p:cNvSpPr>
          <p:nvPr/>
        </p:nvSpPr>
        <p:spPr>
          <a:xfrm rot="18841292">
            <a:off x="6111914" y="293243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50" name="L-Shape 129"/>
          <p:cNvSpPr>
            <a:spLocks noChangeAspect="1"/>
          </p:cNvSpPr>
          <p:nvPr/>
        </p:nvSpPr>
        <p:spPr>
          <a:xfrm rot="18841292">
            <a:off x="9700531" y="2552824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grpSp>
        <p:nvGrpSpPr>
          <p:cNvPr id="151" name="Group 150"/>
          <p:cNvGrpSpPr>
            <a:grpSpLocks noChangeAspect="1"/>
          </p:cNvGrpSpPr>
          <p:nvPr/>
        </p:nvGrpSpPr>
        <p:grpSpPr>
          <a:xfrm>
            <a:off x="9895024" y="3850980"/>
            <a:ext cx="216000" cy="216000"/>
            <a:chOff x="2133905" y="990905"/>
            <a:chExt cx="5609626" cy="5609626"/>
          </a:xfrm>
        </p:grpSpPr>
        <p:sp>
          <p:nvSpPr>
            <p:cNvPr id="152" name="Isosceles Triangle 151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3" name="Rectangle 152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54" name="Picture 15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155" name="TextBox 154"/>
          <p:cNvSpPr txBox="1"/>
          <p:nvPr/>
        </p:nvSpPr>
        <p:spPr>
          <a:xfrm>
            <a:off x="2680340" y="2699349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Estado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71"/>
            <a:ext cx="155541" cy="81657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1500967" y="2072030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7"/>
            <a:ext cx="186494" cy="97907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1500955" y="2741112"/>
            <a:ext cx="1063469" cy="171892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/>
              <a:t>Tratamento MCC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500955" y="2908850"/>
            <a:ext cx="1063469" cy="23795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Tratamento de Serviços                             Externos</a:t>
            </a:r>
            <a:endParaRPr lang="pt-PT" sz="550" b="1" kern="0" dirty="0"/>
          </a:p>
        </p:txBody>
      </p:sp>
      <p:sp>
        <p:nvSpPr>
          <p:cNvPr id="64" name="Rectangle 63"/>
          <p:cNvSpPr/>
          <p:nvPr/>
        </p:nvSpPr>
        <p:spPr>
          <a:xfrm>
            <a:off x="1507728" y="2248792"/>
            <a:ext cx="1063469" cy="173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Tratamento de Processos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500967" y="2435597"/>
            <a:ext cx="1071276" cy="148214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/>
              <a:t>Múltiplos Clientes</a:t>
            </a:r>
          </a:p>
        </p:txBody>
      </p:sp>
      <p:sp>
        <p:nvSpPr>
          <p:cNvPr id="66" name="L-Shape 65"/>
          <p:cNvSpPr>
            <a:spLocks noChangeAspect="1"/>
          </p:cNvSpPr>
          <p:nvPr/>
        </p:nvSpPr>
        <p:spPr>
          <a:xfrm rot="18841292">
            <a:off x="2459633" y="2312547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68" name="Rectangle 67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497586" y="2585312"/>
            <a:ext cx="1071276" cy="148214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/>
              <a:t>Validação DO</a:t>
            </a:r>
          </a:p>
        </p:txBody>
      </p:sp>
      <p:sp>
        <p:nvSpPr>
          <p:cNvPr id="70" name="Rectangle 69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10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105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8378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ectangle 73"/>
          <p:cNvSpPr/>
          <p:nvPr/>
        </p:nvSpPr>
        <p:spPr>
          <a:xfrm rot="5400000">
            <a:off x="8477022" y="4025627"/>
            <a:ext cx="4323093" cy="152934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</a:p>
        </p:txBody>
      </p:sp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FILA TRATAMENTO DE SERVIÇOS EXTERNOS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ln w="6350">
            <a:solidFill>
              <a:srgbClr val="A2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75" name="L-Shape 129"/>
          <p:cNvSpPr>
            <a:spLocks noChangeAspect="1"/>
          </p:cNvSpPr>
          <p:nvPr/>
        </p:nvSpPr>
        <p:spPr>
          <a:xfrm rot="18841292">
            <a:off x="10595944" y="614262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206" name="Rectangle 130"/>
          <p:cNvSpPr/>
          <p:nvPr/>
        </p:nvSpPr>
        <p:spPr>
          <a:xfrm rot="5400000">
            <a:off x="9467139" y="3942202"/>
            <a:ext cx="2340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pPr lvl="0">
              <a:defRPr/>
            </a:pPr>
            <a:r>
              <a:rPr lang="pt-PT" sz="1600" dirty="0" smtClean="0">
                <a:solidFill>
                  <a:srgbClr val="0B1325"/>
                </a:solidFill>
              </a:rPr>
              <a:t>24.C |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– </a:t>
            </a:r>
            <a:r>
              <a:rPr lang="pt-PT" sz="1600" dirty="0" smtClean="0">
                <a:solidFill>
                  <a:srgbClr val="0B1325"/>
                </a:solidFill>
              </a:rPr>
              <a:t>Fila Tratamento Serviços Externos</a:t>
            </a:r>
            <a:endParaRPr lang="pt-PT" sz="1600" dirty="0">
              <a:solidFill>
                <a:srgbClr val="0B1325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2ª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811055" y="6350912"/>
            <a:ext cx="1450107" cy="245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50" b="0" i="0" u="none" strike="noStrike" kern="0" cap="none" spc="0" normalizeH="0" baseline="0" noProof="0" dirty="0" smtClean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Trebuchet MS" panose="020B0603020202020204"/>
                <a:ea typeface="Calibri" panose="020F0502020204030204" pitchFamily="34" charset="0"/>
                <a:cs typeface="Times New Roman" panose="02020603050405020304" pitchFamily="18" charset="0"/>
              </a:rPr>
              <a:t>CONCLUIR</a:t>
            </a:r>
            <a:endParaRPr kumimoji="0" lang="pt-PT" sz="750" b="0" i="0" u="none" strike="noStrike" kern="0" cap="none" spc="0" normalizeH="0" baseline="0" noProof="0" dirty="0">
              <a:ln>
                <a:noFill/>
              </a:ln>
              <a:solidFill>
                <a:srgbClr val="A5A5A5">
                  <a:lumMod val="50000"/>
                </a:srgbClr>
              </a:solidFill>
              <a:effectLst/>
              <a:uLnTx/>
              <a:uFillTx/>
              <a:latin typeface="Trebuchet MS" panose="020B060302020202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7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68" name="Rounded Rectangle 67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122" name="L-Shape 121"/>
          <p:cNvSpPr>
            <a:spLocks noChangeAspect="1"/>
          </p:cNvSpPr>
          <p:nvPr/>
        </p:nvSpPr>
        <p:spPr>
          <a:xfrm rot="2758708" flipV="1">
            <a:off x="10568550" y="2068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69"/>
            <a:ext cx="155541" cy="81657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>
            <a:off x="1500967" y="2072028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5"/>
            <a:ext cx="186494" cy="97907"/>
          </a:xfrm>
          <a:prstGeom prst="rect">
            <a:avLst/>
          </a:prstGeom>
        </p:spPr>
      </p:pic>
      <p:sp>
        <p:nvSpPr>
          <p:cNvPr id="100" name="Rectangle 99"/>
          <p:cNvSpPr/>
          <p:nvPr/>
        </p:nvSpPr>
        <p:spPr>
          <a:xfrm>
            <a:off x="1507728" y="2236501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512716" y="2397573"/>
            <a:ext cx="1058481" cy="16032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Parecer Risco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507728" y="2557903"/>
            <a:ext cx="1063469" cy="164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Dúvidas Compliance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66" name="L-Shape 165"/>
          <p:cNvSpPr>
            <a:spLocks noChangeAspect="1"/>
          </p:cNvSpPr>
          <p:nvPr/>
        </p:nvSpPr>
        <p:spPr>
          <a:xfrm rot="18841292">
            <a:off x="2455629" y="2283589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67" name="Rectangle 166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71"/>
            <a:ext cx="155541" cy="81657"/>
          </a:xfrm>
          <a:prstGeom prst="rect">
            <a:avLst/>
          </a:prstGeom>
        </p:spPr>
      </p:pic>
      <p:sp>
        <p:nvSpPr>
          <p:cNvPr id="169" name="Rectangle 168"/>
          <p:cNvSpPr/>
          <p:nvPr/>
        </p:nvSpPr>
        <p:spPr>
          <a:xfrm>
            <a:off x="1500967" y="2072030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70" name="Picture 16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7"/>
            <a:ext cx="186494" cy="97907"/>
          </a:xfrm>
          <a:prstGeom prst="rect">
            <a:avLst/>
          </a:prstGeom>
        </p:spPr>
      </p:pic>
      <p:sp>
        <p:nvSpPr>
          <p:cNvPr id="171" name="Rectangle 170"/>
          <p:cNvSpPr/>
          <p:nvPr/>
        </p:nvSpPr>
        <p:spPr>
          <a:xfrm>
            <a:off x="1500955" y="2741112"/>
            <a:ext cx="1063469" cy="171892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/>
              <a:t>Tratamento MCC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1500955" y="2908850"/>
            <a:ext cx="1063469" cy="23795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Tratamento de Serviços                             Externos</a:t>
            </a:r>
            <a:endParaRPr lang="pt-PT" sz="550" b="1" kern="0" dirty="0"/>
          </a:p>
        </p:txBody>
      </p:sp>
      <p:sp>
        <p:nvSpPr>
          <p:cNvPr id="173" name="Rectangle 172"/>
          <p:cNvSpPr/>
          <p:nvPr/>
        </p:nvSpPr>
        <p:spPr>
          <a:xfrm>
            <a:off x="1507728" y="2248792"/>
            <a:ext cx="1063469" cy="173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Tratamento de Processos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1500967" y="2435597"/>
            <a:ext cx="1071276" cy="148214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/>
              <a:t>Múltiplos Clientes</a:t>
            </a:r>
          </a:p>
        </p:txBody>
      </p:sp>
      <p:sp>
        <p:nvSpPr>
          <p:cNvPr id="175" name="L-Shape 174"/>
          <p:cNvSpPr>
            <a:spLocks noChangeAspect="1"/>
          </p:cNvSpPr>
          <p:nvPr/>
        </p:nvSpPr>
        <p:spPr>
          <a:xfrm rot="18841292">
            <a:off x="2459633" y="2312547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76" name="Rectangle 175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497586" y="2585312"/>
            <a:ext cx="1071276" cy="148214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/>
              <a:t>Validação DO</a:t>
            </a:r>
          </a:p>
        </p:txBody>
      </p:sp>
      <p:sp>
        <p:nvSpPr>
          <p:cNvPr id="178" name="Rectangle 177"/>
          <p:cNvSpPr/>
          <p:nvPr/>
        </p:nvSpPr>
        <p:spPr>
          <a:xfrm rot="5400000">
            <a:off x="8969449" y="4260289"/>
            <a:ext cx="3329306" cy="14400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9" name="Rectangle 110"/>
          <p:cNvSpPr/>
          <p:nvPr/>
        </p:nvSpPr>
        <p:spPr>
          <a:xfrm>
            <a:off x="2603500" y="2405305"/>
            <a:ext cx="8101868" cy="2623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0" name="Rectangle 69"/>
          <p:cNvSpPr/>
          <p:nvPr/>
        </p:nvSpPr>
        <p:spPr>
          <a:xfrm>
            <a:off x="2609850" y="2413635"/>
            <a:ext cx="692150" cy="25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Detalhe</a:t>
            </a:r>
          </a:p>
        </p:txBody>
      </p:sp>
      <p:sp>
        <p:nvSpPr>
          <p:cNvPr id="181" name="Rectangle 69"/>
          <p:cNvSpPr/>
          <p:nvPr/>
        </p:nvSpPr>
        <p:spPr>
          <a:xfrm>
            <a:off x="3302001" y="2409453"/>
            <a:ext cx="708025" cy="2518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183" name="L-Shape 182"/>
          <p:cNvSpPr>
            <a:spLocks noChangeAspect="1"/>
          </p:cNvSpPr>
          <p:nvPr/>
        </p:nvSpPr>
        <p:spPr>
          <a:xfrm rot="2758708" flipV="1">
            <a:off x="10601426" y="269993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84" name="Rectangle 130"/>
          <p:cNvSpPr/>
          <p:nvPr/>
        </p:nvSpPr>
        <p:spPr>
          <a:xfrm rot="5400000">
            <a:off x="9471468" y="3951364"/>
            <a:ext cx="2340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2" name="Down Arrow Callout 191"/>
          <p:cNvSpPr/>
          <p:nvPr/>
        </p:nvSpPr>
        <p:spPr>
          <a:xfrm>
            <a:off x="2594396" y="1963202"/>
            <a:ext cx="1584000" cy="423233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5167745" y="1963624"/>
            <a:ext cx="1091970" cy="30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Intervenientes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4179988" y="1966277"/>
            <a:ext cx="987757" cy="3043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259715" y="1965830"/>
            <a:ext cx="1082578" cy="3054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9577493" y="1963572"/>
            <a:ext cx="1127874" cy="3046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Inf. Declarativa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7342294" y="1963128"/>
            <a:ext cx="1054809" cy="3069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8397103" y="1963966"/>
            <a:ext cx="1180390" cy="3069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9" name="Rectangle 198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6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0" name="Rectangle 199"/>
          <p:cNvSpPr/>
          <p:nvPr/>
        </p:nvSpPr>
        <p:spPr>
          <a:xfrm>
            <a:off x="2667000" y="2788743"/>
            <a:ext cx="7786070" cy="1282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2724314" y="2828338"/>
            <a:ext cx="3045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Número do </a:t>
            </a:r>
            <a:r>
              <a:rPr lang="pt-PT" sz="800" dirty="0" smtClean="0">
                <a:solidFill>
                  <a:srgbClr val="002060"/>
                </a:solidFill>
              </a:rPr>
              <a:t>Processo     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228060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724314" y="3006187"/>
            <a:ext cx="2189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Número de </a:t>
            </a:r>
            <a:r>
              <a:rPr lang="pt-PT" sz="800" dirty="0" smtClean="0">
                <a:solidFill>
                  <a:srgbClr val="002060"/>
                </a:solidFill>
              </a:rPr>
              <a:t>Contrato  </a:t>
            </a:r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45477406087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971165" y="3209720"/>
            <a:ext cx="24466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Estado Atual   </a:t>
            </a:r>
            <a:r>
              <a:rPr lang="pt-PT" sz="800" dirty="0" smtClean="0">
                <a:solidFill>
                  <a:srgbClr val="002060"/>
                </a:solidFill>
              </a:rPr>
              <a:t>    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Tratamento de Serviços Externos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319253" y="3403344"/>
            <a:ext cx="163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Data</a:t>
            </a:r>
            <a:r>
              <a:rPr lang="pt-PT" sz="800" dirty="0">
                <a:solidFill>
                  <a:srgbClr val="DE8EA5"/>
                </a:solidFill>
              </a:rPr>
              <a:t>   </a:t>
            </a:r>
            <a:r>
              <a:rPr lang="pt-PT" sz="800" dirty="0" smtClean="0">
                <a:solidFill>
                  <a:srgbClr val="DE8EA5"/>
                </a:solidFill>
              </a:rPr>
              <a:t>   </a:t>
            </a:r>
            <a:r>
              <a:rPr lang="pt-PT" sz="800" dirty="0" err="1" smtClean="0">
                <a:solidFill>
                  <a:schemeClr val="bg2">
                    <a:lumMod val="10000"/>
                  </a:schemeClr>
                </a:solidFill>
              </a:rPr>
              <a:t>dd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/mm/</a:t>
            </a:r>
            <a:r>
              <a:rPr lang="pt-PT" sz="800" dirty="0" err="1" smtClean="0">
                <a:solidFill>
                  <a:schemeClr val="bg2">
                    <a:lumMod val="10000"/>
                  </a:schemeClr>
                </a:solidFill>
              </a:rPr>
              <a:t>aaaa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00:00:00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3319253" y="3590292"/>
            <a:ext cx="19419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 err="1">
                <a:solidFill>
                  <a:srgbClr val="002060"/>
                </a:solidFill>
              </a:rPr>
              <a:t>User</a:t>
            </a:r>
            <a:r>
              <a:rPr lang="pt-PT" sz="800" dirty="0">
                <a:solidFill>
                  <a:srgbClr val="F87024"/>
                </a:solidFill>
              </a:rPr>
              <a:t> </a:t>
            </a:r>
            <a:r>
              <a:rPr lang="pt-PT" sz="800" dirty="0">
                <a:solidFill>
                  <a:srgbClr val="DE8EA5"/>
                </a:solidFill>
              </a:rPr>
              <a:t> </a:t>
            </a:r>
            <a:r>
              <a:rPr lang="pt-PT" sz="800" dirty="0" smtClean="0">
                <a:solidFill>
                  <a:srgbClr val="DE8EA5"/>
                </a:solidFill>
              </a:rPr>
              <a:t>     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Utilizador1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2955925" y="3793707"/>
            <a:ext cx="1386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Observações 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67000" y="4190671"/>
            <a:ext cx="3489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FDDDD">
                    <a:lumMod val="2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Confirma que todos os processos se encontram devidamente</a:t>
            </a:r>
            <a:r>
              <a:rPr kumimoji="0" lang="pt-PT" sz="700" b="1" i="0" u="none" strike="noStrike" kern="1200" cap="none" spc="0" normalizeH="0" noProof="0" dirty="0" smtClean="0">
                <a:ln>
                  <a:noFill/>
                </a:ln>
                <a:solidFill>
                  <a:srgbClr val="DFDDDD">
                    <a:lumMod val="2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tratados?</a:t>
            </a:r>
            <a:endParaRPr kumimoji="0" lang="pt-PT" sz="700" b="1" i="0" u="none" strike="noStrike" kern="1200" cap="none" spc="0" normalizeH="0" baseline="0" noProof="0" dirty="0">
              <a:ln>
                <a:noFill/>
              </a:ln>
              <a:solidFill>
                <a:srgbClr val="DFDDDD">
                  <a:lumMod val="25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4809038" y="4505787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79" name="TextBox 78"/>
          <p:cNvSpPr txBox="1"/>
          <p:nvPr/>
        </p:nvSpPr>
        <p:spPr>
          <a:xfrm>
            <a:off x="2814819" y="4459118"/>
            <a:ext cx="1108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 smtClean="0">
                <a:solidFill>
                  <a:schemeClr val="bg2">
                    <a:lumMod val="25000"/>
                  </a:schemeClr>
                </a:solidFill>
              </a:rPr>
              <a:t>SIM</a:t>
            </a:r>
            <a:endParaRPr lang="pt-PT" sz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873140" y="4459118"/>
            <a:ext cx="1793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 smtClean="0">
                <a:solidFill>
                  <a:schemeClr val="bg2">
                    <a:lumMod val="25000"/>
                  </a:schemeClr>
                </a:solidFill>
              </a:rPr>
              <a:t>NÃO</a:t>
            </a:r>
            <a:endParaRPr lang="pt-PT" sz="6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2750717" y="4492031"/>
            <a:ext cx="108000" cy="108000"/>
            <a:chOff x="6160984" y="4251739"/>
            <a:chExt cx="144000" cy="144000"/>
          </a:xfrm>
        </p:grpSpPr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106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1576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107</a:t>
            </a:fld>
            <a:endParaRPr lang="pt-PT" dirty="0"/>
          </a:p>
        </p:txBody>
      </p:sp>
      <p:sp>
        <p:nvSpPr>
          <p:cNvPr id="78" name="Title 3"/>
          <p:cNvSpPr txBox="1">
            <a:spLocks/>
          </p:cNvSpPr>
          <p:nvPr/>
        </p:nvSpPr>
        <p:spPr>
          <a:xfrm>
            <a:off x="312927" y="1964695"/>
            <a:ext cx="12324899" cy="2511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rgbClr val="11447C"/>
              </a:buClr>
              <a:buSzPct val="180000"/>
              <a:buFont typeface="+mj-lt"/>
              <a:buAutoNum type="arabicPeriod"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defTabSz="534988">
              <a:spcBef>
                <a:spcPts val="600"/>
              </a:spcBef>
              <a:spcAft>
                <a:spcPts val="600"/>
              </a:spcAft>
              <a:buFont typeface="+mj-lt"/>
              <a:buNone/>
            </a:pPr>
            <a:r>
              <a:rPr lang="pt-PT" sz="2400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Home Page de Canal Presencial por Perfil</a:t>
            </a:r>
            <a:endParaRPr lang="pt-PT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3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2910620" y="4986071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PENDENTES DE ENVIO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1" r="44718" b="583"/>
          <a:stretch/>
        </p:blipFill>
        <p:spPr>
          <a:xfrm>
            <a:off x="2676094" y="2620743"/>
            <a:ext cx="5202328" cy="2344709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INÍCIO</a:t>
            </a:r>
          </a:p>
        </p:txBody>
      </p:sp>
      <p:sp>
        <p:nvSpPr>
          <p:cNvPr id="88" name="L-Shape 87"/>
          <p:cNvSpPr>
            <a:spLocks noChangeAspect="1"/>
          </p:cNvSpPr>
          <p:nvPr/>
        </p:nvSpPr>
        <p:spPr>
          <a:xfrm rot="2758708" flipV="1">
            <a:off x="2807242" y="506911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0" name="TextBox 89"/>
          <p:cNvSpPr txBox="1"/>
          <p:nvPr/>
        </p:nvSpPr>
        <p:spPr>
          <a:xfrm>
            <a:off x="2910620" y="5244556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EM TRATAMENTO DE BACKOFFICE</a:t>
            </a:r>
          </a:p>
        </p:txBody>
      </p:sp>
      <p:sp>
        <p:nvSpPr>
          <p:cNvPr id="93" name="L-Shape 92"/>
          <p:cNvSpPr>
            <a:spLocks noChangeAspect="1"/>
          </p:cNvSpPr>
          <p:nvPr/>
        </p:nvSpPr>
        <p:spPr>
          <a:xfrm rot="2758708" flipV="1">
            <a:off x="2807242" y="5327601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5" name="TextBox 94"/>
          <p:cNvSpPr txBox="1"/>
          <p:nvPr/>
        </p:nvSpPr>
        <p:spPr>
          <a:xfrm>
            <a:off x="2910620" y="5503041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DEVOLVIDOS BACKOFFICE</a:t>
            </a:r>
          </a:p>
        </p:txBody>
      </p:sp>
      <p:sp>
        <p:nvSpPr>
          <p:cNvPr id="98" name="L-Shape 97"/>
          <p:cNvSpPr>
            <a:spLocks noChangeAspect="1"/>
          </p:cNvSpPr>
          <p:nvPr/>
        </p:nvSpPr>
        <p:spPr>
          <a:xfrm rot="2758708" flipV="1">
            <a:off x="2807242" y="558608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2910620" y="5761526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EM FASE DE ACEITAÇÃO</a:t>
            </a:r>
          </a:p>
        </p:txBody>
      </p:sp>
      <p:sp>
        <p:nvSpPr>
          <p:cNvPr id="101" name="L-Shape 100"/>
          <p:cNvSpPr>
            <a:spLocks noChangeAspect="1"/>
          </p:cNvSpPr>
          <p:nvPr/>
        </p:nvSpPr>
        <p:spPr>
          <a:xfrm rot="2758708" flipV="1">
            <a:off x="2807242" y="5844571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2910620" y="6278498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PENDENTES DE ENVIO PARA ARQUIVO FÍSICO</a:t>
            </a:r>
          </a:p>
        </p:txBody>
      </p:sp>
      <p:sp>
        <p:nvSpPr>
          <p:cNvPr id="104" name="L-Shape 103"/>
          <p:cNvSpPr>
            <a:spLocks noChangeAspect="1"/>
          </p:cNvSpPr>
          <p:nvPr/>
        </p:nvSpPr>
        <p:spPr>
          <a:xfrm rot="2758708" flipV="1">
            <a:off x="2807242" y="636154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20" name="TextBox 119"/>
          <p:cNvSpPr txBox="1"/>
          <p:nvPr/>
        </p:nvSpPr>
        <p:spPr>
          <a:xfrm>
            <a:off x="2676093" y="2110814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70C0"/>
                </a:solidFill>
              </a:rPr>
              <a:t>PERFORMANCE DIÁRIA: 00-00-0000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813" y="4612594"/>
            <a:ext cx="588476" cy="239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052438" y="4725773"/>
            <a:ext cx="588476" cy="1342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866063" y="4821060"/>
            <a:ext cx="58847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679688" y="4445117"/>
            <a:ext cx="588476" cy="4191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493312" y="4825359"/>
            <a:ext cx="588476" cy="3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4" name="Rectangle 133"/>
          <p:cNvSpPr>
            <a:spLocks noChangeAspect="1"/>
          </p:cNvSpPr>
          <p:nvPr/>
        </p:nvSpPr>
        <p:spPr>
          <a:xfrm>
            <a:off x="8464402" y="2087180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>
                <a:solidFill>
                  <a:schemeClr val="tx1"/>
                </a:solidFill>
              </a:rPr>
              <a:t>PENDENTES DE ENVIO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8041515" y="2087180"/>
            <a:ext cx="396000" cy="3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75</a:t>
            </a:r>
          </a:p>
        </p:txBody>
      </p:sp>
      <p:sp>
        <p:nvSpPr>
          <p:cNvPr id="139" name="Rectangle 138"/>
          <p:cNvSpPr>
            <a:spLocks noChangeAspect="1"/>
          </p:cNvSpPr>
          <p:nvPr/>
        </p:nvSpPr>
        <p:spPr>
          <a:xfrm>
            <a:off x="8464402" y="2531238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>
                <a:solidFill>
                  <a:schemeClr val="tx1"/>
                </a:solidFill>
              </a:rPr>
              <a:t>EM TRATAMENTO BACKOFFICE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8041515" y="2531238"/>
            <a:ext cx="396000" cy="39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60</a:t>
            </a:r>
          </a:p>
        </p:txBody>
      </p:sp>
      <p:sp>
        <p:nvSpPr>
          <p:cNvPr id="141" name="Rectangle 140"/>
          <p:cNvSpPr>
            <a:spLocks noChangeAspect="1"/>
          </p:cNvSpPr>
          <p:nvPr/>
        </p:nvSpPr>
        <p:spPr>
          <a:xfrm>
            <a:off x="8464402" y="2975296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700" b="1" dirty="0">
                <a:solidFill>
                  <a:schemeClr val="tx1"/>
                </a:solidFill>
              </a:rPr>
              <a:t>DEVOLVIDOS BACKOFFICE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8041515" y="2975296"/>
            <a:ext cx="3960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15</a:t>
            </a:r>
          </a:p>
        </p:txBody>
      </p:sp>
      <p:sp>
        <p:nvSpPr>
          <p:cNvPr id="143" name="Rectangle 142"/>
          <p:cNvSpPr>
            <a:spLocks noChangeAspect="1"/>
          </p:cNvSpPr>
          <p:nvPr/>
        </p:nvSpPr>
        <p:spPr>
          <a:xfrm>
            <a:off x="8464402" y="3419354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700" b="1" dirty="0">
                <a:solidFill>
                  <a:schemeClr val="tx1"/>
                </a:solidFill>
              </a:rPr>
              <a:t>EM FASE DE ACEITAÇÃO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8041515" y="3419354"/>
            <a:ext cx="396000" cy="39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125</a:t>
            </a:r>
          </a:p>
        </p:txBody>
      </p:sp>
      <p:sp>
        <p:nvSpPr>
          <p:cNvPr id="145" name="Rectangle 144"/>
          <p:cNvSpPr>
            <a:spLocks noChangeAspect="1"/>
          </p:cNvSpPr>
          <p:nvPr/>
        </p:nvSpPr>
        <p:spPr>
          <a:xfrm>
            <a:off x="8464402" y="3863411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9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 smtClean="0">
                <a:solidFill>
                  <a:schemeClr val="tx1"/>
                </a:solidFill>
              </a:rPr>
              <a:t>EM FASE DE PARECERES DE ELEGIBILIDADE</a:t>
            </a:r>
            <a:endParaRPr lang="pt-PT" sz="800" b="1" dirty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041515" y="3863411"/>
            <a:ext cx="396000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 smtClean="0">
                <a:solidFill>
                  <a:schemeClr val="bg2">
                    <a:lumMod val="10000"/>
                  </a:schemeClr>
                </a:solidFill>
              </a:rPr>
              <a:t>20</a:t>
            </a:r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12974"/>
            <a:ext cx="1135275" cy="318221"/>
          </a:xfrm>
          <a:prstGeom prst="rect">
            <a:avLst/>
          </a:prstGeom>
        </p:spPr>
      </p:pic>
      <p:sp>
        <p:nvSpPr>
          <p:cNvPr id="57" name="Text Placeholder 2"/>
          <p:cNvSpPr txBox="1">
            <a:spLocks/>
          </p:cNvSpPr>
          <p:nvPr/>
        </p:nvSpPr>
        <p:spPr>
          <a:xfrm>
            <a:off x="418310" y="707236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25.A |  </a:t>
            </a:r>
            <a:r>
              <a:rPr lang="pt-PT" sz="1600" dirty="0"/>
              <a:t>Ecrãs de suporte à Jornada de </a:t>
            </a:r>
            <a:r>
              <a:rPr lang="pt-PT" sz="1600" dirty="0" smtClean="0"/>
              <a:t>Cliente – </a:t>
            </a:r>
            <a:r>
              <a:rPr lang="pt-PT" sz="1600" i="1" dirty="0" err="1" smtClean="0"/>
              <a:t>Home</a:t>
            </a:r>
            <a:r>
              <a:rPr lang="pt-PT" sz="1600" i="1" dirty="0" smtClean="0"/>
              <a:t> </a:t>
            </a:r>
            <a:r>
              <a:rPr lang="pt-PT" sz="1600" i="1" dirty="0" err="1" smtClean="0"/>
              <a:t>Page</a:t>
            </a:r>
            <a:r>
              <a:rPr lang="pt-PT" sz="1600" i="1" dirty="0" smtClean="0"/>
              <a:t> Canal Presencial </a:t>
            </a:r>
            <a:r>
              <a:rPr lang="pt-PT" sz="1600" i="1" u="sng" dirty="0" smtClean="0"/>
              <a:t>Perfil Banca; Retalho ou </a:t>
            </a:r>
            <a:r>
              <a:rPr lang="pt-PT" sz="1600" i="1" u="sng" dirty="0" err="1" smtClean="0"/>
              <a:t>Call</a:t>
            </a:r>
            <a:r>
              <a:rPr lang="pt-PT" sz="1600" i="1" u="sng" dirty="0" smtClean="0"/>
              <a:t> </a:t>
            </a:r>
            <a:r>
              <a:rPr lang="pt-PT" sz="1600" i="1" u="sng" dirty="0" err="1" smtClean="0"/>
              <a:t>Center</a:t>
            </a:r>
            <a:endParaRPr lang="pt-PT" sz="1600" u="sng" dirty="0"/>
          </a:p>
        </p:txBody>
      </p:sp>
      <p:sp>
        <p:nvSpPr>
          <p:cNvPr id="59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 err="1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Onboarding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 Comerciante | 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25" y="1805446"/>
            <a:ext cx="76806" cy="76806"/>
          </a:xfrm>
          <a:prstGeom prst="rect">
            <a:avLst/>
          </a:prstGeom>
        </p:spPr>
      </p:pic>
      <p:sp>
        <p:nvSpPr>
          <p:cNvPr id="65" name="Half Frame 64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0" name="Rectangle 69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     Abertura de Processo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chemeClr val="bg1"/>
                </a:solidFill>
              </a:rPr>
              <a:t>Pareceres</a:t>
            </a:r>
            <a:endParaRPr lang="pt-PT" sz="550" b="1" kern="0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512716" y="2556884"/>
            <a:ext cx="1058481" cy="16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Parecer</a:t>
            </a:r>
            <a:r>
              <a:rPr lang="pt-PT" sz="550" kern="0" dirty="0" smtClean="0">
                <a:solidFill>
                  <a:srgbClr val="000000"/>
                </a:solidFill>
              </a:rPr>
              <a:t> </a:t>
            </a:r>
            <a:r>
              <a:rPr lang="pt-PT" sz="550" b="1" kern="0" dirty="0" smtClean="0">
                <a:solidFill>
                  <a:srgbClr val="000000"/>
                </a:solidFill>
              </a:rPr>
              <a:t>Elegibilidade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94" name="L-Shape 93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6" name="Rectangle 95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grpSp>
        <p:nvGrpSpPr>
          <p:cNvPr id="64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66" name="Rounded Rectangle 65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914006" y="6020011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EM FASE DE </a:t>
            </a:r>
            <a:r>
              <a:rPr lang="pt-PT" sz="800" b="1" dirty="0" smtClean="0">
                <a:solidFill>
                  <a:srgbClr val="002060"/>
                </a:solidFill>
              </a:rPr>
              <a:t>PARECERES DE ELEGIBILIDADE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69" name="L-Shape 68"/>
          <p:cNvSpPr>
            <a:spLocks noChangeAspect="1"/>
          </p:cNvSpPr>
          <p:nvPr/>
        </p:nvSpPr>
        <p:spPr>
          <a:xfrm rot="2758708" flipV="1">
            <a:off x="2810628" y="610305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75" name="Rectangle 74"/>
          <p:cNvSpPr>
            <a:spLocks noChangeAspect="1"/>
          </p:cNvSpPr>
          <p:nvPr/>
        </p:nvSpPr>
        <p:spPr>
          <a:xfrm>
            <a:off x="8447468" y="4307066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9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>
                <a:solidFill>
                  <a:schemeClr val="tx1"/>
                </a:solidFill>
              </a:rPr>
              <a:t>PENDENTES DE ENVIO PARA ARQUIVO FÍSICO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024581" y="4307066"/>
            <a:ext cx="396000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425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201126" y="3914350"/>
            <a:ext cx="588476" cy="955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9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108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794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2910620" y="4986071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PENDENTES DE ENVIO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1" r="44718" b="583"/>
          <a:stretch/>
        </p:blipFill>
        <p:spPr>
          <a:xfrm>
            <a:off x="2676094" y="2620743"/>
            <a:ext cx="5202328" cy="2344709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INÍCIO</a:t>
            </a:r>
          </a:p>
        </p:txBody>
      </p:sp>
      <p:sp>
        <p:nvSpPr>
          <p:cNvPr id="88" name="L-Shape 87"/>
          <p:cNvSpPr>
            <a:spLocks noChangeAspect="1"/>
          </p:cNvSpPr>
          <p:nvPr/>
        </p:nvSpPr>
        <p:spPr>
          <a:xfrm rot="2758708" flipV="1">
            <a:off x="2807242" y="506911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0" name="TextBox 89"/>
          <p:cNvSpPr txBox="1"/>
          <p:nvPr/>
        </p:nvSpPr>
        <p:spPr>
          <a:xfrm>
            <a:off x="2910620" y="5244556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EM TRATAMENTO DE BACKOFFICE</a:t>
            </a:r>
          </a:p>
        </p:txBody>
      </p:sp>
      <p:sp>
        <p:nvSpPr>
          <p:cNvPr id="93" name="L-Shape 92"/>
          <p:cNvSpPr>
            <a:spLocks noChangeAspect="1"/>
          </p:cNvSpPr>
          <p:nvPr/>
        </p:nvSpPr>
        <p:spPr>
          <a:xfrm rot="2758708" flipV="1">
            <a:off x="2807242" y="5327601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5" name="TextBox 94"/>
          <p:cNvSpPr txBox="1"/>
          <p:nvPr/>
        </p:nvSpPr>
        <p:spPr>
          <a:xfrm>
            <a:off x="2910620" y="5503041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DEVOLVIDOS BACKOFFICE</a:t>
            </a:r>
          </a:p>
        </p:txBody>
      </p:sp>
      <p:sp>
        <p:nvSpPr>
          <p:cNvPr id="98" name="L-Shape 97"/>
          <p:cNvSpPr>
            <a:spLocks noChangeAspect="1"/>
          </p:cNvSpPr>
          <p:nvPr/>
        </p:nvSpPr>
        <p:spPr>
          <a:xfrm rot="18841292">
            <a:off x="2807242" y="557254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2910620" y="6113731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EM FASE DE ACEITAÇÃO</a:t>
            </a:r>
          </a:p>
        </p:txBody>
      </p:sp>
      <p:sp>
        <p:nvSpPr>
          <p:cNvPr id="101" name="L-Shape 100"/>
          <p:cNvSpPr>
            <a:spLocks noChangeAspect="1"/>
          </p:cNvSpPr>
          <p:nvPr/>
        </p:nvSpPr>
        <p:spPr>
          <a:xfrm rot="2758708" flipV="1">
            <a:off x="2807242" y="619677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20" name="TextBox 119"/>
          <p:cNvSpPr txBox="1"/>
          <p:nvPr/>
        </p:nvSpPr>
        <p:spPr>
          <a:xfrm>
            <a:off x="2676093" y="2110814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70C0"/>
                </a:solidFill>
              </a:rPr>
              <a:t>PERFORMANCE DIÁRIA: 00-00-0000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813" y="4612594"/>
            <a:ext cx="588476" cy="239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052438" y="4725773"/>
            <a:ext cx="588476" cy="1342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866063" y="4821060"/>
            <a:ext cx="58847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679688" y="4445117"/>
            <a:ext cx="588476" cy="4191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493312" y="4825359"/>
            <a:ext cx="588476" cy="3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4" name="Rectangle 133"/>
          <p:cNvSpPr>
            <a:spLocks noChangeAspect="1"/>
          </p:cNvSpPr>
          <p:nvPr/>
        </p:nvSpPr>
        <p:spPr>
          <a:xfrm>
            <a:off x="8464402" y="2087180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>
                <a:solidFill>
                  <a:schemeClr val="tx1"/>
                </a:solidFill>
              </a:rPr>
              <a:t>PENDENTES DE ENVIO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8041515" y="2087180"/>
            <a:ext cx="396000" cy="3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75</a:t>
            </a:r>
          </a:p>
        </p:txBody>
      </p:sp>
      <p:sp>
        <p:nvSpPr>
          <p:cNvPr id="139" name="Rectangle 138"/>
          <p:cNvSpPr>
            <a:spLocks noChangeAspect="1"/>
          </p:cNvSpPr>
          <p:nvPr/>
        </p:nvSpPr>
        <p:spPr>
          <a:xfrm>
            <a:off x="8464402" y="2531238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>
                <a:solidFill>
                  <a:schemeClr val="tx1"/>
                </a:solidFill>
              </a:rPr>
              <a:t>EM TRATAMENTO BACKOFFICE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8041515" y="2531238"/>
            <a:ext cx="396000" cy="39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60</a:t>
            </a:r>
          </a:p>
        </p:txBody>
      </p:sp>
      <p:sp>
        <p:nvSpPr>
          <p:cNvPr id="141" name="Rectangle 140"/>
          <p:cNvSpPr>
            <a:spLocks noChangeAspect="1"/>
          </p:cNvSpPr>
          <p:nvPr/>
        </p:nvSpPr>
        <p:spPr>
          <a:xfrm>
            <a:off x="8464402" y="2975296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700" b="1" dirty="0">
                <a:solidFill>
                  <a:schemeClr val="tx1"/>
                </a:solidFill>
              </a:rPr>
              <a:t>DEVOLVIDOS BACKOFFICE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8041515" y="2975296"/>
            <a:ext cx="3960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15</a:t>
            </a:r>
          </a:p>
        </p:txBody>
      </p:sp>
      <p:sp>
        <p:nvSpPr>
          <p:cNvPr id="143" name="Rectangle 142"/>
          <p:cNvSpPr>
            <a:spLocks noChangeAspect="1"/>
          </p:cNvSpPr>
          <p:nvPr/>
        </p:nvSpPr>
        <p:spPr>
          <a:xfrm>
            <a:off x="8464402" y="3419354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700" b="1" dirty="0">
                <a:solidFill>
                  <a:schemeClr val="tx1"/>
                </a:solidFill>
              </a:rPr>
              <a:t>EM FASE DE ACEITAÇÃO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8041515" y="3419354"/>
            <a:ext cx="396000" cy="39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125</a:t>
            </a:r>
          </a:p>
        </p:txBody>
      </p:sp>
      <p:sp>
        <p:nvSpPr>
          <p:cNvPr id="145" name="Rectangle 144"/>
          <p:cNvSpPr>
            <a:spLocks noChangeAspect="1"/>
          </p:cNvSpPr>
          <p:nvPr/>
        </p:nvSpPr>
        <p:spPr>
          <a:xfrm>
            <a:off x="8464402" y="3863411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9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 smtClean="0">
                <a:solidFill>
                  <a:schemeClr val="tx1"/>
                </a:solidFill>
              </a:rPr>
              <a:t>EM FASE DE PARECERES DE ELEGIBILIDADE</a:t>
            </a:r>
            <a:endParaRPr lang="pt-PT" sz="800" b="1" dirty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041515" y="3863411"/>
            <a:ext cx="396000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 smtClean="0">
                <a:solidFill>
                  <a:schemeClr val="bg2">
                    <a:lumMod val="10000"/>
                  </a:schemeClr>
                </a:solidFill>
              </a:rPr>
              <a:t>20</a:t>
            </a:r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12974"/>
            <a:ext cx="1135275" cy="318221"/>
          </a:xfrm>
          <a:prstGeom prst="rect">
            <a:avLst/>
          </a:prstGeom>
        </p:spPr>
      </p:pic>
      <p:sp>
        <p:nvSpPr>
          <p:cNvPr id="57" name="Text Placeholder 2"/>
          <p:cNvSpPr txBox="1">
            <a:spLocks/>
          </p:cNvSpPr>
          <p:nvPr/>
        </p:nvSpPr>
        <p:spPr>
          <a:xfrm>
            <a:off x="418310" y="707236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25.B |  </a:t>
            </a:r>
            <a:r>
              <a:rPr lang="pt-PT" sz="1600" dirty="0"/>
              <a:t>Ecrãs de suporte à Jornada de </a:t>
            </a:r>
            <a:r>
              <a:rPr lang="pt-PT" sz="1600" dirty="0" smtClean="0"/>
              <a:t>Cliente – </a:t>
            </a:r>
            <a:r>
              <a:rPr lang="pt-PT" sz="1600" i="1" dirty="0" err="1" smtClean="0"/>
              <a:t>Home</a:t>
            </a:r>
            <a:r>
              <a:rPr lang="pt-PT" sz="1600" i="1" dirty="0" smtClean="0"/>
              <a:t> </a:t>
            </a:r>
            <a:r>
              <a:rPr lang="pt-PT" sz="1600" i="1" dirty="0" err="1" smtClean="0"/>
              <a:t>Page</a:t>
            </a:r>
            <a:r>
              <a:rPr lang="pt-PT" sz="1600" i="1" dirty="0" smtClean="0"/>
              <a:t> Canal Presencial </a:t>
            </a:r>
            <a:r>
              <a:rPr lang="pt-PT" sz="1600" i="1" u="sng" dirty="0" smtClean="0"/>
              <a:t>Perfil Banca; Retalho ou </a:t>
            </a:r>
            <a:r>
              <a:rPr lang="pt-PT" sz="1600" i="1" u="sng" dirty="0" err="1" smtClean="0"/>
              <a:t>Call</a:t>
            </a:r>
            <a:r>
              <a:rPr lang="pt-PT" sz="1600" i="1" u="sng" dirty="0" smtClean="0"/>
              <a:t> </a:t>
            </a:r>
            <a:r>
              <a:rPr lang="pt-PT" sz="1600" i="1" u="sng" dirty="0" err="1" smtClean="0"/>
              <a:t>Center</a:t>
            </a:r>
            <a:endParaRPr lang="pt-PT" sz="1600" u="sng" dirty="0"/>
          </a:p>
        </p:txBody>
      </p:sp>
      <p:sp>
        <p:nvSpPr>
          <p:cNvPr id="61" name="Rectangle 60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25" y="1805446"/>
            <a:ext cx="76806" cy="76806"/>
          </a:xfrm>
          <a:prstGeom prst="rect">
            <a:avLst/>
          </a:prstGeom>
        </p:spPr>
      </p:pic>
      <p:sp>
        <p:nvSpPr>
          <p:cNvPr id="65" name="Half Frame 64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0" name="Rectangle 69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     Abertura de Processo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chemeClr val="bg1"/>
                </a:solidFill>
              </a:rPr>
              <a:t>Pareceres</a:t>
            </a:r>
            <a:endParaRPr lang="pt-PT" sz="550" b="1" kern="0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512716" y="2556884"/>
            <a:ext cx="1058481" cy="16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Parecer</a:t>
            </a:r>
            <a:r>
              <a:rPr lang="pt-PT" sz="550" kern="0" dirty="0" smtClean="0">
                <a:solidFill>
                  <a:srgbClr val="000000"/>
                </a:solidFill>
              </a:rPr>
              <a:t> </a:t>
            </a:r>
            <a:r>
              <a:rPr lang="pt-PT" sz="550" b="1" kern="0" dirty="0" smtClean="0">
                <a:solidFill>
                  <a:srgbClr val="000000"/>
                </a:solidFill>
              </a:rPr>
              <a:t>Elegibilidade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94" name="L-Shape 93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6" name="Rectangle 95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grpSp>
        <p:nvGrpSpPr>
          <p:cNvPr id="64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66" name="Rounded Rectangle 65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914006" y="6372216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EM FASE DE </a:t>
            </a:r>
            <a:r>
              <a:rPr lang="pt-PT" sz="800" b="1" dirty="0" smtClean="0">
                <a:solidFill>
                  <a:srgbClr val="002060"/>
                </a:solidFill>
              </a:rPr>
              <a:t>PARECERES DE ELEGIBILIDADE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69" name="L-Shape 68"/>
          <p:cNvSpPr>
            <a:spLocks noChangeAspect="1"/>
          </p:cNvSpPr>
          <p:nvPr/>
        </p:nvSpPr>
        <p:spPr>
          <a:xfrm rot="2758708" flipV="1">
            <a:off x="2810628" y="6455261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75" name="Rectangle 74"/>
          <p:cNvSpPr>
            <a:spLocks noChangeAspect="1"/>
          </p:cNvSpPr>
          <p:nvPr/>
        </p:nvSpPr>
        <p:spPr>
          <a:xfrm>
            <a:off x="8447468" y="4307066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9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>
                <a:solidFill>
                  <a:schemeClr val="tx1"/>
                </a:solidFill>
              </a:rPr>
              <a:t>PENDENTES DE ENVIO PARA ARQUIVO FÍSICO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024581" y="4307066"/>
            <a:ext cx="396000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425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201126" y="3914350"/>
            <a:ext cx="588476" cy="955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78" name="Group 57"/>
          <p:cNvGrpSpPr/>
          <p:nvPr/>
        </p:nvGrpSpPr>
        <p:grpSpPr>
          <a:xfrm>
            <a:off x="8280805" y="4755939"/>
            <a:ext cx="2128289" cy="629821"/>
            <a:chOff x="6198095" y="5777497"/>
            <a:chExt cx="729866" cy="77088"/>
          </a:xfrm>
        </p:grpSpPr>
        <p:sp>
          <p:nvSpPr>
            <p:cNvPr id="79" name="Rounded Rectangle 78"/>
            <p:cNvSpPr/>
            <p:nvPr/>
          </p:nvSpPr>
          <p:spPr>
            <a:xfrm rot="5400000">
              <a:off x="6524484" y="5451108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214315" y="5782732"/>
              <a:ext cx="691507" cy="50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 smtClean="0">
                  <a:solidFill>
                    <a:srgbClr val="E34826"/>
                  </a:solidFill>
                </a:rPr>
                <a:t>Se o processo estiver num estado possível de ser cancelado é mostrado o       se não, só será mostrado  </a:t>
              </a:r>
              <a:endParaRPr lang="pt-PT" sz="900" b="1" dirty="0">
                <a:solidFill>
                  <a:srgbClr val="E34826"/>
                </a:solidFill>
              </a:endParaRPr>
            </a:p>
          </p:txBody>
        </p:sp>
      </p:grpSp>
      <p:cxnSp>
        <p:nvCxnSpPr>
          <p:cNvPr id="81" name="Straight Connector 80"/>
          <p:cNvCxnSpPr>
            <a:stCxn id="79" idx="3"/>
            <a:endCxn id="89" idx="1"/>
          </p:cNvCxnSpPr>
          <p:nvPr/>
        </p:nvCxnSpPr>
        <p:spPr>
          <a:xfrm>
            <a:off x="9344949" y="5385760"/>
            <a:ext cx="510512" cy="213812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044" y="5136597"/>
            <a:ext cx="148132" cy="148132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623" y="5147102"/>
            <a:ext cx="147146" cy="147146"/>
          </a:xfrm>
          <a:prstGeom prst="rect">
            <a:avLst/>
          </a:prstGeom>
        </p:spPr>
      </p:pic>
      <p:graphicFrame>
        <p:nvGraphicFramePr>
          <p:cNvPr id="115" name="Table 114"/>
          <p:cNvGraphicFramePr>
            <a:graphicFrameLocks noGrp="1"/>
          </p:cNvGraphicFramePr>
          <p:nvPr>
            <p:extLst/>
          </p:nvPr>
        </p:nvGraphicFramePr>
        <p:xfrm>
          <a:off x="2786395" y="5685258"/>
          <a:ext cx="76227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182">
                  <a:extLst>
                    <a:ext uri="{9D8B030D-6E8A-4147-A177-3AD203B41FA5}">
                      <a16:colId xmlns:a16="http://schemas.microsoft.com/office/drawing/2014/main" val="779162220"/>
                    </a:ext>
                  </a:extLst>
                </a:gridCol>
                <a:gridCol w="1355678">
                  <a:extLst>
                    <a:ext uri="{9D8B030D-6E8A-4147-A177-3AD203B41FA5}">
                      <a16:colId xmlns:a16="http://schemas.microsoft.com/office/drawing/2014/main" val="3835823703"/>
                    </a:ext>
                  </a:extLst>
                </a:gridCol>
                <a:gridCol w="1277464">
                  <a:extLst>
                    <a:ext uri="{9D8B030D-6E8A-4147-A177-3AD203B41FA5}">
                      <a16:colId xmlns:a16="http://schemas.microsoft.com/office/drawing/2014/main" val="2057806002"/>
                    </a:ext>
                  </a:extLst>
                </a:gridCol>
                <a:gridCol w="2309708">
                  <a:extLst>
                    <a:ext uri="{9D8B030D-6E8A-4147-A177-3AD203B41FA5}">
                      <a16:colId xmlns:a16="http://schemas.microsoft.com/office/drawing/2014/main" val="3157617288"/>
                    </a:ext>
                  </a:extLst>
                </a:gridCol>
                <a:gridCol w="1169668">
                  <a:extLst>
                    <a:ext uri="{9D8B030D-6E8A-4147-A177-3AD203B41FA5}">
                      <a16:colId xmlns:a16="http://schemas.microsoft.com/office/drawing/2014/main" val="374389826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</a:t>
                      </a:r>
                      <a:r>
                        <a:rPr lang="pt-PT" sz="700" baseline="0" dirty="0" smtClean="0"/>
                        <a:t>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Contrato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Data</a:t>
                      </a:r>
                      <a:r>
                        <a:rPr lang="pt-PT" sz="700" baseline="0" dirty="0" smtClean="0"/>
                        <a:t> do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Comerciante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4729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12/08/2019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572916"/>
                  </a:ext>
                </a:extLst>
              </a:tr>
            </a:tbl>
          </a:graphicData>
        </a:graphic>
      </p:graphicFrame>
      <p:sp>
        <p:nvSpPr>
          <p:cNvPr id="116" name="L-Shape 115"/>
          <p:cNvSpPr>
            <a:spLocks noChangeAspect="1"/>
          </p:cNvSpPr>
          <p:nvPr/>
        </p:nvSpPr>
        <p:spPr>
          <a:xfrm rot="18841292">
            <a:off x="4165295" y="572951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17" name="L-Shape 116"/>
          <p:cNvSpPr>
            <a:spLocks noChangeAspect="1"/>
          </p:cNvSpPr>
          <p:nvPr/>
        </p:nvSpPr>
        <p:spPr>
          <a:xfrm rot="18841292">
            <a:off x="5516572" y="572951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18" name="L-Shape 117"/>
          <p:cNvSpPr>
            <a:spLocks noChangeAspect="1"/>
          </p:cNvSpPr>
          <p:nvPr/>
        </p:nvSpPr>
        <p:spPr>
          <a:xfrm rot="18841292">
            <a:off x="6762860" y="572951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007" y="5919739"/>
            <a:ext cx="148132" cy="148132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477" y="5930492"/>
            <a:ext cx="147146" cy="147146"/>
          </a:xfrm>
          <a:prstGeom prst="rect">
            <a:avLst/>
          </a:prstGeom>
        </p:spPr>
      </p:pic>
      <p:grpSp>
        <p:nvGrpSpPr>
          <p:cNvPr id="102" name="Group 101"/>
          <p:cNvGrpSpPr>
            <a:grpSpLocks noChangeAspect="1"/>
          </p:cNvGrpSpPr>
          <p:nvPr/>
        </p:nvGrpSpPr>
        <p:grpSpPr>
          <a:xfrm>
            <a:off x="9718008" y="6060650"/>
            <a:ext cx="216000" cy="216000"/>
            <a:chOff x="2133905" y="990905"/>
            <a:chExt cx="5609626" cy="5609626"/>
          </a:xfrm>
        </p:grpSpPr>
        <p:sp>
          <p:nvSpPr>
            <p:cNvPr id="105" name="Isosceles Triangle 104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6" name="Rectangle 105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119" name="L-Shape 118"/>
          <p:cNvSpPr>
            <a:spLocks noChangeAspect="1"/>
          </p:cNvSpPr>
          <p:nvPr/>
        </p:nvSpPr>
        <p:spPr>
          <a:xfrm rot="18841292">
            <a:off x="9065783" y="572951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89" name="Left Bracket 88"/>
          <p:cNvSpPr/>
          <p:nvPr/>
        </p:nvSpPr>
        <p:spPr>
          <a:xfrm rot="5400000">
            <a:off x="9823963" y="5129648"/>
            <a:ext cx="62996" cy="1002843"/>
          </a:xfrm>
          <a:prstGeom prst="leftBracket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4" name="Rectangle 83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12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109</a:t>
            </a:fld>
            <a:endParaRPr lang="pt-PT" dirty="0"/>
          </a:p>
        </p:txBody>
      </p:sp>
      <p:sp>
        <p:nvSpPr>
          <p:cNvPr id="85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 err="1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Onboarding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 Comerciante | 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281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67"/>
          <p:cNvSpPr txBox="1"/>
          <p:nvPr/>
        </p:nvSpPr>
        <p:spPr>
          <a:xfrm>
            <a:off x="607818" y="1202166"/>
            <a:ext cx="11252268" cy="4402153"/>
          </a:xfrm>
          <a:prstGeom prst="roundRect">
            <a:avLst>
              <a:gd name="adj" fmla="val 1916"/>
            </a:avLst>
          </a:prstGeom>
          <a:solidFill>
            <a:srgbClr val="FFFFFF"/>
          </a:solidFill>
          <a:ln w="9525" cap="flat" cmpd="sng" algn="ctr">
            <a:solidFill>
              <a:srgbClr val="A2AAAD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54000" rIns="0" bIns="0" rtlCol="0" anchor="t" anchorCtr="0"/>
          <a:lstStyle>
            <a:defPPr>
              <a:defRPr lang="en-US"/>
            </a:defPPr>
            <a:lvl1pPr algn="ctr">
              <a:defRPr sz="600" b="1">
                <a:solidFill>
                  <a:srgbClr val="000000"/>
                </a:solidFill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 lang="pt-BR" kern="0" dirty="0">
              <a:latin typeface="Trebuchet MS" panose="020B0603020202020204" pitchFamily="34" charset="0"/>
            </a:endParaRPr>
          </a:p>
        </p:txBody>
      </p:sp>
      <p:sp>
        <p:nvSpPr>
          <p:cNvPr id="15" name="TextBox 67"/>
          <p:cNvSpPr txBox="1"/>
          <p:nvPr/>
        </p:nvSpPr>
        <p:spPr>
          <a:xfrm>
            <a:off x="618537" y="5648841"/>
            <a:ext cx="11238107" cy="688832"/>
          </a:xfrm>
          <a:prstGeom prst="roundRect">
            <a:avLst>
              <a:gd name="adj" fmla="val 7982"/>
            </a:avLst>
          </a:prstGeom>
          <a:solidFill>
            <a:srgbClr val="FFFFFF"/>
          </a:solidFill>
          <a:ln w="9525" cap="flat" cmpd="sng" algn="ctr">
            <a:solidFill>
              <a:srgbClr val="A2AAAD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54000" rIns="0" bIns="0" rtlCol="0" anchor="t" anchorCtr="0"/>
          <a:lstStyle>
            <a:defPPr>
              <a:defRPr lang="en-US"/>
            </a:defPPr>
            <a:lvl1pPr algn="ctr">
              <a:defRPr sz="600" b="1">
                <a:solidFill>
                  <a:srgbClr val="000000"/>
                </a:solidFill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sp>
        <p:nvSpPr>
          <p:cNvPr id="17" name="Rectangle 236"/>
          <p:cNvSpPr/>
          <p:nvPr/>
        </p:nvSpPr>
        <p:spPr>
          <a:xfrm>
            <a:off x="345961" y="5648841"/>
            <a:ext cx="212400" cy="684000"/>
          </a:xfrm>
          <a:prstGeom prst="roundRect">
            <a:avLst/>
          </a:prstGeom>
          <a:solidFill>
            <a:srgbClr val="1A1E30"/>
          </a:solidFill>
          <a:ln w="6350" cap="flat" cmpd="sng" algn="ctr">
            <a:solidFill>
              <a:srgbClr val="1A1E30"/>
            </a:solidFill>
            <a:prstDash val="solid"/>
            <a:miter lim="800000"/>
          </a:ln>
          <a:effectLst/>
        </p:spPr>
        <p:txBody>
          <a:bodyPr vert="vert270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Sist.</a:t>
            </a:r>
            <a:r>
              <a:rPr kumimoji="0" lang="pt-BR" sz="7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 Unicre</a:t>
            </a:r>
            <a:endParaRPr kumimoji="0" lang="pt-BR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272" name="Rectangle 236"/>
          <p:cNvSpPr/>
          <p:nvPr/>
        </p:nvSpPr>
        <p:spPr>
          <a:xfrm>
            <a:off x="345961" y="1202166"/>
            <a:ext cx="212400" cy="4394953"/>
          </a:xfrm>
          <a:prstGeom prst="roundRect">
            <a:avLst/>
          </a:prstGeom>
          <a:solidFill>
            <a:srgbClr val="1A1E30"/>
          </a:solidFill>
          <a:ln w="6350" cap="flat" cmpd="sng" algn="ctr">
            <a:solidFill>
              <a:srgbClr val="1A1E30"/>
            </a:solidFill>
            <a:prstDash val="solid"/>
            <a:miter lim="800000"/>
          </a:ln>
          <a:effectLst/>
        </p:spPr>
        <p:txBody>
          <a:bodyPr vert="vert270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Back-en</a:t>
            </a:r>
            <a:r>
              <a:rPr lang="pt-BR" sz="700" b="1" kern="0" dirty="0" smtClean="0">
                <a:solidFill>
                  <a:srgbClr val="FFFFFF"/>
                </a:solidFill>
                <a:latin typeface="Arial" panose="020B0604020202020204"/>
                <a:cs typeface="Arial" charset="0"/>
              </a:rPr>
              <a:t>d SIBS</a:t>
            </a:r>
            <a:endParaRPr kumimoji="0" lang="pt-BR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cxnSp>
        <p:nvCxnSpPr>
          <p:cNvPr id="339" name="Straight Arrow Connector 338"/>
          <p:cNvCxnSpPr>
            <a:stCxn id="70" idx="2"/>
            <a:endCxn id="340" idx="3"/>
          </p:cNvCxnSpPr>
          <p:nvPr/>
        </p:nvCxnSpPr>
        <p:spPr>
          <a:xfrm>
            <a:off x="1684012" y="2894674"/>
            <a:ext cx="2190" cy="26025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tangle 106"/>
          <p:cNvSpPr>
            <a:spLocks noChangeAspect="1"/>
          </p:cNvSpPr>
          <p:nvPr/>
        </p:nvSpPr>
        <p:spPr>
          <a:xfrm rot="16200000">
            <a:off x="1542202" y="2843765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  <a:cs typeface="+mn-cs"/>
              </a:rPr>
              <a:t>Validar Estrutura </a:t>
            </a:r>
          </a:p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  <a:cs typeface="+mn-cs"/>
              </a:rPr>
              <a:t>Social da Empresa</a:t>
            </a:r>
            <a:r>
              <a:rPr lang="pt-BR" sz="600" kern="0" baseline="30000" dirty="0" smtClean="0">
                <a:solidFill>
                  <a:srgbClr val="1A1E30"/>
                </a:solidFill>
                <a:latin typeface="Arial" panose="020B0604020202020204"/>
                <a:cs typeface="+mn-cs"/>
              </a:rPr>
              <a:t>1</a:t>
            </a:r>
            <a:endParaRPr kumimoji="0" lang="pt-BR" sz="600" b="0" i="0" u="none" strike="noStrike" kern="0" cap="none" spc="0" normalizeH="0" baseline="30000" noProof="0" dirty="0" smtClean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cs typeface="+mn-cs"/>
            </a:endParaRPr>
          </a:p>
        </p:txBody>
      </p:sp>
      <p:pic>
        <p:nvPicPr>
          <p:cNvPr id="341" name="Picture 1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366" y="3047784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2" name="Oval 341"/>
          <p:cNvSpPr>
            <a:spLocks noChangeAspect="1"/>
          </p:cNvSpPr>
          <p:nvPr/>
        </p:nvSpPr>
        <p:spPr>
          <a:xfrm flipH="1">
            <a:off x="1150170" y="3048644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  <a:cs typeface="+mn-cs"/>
              </a:rPr>
              <a:t>1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grpSp>
        <p:nvGrpSpPr>
          <p:cNvPr id="343" name="Group 342"/>
          <p:cNvGrpSpPr/>
          <p:nvPr/>
        </p:nvGrpSpPr>
        <p:grpSpPr>
          <a:xfrm>
            <a:off x="2638051" y="2810457"/>
            <a:ext cx="965042" cy="614222"/>
            <a:chOff x="458043" y="3056624"/>
            <a:chExt cx="1286723" cy="818964"/>
          </a:xfrm>
        </p:grpSpPr>
        <p:sp>
          <p:nvSpPr>
            <p:cNvPr id="344" name="TextBox 343"/>
            <p:cNvSpPr txBox="1"/>
            <p:nvPr/>
          </p:nvSpPr>
          <p:spPr>
            <a:xfrm>
              <a:off x="458043" y="3056624"/>
              <a:ext cx="128672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sz="600" kern="0" dirty="0" smtClean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</a:rPr>
                <a:t>Existe necessidade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sz="600" kern="0" dirty="0" smtClean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</a:rPr>
                <a:t>de recompor/ associar documentos?</a:t>
              </a:r>
              <a:endParaRPr lang="pt-PT" sz="600" kern="0" dirty="0">
                <a:solidFill>
                  <a:srgbClr val="E7E6E6">
                    <a:lumMod val="10000"/>
                  </a:srgbClr>
                </a:solidFill>
                <a:latin typeface="Arial" panose="020B0604020202020204"/>
              </a:endParaRPr>
            </a:p>
          </p:txBody>
        </p:sp>
        <p:sp>
          <p:nvSpPr>
            <p:cNvPr id="345" name="Flowchart: Decision 344"/>
            <p:cNvSpPr>
              <a:spLocks noChangeAspect="1"/>
            </p:cNvSpPr>
            <p:nvPr/>
          </p:nvSpPr>
          <p:spPr>
            <a:xfrm rot="5400000">
              <a:off x="978008" y="3568066"/>
              <a:ext cx="331692" cy="283351"/>
            </a:xfrm>
            <a:prstGeom prst="flowChartDecision">
              <a:avLst/>
            </a:prstGeom>
            <a:solidFill>
              <a:srgbClr val="FFFFFF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sz="800" b="1" kern="0" dirty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  <a:cs typeface="+mn-cs"/>
                </a:rPr>
                <a:t>?</a:t>
              </a:r>
            </a:p>
          </p:txBody>
        </p:sp>
      </p:grpSp>
      <p:sp>
        <p:nvSpPr>
          <p:cNvPr id="355" name="Rectangle 106"/>
          <p:cNvSpPr>
            <a:spLocks noChangeAspect="1"/>
          </p:cNvSpPr>
          <p:nvPr/>
        </p:nvSpPr>
        <p:spPr>
          <a:xfrm rot="16200000">
            <a:off x="3004337" y="3522561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  <a:cs typeface="+mn-cs"/>
              </a:rPr>
              <a:t>Efetuar a recomposição/ associação dos documentos</a:t>
            </a:r>
            <a:endParaRPr kumimoji="0" lang="pt-BR" sz="600" b="0" i="0" u="none" strike="noStrike" kern="0" cap="none" spc="0" normalizeH="0" baseline="0" noProof="0" dirty="0" smtClean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56" name="Picture 1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3501" y="3726580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7" name="Oval 356"/>
          <p:cNvSpPr>
            <a:spLocks noChangeAspect="1"/>
          </p:cNvSpPr>
          <p:nvPr/>
        </p:nvSpPr>
        <p:spPr>
          <a:xfrm flipH="1">
            <a:off x="2580665" y="3703365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  <a:cs typeface="+mn-cs"/>
              </a:rPr>
              <a:t>2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cxnSp>
        <p:nvCxnSpPr>
          <p:cNvPr id="358" name="Straight Arrow Connector 357"/>
          <p:cNvCxnSpPr>
            <a:stCxn id="345" idx="3"/>
            <a:endCxn id="355" idx="3"/>
          </p:cNvCxnSpPr>
          <p:nvPr/>
        </p:nvCxnSpPr>
        <p:spPr>
          <a:xfrm flipH="1">
            <a:off x="3148337" y="3424679"/>
            <a:ext cx="4072" cy="409045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9" name="Straight Arrow Connector 358"/>
          <p:cNvCxnSpPr>
            <a:stCxn id="340" idx="2"/>
            <a:endCxn id="345" idx="2"/>
          </p:cNvCxnSpPr>
          <p:nvPr/>
        </p:nvCxnSpPr>
        <p:spPr>
          <a:xfrm>
            <a:off x="2141365" y="3298928"/>
            <a:ext cx="904788" cy="1367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60" name="TextBox 359"/>
          <p:cNvSpPr txBox="1"/>
          <p:nvPr/>
        </p:nvSpPr>
        <p:spPr>
          <a:xfrm>
            <a:off x="3311093" y="3135726"/>
            <a:ext cx="407074" cy="1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PT" sz="600" dirty="0">
                <a:solidFill>
                  <a:srgbClr val="E7E6E6">
                    <a:lumMod val="10000"/>
                  </a:srgbClr>
                </a:solidFill>
                <a:latin typeface="Arial" panose="020B0604020202020204"/>
                <a:cs typeface="+mn-cs"/>
              </a:rPr>
              <a:t>Não</a:t>
            </a:r>
          </a:p>
        </p:txBody>
      </p:sp>
      <p:sp>
        <p:nvSpPr>
          <p:cNvPr id="362" name="Rectangle 106"/>
          <p:cNvSpPr>
            <a:spLocks noChangeAspect="1"/>
          </p:cNvSpPr>
          <p:nvPr/>
        </p:nvSpPr>
        <p:spPr>
          <a:xfrm rot="16200000">
            <a:off x="4635300" y="2843765"/>
            <a:ext cx="288001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  <a:cs typeface="+mn-cs"/>
              </a:rPr>
              <a:t>Efetuar validação de requisitos manuais</a:t>
            </a:r>
            <a:endParaRPr kumimoji="0" lang="pt-BR" sz="600" b="0" i="0" u="none" strike="noStrike" kern="0" cap="none" spc="0" normalizeH="0" baseline="0" noProof="0" dirty="0" smtClean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63" name="Picture 1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4464" y="3049665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4" name="Oval 363"/>
          <p:cNvSpPr>
            <a:spLocks noChangeAspect="1"/>
          </p:cNvSpPr>
          <p:nvPr/>
        </p:nvSpPr>
        <p:spPr>
          <a:xfrm flipH="1">
            <a:off x="4227785" y="3042666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  <a:cs typeface="+mn-cs"/>
              </a:rPr>
              <a:t>3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cxnSp>
        <p:nvCxnSpPr>
          <p:cNvPr id="365" name="Straight Arrow Connector 364"/>
          <p:cNvCxnSpPr>
            <a:stCxn id="345" idx="0"/>
            <a:endCxn id="362" idx="0"/>
          </p:cNvCxnSpPr>
          <p:nvPr/>
        </p:nvCxnSpPr>
        <p:spPr>
          <a:xfrm flipV="1">
            <a:off x="3258666" y="3298928"/>
            <a:ext cx="1065472" cy="1367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367" name="Group 366"/>
          <p:cNvGrpSpPr/>
          <p:nvPr/>
        </p:nvGrpSpPr>
        <p:grpSpPr>
          <a:xfrm>
            <a:off x="5486216" y="2788834"/>
            <a:ext cx="870974" cy="635181"/>
            <a:chOff x="624698" y="3028682"/>
            <a:chExt cx="1161299" cy="846908"/>
          </a:xfrm>
        </p:grpSpPr>
        <p:sp>
          <p:nvSpPr>
            <p:cNvPr id="368" name="TextBox 367"/>
            <p:cNvSpPr txBox="1"/>
            <p:nvPr/>
          </p:nvSpPr>
          <p:spPr>
            <a:xfrm>
              <a:off x="624698" y="3028682"/>
              <a:ext cx="116129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sz="600" kern="0" dirty="0" smtClean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</a:rPr>
                <a:t>Necessário consultar dados complementares? </a:t>
              </a:r>
              <a:endParaRPr lang="pt-PT" sz="600" kern="0" dirty="0">
                <a:solidFill>
                  <a:srgbClr val="E7E6E6">
                    <a:lumMod val="10000"/>
                  </a:srgbClr>
                </a:solidFill>
                <a:latin typeface="Arial" panose="020B0604020202020204"/>
              </a:endParaRPr>
            </a:p>
          </p:txBody>
        </p:sp>
        <p:sp>
          <p:nvSpPr>
            <p:cNvPr id="369" name="Flowchart: Decision 368"/>
            <p:cNvSpPr>
              <a:spLocks noChangeAspect="1"/>
            </p:cNvSpPr>
            <p:nvPr/>
          </p:nvSpPr>
          <p:spPr>
            <a:xfrm rot="5400000">
              <a:off x="1066908" y="3568068"/>
              <a:ext cx="331692" cy="283351"/>
            </a:xfrm>
            <a:prstGeom prst="flowChartDecision">
              <a:avLst/>
            </a:prstGeom>
            <a:solidFill>
              <a:srgbClr val="FFFFFF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sz="800" b="1" kern="0" dirty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  <a:cs typeface="+mn-cs"/>
                </a:rPr>
                <a:t>?</a:t>
              </a:r>
            </a:p>
          </p:txBody>
        </p:sp>
      </p:grpSp>
      <p:cxnSp>
        <p:nvCxnSpPr>
          <p:cNvPr id="384" name="Straight Arrow Connector 383"/>
          <p:cNvCxnSpPr>
            <a:stCxn id="362" idx="2"/>
            <a:endCxn id="369" idx="2"/>
          </p:cNvCxnSpPr>
          <p:nvPr/>
        </p:nvCxnSpPr>
        <p:spPr>
          <a:xfrm>
            <a:off x="5234464" y="3298928"/>
            <a:ext cx="601537" cy="704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5" name="Rectangle 106"/>
          <p:cNvSpPr>
            <a:spLocks noChangeAspect="1"/>
          </p:cNvSpPr>
          <p:nvPr/>
        </p:nvSpPr>
        <p:spPr>
          <a:xfrm rot="16200000">
            <a:off x="5799739" y="3627336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  <a:cs typeface="+mn-cs"/>
              </a:rPr>
              <a:t>Analisar dados complementares</a:t>
            </a:r>
            <a:endParaRPr kumimoji="0" lang="pt-BR" sz="600" b="0" i="0" u="none" strike="noStrike" kern="0" cap="none" spc="0" normalizeH="0" baseline="0" noProof="0" dirty="0" smtClean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86" name="Picture 1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8903" y="3831355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7" name="Oval 386"/>
          <p:cNvSpPr>
            <a:spLocks noChangeAspect="1"/>
          </p:cNvSpPr>
          <p:nvPr/>
        </p:nvSpPr>
        <p:spPr>
          <a:xfrm flipH="1">
            <a:off x="5407707" y="3832215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  <a:cs typeface="+mn-cs"/>
              </a:rPr>
              <a:t>4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cxnSp>
        <p:nvCxnSpPr>
          <p:cNvPr id="398" name="Elbow Connector 397"/>
          <p:cNvCxnSpPr>
            <a:stCxn id="385" idx="0"/>
            <a:endCxn id="362" idx="1"/>
          </p:cNvCxnSpPr>
          <p:nvPr/>
        </p:nvCxnSpPr>
        <p:spPr>
          <a:xfrm rot="10800000">
            <a:off x="4779302" y="3442929"/>
            <a:ext cx="709275" cy="639570"/>
          </a:xfrm>
          <a:prstGeom prst="bentConnector2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1" name="Straight Arrow Connector 400"/>
          <p:cNvCxnSpPr>
            <a:stCxn id="369" idx="3"/>
            <a:endCxn id="385" idx="3"/>
          </p:cNvCxnSpPr>
          <p:nvPr/>
        </p:nvCxnSpPr>
        <p:spPr>
          <a:xfrm>
            <a:off x="5942257" y="3424015"/>
            <a:ext cx="1482" cy="514484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9" name="TextBox 438"/>
          <p:cNvSpPr txBox="1"/>
          <p:nvPr/>
        </p:nvSpPr>
        <p:spPr>
          <a:xfrm>
            <a:off x="6039018" y="3136686"/>
            <a:ext cx="407074" cy="1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PT" sz="600" dirty="0">
                <a:solidFill>
                  <a:srgbClr val="E7E6E6">
                    <a:lumMod val="10000"/>
                  </a:srgbClr>
                </a:solidFill>
                <a:latin typeface="Arial" panose="020B0604020202020204"/>
                <a:cs typeface="+mn-cs"/>
              </a:rPr>
              <a:t>Não</a:t>
            </a:r>
          </a:p>
        </p:txBody>
      </p:sp>
      <p:sp>
        <p:nvSpPr>
          <p:cNvPr id="442" name="TextBox 441"/>
          <p:cNvSpPr txBox="1"/>
          <p:nvPr/>
        </p:nvSpPr>
        <p:spPr>
          <a:xfrm>
            <a:off x="5651214" y="3500167"/>
            <a:ext cx="3216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PT" sz="600" dirty="0">
                <a:solidFill>
                  <a:srgbClr val="E7E6E6">
                    <a:lumMod val="10000"/>
                  </a:srgbClr>
                </a:solidFill>
                <a:latin typeface="Arial" panose="020B0604020202020204"/>
                <a:cs typeface="+mn-cs"/>
              </a:rPr>
              <a:t>Sim</a:t>
            </a:r>
          </a:p>
        </p:txBody>
      </p:sp>
      <p:sp>
        <p:nvSpPr>
          <p:cNvPr id="443" name="Rectangle 106"/>
          <p:cNvSpPr>
            <a:spLocks noChangeAspect="1"/>
          </p:cNvSpPr>
          <p:nvPr/>
        </p:nvSpPr>
        <p:spPr>
          <a:xfrm rot="16200000">
            <a:off x="8162003" y="2842770"/>
            <a:ext cx="482399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  <a:cs typeface="+mn-cs"/>
              </a:rPr>
              <a:t>Efetuar validação de condições de movimentação e poderes de representação</a:t>
            </a:r>
            <a:r>
              <a:rPr lang="pt-BR" sz="600" kern="0" baseline="30000" dirty="0" smtClean="0">
                <a:solidFill>
                  <a:srgbClr val="1A1E30"/>
                </a:solidFill>
                <a:latin typeface="Arial" panose="020B0604020202020204"/>
                <a:cs typeface="+mn-cs"/>
              </a:rPr>
              <a:t>1</a:t>
            </a:r>
            <a:endParaRPr kumimoji="0" lang="pt-BR" sz="600" b="0" i="0" u="none" strike="noStrike" kern="0" cap="none" spc="0" normalizeH="0" baseline="30000" noProof="0" dirty="0" smtClean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cs typeface="+mn-cs"/>
            </a:endParaRPr>
          </a:p>
        </p:txBody>
      </p:sp>
      <p:pic>
        <p:nvPicPr>
          <p:cNvPr id="452" name="Picture 1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8367" y="2956063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1" name="Oval 460"/>
          <p:cNvSpPr>
            <a:spLocks noChangeAspect="1"/>
          </p:cNvSpPr>
          <p:nvPr/>
        </p:nvSpPr>
        <p:spPr>
          <a:xfrm flipH="1">
            <a:off x="7867171" y="2956923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  <a:cs typeface="+mn-cs"/>
              </a:rPr>
              <a:t>6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cxnSp>
        <p:nvCxnSpPr>
          <p:cNvPr id="467" name="Straight Arrow Connector 466"/>
          <p:cNvCxnSpPr>
            <a:stCxn id="369" idx="0"/>
            <a:endCxn id="222" idx="2"/>
          </p:cNvCxnSpPr>
          <p:nvPr/>
        </p:nvCxnSpPr>
        <p:spPr>
          <a:xfrm flipV="1">
            <a:off x="6048514" y="3297192"/>
            <a:ext cx="1045244" cy="2439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475" name="Group 474"/>
          <p:cNvGrpSpPr/>
          <p:nvPr/>
        </p:nvGrpSpPr>
        <p:grpSpPr>
          <a:xfrm rot="21352263">
            <a:off x="6749286" y="5815137"/>
            <a:ext cx="899999" cy="369332"/>
            <a:chOff x="9510198" y="5204442"/>
            <a:chExt cx="1200000" cy="383452"/>
          </a:xfrm>
        </p:grpSpPr>
        <p:sp>
          <p:nvSpPr>
            <p:cNvPr id="476" name="Flowchart: Data 1212"/>
            <p:cNvSpPr>
              <a:spLocks noChangeAspect="1"/>
            </p:cNvSpPr>
            <p:nvPr/>
          </p:nvSpPr>
          <p:spPr>
            <a:xfrm rot="21001400">
              <a:off x="9510198" y="5212499"/>
              <a:ext cx="1200000" cy="36881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1131 h 11131"/>
                <a:gd name="connsiteX1" fmla="*/ 1411 w 10000"/>
                <a:gd name="connsiteY1" fmla="*/ 0 h 11131"/>
                <a:gd name="connsiteX2" fmla="*/ 10000 w 10000"/>
                <a:gd name="connsiteY2" fmla="*/ 1131 h 11131"/>
                <a:gd name="connsiteX3" fmla="*/ 8000 w 10000"/>
                <a:gd name="connsiteY3" fmla="*/ 11131 h 11131"/>
                <a:gd name="connsiteX4" fmla="*/ 0 w 10000"/>
                <a:gd name="connsiteY4" fmla="*/ 11131 h 11131"/>
                <a:gd name="connsiteX0" fmla="*/ 0 w 10000"/>
                <a:gd name="connsiteY0" fmla="*/ 11131 h 12028"/>
                <a:gd name="connsiteX1" fmla="*/ 1411 w 10000"/>
                <a:gd name="connsiteY1" fmla="*/ 0 h 12028"/>
                <a:gd name="connsiteX2" fmla="*/ 10000 w 10000"/>
                <a:gd name="connsiteY2" fmla="*/ 1131 h 12028"/>
                <a:gd name="connsiteX3" fmla="*/ 8660 w 10000"/>
                <a:gd name="connsiteY3" fmla="*/ 12028 h 12028"/>
                <a:gd name="connsiteX4" fmla="*/ 0 w 10000"/>
                <a:gd name="connsiteY4" fmla="*/ 11131 h 12028"/>
                <a:gd name="connsiteX0" fmla="*/ 0 w 10000"/>
                <a:gd name="connsiteY0" fmla="*/ 11131 h 11397"/>
                <a:gd name="connsiteX1" fmla="*/ 1411 w 10000"/>
                <a:gd name="connsiteY1" fmla="*/ 0 h 11397"/>
                <a:gd name="connsiteX2" fmla="*/ 10000 w 10000"/>
                <a:gd name="connsiteY2" fmla="*/ 1131 h 11397"/>
                <a:gd name="connsiteX3" fmla="*/ 9099 w 10000"/>
                <a:gd name="connsiteY3" fmla="*/ 11397 h 11397"/>
                <a:gd name="connsiteX4" fmla="*/ 0 w 10000"/>
                <a:gd name="connsiteY4" fmla="*/ 11131 h 11397"/>
                <a:gd name="connsiteX0" fmla="*/ 0 w 10000"/>
                <a:gd name="connsiteY0" fmla="*/ 10000 h 10266"/>
                <a:gd name="connsiteX1" fmla="*/ 1140 w 10000"/>
                <a:gd name="connsiteY1" fmla="*/ 108 h 10266"/>
                <a:gd name="connsiteX2" fmla="*/ 10000 w 10000"/>
                <a:gd name="connsiteY2" fmla="*/ 0 h 10266"/>
                <a:gd name="connsiteX3" fmla="*/ 9099 w 10000"/>
                <a:gd name="connsiteY3" fmla="*/ 10266 h 10266"/>
                <a:gd name="connsiteX4" fmla="*/ 0 w 10000"/>
                <a:gd name="connsiteY4" fmla="*/ 10000 h 10266"/>
                <a:gd name="connsiteX0" fmla="*/ 0 w 10000"/>
                <a:gd name="connsiteY0" fmla="*/ 10130 h 10396"/>
                <a:gd name="connsiteX1" fmla="*/ 1077 w 10000"/>
                <a:gd name="connsiteY1" fmla="*/ 0 h 10396"/>
                <a:gd name="connsiteX2" fmla="*/ 10000 w 10000"/>
                <a:gd name="connsiteY2" fmla="*/ 130 h 10396"/>
                <a:gd name="connsiteX3" fmla="*/ 9099 w 10000"/>
                <a:gd name="connsiteY3" fmla="*/ 10396 h 10396"/>
                <a:gd name="connsiteX4" fmla="*/ 0 w 10000"/>
                <a:gd name="connsiteY4" fmla="*/ 10130 h 1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396">
                  <a:moveTo>
                    <a:pt x="0" y="10130"/>
                  </a:moveTo>
                  <a:lnTo>
                    <a:pt x="1077" y="0"/>
                  </a:lnTo>
                  <a:lnTo>
                    <a:pt x="10000" y="130"/>
                  </a:lnTo>
                  <a:cubicBezTo>
                    <a:pt x="9700" y="3552"/>
                    <a:pt x="9399" y="6974"/>
                    <a:pt x="9099" y="10396"/>
                  </a:cubicBezTo>
                  <a:lnTo>
                    <a:pt x="0" y="10130"/>
                  </a:lnTo>
                  <a:close/>
                </a:path>
              </a:pathLst>
            </a:custGeom>
            <a:solidFill>
              <a:srgbClr val="1A1E30"/>
            </a:solidFill>
            <a:ln w="12700" cap="flat" cmpd="sng" algn="ctr">
              <a:solidFill>
                <a:srgbClr val="898686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  <a:scene3d>
                <a:camera prst="orthographicFront">
                  <a:rot lat="0" lon="0" rev="0"/>
                </a:camera>
                <a:lightRig rig="threePt" dir="t"/>
              </a:scene3d>
              <a:sp3d z="3175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451" b="1" kern="0" dirty="0">
                <a:solidFill>
                  <a:srgbClr val="FFFFFF"/>
                </a:solidFill>
                <a:latin typeface="Arial" panose="020B0604020202020204"/>
                <a:cs typeface="+mn-cs"/>
              </a:endParaRPr>
            </a:p>
          </p:txBody>
        </p:sp>
        <p:sp>
          <p:nvSpPr>
            <p:cNvPr id="478" name="TextBox 477"/>
            <p:cNvSpPr txBox="1">
              <a:spLocks noChangeAspect="1"/>
            </p:cNvSpPr>
            <p:nvPr/>
          </p:nvSpPr>
          <p:spPr>
            <a:xfrm rot="21053017">
              <a:off x="9551580" y="5204442"/>
              <a:ext cx="1089285" cy="383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sz="600" b="1" kern="0" dirty="0" smtClean="0">
                  <a:solidFill>
                    <a:srgbClr val="FFFFFF"/>
                  </a:solidFill>
                  <a:latin typeface="Arial" panose="020B0604020202020204"/>
                  <a:cs typeface="+mn-cs"/>
                </a:rPr>
                <a:t>Obter </a:t>
              </a:r>
              <a:r>
                <a:rPr lang="pt-PT" sz="600" b="1" kern="0" dirty="0" smtClean="0">
                  <a:solidFill>
                    <a:srgbClr val="FFFFFF"/>
                  </a:solidFill>
                  <a:latin typeface="Arial" panose="020B0604020202020204"/>
                </a:rPr>
                <a:t>poderes de representação da empresa</a:t>
              </a:r>
              <a:r>
                <a:rPr lang="pt-PT" sz="600" b="1" kern="0" baseline="30000" dirty="0" smtClean="0">
                  <a:solidFill>
                    <a:srgbClr val="FFFFFF"/>
                  </a:solidFill>
                  <a:latin typeface="Arial" panose="020B0604020202020204"/>
                </a:rPr>
                <a:t>1</a:t>
              </a:r>
              <a:endParaRPr lang="pt-PT" sz="600" b="1" kern="0" baseline="3000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sp>
        <p:nvSpPr>
          <p:cNvPr id="479" name="Oval 478"/>
          <p:cNvSpPr>
            <a:spLocks noChangeAspect="1"/>
          </p:cNvSpPr>
          <p:nvPr/>
        </p:nvSpPr>
        <p:spPr>
          <a:xfrm flipH="1">
            <a:off x="6709525" y="5780815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B5B4B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>
                <a:solidFill>
                  <a:srgbClr val="FFFFFF"/>
                </a:solidFill>
                <a:latin typeface="Arial" panose="020B0604020202020204"/>
              </a:rPr>
              <a:t>5</a:t>
            </a:r>
            <a:r>
              <a:rPr lang="pt-BR" sz="600" b="1" kern="0" dirty="0" smtClean="0">
                <a:solidFill>
                  <a:srgbClr val="FFFFFF"/>
                </a:solidFill>
                <a:latin typeface="Arial" panose="020B0604020202020204"/>
                <a:cs typeface="+mn-cs"/>
              </a:rPr>
              <a:t>.1</a:t>
            </a:r>
            <a:endParaRPr lang="pt-BR" sz="500" b="1" kern="0" dirty="0">
              <a:solidFill>
                <a:srgbClr val="FFFFFF"/>
              </a:solidFill>
              <a:latin typeface="Arial" panose="020B0604020202020204"/>
              <a:cs typeface="+mn-cs"/>
            </a:endParaRPr>
          </a:p>
        </p:txBody>
      </p:sp>
      <p:pic>
        <p:nvPicPr>
          <p:cNvPr id="480" name="Picture 307" descr="Roda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7293" y="5978692"/>
            <a:ext cx="216000" cy="234326"/>
          </a:xfrm>
          <a:prstGeom prst="rect">
            <a:avLst/>
          </a:prstGeom>
        </p:spPr>
      </p:pic>
      <p:sp>
        <p:nvSpPr>
          <p:cNvPr id="487" name="Rectangle 106"/>
          <p:cNvSpPr>
            <a:spLocks noChangeAspect="1"/>
          </p:cNvSpPr>
          <p:nvPr/>
        </p:nvSpPr>
        <p:spPr>
          <a:xfrm rot="16200000">
            <a:off x="9581986" y="2847825"/>
            <a:ext cx="495347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</a:rPr>
              <a:t>Validar</a:t>
            </a: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resumo da</a:t>
            </a:r>
          </a:p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Análise</a:t>
            </a:r>
            <a:r>
              <a:rPr kumimoji="0" lang="pt-BR" sz="600" b="0" i="0" u="none" strike="noStrike" kern="0" cap="none" spc="0" normalizeH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de Processo</a:t>
            </a: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</a:t>
            </a:r>
            <a:r>
              <a:rPr kumimoji="0" lang="pt-BR" sz="600" b="0" i="0" u="none" strike="noStrike" kern="0" cap="none" spc="0" normalizeH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avaliar as anomalias detetadas</a:t>
            </a:r>
            <a:endParaRPr kumimoji="0" lang="pt-BR" sz="600" b="0" i="0" u="none" strike="noStrike" kern="0" cap="none" spc="0" normalizeH="0" baseline="0" noProof="0" dirty="0" smtClean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490" name="Picture 1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86106" y="2941014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" name="Oval 490"/>
          <p:cNvSpPr>
            <a:spLocks noChangeAspect="1"/>
          </p:cNvSpPr>
          <p:nvPr/>
        </p:nvSpPr>
        <p:spPr>
          <a:xfrm flipH="1">
            <a:off x="9278254" y="2967395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>
                <a:solidFill>
                  <a:prstClr val="white"/>
                </a:solidFill>
                <a:latin typeface="Arial" panose="020B0604020202020204"/>
              </a:rPr>
              <a:t>7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cxnSp>
        <p:nvCxnSpPr>
          <p:cNvPr id="492" name="Straight Arrow Connector 491"/>
          <p:cNvCxnSpPr>
            <a:stCxn id="443" idx="2"/>
            <a:endCxn id="487" idx="0"/>
          </p:cNvCxnSpPr>
          <p:nvPr/>
        </p:nvCxnSpPr>
        <p:spPr>
          <a:xfrm>
            <a:off x="8858366" y="3297933"/>
            <a:ext cx="516131" cy="5055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4" name="Straight Arrow Connector 543"/>
          <p:cNvCxnSpPr>
            <a:stCxn id="487" idx="2"/>
            <a:endCxn id="89" idx="1"/>
          </p:cNvCxnSpPr>
          <p:nvPr/>
        </p:nvCxnSpPr>
        <p:spPr>
          <a:xfrm>
            <a:off x="10284823" y="3302988"/>
            <a:ext cx="768033" cy="4824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5" name="Elbow Connector 214"/>
          <p:cNvCxnSpPr>
            <a:stCxn id="355" idx="2"/>
            <a:endCxn id="362" idx="0"/>
          </p:cNvCxnSpPr>
          <p:nvPr/>
        </p:nvCxnSpPr>
        <p:spPr>
          <a:xfrm flipV="1">
            <a:off x="3603500" y="3298928"/>
            <a:ext cx="720638" cy="678796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8" name="TextBox 217"/>
          <p:cNvSpPr txBox="1"/>
          <p:nvPr/>
        </p:nvSpPr>
        <p:spPr>
          <a:xfrm>
            <a:off x="2820472" y="3478037"/>
            <a:ext cx="40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PT" sz="600" dirty="0" smtClean="0">
                <a:solidFill>
                  <a:srgbClr val="E7E6E6">
                    <a:lumMod val="10000"/>
                  </a:srgbClr>
                </a:solidFill>
                <a:latin typeface="Arial" panose="020B0604020202020204"/>
                <a:cs typeface="+mn-cs"/>
              </a:rPr>
              <a:t>Sim</a:t>
            </a:r>
            <a:endParaRPr lang="pt-PT" sz="600" dirty="0">
              <a:solidFill>
                <a:srgbClr val="E7E6E6">
                  <a:lumMod val="10000"/>
                </a:srgbClr>
              </a:solidFill>
              <a:latin typeface="Arial" panose="020B0604020202020204"/>
              <a:cs typeface="+mn-cs"/>
            </a:endParaRPr>
          </a:p>
        </p:txBody>
      </p:sp>
      <p:grpSp>
        <p:nvGrpSpPr>
          <p:cNvPr id="220" name="Group 219"/>
          <p:cNvGrpSpPr/>
          <p:nvPr/>
        </p:nvGrpSpPr>
        <p:grpSpPr>
          <a:xfrm>
            <a:off x="6882796" y="2896638"/>
            <a:ext cx="612069" cy="524937"/>
            <a:chOff x="809796" y="3175674"/>
            <a:chExt cx="816092" cy="699917"/>
          </a:xfrm>
        </p:grpSpPr>
        <p:sp>
          <p:nvSpPr>
            <p:cNvPr id="221" name="TextBox 220"/>
            <p:cNvSpPr txBox="1"/>
            <p:nvPr/>
          </p:nvSpPr>
          <p:spPr>
            <a:xfrm>
              <a:off x="809796" y="3175674"/>
              <a:ext cx="816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sz="600" kern="0" dirty="0" smtClean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</a:rPr>
                <a:t>Cliente já existente?</a:t>
              </a:r>
              <a:endParaRPr lang="pt-PT" sz="600" kern="0" dirty="0">
                <a:solidFill>
                  <a:srgbClr val="E7E6E6">
                    <a:lumMod val="10000"/>
                  </a:srgbClr>
                </a:solidFill>
                <a:latin typeface="Arial" panose="020B0604020202020204"/>
              </a:endParaRPr>
            </a:p>
          </p:txBody>
        </p:sp>
        <p:sp>
          <p:nvSpPr>
            <p:cNvPr id="222" name="Flowchart: Decision 221"/>
            <p:cNvSpPr>
              <a:spLocks noChangeAspect="1"/>
            </p:cNvSpPr>
            <p:nvPr/>
          </p:nvSpPr>
          <p:spPr>
            <a:xfrm rot="5400000">
              <a:off x="1066908" y="3568069"/>
              <a:ext cx="331692" cy="283351"/>
            </a:xfrm>
            <a:prstGeom prst="flowChartDecision">
              <a:avLst/>
            </a:prstGeom>
            <a:solidFill>
              <a:srgbClr val="FFFFFF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sz="800" b="1" kern="0" dirty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  <a:cs typeface="+mn-cs"/>
                </a:rPr>
                <a:t>?</a:t>
              </a:r>
            </a:p>
          </p:txBody>
        </p:sp>
      </p:grpSp>
      <p:sp>
        <p:nvSpPr>
          <p:cNvPr id="230" name="Rectangle 106"/>
          <p:cNvSpPr>
            <a:spLocks noChangeAspect="1"/>
          </p:cNvSpPr>
          <p:nvPr/>
        </p:nvSpPr>
        <p:spPr>
          <a:xfrm rot="16200000">
            <a:off x="7021258" y="3658445"/>
            <a:ext cx="348937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algn="ctr" defTabSz="334544"/>
            <a:r>
              <a:rPr lang="pt-BR" sz="600" kern="0" dirty="0">
                <a:solidFill>
                  <a:srgbClr val="1A1E30"/>
                </a:solidFill>
                <a:latin typeface="Arial" panose="020B0604020202020204"/>
              </a:rPr>
              <a:t>Obter Dados de Poderes de Representação</a:t>
            </a:r>
          </a:p>
        </p:txBody>
      </p:sp>
      <p:pic>
        <p:nvPicPr>
          <p:cNvPr id="231" name="Picture 1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0891" y="3838469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" name="Oval 231"/>
          <p:cNvSpPr>
            <a:spLocks noChangeAspect="1"/>
          </p:cNvSpPr>
          <p:nvPr/>
        </p:nvSpPr>
        <p:spPr>
          <a:xfrm flipH="1">
            <a:off x="6659695" y="3839329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  <a:cs typeface="+mn-cs"/>
              </a:rPr>
              <a:t>5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6886855" y="3499361"/>
            <a:ext cx="3216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PT" sz="600" dirty="0">
                <a:solidFill>
                  <a:srgbClr val="E7E6E6">
                    <a:lumMod val="10000"/>
                  </a:srgbClr>
                </a:solidFill>
                <a:latin typeface="Arial" panose="020B0604020202020204"/>
                <a:cs typeface="+mn-cs"/>
              </a:rPr>
              <a:t>Sim</a:t>
            </a:r>
          </a:p>
        </p:txBody>
      </p:sp>
      <p:cxnSp>
        <p:nvCxnSpPr>
          <p:cNvPr id="234" name="Straight Arrow Connector 233"/>
          <p:cNvCxnSpPr>
            <a:stCxn id="222" idx="0"/>
            <a:endCxn id="443" idx="0"/>
          </p:cNvCxnSpPr>
          <p:nvPr/>
        </p:nvCxnSpPr>
        <p:spPr>
          <a:xfrm>
            <a:off x="7306271" y="3297192"/>
            <a:ext cx="641769" cy="741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7" name="TextBox 236"/>
          <p:cNvSpPr txBox="1"/>
          <p:nvPr/>
        </p:nvSpPr>
        <p:spPr>
          <a:xfrm>
            <a:off x="7331970" y="3125789"/>
            <a:ext cx="407074" cy="1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PT" sz="600" dirty="0">
                <a:solidFill>
                  <a:srgbClr val="E7E6E6">
                    <a:lumMod val="10000"/>
                  </a:srgbClr>
                </a:solidFill>
                <a:latin typeface="Arial" panose="020B0604020202020204"/>
                <a:cs typeface="+mn-cs"/>
              </a:rPr>
              <a:t>Não</a:t>
            </a:r>
          </a:p>
        </p:txBody>
      </p:sp>
      <p:cxnSp>
        <p:nvCxnSpPr>
          <p:cNvPr id="238" name="Straight Arrow Connector 237"/>
          <p:cNvCxnSpPr>
            <a:endCxn id="230" idx="1"/>
          </p:cNvCxnSpPr>
          <p:nvPr/>
        </p:nvCxnSpPr>
        <p:spPr>
          <a:xfrm flipV="1">
            <a:off x="7181318" y="4288077"/>
            <a:ext cx="0" cy="15120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22" idx="3"/>
            <a:endCxn id="230" idx="3"/>
          </p:cNvCxnSpPr>
          <p:nvPr/>
        </p:nvCxnSpPr>
        <p:spPr>
          <a:xfrm flipH="1">
            <a:off x="7195727" y="3421576"/>
            <a:ext cx="4287" cy="517564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8" name="Elbow Connector 87"/>
          <p:cNvCxnSpPr>
            <a:stCxn id="230" idx="2"/>
            <a:endCxn id="443" idx="1"/>
          </p:cNvCxnSpPr>
          <p:nvPr/>
        </p:nvCxnSpPr>
        <p:spPr>
          <a:xfrm flipV="1">
            <a:off x="7650890" y="3539133"/>
            <a:ext cx="752313" cy="574475"/>
          </a:xfrm>
          <a:prstGeom prst="bentConnector2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Rectangle 69"/>
          <p:cNvSpPr>
            <a:spLocks noChangeAspect="1"/>
          </p:cNvSpPr>
          <p:nvPr/>
        </p:nvSpPr>
        <p:spPr>
          <a:xfrm>
            <a:off x="1413170" y="2448049"/>
            <a:ext cx="541683" cy="446625"/>
          </a:xfrm>
          <a:prstGeom prst="rect">
            <a:avLst/>
          </a:prstGeom>
          <a:solidFill>
            <a:srgbClr val="F3F3F3">
              <a:alpha val="80784"/>
            </a:srgbClr>
          </a:solidFill>
          <a:ln w="12700" cap="flat" cmpd="sng" algn="ctr">
            <a:solidFill>
              <a:srgbClr val="4E5659">
                <a:alpha val="67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351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30058" y="2736969"/>
            <a:ext cx="3080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2AAAD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</a:t>
            </a:r>
            <a:endParaRPr kumimoji="0" lang="pt-PT" sz="700" b="1" i="0" u="none" strike="noStrike" kern="1200" cap="none" spc="0" normalizeH="0" baseline="0" noProof="0" dirty="0">
              <a:ln>
                <a:noFill/>
              </a:ln>
              <a:solidFill>
                <a:srgbClr val="A2AAAD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72" name="Group 71"/>
          <p:cNvGrpSpPr/>
          <p:nvPr/>
        </p:nvGrpSpPr>
        <p:grpSpPr>
          <a:xfrm rot="10800000" flipH="1">
            <a:off x="1534563" y="2545891"/>
            <a:ext cx="390990" cy="250939"/>
            <a:chOff x="6390713" y="5177128"/>
            <a:chExt cx="255464" cy="250939"/>
          </a:xfrm>
        </p:grpSpPr>
        <p:sp>
          <p:nvSpPr>
            <p:cNvPr id="74" name="Rectangle 106"/>
            <p:cNvSpPr>
              <a:spLocks noChangeAspect="1"/>
            </p:cNvSpPr>
            <p:nvPr/>
          </p:nvSpPr>
          <p:spPr>
            <a:xfrm rot="16200000" flipH="1">
              <a:off x="6374335" y="5225853"/>
              <a:ext cx="250939" cy="153489"/>
            </a:xfrm>
            <a:prstGeom prst="flowChartOffpageConnector">
              <a:avLst/>
            </a:prstGeom>
            <a:solidFill>
              <a:srgbClr val="FFC000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lIns="0" tIns="0" rIns="0" bIns="0" rtlCol="0" anchor="ctr"/>
            <a:lstStyle/>
            <a:p>
              <a:pPr marL="0" marR="0" lvl="0" indent="0" algn="ctr" defTabSz="3345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 rot="10800000">
              <a:off x="6390713" y="5207166"/>
              <a:ext cx="2554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5467B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B1</a:t>
              </a:r>
              <a:endParaRPr kumimoji="0" lang="pt-PT" sz="700" b="1" i="0" u="none" strike="noStrike" kern="1200" cap="none" spc="0" normalizeH="0" baseline="0" noProof="0" dirty="0">
                <a:ln>
                  <a:noFill/>
                </a:ln>
                <a:solidFill>
                  <a:srgbClr val="15467B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197755" y="2185165"/>
            <a:ext cx="100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Análise Processo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(slide 3/3)</a:t>
            </a:r>
            <a:endParaRPr kumimoji="0" lang="pt-PT" sz="6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Rectangle 88"/>
          <p:cNvSpPr>
            <a:spLocks noChangeAspect="1"/>
          </p:cNvSpPr>
          <p:nvPr/>
        </p:nvSpPr>
        <p:spPr>
          <a:xfrm>
            <a:off x="11052856" y="3084499"/>
            <a:ext cx="541683" cy="446625"/>
          </a:xfrm>
          <a:prstGeom prst="rect">
            <a:avLst/>
          </a:prstGeom>
          <a:solidFill>
            <a:srgbClr val="F3F3F3">
              <a:alpha val="80784"/>
            </a:srgbClr>
          </a:solidFill>
          <a:ln w="12700" cap="flat" cmpd="sng" algn="ctr">
            <a:solidFill>
              <a:srgbClr val="4E5659">
                <a:alpha val="67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351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90" name="Group 89"/>
          <p:cNvGrpSpPr/>
          <p:nvPr/>
        </p:nvGrpSpPr>
        <p:grpSpPr>
          <a:xfrm rot="10800000" flipH="1">
            <a:off x="11129380" y="3161621"/>
            <a:ext cx="390990" cy="250939"/>
            <a:chOff x="6390713" y="5177128"/>
            <a:chExt cx="255464" cy="250939"/>
          </a:xfrm>
        </p:grpSpPr>
        <p:sp>
          <p:nvSpPr>
            <p:cNvPr id="91" name="Rectangle 106"/>
            <p:cNvSpPr>
              <a:spLocks noChangeAspect="1"/>
            </p:cNvSpPr>
            <p:nvPr/>
          </p:nvSpPr>
          <p:spPr>
            <a:xfrm rot="16200000" flipH="1">
              <a:off x="6374335" y="5225853"/>
              <a:ext cx="250939" cy="153489"/>
            </a:xfrm>
            <a:prstGeom prst="flowChartOffpageConnector">
              <a:avLst/>
            </a:prstGeom>
            <a:solidFill>
              <a:srgbClr val="FFC000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lIns="0" tIns="0" rIns="0" bIns="0" rtlCol="0" anchor="ctr"/>
            <a:lstStyle/>
            <a:p>
              <a:pPr algn="ctr" defTabSz="3345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700" b="1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 rot="10800000">
              <a:off x="6390713" y="5207166"/>
              <a:ext cx="2554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700" b="1" dirty="0" smtClean="0">
                  <a:solidFill>
                    <a:schemeClr val="accent1"/>
                  </a:solidFill>
                </a:rPr>
                <a:t>B1</a:t>
              </a:r>
              <a:endParaRPr lang="pt-PT" sz="700" b="1" dirty="0">
                <a:solidFill>
                  <a:schemeClr val="accent1"/>
                </a:solidFill>
                <a:latin typeface="+mn-lt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0824692" y="2840099"/>
            <a:ext cx="100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Trat</a:t>
            </a:r>
            <a:r>
              <a:rPr kumimoji="0" lang="pt-PT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kumimoji="0" lang="pt-PT" sz="600" b="0" i="0" u="none" strike="noStrike" kern="0" cap="none" spc="0" normalizeH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1º etapa continuação (2/3)</a:t>
            </a:r>
          </a:p>
        </p:txBody>
      </p:sp>
      <p:sp>
        <p:nvSpPr>
          <p:cNvPr id="78" name="Title 6"/>
          <p:cNvSpPr txBox="1">
            <a:spLocks/>
          </p:cNvSpPr>
          <p:nvPr/>
        </p:nvSpPr>
        <p:spPr>
          <a:xfrm>
            <a:off x="406137" y="202410"/>
            <a:ext cx="1137973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342882" indent="-342882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rgbClr val="11447C"/>
              </a:buClr>
              <a:buSzPct val="180000"/>
              <a:buFont typeface="+mj-lt"/>
              <a:buAutoNum type="arabicPeriod"/>
              <a:defRPr sz="2100" b="1" kern="1200">
                <a:solidFill>
                  <a:srgbClr val="0B1325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 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77" name="Text Placeholder 2"/>
          <p:cNvSpPr txBox="1">
            <a:spLocks/>
          </p:cNvSpPr>
          <p:nvPr/>
        </p:nvSpPr>
        <p:spPr>
          <a:xfrm>
            <a:off x="406137" y="67115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SzTx/>
              <a:buFont typeface="Arial" charset="0"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Fluxos de tratamento (3/4)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E202-FF3E-4B51-B6A2-82C701AAD325}" type="slidenum">
              <a:rPr lang="pt-PT" sz="1100" smtClean="0"/>
              <a:t>11</a:t>
            </a:fld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408082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2910620" y="4986071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PENDENTES DE ENVIO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1" r="44718" b="583"/>
          <a:stretch/>
        </p:blipFill>
        <p:spPr>
          <a:xfrm>
            <a:off x="2676094" y="2620743"/>
            <a:ext cx="5202328" cy="2344709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INÍCIO</a:t>
            </a:r>
          </a:p>
        </p:txBody>
      </p:sp>
      <p:sp>
        <p:nvSpPr>
          <p:cNvPr id="88" name="L-Shape 87"/>
          <p:cNvSpPr>
            <a:spLocks noChangeAspect="1"/>
          </p:cNvSpPr>
          <p:nvPr/>
        </p:nvSpPr>
        <p:spPr>
          <a:xfrm rot="2758708" flipV="1">
            <a:off x="2807242" y="506911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0" name="TextBox 89"/>
          <p:cNvSpPr txBox="1"/>
          <p:nvPr/>
        </p:nvSpPr>
        <p:spPr>
          <a:xfrm>
            <a:off x="2910620" y="5244556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EM TRATAMENTO DE BACKOFFICE</a:t>
            </a:r>
          </a:p>
        </p:txBody>
      </p:sp>
      <p:sp>
        <p:nvSpPr>
          <p:cNvPr id="93" name="L-Shape 92"/>
          <p:cNvSpPr>
            <a:spLocks noChangeAspect="1"/>
          </p:cNvSpPr>
          <p:nvPr/>
        </p:nvSpPr>
        <p:spPr>
          <a:xfrm rot="2758708" flipV="1">
            <a:off x="2807242" y="5327601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5" name="TextBox 94"/>
          <p:cNvSpPr txBox="1"/>
          <p:nvPr/>
        </p:nvSpPr>
        <p:spPr>
          <a:xfrm>
            <a:off x="2910620" y="5503041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DEVOLVIDOS BACKOFFICE</a:t>
            </a:r>
          </a:p>
        </p:txBody>
      </p:sp>
      <p:sp>
        <p:nvSpPr>
          <p:cNvPr id="98" name="L-Shape 97"/>
          <p:cNvSpPr>
            <a:spLocks noChangeAspect="1"/>
          </p:cNvSpPr>
          <p:nvPr/>
        </p:nvSpPr>
        <p:spPr>
          <a:xfrm rot="18841292">
            <a:off x="2807242" y="557254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2910620" y="6113731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EM FASE DE ACEITAÇÃO</a:t>
            </a:r>
          </a:p>
        </p:txBody>
      </p:sp>
      <p:sp>
        <p:nvSpPr>
          <p:cNvPr id="101" name="L-Shape 100"/>
          <p:cNvSpPr>
            <a:spLocks noChangeAspect="1"/>
          </p:cNvSpPr>
          <p:nvPr/>
        </p:nvSpPr>
        <p:spPr>
          <a:xfrm rot="2758708" flipV="1">
            <a:off x="2807242" y="619677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20" name="TextBox 119"/>
          <p:cNvSpPr txBox="1"/>
          <p:nvPr/>
        </p:nvSpPr>
        <p:spPr>
          <a:xfrm>
            <a:off x="2676093" y="2110814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70C0"/>
                </a:solidFill>
              </a:rPr>
              <a:t>PERFORMANCE DIÁRIA: 00-00-0000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813" y="4612594"/>
            <a:ext cx="588476" cy="239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052438" y="4725773"/>
            <a:ext cx="588476" cy="1342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866063" y="4821060"/>
            <a:ext cx="58847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679688" y="4445117"/>
            <a:ext cx="588476" cy="4191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493312" y="4825359"/>
            <a:ext cx="588476" cy="3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4" name="Rectangle 133"/>
          <p:cNvSpPr>
            <a:spLocks noChangeAspect="1"/>
          </p:cNvSpPr>
          <p:nvPr/>
        </p:nvSpPr>
        <p:spPr>
          <a:xfrm>
            <a:off x="8464402" y="2087180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>
                <a:solidFill>
                  <a:schemeClr val="tx1"/>
                </a:solidFill>
              </a:rPr>
              <a:t>PENDENTES DE ENVIO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8041515" y="2087180"/>
            <a:ext cx="396000" cy="3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75</a:t>
            </a:r>
          </a:p>
        </p:txBody>
      </p:sp>
      <p:sp>
        <p:nvSpPr>
          <p:cNvPr id="139" name="Rectangle 138"/>
          <p:cNvSpPr>
            <a:spLocks noChangeAspect="1"/>
          </p:cNvSpPr>
          <p:nvPr/>
        </p:nvSpPr>
        <p:spPr>
          <a:xfrm>
            <a:off x="8464402" y="2531238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>
                <a:solidFill>
                  <a:schemeClr val="tx1"/>
                </a:solidFill>
              </a:rPr>
              <a:t>EM TRATAMENTO BACKOFFICE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8041515" y="2531238"/>
            <a:ext cx="396000" cy="39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60</a:t>
            </a:r>
          </a:p>
        </p:txBody>
      </p:sp>
      <p:sp>
        <p:nvSpPr>
          <p:cNvPr id="141" name="Rectangle 140"/>
          <p:cNvSpPr>
            <a:spLocks noChangeAspect="1"/>
          </p:cNvSpPr>
          <p:nvPr/>
        </p:nvSpPr>
        <p:spPr>
          <a:xfrm>
            <a:off x="8464402" y="2975296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700" b="1" dirty="0">
                <a:solidFill>
                  <a:schemeClr val="tx1"/>
                </a:solidFill>
              </a:rPr>
              <a:t>DEVOLVIDOS BACKOFFICE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8041515" y="2975296"/>
            <a:ext cx="3960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15</a:t>
            </a:r>
          </a:p>
        </p:txBody>
      </p:sp>
      <p:sp>
        <p:nvSpPr>
          <p:cNvPr id="143" name="Rectangle 142"/>
          <p:cNvSpPr>
            <a:spLocks noChangeAspect="1"/>
          </p:cNvSpPr>
          <p:nvPr/>
        </p:nvSpPr>
        <p:spPr>
          <a:xfrm>
            <a:off x="8464402" y="3419354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700" b="1" dirty="0">
                <a:solidFill>
                  <a:schemeClr val="tx1"/>
                </a:solidFill>
              </a:rPr>
              <a:t>EM FASE DE ACEITAÇÃO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8041515" y="3419354"/>
            <a:ext cx="396000" cy="39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125</a:t>
            </a:r>
          </a:p>
        </p:txBody>
      </p:sp>
      <p:sp>
        <p:nvSpPr>
          <p:cNvPr id="145" name="Rectangle 144"/>
          <p:cNvSpPr>
            <a:spLocks noChangeAspect="1"/>
          </p:cNvSpPr>
          <p:nvPr/>
        </p:nvSpPr>
        <p:spPr>
          <a:xfrm>
            <a:off x="8464402" y="3863411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9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 smtClean="0">
                <a:solidFill>
                  <a:schemeClr val="tx1"/>
                </a:solidFill>
              </a:rPr>
              <a:t>EM FASE DE PARECERES DE ELEGIBILIDADE</a:t>
            </a:r>
            <a:endParaRPr lang="pt-PT" sz="800" b="1" dirty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041515" y="3863411"/>
            <a:ext cx="396000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 smtClean="0">
                <a:solidFill>
                  <a:schemeClr val="bg2">
                    <a:lumMod val="10000"/>
                  </a:schemeClr>
                </a:solidFill>
              </a:rPr>
              <a:t>20</a:t>
            </a:r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12974"/>
            <a:ext cx="1135275" cy="318221"/>
          </a:xfrm>
          <a:prstGeom prst="rect">
            <a:avLst/>
          </a:prstGeom>
        </p:spPr>
      </p:pic>
      <p:sp>
        <p:nvSpPr>
          <p:cNvPr id="57" name="Text Placeholder 2"/>
          <p:cNvSpPr txBox="1">
            <a:spLocks/>
          </p:cNvSpPr>
          <p:nvPr/>
        </p:nvSpPr>
        <p:spPr>
          <a:xfrm>
            <a:off x="418310" y="707236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25.C |  </a:t>
            </a:r>
            <a:r>
              <a:rPr lang="pt-PT" sz="1600" dirty="0"/>
              <a:t>Ecrãs de suporte à Jornada de </a:t>
            </a:r>
            <a:r>
              <a:rPr lang="pt-PT" sz="1600" dirty="0" smtClean="0"/>
              <a:t>Cliente – </a:t>
            </a:r>
            <a:r>
              <a:rPr lang="pt-PT" sz="1600" i="1" dirty="0" err="1" smtClean="0"/>
              <a:t>Home</a:t>
            </a:r>
            <a:r>
              <a:rPr lang="pt-PT" sz="1600" i="1" dirty="0" smtClean="0"/>
              <a:t> </a:t>
            </a:r>
            <a:r>
              <a:rPr lang="pt-PT" sz="1600" i="1" dirty="0" err="1" smtClean="0"/>
              <a:t>Page</a:t>
            </a:r>
            <a:r>
              <a:rPr lang="pt-PT" sz="1600" i="1" dirty="0" smtClean="0"/>
              <a:t> Canal Presencial </a:t>
            </a:r>
            <a:r>
              <a:rPr lang="pt-PT" sz="1600" i="1" u="sng" dirty="0" smtClean="0"/>
              <a:t>Perfil Banca; Retalho ou </a:t>
            </a:r>
            <a:r>
              <a:rPr lang="pt-PT" sz="1600" i="1" u="sng" dirty="0" err="1" smtClean="0"/>
              <a:t>Call</a:t>
            </a:r>
            <a:r>
              <a:rPr lang="pt-PT" sz="1600" i="1" u="sng" dirty="0" smtClean="0"/>
              <a:t> </a:t>
            </a:r>
            <a:r>
              <a:rPr lang="pt-PT" sz="1600" i="1" u="sng" dirty="0" err="1" smtClean="0"/>
              <a:t>Center</a:t>
            </a:r>
            <a:endParaRPr lang="pt-PT" sz="1600" u="sng" dirty="0"/>
          </a:p>
        </p:txBody>
      </p:sp>
      <p:sp>
        <p:nvSpPr>
          <p:cNvPr id="61" name="Rectangle 60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25" y="1805446"/>
            <a:ext cx="76806" cy="76806"/>
          </a:xfrm>
          <a:prstGeom prst="rect">
            <a:avLst/>
          </a:prstGeom>
        </p:spPr>
      </p:pic>
      <p:sp>
        <p:nvSpPr>
          <p:cNvPr id="65" name="Half Frame 64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0" name="Rectangle 69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     Abertura de Processo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chemeClr val="bg1"/>
                </a:solidFill>
              </a:rPr>
              <a:t>Pareceres</a:t>
            </a:r>
            <a:endParaRPr lang="pt-PT" sz="550" b="1" kern="0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512716" y="2556884"/>
            <a:ext cx="1058481" cy="16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Parecer</a:t>
            </a:r>
            <a:r>
              <a:rPr lang="pt-PT" sz="550" kern="0" dirty="0" smtClean="0">
                <a:solidFill>
                  <a:srgbClr val="000000"/>
                </a:solidFill>
              </a:rPr>
              <a:t> </a:t>
            </a:r>
            <a:r>
              <a:rPr lang="pt-PT" sz="550" b="1" kern="0" dirty="0" smtClean="0">
                <a:solidFill>
                  <a:srgbClr val="000000"/>
                </a:solidFill>
              </a:rPr>
              <a:t>Elegibilidade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94" name="L-Shape 93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6" name="Rectangle 95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grpSp>
        <p:nvGrpSpPr>
          <p:cNvPr id="64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66" name="Rounded Rectangle 65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914006" y="6372216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EM FASE DE </a:t>
            </a:r>
            <a:r>
              <a:rPr lang="pt-PT" sz="800" b="1" dirty="0" smtClean="0">
                <a:solidFill>
                  <a:srgbClr val="002060"/>
                </a:solidFill>
              </a:rPr>
              <a:t>PARECERES DE ELEGIBILIDADE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69" name="L-Shape 68"/>
          <p:cNvSpPr>
            <a:spLocks noChangeAspect="1"/>
          </p:cNvSpPr>
          <p:nvPr/>
        </p:nvSpPr>
        <p:spPr>
          <a:xfrm rot="2758708" flipV="1">
            <a:off x="2810628" y="6455261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75" name="Rectangle 74"/>
          <p:cNvSpPr>
            <a:spLocks noChangeAspect="1"/>
          </p:cNvSpPr>
          <p:nvPr/>
        </p:nvSpPr>
        <p:spPr>
          <a:xfrm>
            <a:off x="8447468" y="4307066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9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>
                <a:solidFill>
                  <a:schemeClr val="tx1"/>
                </a:solidFill>
              </a:rPr>
              <a:t>PENDENTES DE ENVIO PARA ARQUIVO FÍSICO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024581" y="4307066"/>
            <a:ext cx="396000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425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201126" y="3914350"/>
            <a:ext cx="588476" cy="955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2786395" y="5719124"/>
          <a:ext cx="76227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182">
                  <a:extLst>
                    <a:ext uri="{9D8B030D-6E8A-4147-A177-3AD203B41FA5}">
                      <a16:colId xmlns:a16="http://schemas.microsoft.com/office/drawing/2014/main" val="779162220"/>
                    </a:ext>
                  </a:extLst>
                </a:gridCol>
                <a:gridCol w="1355678">
                  <a:extLst>
                    <a:ext uri="{9D8B030D-6E8A-4147-A177-3AD203B41FA5}">
                      <a16:colId xmlns:a16="http://schemas.microsoft.com/office/drawing/2014/main" val="3835823703"/>
                    </a:ext>
                  </a:extLst>
                </a:gridCol>
                <a:gridCol w="1277464">
                  <a:extLst>
                    <a:ext uri="{9D8B030D-6E8A-4147-A177-3AD203B41FA5}">
                      <a16:colId xmlns:a16="http://schemas.microsoft.com/office/drawing/2014/main" val="2057806002"/>
                    </a:ext>
                  </a:extLst>
                </a:gridCol>
                <a:gridCol w="2309708">
                  <a:extLst>
                    <a:ext uri="{9D8B030D-6E8A-4147-A177-3AD203B41FA5}">
                      <a16:colId xmlns:a16="http://schemas.microsoft.com/office/drawing/2014/main" val="3157617288"/>
                    </a:ext>
                  </a:extLst>
                </a:gridCol>
                <a:gridCol w="1169668">
                  <a:extLst>
                    <a:ext uri="{9D8B030D-6E8A-4147-A177-3AD203B41FA5}">
                      <a16:colId xmlns:a16="http://schemas.microsoft.com/office/drawing/2014/main" val="374389826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</a:t>
                      </a:r>
                      <a:r>
                        <a:rPr lang="pt-PT" sz="700" baseline="0" dirty="0" smtClean="0"/>
                        <a:t>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Contrato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Data</a:t>
                      </a:r>
                      <a:r>
                        <a:rPr lang="pt-PT" sz="700" baseline="0" dirty="0" smtClean="0"/>
                        <a:t> do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Comerciante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4729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12/08/2019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572916"/>
                  </a:ext>
                </a:extLst>
              </a:tr>
            </a:tbl>
          </a:graphicData>
        </a:graphic>
      </p:graphicFrame>
      <p:pic>
        <p:nvPicPr>
          <p:cNvPr id="97" name="Picture 9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007" y="5919739"/>
            <a:ext cx="148132" cy="148132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477" y="5930492"/>
            <a:ext cx="147146" cy="147146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>
            <a:off x="2582130" y="1972609"/>
            <a:ext cx="8110484" cy="4663254"/>
          </a:xfrm>
          <a:prstGeom prst="rect">
            <a:avLst/>
          </a:prstGeom>
          <a:solidFill>
            <a:schemeClr val="bg1">
              <a:lumMod val="65000"/>
              <a:alpha val="2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3715780" y="2078725"/>
            <a:ext cx="4645863" cy="1160172"/>
            <a:chOff x="9758058" y="2224427"/>
            <a:chExt cx="4645863" cy="1160172"/>
          </a:xfrm>
        </p:grpSpPr>
        <p:sp>
          <p:nvSpPr>
            <p:cNvPr id="108" name="Rectângulo 71">
              <a:hlinkClick r:id="rId11" action="ppaction://hlinksldjump"/>
            </p:cNvPr>
            <p:cNvSpPr/>
            <p:nvPr/>
          </p:nvSpPr>
          <p:spPr>
            <a:xfrm>
              <a:off x="9759961" y="2228214"/>
              <a:ext cx="4643960" cy="1156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13" name="Rectângulo 74"/>
            <p:cNvSpPr/>
            <p:nvPr/>
          </p:nvSpPr>
          <p:spPr>
            <a:xfrm>
              <a:off x="9758058" y="2224427"/>
              <a:ext cx="4645863" cy="31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1400" dirty="0" smtClean="0">
                  <a:solidFill>
                    <a:schemeClr val="bg2">
                      <a:lumMod val="50000"/>
                    </a:schemeClr>
                  </a:solidFill>
                </a:rPr>
                <a:t>CANCELAR PROCESSO</a:t>
              </a:r>
              <a:endParaRPr lang="pt-PT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844709" y="2628142"/>
              <a:ext cx="4449056" cy="298347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indent="-266700">
                <a:buSzPct val="200000"/>
                <a:buBlip>
                  <a:blip r:embed="rId12"/>
                </a:buBlip>
              </a:pPr>
              <a:r>
                <a:rPr lang="pt-PT" sz="1100" dirty="0" smtClean="0">
                  <a:solidFill>
                    <a:srgbClr val="C00000"/>
                  </a:solidFill>
                </a:rPr>
                <a:t>TEM A CERTEZA QUE PRETENDE CANCELAR O PEDIDO Nº 228060</a:t>
              </a:r>
              <a:endParaRPr lang="pt-PT" sz="1100" dirty="0">
                <a:solidFill>
                  <a:srgbClr val="C00000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3015347" y="2995402"/>
              <a:ext cx="1189215" cy="216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>
                <a:lnSpc>
                  <a:spcPct val="107000"/>
                </a:lnSpc>
                <a:spcAft>
                  <a:spcPts val="800"/>
                </a:spcAft>
              </a:pPr>
              <a:r>
                <a:rPr lang="pt-PT" sz="750" kern="0" dirty="0" smtClean="0">
                  <a:solidFill>
                    <a:schemeClr val="tx2">
                      <a:lumMod val="50000"/>
                    </a:schemeClr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CANCELAR</a:t>
              </a:r>
              <a:endPara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466301" y="2995402"/>
              <a:ext cx="1189215" cy="216000"/>
            </a:xfrm>
            <a:prstGeom prst="rect">
              <a:avLst/>
            </a:prstGeom>
            <a:solidFill>
              <a:srgbClr val="FF5050"/>
            </a:solidFill>
            <a:ln w="635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>
                <a:lnSpc>
                  <a:spcPct val="107000"/>
                </a:lnSpc>
                <a:spcAft>
                  <a:spcPts val="800"/>
                </a:spcAft>
              </a:pPr>
              <a:r>
                <a:rPr lang="pt-PT" sz="750" kern="0" dirty="0" smtClean="0">
                  <a:solidFill>
                    <a:schemeClr val="tx2">
                      <a:lumMod val="50000"/>
                    </a:schemeClr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CONFIRMAR</a:t>
              </a:r>
              <a:endPara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5" name="Rectangle 114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13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6" name="L-Shape 115"/>
          <p:cNvSpPr>
            <a:spLocks noChangeAspect="1"/>
          </p:cNvSpPr>
          <p:nvPr/>
        </p:nvSpPr>
        <p:spPr>
          <a:xfrm rot="18841292">
            <a:off x="4165295" y="5770155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17" name="L-Shape 116"/>
          <p:cNvSpPr>
            <a:spLocks noChangeAspect="1"/>
          </p:cNvSpPr>
          <p:nvPr/>
        </p:nvSpPr>
        <p:spPr>
          <a:xfrm rot="18841292">
            <a:off x="5516572" y="5770155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18" name="L-Shape 117"/>
          <p:cNvSpPr>
            <a:spLocks noChangeAspect="1"/>
          </p:cNvSpPr>
          <p:nvPr/>
        </p:nvSpPr>
        <p:spPr>
          <a:xfrm rot="18841292">
            <a:off x="6762860" y="5770155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19" name="L-Shape 118"/>
          <p:cNvSpPr>
            <a:spLocks noChangeAspect="1"/>
          </p:cNvSpPr>
          <p:nvPr/>
        </p:nvSpPr>
        <p:spPr>
          <a:xfrm rot="18841292">
            <a:off x="9065783" y="5770155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110</a:t>
            </a:fld>
            <a:endParaRPr lang="pt-PT" dirty="0"/>
          </a:p>
        </p:txBody>
      </p:sp>
      <p:sp>
        <p:nvSpPr>
          <p:cNvPr id="78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 err="1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Onboarding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 Comerciante | 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43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1" r="44718" b="583"/>
          <a:stretch/>
        </p:blipFill>
        <p:spPr>
          <a:xfrm>
            <a:off x="2676094" y="2620743"/>
            <a:ext cx="4838836" cy="2344709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INÍCIO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910620" y="5175725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</a:t>
            </a:r>
            <a:r>
              <a:rPr lang="pt-PT" sz="800" b="1" dirty="0" smtClean="0">
                <a:solidFill>
                  <a:srgbClr val="002060"/>
                </a:solidFill>
              </a:rPr>
              <a:t>EM MULTIPLOS CLIENTES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88" name="L-Shape 87"/>
          <p:cNvSpPr>
            <a:spLocks noChangeAspect="1"/>
          </p:cNvSpPr>
          <p:nvPr/>
        </p:nvSpPr>
        <p:spPr>
          <a:xfrm rot="2758708" flipV="1">
            <a:off x="2807242" y="525877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0" name="TextBox 89"/>
          <p:cNvSpPr txBox="1"/>
          <p:nvPr/>
        </p:nvSpPr>
        <p:spPr>
          <a:xfrm>
            <a:off x="2910620" y="5449725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EM </a:t>
            </a:r>
            <a:r>
              <a:rPr lang="pt-PT" sz="800" b="1" dirty="0" smtClean="0">
                <a:solidFill>
                  <a:srgbClr val="002060"/>
                </a:solidFill>
              </a:rPr>
              <a:t>VALIDA DO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93" name="L-Shape 92"/>
          <p:cNvSpPr>
            <a:spLocks noChangeAspect="1"/>
          </p:cNvSpPr>
          <p:nvPr/>
        </p:nvSpPr>
        <p:spPr>
          <a:xfrm rot="2758708" flipV="1">
            <a:off x="2807242" y="553277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5" name="TextBox 94"/>
          <p:cNvSpPr txBox="1"/>
          <p:nvPr/>
        </p:nvSpPr>
        <p:spPr>
          <a:xfrm>
            <a:off x="2910620" y="5723725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</a:t>
            </a:r>
            <a:r>
              <a:rPr lang="pt-PT" sz="800" b="1" dirty="0" smtClean="0">
                <a:solidFill>
                  <a:srgbClr val="002060"/>
                </a:solidFill>
              </a:rPr>
              <a:t>EM TRATAMENTO MCC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98" name="L-Shape 97"/>
          <p:cNvSpPr>
            <a:spLocks noChangeAspect="1"/>
          </p:cNvSpPr>
          <p:nvPr/>
        </p:nvSpPr>
        <p:spPr>
          <a:xfrm rot="2758708" flipV="1">
            <a:off x="2807242" y="580677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2910620" y="5997725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</a:t>
            </a:r>
            <a:r>
              <a:rPr lang="pt-PT" sz="800" b="1" dirty="0" smtClean="0">
                <a:solidFill>
                  <a:srgbClr val="002060"/>
                </a:solidFill>
              </a:rPr>
              <a:t>EM TRATAMENTO DE SERVIÇOS EXTERNOS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101" name="L-Shape 100"/>
          <p:cNvSpPr>
            <a:spLocks noChangeAspect="1"/>
          </p:cNvSpPr>
          <p:nvPr/>
        </p:nvSpPr>
        <p:spPr>
          <a:xfrm rot="2758708" flipV="1">
            <a:off x="2807242" y="608077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20" name="TextBox 119"/>
          <p:cNvSpPr txBox="1"/>
          <p:nvPr/>
        </p:nvSpPr>
        <p:spPr>
          <a:xfrm>
            <a:off x="2676093" y="2110814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70C0"/>
                </a:solidFill>
              </a:rPr>
              <a:t>PERFORMANCE DIÁRIA: 00-00-0000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813" y="4612594"/>
            <a:ext cx="588476" cy="239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052438" y="4725773"/>
            <a:ext cx="588476" cy="1342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866063" y="4821060"/>
            <a:ext cx="58847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679688" y="4445117"/>
            <a:ext cx="588476" cy="4191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4" name="Rectangle 133"/>
          <p:cNvSpPr>
            <a:spLocks noChangeAspect="1"/>
          </p:cNvSpPr>
          <p:nvPr/>
        </p:nvSpPr>
        <p:spPr>
          <a:xfrm>
            <a:off x="8464402" y="2087180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 smtClean="0">
                <a:solidFill>
                  <a:schemeClr val="tx1"/>
                </a:solidFill>
              </a:rPr>
              <a:t>MULTIPLOS CLIENTES</a:t>
            </a:r>
            <a:endParaRPr lang="pt-PT" sz="800" b="1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041515" y="2087180"/>
            <a:ext cx="396000" cy="3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75</a:t>
            </a:r>
          </a:p>
        </p:txBody>
      </p:sp>
      <p:sp>
        <p:nvSpPr>
          <p:cNvPr id="139" name="Rectangle 138"/>
          <p:cNvSpPr>
            <a:spLocks noChangeAspect="1"/>
          </p:cNvSpPr>
          <p:nvPr/>
        </p:nvSpPr>
        <p:spPr>
          <a:xfrm>
            <a:off x="8464402" y="2531238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 smtClean="0">
                <a:solidFill>
                  <a:schemeClr val="tx1"/>
                </a:solidFill>
              </a:rPr>
              <a:t>VALIDA DO</a:t>
            </a:r>
            <a:endParaRPr lang="pt-PT" sz="800" b="1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041515" y="2531238"/>
            <a:ext cx="396000" cy="39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60</a:t>
            </a:r>
          </a:p>
        </p:txBody>
      </p:sp>
      <p:sp>
        <p:nvSpPr>
          <p:cNvPr id="141" name="Rectangle 140"/>
          <p:cNvSpPr>
            <a:spLocks noChangeAspect="1"/>
          </p:cNvSpPr>
          <p:nvPr/>
        </p:nvSpPr>
        <p:spPr>
          <a:xfrm>
            <a:off x="8464402" y="2975296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700" b="1" dirty="0" smtClean="0">
                <a:solidFill>
                  <a:schemeClr val="tx1"/>
                </a:solidFill>
              </a:rPr>
              <a:t>TRATAMENTO MCC</a:t>
            </a:r>
            <a:endParaRPr lang="pt-PT" sz="700" b="1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041515" y="2975296"/>
            <a:ext cx="3960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15</a:t>
            </a:r>
          </a:p>
        </p:txBody>
      </p:sp>
      <p:sp>
        <p:nvSpPr>
          <p:cNvPr id="143" name="Rectangle 142"/>
          <p:cNvSpPr>
            <a:spLocks noChangeAspect="1"/>
          </p:cNvSpPr>
          <p:nvPr/>
        </p:nvSpPr>
        <p:spPr>
          <a:xfrm>
            <a:off x="8464402" y="3419354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700" b="1" dirty="0" smtClean="0">
                <a:solidFill>
                  <a:schemeClr val="tx1"/>
                </a:solidFill>
              </a:rPr>
              <a:t>TRATAMENTO DE SERVIÇOS EXTERNOS</a:t>
            </a:r>
            <a:endParaRPr lang="pt-PT" sz="700" b="1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8041515" y="3419354"/>
            <a:ext cx="396000" cy="39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125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12974"/>
            <a:ext cx="1135275" cy="318221"/>
          </a:xfrm>
          <a:prstGeom prst="rect">
            <a:avLst/>
          </a:prstGeom>
        </p:spPr>
      </p:pic>
      <p:sp>
        <p:nvSpPr>
          <p:cNvPr id="57" name="Text Placeholder 2"/>
          <p:cNvSpPr txBox="1">
            <a:spLocks/>
          </p:cNvSpPr>
          <p:nvPr/>
        </p:nvSpPr>
        <p:spPr>
          <a:xfrm>
            <a:off x="418310" y="707236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25.D |  </a:t>
            </a:r>
            <a:r>
              <a:rPr lang="pt-PT" sz="1600" dirty="0"/>
              <a:t>Ecrãs de suporte à Jornada de </a:t>
            </a:r>
            <a:r>
              <a:rPr lang="pt-PT" sz="1600" dirty="0" smtClean="0"/>
              <a:t>Cliente – </a:t>
            </a:r>
            <a:r>
              <a:rPr lang="pt-PT" sz="1600" i="1" dirty="0" err="1" smtClean="0"/>
              <a:t>Home</a:t>
            </a:r>
            <a:r>
              <a:rPr lang="pt-PT" sz="1600" i="1" dirty="0" smtClean="0"/>
              <a:t> </a:t>
            </a:r>
            <a:r>
              <a:rPr lang="pt-PT" sz="1600" i="1" dirty="0" err="1" smtClean="0"/>
              <a:t>Page</a:t>
            </a:r>
            <a:r>
              <a:rPr lang="pt-PT" sz="1600" i="1" dirty="0"/>
              <a:t> Canal Presencial </a:t>
            </a:r>
            <a:r>
              <a:rPr lang="pt-PT" sz="1600" i="1" u="sng" dirty="0" smtClean="0"/>
              <a:t>Perfil Direção de Operações</a:t>
            </a:r>
            <a:endParaRPr lang="pt-PT" sz="1600" u="sng" dirty="0"/>
          </a:p>
        </p:txBody>
      </p:sp>
      <p:sp>
        <p:nvSpPr>
          <p:cNvPr id="61" name="Rectangle 60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25" y="1805446"/>
            <a:ext cx="76806" cy="7680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71"/>
            <a:ext cx="155541" cy="81657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1500967" y="2072030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7"/>
            <a:ext cx="186494" cy="97907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1500955" y="2741112"/>
            <a:ext cx="1063469" cy="171892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Tratamento MCC</a:t>
            </a:r>
            <a:endParaRPr lang="pt-PT" sz="550" b="1" kern="0" dirty="0"/>
          </a:p>
        </p:txBody>
      </p:sp>
      <p:sp>
        <p:nvSpPr>
          <p:cNvPr id="79" name="Rectangle 78"/>
          <p:cNvSpPr/>
          <p:nvPr/>
        </p:nvSpPr>
        <p:spPr>
          <a:xfrm>
            <a:off x="1500955" y="2908850"/>
            <a:ext cx="1063469" cy="237951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Tratamento de Serviços                             Externos</a:t>
            </a:r>
            <a:endParaRPr lang="pt-PT" sz="550" b="1" kern="0" dirty="0"/>
          </a:p>
        </p:txBody>
      </p:sp>
      <p:sp>
        <p:nvSpPr>
          <p:cNvPr id="80" name="Rectangle 79"/>
          <p:cNvSpPr/>
          <p:nvPr/>
        </p:nvSpPr>
        <p:spPr>
          <a:xfrm>
            <a:off x="1507728" y="2248792"/>
            <a:ext cx="1063469" cy="1739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chemeClr val="bg1"/>
                </a:solidFill>
              </a:rPr>
              <a:t>Tratamento de Processos</a:t>
            </a:r>
            <a:endParaRPr lang="pt-PT" sz="550" b="1" kern="0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500967" y="2435597"/>
            <a:ext cx="1071276" cy="148214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Múltiplos Clientes</a:t>
            </a:r>
            <a:endParaRPr lang="pt-PT" sz="550" b="1" kern="0" dirty="0"/>
          </a:p>
        </p:txBody>
      </p:sp>
      <p:sp>
        <p:nvSpPr>
          <p:cNvPr id="92" name="L-Shape 91"/>
          <p:cNvSpPr>
            <a:spLocks noChangeAspect="1"/>
          </p:cNvSpPr>
          <p:nvPr/>
        </p:nvSpPr>
        <p:spPr>
          <a:xfrm rot="18841292">
            <a:off x="2459633" y="2312547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6" name="Rectangle 95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grpSp>
        <p:nvGrpSpPr>
          <p:cNvPr id="64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66" name="Rounded Rectangle 65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69" name="Rectangle 68"/>
          <p:cNvSpPr/>
          <p:nvPr/>
        </p:nvSpPr>
        <p:spPr>
          <a:xfrm>
            <a:off x="1497586" y="2585312"/>
            <a:ext cx="1071276" cy="148214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Validação DO</a:t>
            </a:r>
            <a:endParaRPr lang="pt-PT" sz="550" b="1" kern="0" dirty="0"/>
          </a:p>
        </p:txBody>
      </p:sp>
      <p:sp>
        <p:nvSpPr>
          <p:cNvPr id="75" name="Rectangle 74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7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111</a:t>
            </a:fld>
            <a:endParaRPr lang="pt-PT" dirty="0"/>
          </a:p>
        </p:txBody>
      </p:sp>
      <p:sp>
        <p:nvSpPr>
          <p:cNvPr id="54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 err="1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Onboarding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 Comerciante | 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32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1" r="44718" b="583"/>
          <a:stretch/>
        </p:blipFill>
        <p:spPr>
          <a:xfrm>
            <a:off x="2676094" y="2620743"/>
            <a:ext cx="4838836" cy="2344709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INÍCIO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910620" y="4972521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</a:t>
            </a:r>
            <a:r>
              <a:rPr lang="pt-PT" sz="800" b="1" dirty="0" smtClean="0">
                <a:solidFill>
                  <a:srgbClr val="002060"/>
                </a:solidFill>
              </a:rPr>
              <a:t>EM MULTIPLOS CLIENTES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88" name="L-Shape 87"/>
          <p:cNvSpPr>
            <a:spLocks noChangeAspect="1"/>
          </p:cNvSpPr>
          <p:nvPr/>
        </p:nvSpPr>
        <p:spPr>
          <a:xfrm rot="2758708" flipV="1">
            <a:off x="2807242" y="505556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0" name="TextBox 89"/>
          <p:cNvSpPr txBox="1"/>
          <p:nvPr/>
        </p:nvSpPr>
        <p:spPr>
          <a:xfrm>
            <a:off x="2910620" y="5246521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EM </a:t>
            </a:r>
            <a:r>
              <a:rPr lang="pt-PT" sz="800" b="1" dirty="0" smtClean="0">
                <a:solidFill>
                  <a:srgbClr val="002060"/>
                </a:solidFill>
              </a:rPr>
              <a:t>VALIDA DO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93" name="L-Shape 92"/>
          <p:cNvSpPr>
            <a:spLocks noChangeAspect="1"/>
          </p:cNvSpPr>
          <p:nvPr/>
        </p:nvSpPr>
        <p:spPr>
          <a:xfrm rot="2758708" flipV="1">
            <a:off x="2807242" y="532956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5" name="TextBox 94"/>
          <p:cNvSpPr txBox="1"/>
          <p:nvPr/>
        </p:nvSpPr>
        <p:spPr>
          <a:xfrm>
            <a:off x="2910620" y="6150442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</a:t>
            </a:r>
            <a:r>
              <a:rPr lang="pt-PT" sz="800" b="1" dirty="0" smtClean="0">
                <a:solidFill>
                  <a:srgbClr val="002060"/>
                </a:solidFill>
              </a:rPr>
              <a:t>EM TRATAMENTO MCC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98" name="L-Shape 97"/>
          <p:cNvSpPr>
            <a:spLocks noChangeAspect="1"/>
          </p:cNvSpPr>
          <p:nvPr/>
        </p:nvSpPr>
        <p:spPr>
          <a:xfrm rot="2758708" flipV="1">
            <a:off x="2807242" y="623348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2910620" y="6424442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</a:t>
            </a:r>
            <a:r>
              <a:rPr lang="pt-PT" sz="800" b="1" dirty="0" smtClean="0">
                <a:solidFill>
                  <a:srgbClr val="002060"/>
                </a:solidFill>
              </a:rPr>
              <a:t>EM TRATAMENTO DE SERVIÇOS EXTERNOS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101" name="L-Shape 100"/>
          <p:cNvSpPr>
            <a:spLocks noChangeAspect="1"/>
          </p:cNvSpPr>
          <p:nvPr/>
        </p:nvSpPr>
        <p:spPr>
          <a:xfrm rot="2758708" flipV="1">
            <a:off x="2807242" y="650748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20" name="TextBox 119"/>
          <p:cNvSpPr txBox="1"/>
          <p:nvPr/>
        </p:nvSpPr>
        <p:spPr>
          <a:xfrm>
            <a:off x="2676093" y="2110814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70C0"/>
                </a:solidFill>
              </a:rPr>
              <a:t>PERFORMANCE DIÁRIA: 00-00-0000</a:t>
            </a:r>
          </a:p>
        </p:txBody>
      </p:sp>
      <p:sp>
        <p:nvSpPr>
          <p:cNvPr id="134" name="Rectangle 133"/>
          <p:cNvSpPr>
            <a:spLocks noChangeAspect="1"/>
          </p:cNvSpPr>
          <p:nvPr/>
        </p:nvSpPr>
        <p:spPr>
          <a:xfrm>
            <a:off x="8464402" y="2087180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 smtClean="0">
                <a:solidFill>
                  <a:schemeClr val="tx1"/>
                </a:solidFill>
              </a:rPr>
              <a:t>MULTIPLOS CLIENTES</a:t>
            </a:r>
            <a:endParaRPr lang="pt-PT" sz="800" b="1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041515" y="2087180"/>
            <a:ext cx="396000" cy="3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75</a:t>
            </a:r>
          </a:p>
        </p:txBody>
      </p:sp>
      <p:sp>
        <p:nvSpPr>
          <p:cNvPr id="139" name="Rectangle 138"/>
          <p:cNvSpPr>
            <a:spLocks noChangeAspect="1"/>
          </p:cNvSpPr>
          <p:nvPr/>
        </p:nvSpPr>
        <p:spPr>
          <a:xfrm>
            <a:off x="8464402" y="2531238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 smtClean="0">
                <a:solidFill>
                  <a:schemeClr val="tx1"/>
                </a:solidFill>
              </a:rPr>
              <a:t>VALIDA DO</a:t>
            </a:r>
            <a:endParaRPr lang="pt-PT" sz="800" b="1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041515" y="2531238"/>
            <a:ext cx="396000" cy="39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60</a:t>
            </a:r>
          </a:p>
        </p:txBody>
      </p:sp>
      <p:sp>
        <p:nvSpPr>
          <p:cNvPr id="141" name="Rectangle 140"/>
          <p:cNvSpPr>
            <a:spLocks noChangeAspect="1"/>
          </p:cNvSpPr>
          <p:nvPr/>
        </p:nvSpPr>
        <p:spPr>
          <a:xfrm>
            <a:off x="8464402" y="2975296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700" b="1" dirty="0" smtClean="0">
                <a:solidFill>
                  <a:schemeClr val="tx1"/>
                </a:solidFill>
              </a:rPr>
              <a:t>TRATAMENTO MCC</a:t>
            </a:r>
            <a:endParaRPr lang="pt-PT" sz="700" b="1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041515" y="2975296"/>
            <a:ext cx="3960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15</a:t>
            </a:r>
          </a:p>
        </p:txBody>
      </p:sp>
      <p:sp>
        <p:nvSpPr>
          <p:cNvPr id="143" name="Rectangle 142"/>
          <p:cNvSpPr>
            <a:spLocks noChangeAspect="1"/>
          </p:cNvSpPr>
          <p:nvPr/>
        </p:nvSpPr>
        <p:spPr>
          <a:xfrm>
            <a:off x="8464402" y="3419354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700" b="1" dirty="0" smtClean="0">
                <a:solidFill>
                  <a:schemeClr val="tx1"/>
                </a:solidFill>
              </a:rPr>
              <a:t>TRATAMENTO DE SERVIÇOS EXTERNOS</a:t>
            </a:r>
            <a:endParaRPr lang="pt-PT" sz="700" b="1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8041515" y="3419354"/>
            <a:ext cx="396000" cy="39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125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12974"/>
            <a:ext cx="1135275" cy="318221"/>
          </a:xfrm>
          <a:prstGeom prst="rect">
            <a:avLst/>
          </a:prstGeom>
        </p:spPr>
      </p:pic>
      <p:sp>
        <p:nvSpPr>
          <p:cNvPr id="57" name="Text Placeholder 2"/>
          <p:cNvSpPr txBox="1">
            <a:spLocks/>
          </p:cNvSpPr>
          <p:nvPr/>
        </p:nvSpPr>
        <p:spPr>
          <a:xfrm>
            <a:off x="418310" y="707236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25.F |  </a:t>
            </a:r>
            <a:r>
              <a:rPr lang="pt-PT" sz="1600" dirty="0"/>
              <a:t>Ecrãs de suporte à Jornada de </a:t>
            </a:r>
            <a:r>
              <a:rPr lang="pt-PT" sz="1600" dirty="0" smtClean="0"/>
              <a:t>Cliente – </a:t>
            </a:r>
            <a:r>
              <a:rPr lang="pt-PT" sz="1600" i="1" dirty="0" err="1" smtClean="0"/>
              <a:t>Home</a:t>
            </a:r>
            <a:r>
              <a:rPr lang="pt-PT" sz="1600" i="1" dirty="0" smtClean="0"/>
              <a:t> </a:t>
            </a:r>
            <a:r>
              <a:rPr lang="pt-PT" sz="1600" i="1" dirty="0" err="1" smtClean="0"/>
              <a:t>Page</a:t>
            </a:r>
            <a:r>
              <a:rPr lang="pt-PT" sz="1600" i="1" dirty="0"/>
              <a:t> Canal Presencial </a:t>
            </a:r>
            <a:r>
              <a:rPr lang="pt-PT" sz="1600" i="1" u="sng" dirty="0" smtClean="0"/>
              <a:t>Perfil Direção de Operações</a:t>
            </a:r>
            <a:endParaRPr lang="pt-PT" sz="1600" u="sng" dirty="0"/>
          </a:p>
        </p:txBody>
      </p:sp>
      <p:sp>
        <p:nvSpPr>
          <p:cNvPr id="59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 err="1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Onboarding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 Comerciante | 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25" y="1805446"/>
            <a:ext cx="76806" cy="7680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71"/>
            <a:ext cx="155541" cy="81657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1500967" y="2072030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7"/>
            <a:ext cx="186494" cy="97907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1500955" y="2741112"/>
            <a:ext cx="1063469" cy="171892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Tratamento MCC</a:t>
            </a:r>
            <a:endParaRPr lang="pt-PT" sz="550" b="1" kern="0" dirty="0"/>
          </a:p>
        </p:txBody>
      </p:sp>
      <p:sp>
        <p:nvSpPr>
          <p:cNvPr id="79" name="Rectangle 78"/>
          <p:cNvSpPr/>
          <p:nvPr/>
        </p:nvSpPr>
        <p:spPr>
          <a:xfrm>
            <a:off x="1500955" y="2908850"/>
            <a:ext cx="1063469" cy="237951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Tratamento de Serviços                             Externos</a:t>
            </a:r>
            <a:endParaRPr lang="pt-PT" sz="550" b="1" kern="0" dirty="0"/>
          </a:p>
        </p:txBody>
      </p:sp>
      <p:sp>
        <p:nvSpPr>
          <p:cNvPr id="80" name="Rectangle 79"/>
          <p:cNvSpPr/>
          <p:nvPr/>
        </p:nvSpPr>
        <p:spPr>
          <a:xfrm>
            <a:off x="1507728" y="2248792"/>
            <a:ext cx="1063469" cy="1739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chemeClr val="bg1"/>
                </a:solidFill>
              </a:rPr>
              <a:t>Tratamento de Processos</a:t>
            </a:r>
            <a:endParaRPr lang="pt-PT" sz="550" b="1" kern="0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500967" y="2435597"/>
            <a:ext cx="1071276" cy="148214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Múltiplos Clientes</a:t>
            </a:r>
            <a:endParaRPr lang="pt-PT" sz="550" b="1" kern="0" dirty="0"/>
          </a:p>
        </p:txBody>
      </p:sp>
      <p:sp>
        <p:nvSpPr>
          <p:cNvPr id="92" name="L-Shape 91"/>
          <p:cNvSpPr>
            <a:spLocks noChangeAspect="1"/>
          </p:cNvSpPr>
          <p:nvPr/>
        </p:nvSpPr>
        <p:spPr>
          <a:xfrm rot="18841292">
            <a:off x="2459633" y="2312547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6" name="Rectangle 95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grpSp>
        <p:nvGrpSpPr>
          <p:cNvPr id="64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66" name="Rounded Rectangle 65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69" name="Rectangle 68"/>
          <p:cNvSpPr/>
          <p:nvPr/>
        </p:nvSpPr>
        <p:spPr>
          <a:xfrm>
            <a:off x="1497586" y="2585312"/>
            <a:ext cx="1071276" cy="148214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Validação DO</a:t>
            </a:r>
            <a:endParaRPr lang="pt-PT" sz="550" b="1" kern="0" dirty="0"/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2936511" y="5522457"/>
          <a:ext cx="7622698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000">
                  <a:extLst>
                    <a:ext uri="{9D8B030D-6E8A-4147-A177-3AD203B41FA5}">
                      <a16:colId xmlns:a16="http://schemas.microsoft.com/office/drawing/2014/main" val="779162220"/>
                    </a:ext>
                  </a:extLst>
                </a:gridCol>
                <a:gridCol w="1040425">
                  <a:extLst>
                    <a:ext uri="{9D8B030D-6E8A-4147-A177-3AD203B41FA5}">
                      <a16:colId xmlns:a16="http://schemas.microsoft.com/office/drawing/2014/main" val="3835823703"/>
                    </a:ext>
                  </a:extLst>
                </a:gridCol>
                <a:gridCol w="980399">
                  <a:extLst>
                    <a:ext uri="{9D8B030D-6E8A-4147-A177-3AD203B41FA5}">
                      <a16:colId xmlns:a16="http://schemas.microsoft.com/office/drawing/2014/main" val="2057806002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3157617288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4196621889"/>
                    </a:ext>
                  </a:extLst>
                </a:gridCol>
                <a:gridCol w="897670">
                  <a:extLst>
                    <a:ext uri="{9D8B030D-6E8A-4147-A177-3AD203B41FA5}">
                      <a16:colId xmlns:a16="http://schemas.microsoft.com/office/drawing/2014/main" val="374389826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</a:t>
                      </a:r>
                      <a:r>
                        <a:rPr lang="pt-PT" sz="700" baseline="0" dirty="0" smtClean="0"/>
                        <a:t>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Contrato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Data</a:t>
                      </a:r>
                      <a:r>
                        <a:rPr lang="pt-PT" sz="700" baseline="0" dirty="0" smtClean="0"/>
                        <a:t> do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Comerciante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lt1"/>
                          </a:solidFill>
                        </a:rPr>
                        <a:t>Utilizador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4729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12/08/2019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5729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21/09/2020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TESTE2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X236885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499939"/>
                  </a:ext>
                </a:extLst>
              </a:tr>
            </a:tbl>
          </a:graphicData>
        </a:graphic>
      </p:graphicFrame>
      <p:grpSp>
        <p:nvGrpSpPr>
          <p:cNvPr id="82" name="Group 81"/>
          <p:cNvGrpSpPr>
            <a:grpSpLocks noChangeAspect="1"/>
          </p:cNvGrpSpPr>
          <p:nvPr/>
        </p:nvGrpSpPr>
        <p:grpSpPr>
          <a:xfrm>
            <a:off x="10269849" y="5784132"/>
            <a:ext cx="216000" cy="216000"/>
            <a:chOff x="2133905" y="990905"/>
            <a:chExt cx="5609626" cy="5609626"/>
          </a:xfrm>
        </p:grpSpPr>
        <p:sp>
          <p:nvSpPr>
            <p:cNvPr id="83" name="Isosceles Triangle 82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4" name="Rectangle 83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94" name="L-Shape 93"/>
          <p:cNvSpPr>
            <a:spLocks noChangeAspect="1"/>
          </p:cNvSpPr>
          <p:nvPr/>
        </p:nvSpPr>
        <p:spPr>
          <a:xfrm rot="18841292">
            <a:off x="3961728" y="556116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7" name="L-Shape 96"/>
          <p:cNvSpPr>
            <a:spLocks noChangeAspect="1"/>
          </p:cNvSpPr>
          <p:nvPr/>
        </p:nvSpPr>
        <p:spPr>
          <a:xfrm rot="18841292">
            <a:off x="4994660" y="556116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9" name="L-Shape 98"/>
          <p:cNvSpPr>
            <a:spLocks noChangeAspect="1"/>
          </p:cNvSpPr>
          <p:nvPr/>
        </p:nvSpPr>
        <p:spPr>
          <a:xfrm rot="18841292">
            <a:off x="5983560" y="556116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02" name="L-Shape 101"/>
          <p:cNvSpPr>
            <a:spLocks noChangeAspect="1"/>
          </p:cNvSpPr>
          <p:nvPr/>
        </p:nvSpPr>
        <p:spPr>
          <a:xfrm rot="18841292">
            <a:off x="7731073" y="556116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03" name="L-Shape 102"/>
          <p:cNvSpPr>
            <a:spLocks noChangeAspect="1"/>
          </p:cNvSpPr>
          <p:nvPr/>
        </p:nvSpPr>
        <p:spPr>
          <a:xfrm rot="18841292">
            <a:off x="9498905" y="556116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26649" y="5685246"/>
            <a:ext cx="194771" cy="247891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71559" y="5892132"/>
            <a:ext cx="194771" cy="247891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3238813" y="4612594"/>
            <a:ext cx="588476" cy="239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052438" y="4725773"/>
            <a:ext cx="588476" cy="1342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866063" y="4821060"/>
            <a:ext cx="58847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679688" y="4445117"/>
            <a:ext cx="588476" cy="4191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8" name="Rectangle 67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10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112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5250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1" r="44718" b="583"/>
          <a:stretch/>
        </p:blipFill>
        <p:spPr>
          <a:xfrm>
            <a:off x="2676094" y="2620743"/>
            <a:ext cx="4838836" cy="2344709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INÍCIO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910620" y="4972521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</a:t>
            </a:r>
            <a:r>
              <a:rPr lang="pt-PT" sz="800" b="1" dirty="0" smtClean="0">
                <a:solidFill>
                  <a:srgbClr val="002060"/>
                </a:solidFill>
              </a:rPr>
              <a:t>EM MULTIPLOS CLIENTES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88" name="L-Shape 87"/>
          <p:cNvSpPr>
            <a:spLocks noChangeAspect="1"/>
          </p:cNvSpPr>
          <p:nvPr/>
        </p:nvSpPr>
        <p:spPr>
          <a:xfrm rot="2758708" flipV="1">
            <a:off x="2807242" y="505556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0" name="TextBox 89"/>
          <p:cNvSpPr txBox="1"/>
          <p:nvPr/>
        </p:nvSpPr>
        <p:spPr>
          <a:xfrm>
            <a:off x="2910620" y="5246521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EM </a:t>
            </a:r>
            <a:r>
              <a:rPr lang="pt-PT" sz="800" b="1" dirty="0" smtClean="0">
                <a:solidFill>
                  <a:srgbClr val="002060"/>
                </a:solidFill>
              </a:rPr>
              <a:t>VALIDA DO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93" name="L-Shape 92"/>
          <p:cNvSpPr>
            <a:spLocks noChangeAspect="1"/>
          </p:cNvSpPr>
          <p:nvPr/>
        </p:nvSpPr>
        <p:spPr>
          <a:xfrm rot="2758708" flipV="1">
            <a:off x="2807242" y="532956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5" name="TextBox 94"/>
          <p:cNvSpPr txBox="1"/>
          <p:nvPr/>
        </p:nvSpPr>
        <p:spPr>
          <a:xfrm>
            <a:off x="2910620" y="6150442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</a:t>
            </a:r>
            <a:r>
              <a:rPr lang="pt-PT" sz="800" b="1" dirty="0" smtClean="0">
                <a:solidFill>
                  <a:srgbClr val="002060"/>
                </a:solidFill>
              </a:rPr>
              <a:t>EM TRATAMENTO MCC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98" name="L-Shape 97"/>
          <p:cNvSpPr>
            <a:spLocks noChangeAspect="1"/>
          </p:cNvSpPr>
          <p:nvPr/>
        </p:nvSpPr>
        <p:spPr>
          <a:xfrm rot="2758708" flipV="1">
            <a:off x="2807242" y="623348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2910620" y="6424442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</a:t>
            </a:r>
            <a:r>
              <a:rPr lang="pt-PT" sz="800" b="1" dirty="0" smtClean="0">
                <a:solidFill>
                  <a:srgbClr val="002060"/>
                </a:solidFill>
              </a:rPr>
              <a:t>EM TRATAMENTO DE SERVIÇOS EXTERNOS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101" name="L-Shape 100"/>
          <p:cNvSpPr>
            <a:spLocks noChangeAspect="1"/>
          </p:cNvSpPr>
          <p:nvPr/>
        </p:nvSpPr>
        <p:spPr>
          <a:xfrm rot="2758708" flipV="1">
            <a:off x="2807242" y="650748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20" name="TextBox 119"/>
          <p:cNvSpPr txBox="1"/>
          <p:nvPr/>
        </p:nvSpPr>
        <p:spPr>
          <a:xfrm>
            <a:off x="2676093" y="2110814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70C0"/>
                </a:solidFill>
              </a:rPr>
              <a:t>PERFORMANCE DIÁRIA: 00-00-0000</a:t>
            </a:r>
          </a:p>
        </p:txBody>
      </p:sp>
      <p:sp>
        <p:nvSpPr>
          <p:cNvPr id="134" name="Rectangle 133"/>
          <p:cNvSpPr>
            <a:spLocks noChangeAspect="1"/>
          </p:cNvSpPr>
          <p:nvPr/>
        </p:nvSpPr>
        <p:spPr>
          <a:xfrm>
            <a:off x="8464402" y="2087180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 smtClean="0">
                <a:solidFill>
                  <a:schemeClr val="tx1"/>
                </a:solidFill>
              </a:rPr>
              <a:t>MULTIPLOS CLIENTES</a:t>
            </a:r>
            <a:endParaRPr lang="pt-PT" sz="800" b="1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041515" y="2087180"/>
            <a:ext cx="396000" cy="3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75</a:t>
            </a:r>
          </a:p>
        </p:txBody>
      </p:sp>
      <p:sp>
        <p:nvSpPr>
          <p:cNvPr id="139" name="Rectangle 138"/>
          <p:cNvSpPr>
            <a:spLocks noChangeAspect="1"/>
          </p:cNvSpPr>
          <p:nvPr/>
        </p:nvSpPr>
        <p:spPr>
          <a:xfrm>
            <a:off x="8464402" y="2531238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 smtClean="0">
                <a:solidFill>
                  <a:schemeClr val="tx1"/>
                </a:solidFill>
              </a:rPr>
              <a:t>VALIDA DO</a:t>
            </a:r>
            <a:endParaRPr lang="pt-PT" sz="800" b="1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041515" y="2531238"/>
            <a:ext cx="396000" cy="39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60</a:t>
            </a:r>
          </a:p>
        </p:txBody>
      </p:sp>
      <p:sp>
        <p:nvSpPr>
          <p:cNvPr id="141" name="Rectangle 140"/>
          <p:cNvSpPr>
            <a:spLocks noChangeAspect="1"/>
          </p:cNvSpPr>
          <p:nvPr/>
        </p:nvSpPr>
        <p:spPr>
          <a:xfrm>
            <a:off x="8464402" y="2975296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700" b="1" dirty="0" smtClean="0">
                <a:solidFill>
                  <a:schemeClr val="tx1"/>
                </a:solidFill>
              </a:rPr>
              <a:t>TRATAMENTO MCC</a:t>
            </a:r>
            <a:endParaRPr lang="pt-PT" sz="700" b="1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041515" y="2975296"/>
            <a:ext cx="3960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15</a:t>
            </a:r>
          </a:p>
        </p:txBody>
      </p:sp>
      <p:sp>
        <p:nvSpPr>
          <p:cNvPr id="143" name="Rectangle 142"/>
          <p:cNvSpPr>
            <a:spLocks noChangeAspect="1"/>
          </p:cNvSpPr>
          <p:nvPr/>
        </p:nvSpPr>
        <p:spPr>
          <a:xfrm>
            <a:off x="8464402" y="3419354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700" b="1" dirty="0" smtClean="0">
                <a:solidFill>
                  <a:schemeClr val="tx1"/>
                </a:solidFill>
              </a:rPr>
              <a:t>TRATAMENTO DE SERVIÇOS EXTERNOS</a:t>
            </a:r>
            <a:endParaRPr lang="pt-PT" sz="700" b="1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8041515" y="3419354"/>
            <a:ext cx="396000" cy="39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125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12974"/>
            <a:ext cx="1135275" cy="318221"/>
          </a:xfrm>
          <a:prstGeom prst="rect">
            <a:avLst/>
          </a:prstGeom>
        </p:spPr>
      </p:pic>
      <p:sp>
        <p:nvSpPr>
          <p:cNvPr id="57" name="Text Placeholder 2"/>
          <p:cNvSpPr txBox="1">
            <a:spLocks/>
          </p:cNvSpPr>
          <p:nvPr/>
        </p:nvSpPr>
        <p:spPr>
          <a:xfrm>
            <a:off x="418310" y="707236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25.G |  </a:t>
            </a:r>
            <a:r>
              <a:rPr lang="pt-PT" sz="1600" dirty="0"/>
              <a:t>Ecrãs de suporte à Jornada de </a:t>
            </a:r>
            <a:r>
              <a:rPr lang="pt-PT" sz="1600" dirty="0" smtClean="0"/>
              <a:t>Cliente – </a:t>
            </a:r>
            <a:r>
              <a:rPr lang="pt-PT" sz="1600" i="1" dirty="0" err="1" smtClean="0"/>
              <a:t>Home</a:t>
            </a:r>
            <a:r>
              <a:rPr lang="pt-PT" sz="1600" i="1" dirty="0" smtClean="0"/>
              <a:t> </a:t>
            </a:r>
            <a:r>
              <a:rPr lang="pt-PT" sz="1600" i="1" dirty="0" err="1" smtClean="0"/>
              <a:t>Page</a:t>
            </a:r>
            <a:r>
              <a:rPr lang="pt-PT" sz="1600" i="1" dirty="0"/>
              <a:t> Canal Presencial </a:t>
            </a:r>
            <a:r>
              <a:rPr lang="pt-PT" sz="1600" i="1" u="sng" dirty="0" smtClean="0"/>
              <a:t>Perfil Direção de Operações</a:t>
            </a:r>
            <a:endParaRPr lang="pt-PT" sz="1600" u="sng" dirty="0"/>
          </a:p>
        </p:txBody>
      </p:sp>
      <p:sp>
        <p:nvSpPr>
          <p:cNvPr id="59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 err="1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Onboarding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 Comerciante | 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25" y="1805446"/>
            <a:ext cx="76806" cy="7680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71"/>
            <a:ext cx="155541" cy="81657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1500967" y="2072030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7"/>
            <a:ext cx="186494" cy="97907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1500955" y="2741112"/>
            <a:ext cx="1063469" cy="171892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Tratamento MCC</a:t>
            </a:r>
            <a:endParaRPr lang="pt-PT" sz="550" b="1" kern="0" dirty="0"/>
          </a:p>
        </p:txBody>
      </p:sp>
      <p:sp>
        <p:nvSpPr>
          <p:cNvPr id="79" name="Rectangle 78"/>
          <p:cNvSpPr/>
          <p:nvPr/>
        </p:nvSpPr>
        <p:spPr>
          <a:xfrm>
            <a:off x="1500955" y="2908850"/>
            <a:ext cx="1063469" cy="237951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Tratamento de Serviços                             Externos</a:t>
            </a:r>
            <a:endParaRPr lang="pt-PT" sz="550" b="1" kern="0" dirty="0"/>
          </a:p>
        </p:txBody>
      </p:sp>
      <p:sp>
        <p:nvSpPr>
          <p:cNvPr id="80" name="Rectangle 79"/>
          <p:cNvSpPr/>
          <p:nvPr/>
        </p:nvSpPr>
        <p:spPr>
          <a:xfrm>
            <a:off x="1507728" y="2248792"/>
            <a:ext cx="1063469" cy="1739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chemeClr val="bg1"/>
                </a:solidFill>
              </a:rPr>
              <a:t>Tratamento de Processos</a:t>
            </a:r>
            <a:endParaRPr lang="pt-PT" sz="550" b="1" kern="0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500967" y="2435597"/>
            <a:ext cx="1071276" cy="148214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Múltiplos Clientes</a:t>
            </a:r>
            <a:endParaRPr lang="pt-PT" sz="550" b="1" kern="0" dirty="0"/>
          </a:p>
        </p:txBody>
      </p:sp>
      <p:sp>
        <p:nvSpPr>
          <p:cNvPr id="92" name="L-Shape 91"/>
          <p:cNvSpPr>
            <a:spLocks noChangeAspect="1"/>
          </p:cNvSpPr>
          <p:nvPr/>
        </p:nvSpPr>
        <p:spPr>
          <a:xfrm rot="18841292">
            <a:off x="2459633" y="2312547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6" name="Rectangle 95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grpSp>
        <p:nvGrpSpPr>
          <p:cNvPr id="64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66" name="Rounded Rectangle 65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69" name="Rectangle 68"/>
          <p:cNvSpPr/>
          <p:nvPr/>
        </p:nvSpPr>
        <p:spPr>
          <a:xfrm>
            <a:off x="1497586" y="2585312"/>
            <a:ext cx="1071276" cy="148214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Validação DO</a:t>
            </a:r>
            <a:endParaRPr lang="pt-PT" sz="550" b="1" kern="0" dirty="0"/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2936511" y="5522457"/>
          <a:ext cx="7622698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000">
                  <a:extLst>
                    <a:ext uri="{9D8B030D-6E8A-4147-A177-3AD203B41FA5}">
                      <a16:colId xmlns:a16="http://schemas.microsoft.com/office/drawing/2014/main" val="779162220"/>
                    </a:ext>
                  </a:extLst>
                </a:gridCol>
                <a:gridCol w="1040425">
                  <a:extLst>
                    <a:ext uri="{9D8B030D-6E8A-4147-A177-3AD203B41FA5}">
                      <a16:colId xmlns:a16="http://schemas.microsoft.com/office/drawing/2014/main" val="3835823703"/>
                    </a:ext>
                  </a:extLst>
                </a:gridCol>
                <a:gridCol w="980399">
                  <a:extLst>
                    <a:ext uri="{9D8B030D-6E8A-4147-A177-3AD203B41FA5}">
                      <a16:colId xmlns:a16="http://schemas.microsoft.com/office/drawing/2014/main" val="2057806002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3157617288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4196621889"/>
                    </a:ext>
                  </a:extLst>
                </a:gridCol>
                <a:gridCol w="897670">
                  <a:extLst>
                    <a:ext uri="{9D8B030D-6E8A-4147-A177-3AD203B41FA5}">
                      <a16:colId xmlns:a16="http://schemas.microsoft.com/office/drawing/2014/main" val="374389826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</a:t>
                      </a:r>
                      <a:r>
                        <a:rPr lang="pt-PT" sz="700" baseline="0" dirty="0" smtClean="0"/>
                        <a:t>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Contrato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Data</a:t>
                      </a:r>
                      <a:r>
                        <a:rPr lang="pt-PT" sz="700" baseline="0" dirty="0" smtClean="0"/>
                        <a:t> do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Comerciante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lt1"/>
                          </a:solidFill>
                        </a:rPr>
                        <a:t>Utilizador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4729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12/08/2019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5729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21/09/2020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TESTE2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X236885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499939"/>
                  </a:ext>
                </a:extLst>
              </a:tr>
            </a:tbl>
          </a:graphicData>
        </a:graphic>
      </p:graphicFrame>
      <p:grpSp>
        <p:nvGrpSpPr>
          <p:cNvPr id="82" name="Group 81"/>
          <p:cNvGrpSpPr>
            <a:grpSpLocks noChangeAspect="1"/>
          </p:cNvGrpSpPr>
          <p:nvPr/>
        </p:nvGrpSpPr>
        <p:grpSpPr>
          <a:xfrm>
            <a:off x="10269849" y="5784132"/>
            <a:ext cx="216000" cy="216000"/>
            <a:chOff x="2133905" y="990905"/>
            <a:chExt cx="5609626" cy="5609626"/>
          </a:xfrm>
        </p:grpSpPr>
        <p:sp>
          <p:nvSpPr>
            <p:cNvPr id="83" name="Isosceles Triangle 82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4" name="Rectangle 83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94" name="L-Shape 93"/>
          <p:cNvSpPr>
            <a:spLocks noChangeAspect="1"/>
          </p:cNvSpPr>
          <p:nvPr/>
        </p:nvSpPr>
        <p:spPr>
          <a:xfrm rot="18841292">
            <a:off x="3961728" y="556116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7" name="L-Shape 96"/>
          <p:cNvSpPr>
            <a:spLocks noChangeAspect="1"/>
          </p:cNvSpPr>
          <p:nvPr/>
        </p:nvSpPr>
        <p:spPr>
          <a:xfrm rot="18841292">
            <a:off x="4994660" y="556116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9" name="L-Shape 98"/>
          <p:cNvSpPr>
            <a:spLocks noChangeAspect="1"/>
          </p:cNvSpPr>
          <p:nvPr/>
        </p:nvSpPr>
        <p:spPr>
          <a:xfrm rot="18841292">
            <a:off x="5983560" y="556116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02" name="L-Shape 101"/>
          <p:cNvSpPr>
            <a:spLocks noChangeAspect="1"/>
          </p:cNvSpPr>
          <p:nvPr/>
        </p:nvSpPr>
        <p:spPr>
          <a:xfrm rot="18841292">
            <a:off x="7731073" y="556116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03" name="L-Shape 102"/>
          <p:cNvSpPr>
            <a:spLocks noChangeAspect="1"/>
          </p:cNvSpPr>
          <p:nvPr/>
        </p:nvSpPr>
        <p:spPr>
          <a:xfrm rot="18841292">
            <a:off x="9498905" y="556116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26649" y="5685246"/>
            <a:ext cx="194771" cy="247891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71559" y="5892132"/>
            <a:ext cx="194771" cy="247891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2582130" y="1972609"/>
            <a:ext cx="8110484" cy="4663254"/>
          </a:xfrm>
          <a:prstGeom prst="rect">
            <a:avLst/>
          </a:prstGeom>
          <a:solidFill>
            <a:schemeClr val="bg1">
              <a:lumMod val="65000"/>
              <a:alpha val="2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3715780" y="2078725"/>
            <a:ext cx="4645863" cy="1160172"/>
            <a:chOff x="9758058" y="2224427"/>
            <a:chExt cx="4645863" cy="1160172"/>
          </a:xfrm>
        </p:grpSpPr>
        <p:sp>
          <p:nvSpPr>
            <p:cNvPr id="107" name="Rectângulo 71">
              <a:hlinkClick r:id="rId10" action="ppaction://hlinksldjump"/>
            </p:cNvPr>
            <p:cNvSpPr/>
            <p:nvPr/>
          </p:nvSpPr>
          <p:spPr>
            <a:xfrm>
              <a:off x="9759961" y="2228214"/>
              <a:ext cx="4643960" cy="1156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08" name="Rectângulo 74"/>
            <p:cNvSpPr/>
            <p:nvPr/>
          </p:nvSpPr>
          <p:spPr>
            <a:xfrm>
              <a:off x="9758058" y="2224427"/>
              <a:ext cx="4645863" cy="31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1400" dirty="0" smtClean="0">
                  <a:solidFill>
                    <a:schemeClr val="bg2">
                      <a:lumMod val="50000"/>
                    </a:schemeClr>
                  </a:solidFill>
                </a:rPr>
                <a:t>ATRIBUIR PROCESSO</a:t>
              </a:r>
              <a:endParaRPr lang="pt-PT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3000537" y="3062611"/>
              <a:ext cx="1189215" cy="21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>
                <a:lnSpc>
                  <a:spcPct val="107000"/>
                </a:lnSpc>
                <a:spcAft>
                  <a:spcPts val="800"/>
                </a:spcAft>
              </a:pPr>
              <a:r>
                <a:rPr lang="pt-PT" sz="750" kern="0" dirty="0" smtClean="0">
                  <a:solidFill>
                    <a:schemeClr val="tx2">
                      <a:lumMod val="50000"/>
                    </a:schemeClr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ATRIBUIR</a:t>
              </a:r>
              <a:endPara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1679234" y="3065527"/>
              <a:ext cx="1189215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>
                <a:lnSpc>
                  <a:spcPct val="107000"/>
                </a:lnSpc>
                <a:spcAft>
                  <a:spcPts val="800"/>
                </a:spcAft>
              </a:pPr>
              <a:r>
                <a:rPr lang="pt-PT" sz="750" kern="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CANCELAR</a:t>
              </a:r>
            </a:p>
          </p:txBody>
        </p:sp>
      </p:grpSp>
      <p:sp>
        <p:nvSpPr>
          <p:cNvPr id="112" name="Rectângulo 74"/>
          <p:cNvSpPr/>
          <p:nvPr/>
        </p:nvSpPr>
        <p:spPr>
          <a:xfrm>
            <a:off x="3783003" y="2460846"/>
            <a:ext cx="3855082" cy="316610"/>
          </a:xfrm>
          <a:prstGeom prst="rect">
            <a:avLst/>
          </a:prstGeom>
          <a:solidFill>
            <a:srgbClr val="F2F7FC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 smtClean="0">
                <a:solidFill>
                  <a:schemeClr val="bg2">
                    <a:lumMod val="50000"/>
                  </a:schemeClr>
                </a:solidFill>
              </a:rPr>
              <a:t>Deseja atribuir o processo ao utilizador </a:t>
            </a:r>
            <a:r>
              <a:rPr lang="pt-PT" sz="1400" dirty="0" smtClean="0">
                <a:solidFill>
                  <a:schemeClr val="accent1"/>
                </a:solidFill>
              </a:rPr>
              <a:t>X445897</a:t>
            </a:r>
            <a:r>
              <a:rPr lang="pt-PT" sz="1400" dirty="0" smtClean="0">
                <a:solidFill>
                  <a:schemeClr val="bg2">
                    <a:lumMod val="50000"/>
                  </a:schemeClr>
                </a:solidFill>
              </a:rPr>
              <a:t>? </a:t>
            </a:r>
            <a:endParaRPr lang="pt-PT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5" name="Rectângulo 74"/>
          <p:cNvSpPr/>
          <p:nvPr/>
        </p:nvSpPr>
        <p:spPr>
          <a:xfrm>
            <a:off x="8166575" y="2097700"/>
            <a:ext cx="144000" cy="144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3238813" y="4612594"/>
            <a:ext cx="588476" cy="239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052438" y="4725773"/>
            <a:ext cx="588476" cy="1342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866063" y="4821060"/>
            <a:ext cx="58847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679688" y="4445117"/>
            <a:ext cx="588476" cy="4191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1" name="Rectangle 70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11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113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570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1" r="44718" b="583"/>
          <a:stretch/>
        </p:blipFill>
        <p:spPr>
          <a:xfrm>
            <a:off x="2676094" y="2620743"/>
            <a:ext cx="4838836" cy="2344709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INÍCIO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910620" y="4972521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</a:t>
            </a:r>
            <a:r>
              <a:rPr lang="pt-PT" sz="800" b="1" dirty="0" smtClean="0">
                <a:solidFill>
                  <a:srgbClr val="002060"/>
                </a:solidFill>
              </a:rPr>
              <a:t>EM MULTIPLOS CLIENTES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88" name="L-Shape 87"/>
          <p:cNvSpPr>
            <a:spLocks noChangeAspect="1"/>
          </p:cNvSpPr>
          <p:nvPr/>
        </p:nvSpPr>
        <p:spPr>
          <a:xfrm rot="2758708" flipV="1">
            <a:off x="2807242" y="505556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0" name="TextBox 89"/>
          <p:cNvSpPr txBox="1"/>
          <p:nvPr/>
        </p:nvSpPr>
        <p:spPr>
          <a:xfrm>
            <a:off x="2910620" y="5246521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EM </a:t>
            </a:r>
            <a:r>
              <a:rPr lang="pt-PT" sz="800" b="1" dirty="0" smtClean="0">
                <a:solidFill>
                  <a:srgbClr val="002060"/>
                </a:solidFill>
              </a:rPr>
              <a:t>VALIDA DO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93" name="L-Shape 92"/>
          <p:cNvSpPr>
            <a:spLocks noChangeAspect="1"/>
          </p:cNvSpPr>
          <p:nvPr/>
        </p:nvSpPr>
        <p:spPr>
          <a:xfrm rot="2758708" flipV="1">
            <a:off x="2807242" y="532956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5" name="TextBox 94"/>
          <p:cNvSpPr txBox="1"/>
          <p:nvPr/>
        </p:nvSpPr>
        <p:spPr>
          <a:xfrm>
            <a:off x="2910620" y="6150442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</a:t>
            </a:r>
            <a:r>
              <a:rPr lang="pt-PT" sz="800" b="1" dirty="0" smtClean="0">
                <a:solidFill>
                  <a:srgbClr val="002060"/>
                </a:solidFill>
              </a:rPr>
              <a:t>EM TRATAMENTO MCC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98" name="L-Shape 97"/>
          <p:cNvSpPr>
            <a:spLocks noChangeAspect="1"/>
          </p:cNvSpPr>
          <p:nvPr/>
        </p:nvSpPr>
        <p:spPr>
          <a:xfrm rot="2758708" flipV="1">
            <a:off x="2807242" y="623348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2910620" y="6424442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</a:t>
            </a:r>
            <a:r>
              <a:rPr lang="pt-PT" sz="800" b="1" dirty="0" smtClean="0">
                <a:solidFill>
                  <a:srgbClr val="002060"/>
                </a:solidFill>
              </a:rPr>
              <a:t>EM TRATAMENTO DE SERVIÇOS EXTERNOS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101" name="L-Shape 100"/>
          <p:cNvSpPr>
            <a:spLocks noChangeAspect="1"/>
          </p:cNvSpPr>
          <p:nvPr/>
        </p:nvSpPr>
        <p:spPr>
          <a:xfrm rot="2758708" flipV="1">
            <a:off x="2807242" y="650748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20" name="TextBox 119"/>
          <p:cNvSpPr txBox="1"/>
          <p:nvPr/>
        </p:nvSpPr>
        <p:spPr>
          <a:xfrm>
            <a:off x="2676093" y="2110814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70C0"/>
                </a:solidFill>
              </a:rPr>
              <a:t>PERFORMANCE DIÁRIA: 00-00-0000</a:t>
            </a:r>
          </a:p>
        </p:txBody>
      </p:sp>
      <p:sp>
        <p:nvSpPr>
          <p:cNvPr id="134" name="Rectangle 133"/>
          <p:cNvSpPr>
            <a:spLocks noChangeAspect="1"/>
          </p:cNvSpPr>
          <p:nvPr/>
        </p:nvSpPr>
        <p:spPr>
          <a:xfrm>
            <a:off x="8464402" y="2087180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 smtClean="0">
                <a:solidFill>
                  <a:schemeClr val="tx1"/>
                </a:solidFill>
              </a:rPr>
              <a:t>MULTIPLOS CLIENTES</a:t>
            </a:r>
            <a:endParaRPr lang="pt-PT" sz="800" b="1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041515" y="2087180"/>
            <a:ext cx="396000" cy="3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75</a:t>
            </a:r>
          </a:p>
        </p:txBody>
      </p:sp>
      <p:sp>
        <p:nvSpPr>
          <p:cNvPr id="139" name="Rectangle 138"/>
          <p:cNvSpPr>
            <a:spLocks noChangeAspect="1"/>
          </p:cNvSpPr>
          <p:nvPr/>
        </p:nvSpPr>
        <p:spPr>
          <a:xfrm>
            <a:off x="8464402" y="2531238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 smtClean="0">
                <a:solidFill>
                  <a:schemeClr val="tx1"/>
                </a:solidFill>
              </a:rPr>
              <a:t>VALIDA DO</a:t>
            </a:r>
            <a:endParaRPr lang="pt-PT" sz="800" b="1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041515" y="2531238"/>
            <a:ext cx="396000" cy="39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60</a:t>
            </a:r>
          </a:p>
        </p:txBody>
      </p:sp>
      <p:sp>
        <p:nvSpPr>
          <p:cNvPr id="141" name="Rectangle 140"/>
          <p:cNvSpPr>
            <a:spLocks noChangeAspect="1"/>
          </p:cNvSpPr>
          <p:nvPr/>
        </p:nvSpPr>
        <p:spPr>
          <a:xfrm>
            <a:off x="8464402" y="2975296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700" b="1" dirty="0" smtClean="0">
                <a:solidFill>
                  <a:schemeClr val="tx1"/>
                </a:solidFill>
              </a:rPr>
              <a:t>TRATAMENTO MCC</a:t>
            </a:r>
            <a:endParaRPr lang="pt-PT" sz="700" b="1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041515" y="2975296"/>
            <a:ext cx="3960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15</a:t>
            </a:r>
          </a:p>
        </p:txBody>
      </p:sp>
      <p:sp>
        <p:nvSpPr>
          <p:cNvPr id="143" name="Rectangle 142"/>
          <p:cNvSpPr>
            <a:spLocks noChangeAspect="1"/>
          </p:cNvSpPr>
          <p:nvPr/>
        </p:nvSpPr>
        <p:spPr>
          <a:xfrm>
            <a:off x="8464402" y="3419354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700" b="1" dirty="0" smtClean="0">
                <a:solidFill>
                  <a:schemeClr val="tx1"/>
                </a:solidFill>
              </a:rPr>
              <a:t>TRATAMENTO DE SERVIÇOS EXTERNOS</a:t>
            </a:r>
            <a:endParaRPr lang="pt-PT" sz="700" b="1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8041515" y="3419354"/>
            <a:ext cx="396000" cy="39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125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12974"/>
            <a:ext cx="1135275" cy="318221"/>
          </a:xfrm>
          <a:prstGeom prst="rect">
            <a:avLst/>
          </a:prstGeom>
        </p:spPr>
      </p:pic>
      <p:sp>
        <p:nvSpPr>
          <p:cNvPr id="57" name="Text Placeholder 2"/>
          <p:cNvSpPr txBox="1">
            <a:spLocks/>
          </p:cNvSpPr>
          <p:nvPr/>
        </p:nvSpPr>
        <p:spPr>
          <a:xfrm>
            <a:off x="418310" y="707236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25.H |  </a:t>
            </a:r>
            <a:r>
              <a:rPr lang="pt-PT" sz="1600" dirty="0"/>
              <a:t>Ecrãs de suporte à Jornada de </a:t>
            </a:r>
            <a:r>
              <a:rPr lang="pt-PT" sz="1600" dirty="0" smtClean="0"/>
              <a:t>Cliente – </a:t>
            </a:r>
            <a:r>
              <a:rPr lang="pt-PT" sz="1600" i="1" dirty="0" err="1" smtClean="0"/>
              <a:t>Home</a:t>
            </a:r>
            <a:r>
              <a:rPr lang="pt-PT" sz="1600" i="1" dirty="0" smtClean="0"/>
              <a:t> </a:t>
            </a:r>
            <a:r>
              <a:rPr lang="pt-PT" sz="1600" i="1" dirty="0" err="1" smtClean="0"/>
              <a:t>Page</a:t>
            </a:r>
            <a:r>
              <a:rPr lang="pt-PT" sz="1600" i="1" dirty="0"/>
              <a:t> Canal Presencial </a:t>
            </a:r>
            <a:r>
              <a:rPr lang="pt-PT" sz="1600" i="1" u="sng" dirty="0" smtClean="0"/>
              <a:t>Perfil Direção de Operações</a:t>
            </a:r>
            <a:endParaRPr lang="pt-PT" sz="1600" u="sng" dirty="0"/>
          </a:p>
        </p:txBody>
      </p:sp>
      <p:sp>
        <p:nvSpPr>
          <p:cNvPr id="59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 err="1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Onboarding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 Comerciante | 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25" y="1805446"/>
            <a:ext cx="76806" cy="7680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71"/>
            <a:ext cx="155541" cy="81657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1500967" y="2072030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7"/>
            <a:ext cx="186494" cy="97907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1500955" y="2741112"/>
            <a:ext cx="1063469" cy="171892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Tratamento MCC</a:t>
            </a:r>
            <a:endParaRPr lang="pt-PT" sz="550" b="1" kern="0" dirty="0"/>
          </a:p>
        </p:txBody>
      </p:sp>
      <p:sp>
        <p:nvSpPr>
          <p:cNvPr id="79" name="Rectangle 78"/>
          <p:cNvSpPr/>
          <p:nvPr/>
        </p:nvSpPr>
        <p:spPr>
          <a:xfrm>
            <a:off x="1500955" y="2908850"/>
            <a:ext cx="1063469" cy="237951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Tratamento de Serviços                             Externos</a:t>
            </a:r>
            <a:endParaRPr lang="pt-PT" sz="550" b="1" kern="0" dirty="0"/>
          </a:p>
        </p:txBody>
      </p:sp>
      <p:sp>
        <p:nvSpPr>
          <p:cNvPr id="80" name="Rectangle 79"/>
          <p:cNvSpPr/>
          <p:nvPr/>
        </p:nvSpPr>
        <p:spPr>
          <a:xfrm>
            <a:off x="1507728" y="2248792"/>
            <a:ext cx="1063469" cy="1739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chemeClr val="bg1"/>
                </a:solidFill>
              </a:rPr>
              <a:t>Tratamento de Processos</a:t>
            </a:r>
            <a:endParaRPr lang="pt-PT" sz="550" b="1" kern="0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500967" y="2435597"/>
            <a:ext cx="1071276" cy="148214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Múltiplos Clientes</a:t>
            </a:r>
            <a:endParaRPr lang="pt-PT" sz="550" b="1" kern="0" dirty="0"/>
          </a:p>
        </p:txBody>
      </p:sp>
      <p:sp>
        <p:nvSpPr>
          <p:cNvPr id="92" name="L-Shape 91"/>
          <p:cNvSpPr>
            <a:spLocks noChangeAspect="1"/>
          </p:cNvSpPr>
          <p:nvPr/>
        </p:nvSpPr>
        <p:spPr>
          <a:xfrm rot="18841292">
            <a:off x="2459633" y="2312547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6" name="Rectangle 95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grpSp>
        <p:nvGrpSpPr>
          <p:cNvPr id="64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66" name="Rounded Rectangle 65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69" name="Rectangle 68"/>
          <p:cNvSpPr/>
          <p:nvPr/>
        </p:nvSpPr>
        <p:spPr>
          <a:xfrm>
            <a:off x="1497586" y="2585312"/>
            <a:ext cx="1071276" cy="148214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Validação DO</a:t>
            </a:r>
            <a:endParaRPr lang="pt-PT" sz="550" b="1" kern="0" dirty="0"/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2936511" y="5522457"/>
          <a:ext cx="7622698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000">
                  <a:extLst>
                    <a:ext uri="{9D8B030D-6E8A-4147-A177-3AD203B41FA5}">
                      <a16:colId xmlns:a16="http://schemas.microsoft.com/office/drawing/2014/main" val="779162220"/>
                    </a:ext>
                  </a:extLst>
                </a:gridCol>
                <a:gridCol w="1040425">
                  <a:extLst>
                    <a:ext uri="{9D8B030D-6E8A-4147-A177-3AD203B41FA5}">
                      <a16:colId xmlns:a16="http://schemas.microsoft.com/office/drawing/2014/main" val="3835823703"/>
                    </a:ext>
                  </a:extLst>
                </a:gridCol>
                <a:gridCol w="980399">
                  <a:extLst>
                    <a:ext uri="{9D8B030D-6E8A-4147-A177-3AD203B41FA5}">
                      <a16:colId xmlns:a16="http://schemas.microsoft.com/office/drawing/2014/main" val="2057806002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3157617288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4196621889"/>
                    </a:ext>
                  </a:extLst>
                </a:gridCol>
                <a:gridCol w="897670">
                  <a:extLst>
                    <a:ext uri="{9D8B030D-6E8A-4147-A177-3AD203B41FA5}">
                      <a16:colId xmlns:a16="http://schemas.microsoft.com/office/drawing/2014/main" val="374389826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</a:t>
                      </a:r>
                      <a:r>
                        <a:rPr lang="pt-PT" sz="700" baseline="0" dirty="0" smtClean="0"/>
                        <a:t>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Contrato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Data</a:t>
                      </a:r>
                      <a:r>
                        <a:rPr lang="pt-PT" sz="700" baseline="0" dirty="0" smtClean="0"/>
                        <a:t> do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Comerciante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lt1"/>
                          </a:solidFill>
                        </a:rPr>
                        <a:t>Utilizador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4729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12/08/2019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5729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21/09/2020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TESTE2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X236885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499939"/>
                  </a:ext>
                </a:extLst>
              </a:tr>
            </a:tbl>
          </a:graphicData>
        </a:graphic>
      </p:graphicFrame>
      <p:grpSp>
        <p:nvGrpSpPr>
          <p:cNvPr id="82" name="Group 81"/>
          <p:cNvGrpSpPr>
            <a:grpSpLocks noChangeAspect="1"/>
          </p:cNvGrpSpPr>
          <p:nvPr/>
        </p:nvGrpSpPr>
        <p:grpSpPr>
          <a:xfrm>
            <a:off x="10269849" y="5955582"/>
            <a:ext cx="216000" cy="216000"/>
            <a:chOff x="2133905" y="990905"/>
            <a:chExt cx="5609626" cy="5609626"/>
          </a:xfrm>
        </p:grpSpPr>
        <p:sp>
          <p:nvSpPr>
            <p:cNvPr id="83" name="Isosceles Triangle 82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4" name="Rectangle 83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94" name="L-Shape 93"/>
          <p:cNvSpPr>
            <a:spLocks noChangeAspect="1"/>
          </p:cNvSpPr>
          <p:nvPr/>
        </p:nvSpPr>
        <p:spPr>
          <a:xfrm rot="18841292">
            <a:off x="3961728" y="556116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7" name="L-Shape 96"/>
          <p:cNvSpPr>
            <a:spLocks noChangeAspect="1"/>
          </p:cNvSpPr>
          <p:nvPr/>
        </p:nvSpPr>
        <p:spPr>
          <a:xfrm rot="18841292">
            <a:off x="4994660" y="556116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9" name="L-Shape 98"/>
          <p:cNvSpPr>
            <a:spLocks noChangeAspect="1"/>
          </p:cNvSpPr>
          <p:nvPr/>
        </p:nvSpPr>
        <p:spPr>
          <a:xfrm rot="18841292">
            <a:off x="5983560" y="556116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02" name="L-Shape 101"/>
          <p:cNvSpPr>
            <a:spLocks noChangeAspect="1"/>
          </p:cNvSpPr>
          <p:nvPr/>
        </p:nvSpPr>
        <p:spPr>
          <a:xfrm rot="18841292">
            <a:off x="7731073" y="556116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03" name="L-Shape 102"/>
          <p:cNvSpPr>
            <a:spLocks noChangeAspect="1"/>
          </p:cNvSpPr>
          <p:nvPr/>
        </p:nvSpPr>
        <p:spPr>
          <a:xfrm rot="18841292">
            <a:off x="9498905" y="556116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26649" y="5685246"/>
            <a:ext cx="194771" cy="247891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71559" y="5892132"/>
            <a:ext cx="194771" cy="247891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2582130" y="1972609"/>
            <a:ext cx="8110484" cy="4663254"/>
          </a:xfrm>
          <a:prstGeom prst="rect">
            <a:avLst/>
          </a:prstGeom>
          <a:solidFill>
            <a:schemeClr val="bg1">
              <a:lumMod val="65000"/>
              <a:alpha val="2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3715780" y="2078725"/>
            <a:ext cx="4645863" cy="1160172"/>
            <a:chOff x="9758058" y="2224427"/>
            <a:chExt cx="4645863" cy="1160172"/>
          </a:xfrm>
        </p:grpSpPr>
        <p:sp>
          <p:nvSpPr>
            <p:cNvPr id="107" name="Rectângulo 71">
              <a:hlinkClick r:id="rId10" action="ppaction://hlinksldjump"/>
            </p:cNvPr>
            <p:cNvSpPr/>
            <p:nvPr/>
          </p:nvSpPr>
          <p:spPr>
            <a:xfrm>
              <a:off x="9759961" y="2228214"/>
              <a:ext cx="4643960" cy="1156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08" name="Rectângulo 74"/>
            <p:cNvSpPr/>
            <p:nvPr/>
          </p:nvSpPr>
          <p:spPr>
            <a:xfrm>
              <a:off x="9758058" y="2224427"/>
              <a:ext cx="4645863" cy="31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1400" dirty="0" smtClean="0">
                  <a:solidFill>
                    <a:schemeClr val="bg2">
                      <a:lumMod val="50000"/>
                    </a:schemeClr>
                  </a:solidFill>
                </a:rPr>
                <a:t>ATRIBUIR PROCESSO</a:t>
              </a:r>
              <a:endParaRPr lang="pt-PT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3000537" y="3062611"/>
              <a:ext cx="1189215" cy="21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>
                <a:lnSpc>
                  <a:spcPct val="107000"/>
                </a:lnSpc>
                <a:spcAft>
                  <a:spcPts val="800"/>
                </a:spcAft>
              </a:pPr>
              <a:r>
                <a:rPr lang="pt-PT" sz="750" kern="0" dirty="0" smtClean="0">
                  <a:solidFill>
                    <a:schemeClr val="tx2">
                      <a:lumMod val="50000"/>
                    </a:schemeClr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ATRIBUIR</a:t>
              </a:r>
              <a:endPara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1679234" y="3065527"/>
              <a:ext cx="1189215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>
                <a:lnSpc>
                  <a:spcPct val="107000"/>
                </a:lnSpc>
                <a:spcAft>
                  <a:spcPts val="800"/>
                </a:spcAft>
              </a:pPr>
              <a:r>
                <a:rPr lang="pt-PT" sz="750" kern="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CANCELAR</a:t>
              </a:r>
            </a:p>
          </p:txBody>
        </p:sp>
      </p:grpSp>
      <p:sp>
        <p:nvSpPr>
          <p:cNvPr id="112" name="Rectângulo 74"/>
          <p:cNvSpPr/>
          <p:nvPr/>
        </p:nvSpPr>
        <p:spPr>
          <a:xfrm>
            <a:off x="3783002" y="2460846"/>
            <a:ext cx="4459297" cy="316610"/>
          </a:xfrm>
          <a:prstGeom prst="rect">
            <a:avLst/>
          </a:prstGeom>
          <a:solidFill>
            <a:srgbClr val="F2F7FC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 smtClean="0">
                <a:solidFill>
                  <a:schemeClr val="accent1"/>
                </a:solidFill>
              </a:rPr>
              <a:t>O PROCESSO JÁ SE ENCONTRA ATRIBUIDO A X236885</a:t>
            </a:r>
          </a:p>
          <a:p>
            <a:r>
              <a:rPr lang="pt-PT" sz="1100" dirty="0" smtClean="0">
                <a:solidFill>
                  <a:schemeClr val="bg2">
                    <a:lumMod val="50000"/>
                  </a:schemeClr>
                </a:solidFill>
              </a:rPr>
              <a:t>Ao continuar irá retirar esta atribuição e atribui-la ao utilizador </a:t>
            </a:r>
            <a:r>
              <a:rPr lang="pt-PT" sz="1100" dirty="0" smtClean="0">
                <a:solidFill>
                  <a:schemeClr val="accent1"/>
                </a:solidFill>
              </a:rPr>
              <a:t>X430220</a:t>
            </a:r>
            <a:endParaRPr lang="pt-PT" sz="1100" dirty="0">
              <a:solidFill>
                <a:schemeClr val="accent1"/>
              </a:solidFill>
            </a:endParaRPr>
          </a:p>
        </p:txBody>
      </p:sp>
      <p:sp>
        <p:nvSpPr>
          <p:cNvPr id="115" name="Rectângulo 74"/>
          <p:cNvSpPr/>
          <p:nvPr/>
        </p:nvSpPr>
        <p:spPr>
          <a:xfrm>
            <a:off x="8166575" y="2097700"/>
            <a:ext cx="144000" cy="144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238813" y="4612594"/>
            <a:ext cx="588476" cy="239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052438" y="4725773"/>
            <a:ext cx="588476" cy="1342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866063" y="4821060"/>
            <a:ext cx="58847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679688" y="4445117"/>
            <a:ext cx="588476" cy="4191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1" name="Rectangle 70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11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114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0612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1" r="44718" b="583"/>
          <a:stretch/>
        </p:blipFill>
        <p:spPr>
          <a:xfrm>
            <a:off x="2676094" y="2620743"/>
            <a:ext cx="4838836" cy="2344709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INÍCIO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910620" y="5175725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</a:t>
            </a:r>
            <a:r>
              <a:rPr lang="pt-PT" sz="800" b="1" dirty="0" smtClean="0">
                <a:solidFill>
                  <a:srgbClr val="002060"/>
                </a:solidFill>
              </a:rPr>
              <a:t>EM PARECER DE RISCO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88" name="L-Shape 87"/>
          <p:cNvSpPr>
            <a:spLocks noChangeAspect="1"/>
          </p:cNvSpPr>
          <p:nvPr/>
        </p:nvSpPr>
        <p:spPr>
          <a:xfrm rot="2758708" flipV="1">
            <a:off x="2807242" y="525877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0" name="TextBox 89"/>
          <p:cNvSpPr txBox="1"/>
          <p:nvPr/>
        </p:nvSpPr>
        <p:spPr>
          <a:xfrm>
            <a:off x="2910620" y="5449725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EM </a:t>
            </a:r>
            <a:r>
              <a:rPr lang="pt-PT" sz="800" b="1" dirty="0" smtClean="0">
                <a:solidFill>
                  <a:srgbClr val="002060"/>
                </a:solidFill>
              </a:rPr>
              <a:t>DÚVIDAS COMPLIANCE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93" name="L-Shape 92"/>
          <p:cNvSpPr>
            <a:spLocks noChangeAspect="1"/>
          </p:cNvSpPr>
          <p:nvPr/>
        </p:nvSpPr>
        <p:spPr>
          <a:xfrm rot="2758708" flipV="1">
            <a:off x="2807242" y="553277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20" name="TextBox 119"/>
          <p:cNvSpPr txBox="1"/>
          <p:nvPr/>
        </p:nvSpPr>
        <p:spPr>
          <a:xfrm>
            <a:off x="2676093" y="2110814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70C0"/>
                </a:solidFill>
              </a:rPr>
              <a:t>PERFORMANCE DIÁRIA: 00-00-0000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813" y="4612594"/>
            <a:ext cx="588476" cy="239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052438" y="4725773"/>
            <a:ext cx="588476" cy="1342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866063" y="4821060"/>
            <a:ext cx="58847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679688" y="4445117"/>
            <a:ext cx="588476" cy="4191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493312" y="3910962"/>
            <a:ext cx="588476" cy="955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4" name="Rectangle 133"/>
          <p:cNvSpPr>
            <a:spLocks noChangeAspect="1"/>
          </p:cNvSpPr>
          <p:nvPr/>
        </p:nvSpPr>
        <p:spPr>
          <a:xfrm>
            <a:off x="8464402" y="2087180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 smtClean="0">
                <a:solidFill>
                  <a:schemeClr val="tx1"/>
                </a:solidFill>
              </a:rPr>
              <a:t>EM PARECER DE RISCO</a:t>
            </a:r>
            <a:endParaRPr lang="pt-PT" sz="800" b="1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041515" y="2087180"/>
            <a:ext cx="396000" cy="3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75</a:t>
            </a:r>
          </a:p>
        </p:txBody>
      </p:sp>
      <p:sp>
        <p:nvSpPr>
          <p:cNvPr id="139" name="Rectangle 138"/>
          <p:cNvSpPr>
            <a:spLocks noChangeAspect="1"/>
          </p:cNvSpPr>
          <p:nvPr/>
        </p:nvSpPr>
        <p:spPr>
          <a:xfrm>
            <a:off x="8464402" y="2531238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>
                <a:solidFill>
                  <a:schemeClr val="tx1"/>
                </a:solidFill>
              </a:rPr>
              <a:t>EM </a:t>
            </a:r>
            <a:r>
              <a:rPr lang="pt-PT" sz="800" b="1" dirty="0" smtClean="0">
                <a:solidFill>
                  <a:schemeClr val="tx1"/>
                </a:solidFill>
              </a:rPr>
              <a:t>DUVIDAS COMPLIANCE</a:t>
            </a:r>
            <a:endParaRPr lang="pt-PT" sz="800" b="1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041515" y="2531238"/>
            <a:ext cx="396000" cy="39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60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12974"/>
            <a:ext cx="1135275" cy="318221"/>
          </a:xfrm>
          <a:prstGeom prst="rect">
            <a:avLst/>
          </a:prstGeom>
        </p:spPr>
      </p:pic>
      <p:sp>
        <p:nvSpPr>
          <p:cNvPr id="57" name="Text Placeholder 2"/>
          <p:cNvSpPr txBox="1">
            <a:spLocks/>
          </p:cNvSpPr>
          <p:nvPr/>
        </p:nvSpPr>
        <p:spPr>
          <a:xfrm>
            <a:off x="418310" y="707236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25.I|  </a:t>
            </a:r>
            <a:r>
              <a:rPr lang="pt-PT" sz="1600" dirty="0"/>
              <a:t>Ecrãs de suporte à Jornada de </a:t>
            </a:r>
            <a:r>
              <a:rPr lang="pt-PT" sz="1600" dirty="0" smtClean="0"/>
              <a:t>Cliente – </a:t>
            </a:r>
            <a:r>
              <a:rPr lang="pt-PT" sz="1600" i="1" dirty="0" err="1" smtClean="0"/>
              <a:t>Home</a:t>
            </a:r>
            <a:r>
              <a:rPr lang="pt-PT" sz="1600" i="1" dirty="0" smtClean="0"/>
              <a:t> </a:t>
            </a:r>
            <a:r>
              <a:rPr lang="pt-PT" sz="1600" i="1" dirty="0" err="1" smtClean="0"/>
              <a:t>Page</a:t>
            </a:r>
            <a:r>
              <a:rPr lang="pt-PT" sz="1600" i="1" dirty="0"/>
              <a:t> Canal Presencial </a:t>
            </a:r>
            <a:r>
              <a:rPr lang="pt-PT" sz="1600" i="1" u="sng" dirty="0" smtClean="0"/>
              <a:t>Perfil Compliance Office</a:t>
            </a:r>
            <a:endParaRPr lang="pt-PT" sz="1600" u="sng" dirty="0"/>
          </a:p>
        </p:txBody>
      </p:sp>
      <p:sp>
        <p:nvSpPr>
          <p:cNvPr id="59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 err="1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Onboarding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 Comerciante | 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25" y="1805446"/>
            <a:ext cx="76806" cy="7680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69"/>
            <a:ext cx="155541" cy="81657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1500967" y="2072028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5"/>
            <a:ext cx="186494" cy="97907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1507728" y="2236501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chemeClr val="bg1"/>
                </a:solidFill>
              </a:rPr>
              <a:t>Pareceres</a:t>
            </a:r>
            <a:endParaRPr lang="pt-PT" sz="550" b="1" kern="0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512716" y="2397573"/>
            <a:ext cx="1058481" cy="16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Parecer</a:t>
            </a:r>
            <a:r>
              <a:rPr lang="pt-PT" sz="550" kern="0" dirty="0" smtClean="0">
                <a:solidFill>
                  <a:srgbClr val="000000"/>
                </a:solidFill>
              </a:rPr>
              <a:t> </a:t>
            </a:r>
            <a:r>
              <a:rPr lang="pt-PT" sz="550" b="1" kern="0" dirty="0" smtClean="0">
                <a:solidFill>
                  <a:srgbClr val="000000"/>
                </a:solidFill>
              </a:rPr>
              <a:t>Risco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507728" y="2557903"/>
            <a:ext cx="1063469" cy="164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Dúvidas Compliance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94" name="L-Shape 93"/>
          <p:cNvSpPr>
            <a:spLocks noChangeAspect="1"/>
          </p:cNvSpPr>
          <p:nvPr/>
        </p:nvSpPr>
        <p:spPr>
          <a:xfrm rot="18841292">
            <a:off x="2455629" y="2283589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6" name="Rectangle 95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grpSp>
        <p:nvGrpSpPr>
          <p:cNvPr id="64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66" name="Rounded Rectangle 65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42" name="Rectangle 41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7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115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9400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1" r="44718" b="583"/>
          <a:stretch/>
        </p:blipFill>
        <p:spPr>
          <a:xfrm>
            <a:off x="2676094" y="2620743"/>
            <a:ext cx="4838836" cy="2344709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INÍCIO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910620" y="5175725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</a:t>
            </a:r>
            <a:r>
              <a:rPr lang="pt-PT" sz="800" b="1" dirty="0" smtClean="0">
                <a:solidFill>
                  <a:srgbClr val="002060"/>
                </a:solidFill>
              </a:rPr>
              <a:t>EM PARECER DE RISCO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88" name="L-Shape 87"/>
          <p:cNvSpPr>
            <a:spLocks noChangeAspect="1"/>
          </p:cNvSpPr>
          <p:nvPr/>
        </p:nvSpPr>
        <p:spPr>
          <a:xfrm rot="2758708" flipV="1">
            <a:off x="2807242" y="525877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0" name="TextBox 89"/>
          <p:cNvSpPr txBox="1"/>
          <p:nvPr/>
        </p:nvSpPr>
        <p:spPr>
          <a:xfrm>
            <a:off x="2910620" y="6002175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EM </a:t>
            </a:r>
            <a:r>
              <a:rPr lang="pt-PT" sz="800" b="1" dirty="0" smtClean="0">
                <a:solidFill>
                  <a:srgbClr val="002060"/>
                </a:solidFill>
              </a:rPr>
              <a:t>DÚVIDAS COMPLIANCE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93" name="L-Shape 92"/>
          <p:cNvSpPr>
            <a:spLocks noChangeAspect="1"/>
          </p:cNvSpPr>
          <p:nvPr/>
        </p:nvSpPr>
        <p:spPr>
          <a:xfrm rot="2758708" flipV="1">
            <a:off x="2807242" y="608522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20" name="TextBox 119"/>
          <p:cNvSpPr txBox="1"/>
          <p:nvPr/>
        </p:nvSpPr>
        <p:spPr>
          <a:xfrm>
            <a:off x="2676093" y="2110814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70C0"/>
                </a:solidFill>
              </a:rPr>
              <a:t>PERFORMANCE DIÁRIA: 00-00-0000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813" y="4612594"/>
            <a:ext cx="588476" cy="239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052438" y="4725773"/>
            <a:ext cx="588476" cy="1342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866063" y="4821060"/>
            <a:ext cx="58847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679688" y="4445117"/>
            <a:ext cx="588476" cy="4191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493312" y="3910962"/>
            <a:ext cx="588476" cy="955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4" name="Rectangle 133"/>
          <p:cNvSpPr>
            <a:spLocks noChangeAspect="1"/>
          </p:cNvSpPr>
          <p:nvPr/>
        </p:nvSpPr>
        <p:spPr>
          <a:xfrm>
            <a:off x="8464402" y="2087180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 smtClean="0">
                <a:solidFill>
                  <a:schemeClr val="tx1"/>
                </a:solidFill>
              </a:rPr>
              <a:t>EM PARECER DE RISCO</a:t>
            </a:r>
            <a:endParaRPr lang="pt-PT" sz="800" b="1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041515" y="2087180"/>
            <a:ext cx="396000" cy="3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75</a:t>
            </a:r>
          </a:p>
        </p:txBody>
      </p:sp>
      <p:sp>
        <p:nvSpPr>
          <p:cNvPr id="139" name="Rectangle 138"/>
          <p:cNvSpPr>
            <a:spLocks noChangeAspect="1"/>
          </p:cNvSpPr>
          <p:nvPr/>
        </p:nvSpPr>
        <p:spPr>
          <a:xfrm>
            <a:off x="8464402" y="2531238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>
                <a:solidFill>
                  <a:schemeClr val="tx1"/>
                </a:solidFill>
              </a:rPr>
              <a:t>EM </a:t>
            </a:r>
            <a:r>
              <a:rPr lang="pt-PT" sz="800" b="1" dirty="0" smtClean="0">
                <a:solidFill>
                  <a:schemeClr val="tx1"/>
                </a:solidFill>
              </a:rPr>
              <a:t>DUVIDAS COMPLIANCE</a:t>
            </a:r>
            <a:endParaRPr lang="pt-PT" sz="800" b="1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041515" y="2531238"/>
            <a:ext cx="396000" cy="39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60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12974"/>
            <a:ext cx="1135275" cy="318221"/>
          </a:xfrm>
          <a:prstGeom prst="rect">
            <a:avLst/>
          </a:prstGeom>
        </p:spPr>
      </p:pic>
      <p:sp>
        <p:nvSpPr>
          <p:cNvPr id="57" name="Text Placeholder 2"/>
          <p:cNvSpPr txBox="1">
            <a:spLocks/>
          </p:cNvSpPr>
          <p:nvPr/>
        </p:nvSpPr>
        <p:spPr>
          <a:xfrm>
            <a:off x="418310" y="707236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25.J |  </a:t>
            </a:r>
            <a:r>
              <a:rPr lang="pt-PT" sz="1600" dirty="0"/>
              <a:t>Ecrãs de suporte à Jornada de </a:t>
            </a:r>
            <a:r>
              <a:rPr lang="pt-PT" sz="1600" dirty="0" smtClean="0"/>
              <a:t>Cliente – </a:t>
            </a:r>
            <a:r>
              <a:rPr lang="pt-PT" sz="1600" i="1" dirty="0" err="1" smtClean="0"/>
              <a:t>Home</a:t>
            </a:r>
            <a:r>
              <a:rPr lang="pt-PT" sz="1600" i="1" dirty="0" smtClean="0"/>
              <a:t> </a:t>
            </a:r>
            <a:r>
              <a:rPr lang="pt-PT" sz="1600" i="1" dirty="0" err="1" smtClean="0"/>
              <a:t>Page</a:t>
            </a:r>
            <a:r>
              <a:rPr lang="pt-PT" sz="1600" i="1" dirty="0"/>
              <a:t> Canal Presencial </a:t>
            </a:r>
            <a:r>
              <a:rPr lang="pt-PT" sz="1600" i="1" u="sng" dirty="0" smtClean="0"/>
              <a:t>Perfil Compliance Office</a:t>
            </a:r>
            <a:endParaRPr lang="pt-PT" sz="1600" u="sng" dirty="0"/>
          </a:p>
        </p:txBody>
      </p:sp>
      <p:sp>
        <p:nvSpPr>
          <p:cNvPr id="59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 err="1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Onboarding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 Comerciante | 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25" y="1805446"/>
            <a:ext cx="76806" cy="7680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69"/>
            <a:ext cx="155541" cy="81657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1500967" y="2072028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5"/>
            <a:ext cx="186494" cy="97907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1507728" y="2236501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chemeClr val="bg1"/>
                </a:solidFill>
              </a:rPr>
              <a:t>Pareceres</a:t>
            </a:r>
            <a:endParaRPr lang="pt-PT" sz="550" b="1" kern="0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512716" y="2397573"/>
            <a:ext cx="1058481" cy="16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Parecer</a:t>
            </a:r>
            <a:r>
              <a:rPr lang="pt-PT" sz="550" kern="0" dirty="0" smtClean="0">
                <a:solidFill>
                  <a:srgbClr val="000000"/>
                </a:solidFill>
              </a:rPr>
              <a:t> </a:t>
            </a:r>
            <a:r>
              <a:rPr lang="pt-PT" sz="550" b="1" kern="0" dirty="0" smtClean="0">
                <a:solidFill>
                  <a:srgbClr val="000000"/>
                </a:solidFill>
              </a:rPr>
              <a:t>Risco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507728" y="2557903"/>
            <a:ext cx="1063469" cy="164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Dúvidas Compliance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94" name="L-Shape 93"/>
          <p:cNvSpPr>
            <a:spLocks noChangeAspect="1"/>
          </p:cNvSpPr>
          <p:nvPr/>
        </p:nvSpPr>
        <p:spPr>
          <a:xfrm rot="18841292">
            <a:off x="2455629" y="2283589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6" name="Rectangle 95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grpSp>
        <p:nvGrpSpPr>
          <p:cNvPr id="64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66" name="Rounded Rectangle 65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2792337" y="5382101"/>
          <a:ext cx="7622698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000">
                  <a:extLst>
                    <a:ext uri="{9D8B030D-6E8A-4147-A177-3AD203B41FA5}">
                      <a16:colId xmlns:a16="http://schemas.microsoft.com/office/drawing/2014/main" val="779162220"/>
                    </a:ext>
                  </a:extLst>
                </a:gridCol>
                <a:gridCol w="1040425">
                  <a:extLst>
                    <a:ext uri="{9D8B030D-6E8A-4147-A177-3AD203B41FA5}">
                      <a16:colId xmlns:a16="http://schemas.microsoft.com/office/drawing/2014/main" val="3835823703"/>
                    </a:ext>
                  </a:extLst>
                </a:gridCol>
                <a:gridCol w="980399">
                  <a:extLst>
                    <a:ext uri="{9D8B030D-6E8A-4147-A177-3AD203B41FA5}">
                      <a16:colId xmlns:a16="http://schemas.microsoft.com/office/drawing/2014/main" val="2057806002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3157617288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4196621889"/>
                    </a:ext>
                  </a:extLst>
                </a:gridCol>
                <a:gridCol w="897670">
                  <a:extLst>
                    <a:ext uri="{9D8B030D-6E8A-4147-A177-3AD203B41FA5}">
                      <a16:colId xmlns:a16="http://schemas.microsoft.com/office/drawing/2014/main" val="374389826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</a:t>
                      </a:r>
                      <a:r>
                        <a:rPr lang="pt-PT" sz="700" baseline="0" dirty="0" smtClean="0"/>
                        <a:t>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Contrato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Data</a:t>
                      </a:r>
                      <a:r>
                        <a:rPr lang="pt-PT" sz="700" baseline="0" dirty="0" smtClean="0"/>
                        <a:t> do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Comerciante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lt1"/>
                          </a:solidFill>
                        </a:rPr>
                        <a:t>Utilizador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4729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12/08/2019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5729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21/09/2020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TESTE2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X236885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499939"/>
                  </a:ext>
                </a:extLst>
              </a:tr>
            </a:tbl>
          </a:graphicData>
        </a:graphic>
      </p:graphicFrame>
      <p:grpSp>
        <p:nvGrpSpPr>
          <p:cNvPr id="44" name="Group 43"/>
          <p:cNvGrpSpPr>
            <a:grpSpLocks noChangeAspect="1"/>
          </p:cNvGrpSpPr>
          <p:nvPr/>
        </p:nvGrpSpPr>
        <p:grpSpPr>
          <a:xfrm>
            <a:off x="10125675" y="5643776"/>
            <a:ext cx="216000" cy="216000"/>
            <a:chOff x="2133905" y="990905"/>
            <a:chExt cx="5609626" cy="5609626"/>
          </a:xfrm>
        </p:grpSpPr>
        <p:sp>
          <p:nvSpPr>
            <p:cNvPr id="45" name="Isosceles Triangle 44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6" name="Rectangle 45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48" name="L-Shape 47"/>
          <p:cNvSpPr>
            <a:spLocks noChangeAspect="1"/>
          </p:cNvSpPr>
          <p:nvPr/>
        </p:nvSpPr>
        <p:spPr>
          <a:xfrm rot="18841292">
            <a:off x="3817554" y="542081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49" name="L-Shape 48"/>
          <p:cNvSpPr>
            <a:spLocks noChangeAspect="1"/>
          </p:cNvSpPr>
          <p:nvPr/>
        </p:nvSpPr>
        <p:spPr>
          <a:xfrm rot="18841292">
            <a:off x="4850486" y="542081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50" name="L-Shape 49"/>
          <p:cNvSpPr>
            <a:spLocks noChangeAspect="1"/>
          </p:cNvSpPr>
          <p:nvPr/>
        </p:nvSpPr>
        <p:spPr>
          <a:xfrm rot="18841292">
            <a:off x="5839386" y="542081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51" name="L-Shape 50"/>
          <p:cNvSpPr>
            <a:spLocks noChangeAspect="1"/>
          </p:cNvSpPr>
          <p:nvPr/>
        </p:nvSpPr>
        <p:spPr>
          <a:xfrm rot="18841292">
            <a:off x="7586899" y="542081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52" name="L-Shape 51"/>
          <p:cNvSpPr>
            <a:spLocks noChangeAspect="1"/>
          </p:cNvSpPr>
          <p:nvPr/>
        </p:nvSpPr>
        <p:spPr>
          <a:xfrm rot="18841292">
            <a:off x="9354731" y="542081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82475" y="5544890"/>
            <a:ext cx="194771" cy="24789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27385" y="5751776"/>
            <a:ext cx="194771" cy="247891"/>
          </a:xfrm>
          <a:prstGeom prst="rect">
            <a:avLst/>
          </a:prstGeom>
        </p:spPr>
      </p:pic>
      <p:sp>
        <p:nvSpPr>
          <p:cNvPr id="55" name="Rectangle 54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10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116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5041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67"/>
          <p:cNvSpPr txBox="1"/>
          <p:nvPr/>
        </p:nvSpPr>
        <p:spPr>
          <a:xfrm>
            <a:off x="701781" y="2327686"/>
            <a:ext cx="11175420" cy="4030780"/>
          </a:xfrm>
          <a:prstGeom prst="roundRect">
            <a:avLst>
              <a:gd name="adj" fmla="val 1916"/>
            </a:avLst>
          </a:prstGeom>
          <a:solidFill>
            <a:srgbClr val="FFFFFF"/>
          </a:solidFill>
          <a:ln w="9525" cap="flat" cmpd="sng" algn="ctr">
            <a:solidFill>
              <a:srgbClr val="A2AAAD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54000" rIns="0" bIns="0" rtlCol="0" anchor="t" anchorCtr="0"/>
          <a:lstStyle>
            <a:defPPr>
              <a:defRPr lang="en-US"/>
            </a:defPPr>
            <a:lvl1pPr algn="ctr">
              <a:defRPr sz="600" b="1">
                <a:solidFill>
                  <a:srgbClr val="000000"/>
                </a:solidFill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 lang="pt-BR" kern="0" dirty="0">
              <a:latin typeface="Trebuchet MS" panose="020B0603020202020204" pitchFamily="34" charset="0"/>
            </a:endParaRPr>
          </a:p>
        </p:txBody>
      </p:sp>
      <p:sp>
        <p:nvSpPr>
          <p:cNvPr id="78" name="TextBox 67"/>
          <p:cNvSpPr txBox="1"/>
          <p:nvPr/>
        </p:nvSpPr>
        <p:spPr>
          <a:xfrm>
            <a:off x="684666" y="1161766"/>
            <a:ext cx="11175420" cy="1101982"/>
          </a:xfrm>
          <a:prstGeom prst="roundRect">
            <a:avLst>
              <a:gd name="adj" fmla="val 1916"/>
            </a:avLst>
          </a:prstGeom>
          <a:solidFill>
            <a:srgbClr val="FFFFFF"/>
          </a:solidFill>
          <a:ln w="9525" cap="flat" cmpd="sng" algn="ctr">
            <a:solidFill>
              <a:srgbClr val="A2AAAD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54000" rIns="0" bIns="0" rtlCol="0" anchor="t" anchorCtr="0"/>
          <a:lstStyle>
            <a:defPPr>
              <a:defRPr lang="en-US"/>
            </a:defPPr>
            <a:lvl1pPr algn="ctr">
              <a:defRPr sz="600" b="1">
                <a:solidFill>
                  <a:srgbClr val="000000"/>
                </a:solidFill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 lang="pt-BR" kern="0" dirty="0">
              <a:latin typeface="Trebuchet MS" panose="020B0603020202020204" pitchFamily="34" charset="0"/>
            </a:endParaRPr>
          </a:p>
        </p:txBody>
      </p:sp>
      <p:sp>
        <p:nvSpPr>
          <p:cNvPr id="143" name="Rectangle 106"/>
          <p:cNvSpPr>
            <a:spLocks noChangeAspect="1"/>
          </p:cNvSpPr>
          <p:nvPr/>
        </p:nvSpPr>
        <p:spPr>
          <a:xfrm rot="16200000">
            <a:off x="995830" y="3504784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Seleção de Produto</a:t>
            </a:r>
            <a:endParaRPr kumimoji="0" lang="pt-BR" sz="600" b="0" i="0" u="none" strike="noStrike" kern="0" cap="none" spc="0" normalizeH="0" baseline="0" noProof="0" dirty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4" name="Oval 333"/>
          <p:cNvSpPr>
            <a:spLocks noChangeAspect="1"/>
          </p:cNvSpPr>
          <p:nvPr/>
        </p:nvSpPr>
        <p:spPr>
          <a:xfrm flipH="1">
            <a:off x="594667" y="3727871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  <a:cs typeface="+mn-cs"/>
              </a:rPr>
              <a:t>1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pic>
        <p:nvPicPr>
          <p:cNvPr id="130" name="Picture 1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4054" y="3743345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9" name="Rectangle 236"/>
          <p:cNvSpPr/>
          <p:nvPr/>
        </p:nvSpPr>
        <p:spPr>
          <a:xfrm>
            <a:off x="345961" y="1194256"/>
            <a:ext cx="197541" cy="1106178"/>
          </a:xfrm>
          <a:prstGeom prst="roundRect">
            <a:avLst/>
          </a:prstGeom>
          <a:solidFill>
            <a:srgbClr val="1A1E30"/>
          </a:solidFill>
          <a:ln w="6350" cap="flat" cmpd="sng" algn="ctr">
            <a:solidFill>
              <a:srgbClr val="1A1E30"/>
            </a:solidFill>
            <a:prstDash val="solid"/>
            <a:miter lim="800000"/>
          </a:ln>
          <a:effectLst/>
        </p:spPr>
        <p:txBody>
          <a:bodyPr vert="vert270" lIns="0" tIns="0" rIns="0" bIns="0" rtlCol="0" anchor="ctr"/>
          <a:lstStyle/>
          <a:p>
            <a:pPr algn="ctr">
              <a:defRPr/>
            </a:pPr>
            <a:r>
              <a:rPr lang="pt-BR" sz="700" b="1" kern="0" dirty="0" smtClean="0">
                <a:solidFill>
                  <a:srgbClr val="FFFFFF"/>
                </a:solidFill>
                <a:latin typeface="Arial" panose="020B0604020202020204"/>
                <a:cs typeface="Arial" charset="0"/>
              </a:rPr>
              <a:t>Sist. Unicre</a:t>
            </a:r>
            <a:endParaRPr lang="pt-BR" sz="700" b="1" kern="0" dirty="0">
              <a:solidFill>
                <a:srgbClr val="FFFFFF"/>
              </a:solidFill>
              <a:latin typeface="Arial" panose="020B0604020202020204"/>
              <a:cs typeface="Arial" charset="0"/>
            </a:endParaRPr>
          </a:p>
        </p:txBody>
      </p:sp>
      <p:sp>
        <p:nvSpPr>
          <p:cNvPr id="233" name="Rectangle 236"/>
          <p:cNvSpPr/>
          <p:nvPr/>
        </p:nvSpPr>
        <p:spPr>
          <a:xfrm>
            <a:off x="345961" y="2332883"/>
            <a:ext cx="198477" cy="4025583"/>
          </a:xfrm>
          <a:prstGeom prst="roundRect">
            <a:avLst/>
          </a:prstGeom>
          <a:solidFill>
            <a:srgbClr val="1A1E30"/>
          </a:solidFill>
          <a:ln w="6350" cap="flat" cmpd="sng" algn="ctr">
            <a:solidFill>
              <a:srgbClr val="1A1E30"/>
            </a:solidFill>
            <a:prstDash val="solid"/>
            <a:miter lim="800000"/>
          </a:ln>
          <a:effectLst/>
        </p:spPr>
        <p:txBody>
          <a:bodyPr vert="vert270" lIns="0" tIns="0" rIns="0" bIns="0" rtlCol="0" anchor="ctr"/>
          <a:lstStyle/>
          <a:p>
            <a:pPr algn="ctr">
              <a:defRPr/>
            </a:pPr>
            <a:r>
              <a:rPr lang="pt-BR" sz="700" b="1" kern="0" dirty="0" smtClean="0">
                <a:solidFill>
                  <a:srgbClr val="FFFFFF"/>
                </a:solidFill>
                <a:latin typeface="Arial" panose="020B0604020202020204"/>
                <a:cs typeface="Arial" charset="0"/>
              </a:rPr>
              <a:t>Front-End</a:t>
            </a:r>
            <a:endParaRPr lang="pt-BR" sz="700" b="1" kern="0" dirty="0">
              <a:solidFill>
                <a:srgbClr val="FFFFFF"/>
              </a:solidFill>
              <a:latin typeface="Arial" panose="020B0604020202020204"/>
              <a:cs typeface="Arial" charset="0"/>
            </a:endParaRPr>
          </a:p>
        </p:txBody>
      </p:sp>
      <p:cxnSp>
        <p:nvCxnSpPr>
          <p:cNvPr id="246" name="Straight Arrow Connector 245"/>
          <p:cNvCxnSpPr>
            <a:stCxn id="167" idx="2"/>
            <a:endCxn id="143" idx="3"/>
          </p:cNvCxnSpPr>
          <p:nvPr/>
        </p:nvCxnSpPr>
        <p:spPr>
          <a:xfrm flipH="1">
            <a:off x="1139830" y="3516819"/>
            <a:ext cx="6199" cy="299128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106"/>
          <p:cNvSpPr>
            <a:spLocks noChangeAspect="1"/>
          </p:cNvSpPr>
          <p:nvPr/>
        </p:nvSpPr>
        <p:spPr>
          <a:xfrm rot="16200000">
            <a:off x="2164851" y="3524137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Obter catálogo</a:t>
            </a:r>
            <a:endParaRPr kumimoji="0" lang="pt-BR" sz="600" b="0" i="0" u="none" strike="noStrike" kern="0" cap="none" spc="0" normalizeH="0" baseline="0" noProof="0" dirty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05" name="Straight Arrow Connector 104"/>
          <p:cNvCxnSpPr>
            <a:stCxn id="91" idx="2"/>
          </p:cNvCxnSpPr>
          <p:nvPr/>
        </p:nvCxnSpPr>
        <p:spPr>
          <a:xfrm>
            <a:off x="2764014" y="3979300"/>
            <a:ext cx="275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8" name="Rectangle 106"/>
          <p:cNvSpPr>
            <a:spLocks noChangeAspect="1"/>
          </p:cNvSpPr>
          <p:nvPr/>
        </p:nvSpPr>
        <p:spPr>
          <a:xfrm rot="16200000">
            <a:off x="3303201" y="3535455"/>
            <a:ext cx="259611" cy="820594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Seleção Brands e Pacotes</a:t>
            </a:r>
            <a:endParaRPr kumimoji="0" lang="pt-BR" sz="600" b="0" i="0" u="none" strike="noStrike" kern="0" cap="none" spc="0" normalizeH="0" baseline="0" noProof="0" dirty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9" name="Rectangle 106"/>
          <p:cNvSpPr>
            <a:spLocks noChangeAspect="1"/>
          </p:cNvSpPr>
          <p:nvPr/>
        </p:nvSpPr>
        <p:spPr>
          <a:xfrm rot="16200000">
            <a:off x="4928771" y="2600980"/>
            <a:ext cx="314437" cy="993890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Obter info adicionar</a:t>
            </a:r>
            <a:endParaRPr kumimoji="0" lang="pt-BR" sz="600" b="0" i="0" u="none" strike="noStrike" kern="0" cap="none" spc="0" normalizeH="0" baseline="0" noProof="0" dirty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10" name="Straight Arrow Connector 109"/>
          <p:cNvCxnSpPr>
            <a:stCxn id="108" idx="2"/>
          </p:cNvCxnSpPr>
          <p:nvPr/>
        </p:nvCxnSpPr>
        <p:spPr>
          <a:xfrm>
            <a:off x="3843304" y="3945752"/>
            <a:ext cx="284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6" name="Rectangle 106"/>
          <p:cNvSpPr>
            <a:spLocks noChangeAspect="1"/>
          </p:cNvSpPr>
          <p:nvPr/>
        </p:nvSpPr>
        <p:spPr>
          <a:xfrm rot="16200000">
            <a:off x="6198277" y="2600980"/>
            <a:ext cx="314437" cy="993890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Seleção de Funcionalidades</a:t>
            </a:r>
            <a:endParaRPr kumimoji="0" lang="pt-BR" sz="600" b="0" i="0" u="none" strike="noStrike" kern="0" cap="none" spc="0" normalizeH="0" baseline="0" noProof="0" dirty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17" name="Straight Arrow Connector 116"/>
          <p:cNvCxnSpPr>
            <a:stCxn id="109" idx="2"/>
            <a:endCxn id="116" idx="0"/>
          </p:cNvCxnSpPr>
          <p:nvPr/>
        </p:nvCxnSpPr>
        <p:spPr>
          <a:xfrm>
            <a:off x="5582935" y="3097925"/>
            <a:ext cx="275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66570" y="2688250"/>
            <a:ext cx="55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600" kern="0" dirty="0" smtClean="0">
                <a:solidFill>
                  <a:srgbClr val="E7E6E6">
                    <a:lumMod val="10000"/>
                  </a:srgbClr>
                </a:solidFill>
                <a:latin typeface="Arial" panose="020B0604020202020204"/>
              </a:rPr>
              <a:t>A EAT é Unicre?</a:t>
            </a:r>
            <a:endParaRPr kumimoji="0" lang="pt-PT" sz="6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8" name="Flowchart: Decision 137"/>
          <p:cNvSpPr>
            <a:spLocks noChangeAspect="1"/>
          </p:cNvSpPr>
          <p:nvPr/>
        </p:nvSpPr>
        <p:spPr>
          <a:xfrm rot="5400000">
            <a:off x="7317074" y="3000204"/>
            <a:ext cx="248768" cy="212512"/>
          </a:xfrm>
          <a:prstGeom prst="flowChartDecision">
            <a:avLst/>
          </a:prstGeom>
          <a:solidFill>
            <a:srgbClr val="FFFFFF"/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?</a:t>
            </a:r>
          </a:p>
        </p:txBody>
      </p:sp>
      <p:cxnSp>
        <p:nvCxnSpPr>
          <p:cNvPr id="139" name="Straight Arrow Connector 138"/>
          <p:cNvCxnSpPr>
            <a:stCxn id="138" idx="0"/>
            <a:endCxn id="147" idx="0"/>
          </p:cNvCxnSpPr>
          <p:nvPr/>
        </p:nvCxnSpPr>
        <p:spPr>
          <a:xfrm>
            <a:off x="7547714" y="3106460"/>
            <a:ext cx="497633" cy="4684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0" name="TextBox 139"/>
          <p:cNvSpPr txBox="1"/>
          <p:nvPr/>
        </p:nvSpPr>
        <p:spPr>
          <a:xfrm>
            <a:off x="7488456" y="2940706"/>
            <a:ext cx="371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Sim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389052" y="3307411"/>
            <a:ext cx="371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Não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42" name="Straight Arrow Connector 141"/>
          <p:cNvCxnSpPr>
            <a:stCxn id="116" idx="2"/>
            <a:endCxn id="138" idx="2"/>
          </p:cNvCxnSpPr>
          <p:nvPr/>
        </p:nvCxnSpPr>
        <p:spPr>
          <a:xfrm>
            <a:off x="6852441" y="3097925"/>
            <a:ext cx="482761" cy="8535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7" name="Rectangle 106"/>
          <p:cNvSpPr>
            <a:spLocks noChangeAspect="1"/>
          </p:cNvSpPr>
          <p:nvPr/>
        </p:nvSpPr>
        <p:spPr>
          <a:xfrm rot="16200000">
            <a:off x="8356510" y="2655981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</a:rPr>
              <a:t>Configuração do Terminal</a:t>
            </a:r>
          </a:p>
        </p:txBody>
      </p:sp>
      <p:sp>
        <p:nvSpPr>
          <p:cNvPr id="153" name="Rectangle 106"/>
          <p:cNvSpPr>
            <a:spLocks noChangeAspect="1"/>
          </p:cNvSpPr>
          <p:nvPr/>
        </p:nvSpPr>
        <p:spPr>
          <a:xfrm rot="16200000">
            <a:off x="7297458" y="3258539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</a:rPr>
              <a:t>Terminal                           Pré-Definido</a:t>
            </a:r>
          </a:p>
        </p:txBody>
      </p:sp>
      <p:cxnSp>
        <p:nvCxnSpPr>
          <p:cNvPr id="156" name="Straight Arrow Connector 155"/>
          <p:cNvCxnSpPr>
            <a:stCxn id="138" idx="3"/>
            <a:endCxn id="153" idx="3"/>
          </p:cNvCxnSpPr>
          <p:nvPr/>
        </p:nvCxnSpPr>
        <p:spPr>
          <a:xfrm>
            <a:off x="7441458" y="3230844"/>
            <a:ext cx="0" cy="338858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0" name="Rectangle 106"/>
          <p:cNvSpPr>
            <a:spLocks noChangeAspect="1"/>
          </p:cNvSpPr>
          <p:nvPr/>
        </p:nvSpPr>
        <p:spPr>
          <a:xfrm rot="16200000">
            <a:off x="9182966" y="3792784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</a:rPr>
              <a:t>Obter, Apresentar e/ou Alterar Pricing</a:t>
            </a:r>
          </a:p>
        </p:txBody>
      </p:sp>
      <p:cxnSp>
        <p:nvCxnSpPr>
          <p:cNvPr id="171" name="Elbow Connector 170"/>
          <p:cNvCxnSpPr>
            <a:stCxn id="153" idx="1"/>
            <a:endCxn id="170" idx="0"/>
          </p:cNvCxnSpPr>
          <p:nvPr/>
        </p:nvCxnSpPr>
        <p:spPr>
          <a:xfrm rot="16200000" flipH="1">
            <a:off x="7961508" y="3337651"/>
            <a:ext cx="390245" cy="1430345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 rot="21352263">
            <a:off x="1949910" y="1620918"/>
            <a:ext cx="899999" cy="355232"/>
            <a:chOff x="9510198" y="5212499"/>
            <a:chExt cx="1200000" cy="368813"/>
          </a:xfrm>
        </p:grpSpPr>
        <p:sp>
          <p:nvSpPr>
            <p:cNvPr id="225" name="Flowchart: Data 1212"/>
            <p:cNvSpPr>
              <a:spLocks noChangeAspect="1"/>
            </p:cNvSpPr>
            <p:nvPr/>
          </p:nvSpPr>
          <p:spPr>
            <a:xfrm rot="21001400">
              <a:off x="9510198" y="5212499"/>
              <a:ext cx="1200000" cy="36881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1131 h 11131"/>
                <a:gd name="connsiteX1" fmla="*/ 1411 w 10000"/>
                <a:gd name="connsiteY1" fmla="*/ 0 h 11131"/>
                <a:gd name="connsiteX2" fmla="*/ 10000 w 10000"/>
                <a:gd name="connsiteY2" fmla="*/ 1131 h 11131"/>
                <a:gd name="connsiteX3" fmla="*/ 8000 w 10000"/>
                <a:gd name="connsiteY3" fmla="*/ 11131 h 11131"/>
                <a:gd name="connsiteX4" fmla="*/ 0 w 10000"/>
                <a:gd name="connsiteY4" fmla="*/ 11131 h 11131"/>
                <a:gd name="connsiteX0" fmla="*/ 0 w 10000"/>
                <a:gd name="connsiteY0" fmla="*/ 11131 h 12028"/>
                <a:gd name="connsiteX1" fmla="*/ 1411 w 10000"/>
                <a:gd name="connsiteY1" fmla="*/ 0 h 12028"/>
                <a:gd name="connsiteX2" fmla="*/ 10000 w 10000"/>
                <a:gd name="connsiteY2" fmla="*/ 1131 h 12028"/>
                <a:gd name="connsiteX3" fmla="*/ 8660 w 10000"/>
                <a:gd name="connsiteY3" fmla="*/ 12028 h 12028"/>
                <a:gd name="connsiteX4" fmla="*/ 0 w 10000"/>
                <a:gd name="connsiteY4" fmla="*/ 11131 h 12028"/>
                <a:gd name="connsiteX0" fmla="*/ 0 w 10000"/>
                <a:gd name="connsiteY0" fmla="*/ 11131 h 11397"/>
                <a:gd name="connsiteX1" fmla="*/ 1411 w 10000"/>
                <a:gd name="connsiteY1" fmla="*/ 0 h 11397"/>
                <a:gd name="connsiteX2" fmla="*/ 10000 w 10000"/>
                <a:gd name="connsiteY2" fmla="*/ 1131 h 11397"/>
                <a:gd name="connsiteX3" fmla="*/ 9099 w 10000"/>
                <a:gd name="connsiteY3" fmla="*/ 11397 h 11397"/>
                <a:gd name="connsiteX4" fmla="*/ 0 w 10000"/>
                <a:gd name="connsiteY4" fmla="*/ 11131 h 11397"/>
                <a:gd name="connsiteX0" fmla="*/ 0 w 10000"/>
                <a:gd name="connsiteY0" fmla="*/ 10000 h 10266"/>
                <a:gd name="connsiteX1" fmla="*/ 1140 w 10000"/>
                <a:gd name="connsiteY1" fmla="*/ 108 h 10266"/>
                <a:gd name="connsiteX2" fmla="*/ 10000 w 10000"/>
                <a:gd name="connsiteY2" fmla="*/ 0 h 10266"/>
                <a:gd name="connsiteX3" fmla="*/ 9099 w 10000"/>
                <a:gd name="connsiteY3" fmla="*/ 10266 h 10266"/>
                <a:gd name="connsiteX4" fmla="*/ 0 w 10000"/>
                <a:gd name="connsiteY4" fmla="*/ 10000 h 10266"/>
                <a:gd name="connsiteX0" fmla="*/ 0 w 10000"/>
                <a:gd name="connsiteY0" fmla="*/ 10130 h 10396"/>
                <a:gd name="connsiteX1" fmla="*/ 1077 w 10000"/>
                <a:gd name="connsiteY1" fmla="*/ 0 h 10396"/>
                <a:gd name="connsiteX2" fmla="*/ 10000 w 10000"/>
                <a:gd name="connsiteY2" fmla="*/ 130 h 10396"/>
                <a:gd name="connsiteX3" fmla="*/ 9099 w 10000"/>
                <a:gd name="connsiteY3" fmla="*/ 10396 h 10396"/>
                <a:gd name="connsiteX4" fmla="*/ 0 w 10000"/>
                <a:gd name="connsiteY4" fmla="*/ 10130 h 1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396">
                  <a:moveTo>
                    <a:pt x="0" y="10130"/>
                  </a:moveTo>
                  <a:lnTo>
                    <a:pt x="1077" y="0"/>
                  </a:lnTo>
                  <a:lnTo>
                    <a:pt x="10000" y="130"/>
                  </a:lnTo>
                  <a:cubicBezTo>
                    <a:pt x="9700" y="3552"/>
                    <a:pt x="9399" y="6974"/>
                    <a:pt x="9099" y="10396"/>
                  </a:cubicBezTo>
                  <a:lnTo>
                    <a:pt x="0" y="10130"/>
                  </a:lnTo>
                  <a:close/>
                </a:path>
              </a:pathLst>
            </a:custGeom>
            <a:solidFill>
              <a:srgbClr val="1A1E30"/>
            </a:solidFill>
            <a:ln w="12700" cap="flat" cmpd="sng" algn="ctr">
              <a:solidFill>
                <a:srgbClr val="898686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  <a:scene3d>
                <a:camera prst="orthographicFront">
                  <a:rot lat="0" lon="0" rev="0"/>
                </a:camera>
                <a:lightRig rig="threePt" dir="t"/>
              </a:scene3d>
              <a:sp3d z="3175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451" b="1" kern="0" dirty="0">
                <a:solidFill>
                  <a:srgbClr val="FFFFFF"/>
                </a:solidFill>
                <a:latin typeface="Arial" panose="020B0604020202020204"/>
                <a:cs typeface="+mn-cs"/>
              </a:endParaRPr>
            </a:p>
          </p:txBody>
        </p:sp>
        <p:sp>
          <p:nvSpPr>
            <p:cNvPr id="227" name="TextBox 226"/>
            <p:cNvSpPr txBox="1">
              <a:spLocks noChangeAspect="1"/>
            </p:cNvSpPr>
            <p:nvPr/>
          </p:nvSpPr>
          <p:spPr>
            <a:xfrm rot="21053017">
              <a:off x="9551580" y="5300301"/>
              <a:ext cx="1089285" cy="191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sz="600" b="1" kern="0" dirty="0" smtClean="0">
                  <a:solidFill>
                    <a:srgbClr val="FFFFFF"/>
                  </a:solidFill>
                  <a:latin typeface="Arial" panose="020B0604020202020204"/>
                  <a:cs typeface="+mn-cs"/>
                </a:rPr>
                <a:t>Catálogo </a:t>
              </a:r>
              <a:r>
                <a:rPr lang="pt-PT" sz="600" b="1" kern="0" dirty="0" err="1" smtClean="0">
                  <a:solidFill>
                    <a:srgbClr val="FFFFFF"/>
                  </a:solidFill>
                  <a:latin typeface="Arial" panose="020B0604020202020204"/>
                  <a:cs typeface="+mn-cs"/>
                </a:rPr>
                <a:t>Uncire</a:t>
              </a:r>
              <a:endParaRPr lang="pt-PT" sz="600" b="1" kern="0" dirty="0">
                <a:solidFill>
                  <a:srgbClr val="FFFFFF"/>
                </a:solidFill>
                <a:latin typeface="Arial" panose="020B0604020202020204"/>
                <a:cs typeface="+mn-cs"/>
              </a:endParaRPr>
            </a:p>
          </p:txBody>
        </p:sp>
      </p:grpSp>
      <p:pic>
        <p:nvPicPr>
          <p:cNvPr id="253" name="Picture 307" descr="Roda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637" y="1448693"/>
            <a:ext cx="216000" cy="234326"/>
          </a:xfrm>
          <a:prstGeom prst="rect">
            <a:avLst/>
          </a:prstGeom>
        </p:spPr>
      </p:pic>
      <p:cxnSp>
        <p:nvCxnSpPr>
          <p:cNvPr id="254" name="Straight Arrow Connector 253"/>
          <p:cNvCxnSpPr>
            <a:stCxn id="91" idx="3"/>
          </p:cNvCxnSpPr>
          <p:nvPr/>
        </p:nvCxnSpPr>
        <p:spPr>
          <a:xfrm flipV="1">
            <a:off x="2308851" y="1982045"/>
            <a:ext cx="21637" cy="1853255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dash"/>
            <a:miter lim="800000"/>
            <a:tailEnd type="triangle"/>
          </a:ln>
          <a:effectLst/>
        </p:spPr>
      </p:cxnSp>
      <p:sp>
        <p:nvSpPr>
          <p:cNvPr id="301" name="Oval 300"/>
          <p:cNvSpPr>
            <a:spLocks noChangeAspect="1"/>
          </p:cNvSpPr>
          <p:nvPr/>
        </p:nvSpPr>
        <p:spPr>
          <a:xfrm flipH="1">
            <a:off x="1781475" y="3743345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  <a:cs typeface="+mn-cs"/>
              </a:rPr>
              <a:t>2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sp>
        <p:nvSpPr>
          <p:cNvPr id="302" name="Oval 301"/>
          <p:cNvSpPr>
            <a:spLocks noChangeAspect="1"/>
          </p:cNvSpPr>
          <p:nvPr/>
        </p:nvSpPr>
        <p:spPr>
          <a:xfrm flipH="1">
            <a:off x="1899179" y="1663158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  <a:cs typeface="+mn-cs"/>
              </a:rPr>
              <a:t>2.1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sp>
        <p:nvSpPr>
          <p:cNvPr id="304" name="Oval 303"/>
          <p:cNvSpPr>
            <a:spLocks noChangeAspect="1"/>
          </p:cNvSpPr>
          <p:nvPr/>
        </p:nvSpPr>
        <p:spPr>
          <a:xfrm flipH="1">
            <a:off x="2885361" y="3713701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  <a:cs typeface="+mn-cs"/>
              </a:rPr>
              <a:t>3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sp>
        <p:nvSpPr>
          <p:cNvPr id="305" name="Oval 304"/>
          <p:cNvSpPr>
            <a:spLocks noChangeAspect="1"/>
          </p:cNvSpPr>
          <p:nvPr/>
        </p:nvSpPr>
        <p:spPr>
          <a:xfrm flipH="1">
            <a:off x="4520755" y="2855759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  <a:cs typeface="+mn-cs"/>
              </a:rPr>
              <a:t>4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sp>
        <p:nvSpPr>
          <p:cNvPr id="309" name="Oval 308"/>
          <p:cNvSpPr>
            <a:spLocks noChangeAspect="1"/>
          </p:cNvSpPr>
          <p:nvPr/>
        </p:nvSpPr>
        <p:spPr>
          <a:xfrm flipH="1">
            <a:off x="5768513" y="2849275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  <a:cs typeface="+mn-cs"/>
              </a:rPr>
              <a:t>5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sp>
        <p:nvSpPr>
          <p:cNvPr id="310" name="Oval 309"/>
          <p:cNvSpPr>
            <a:spLocks noChangeAspect="1"/>
          </p:cNvSpPr>
          <p:nvPr/>
        </p:nvSpPr>
        <p:spPr>
          <a:xfrm flipH="1">
            <a:off x="7951659" y="2866267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>
                <a:solidFill>
                  <a:prstClr val="white"/>
                </a:solidFill>
                <a:latin typeface="Arial" panose="020B0604020202020204"/>
              </a:rPr>
              <a:t>6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sp>
        <p:nvSpPr>
          <p:cNvPr id="311" name="Oval 310"/>
          <p:cNvSpPr>
            <a:spLocks noChangeAspect="1"/>
          </p:cNvSpPr>
          <p:nvPr/>
        </p:nvSpPr>
        <p:spPr>
          <a:xfrm flipH="1">
            <a:off x="6958914" y="3520438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  <a:cs typeface="+mn-cs"/>
              </a:rPr>
              <a:t>7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sp>
        <p:nvSpPr>
          <p:cNvPr id="312" name="Oval 311"/>
          <p:cNvSpPr>
            <a:spLocks noChangeAspect="1"/>
          </p:cNvSpPr>
          <p:nvPr/>
        </p:nvSpPr>
        <p:spPr>
          <a:xfrm flipH="1">
            <a:off x="8791725" y="3991301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  <a:cs typeface="+mn-cs"/>
              </a:rPr>
              <a:t>8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pic>
        <p:nvPicPr>
          <p:cNvPr id="326" name="Picture 1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0175" y="3696657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0" name="Picture 1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8443" y="2891843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6" name="Picture 307" descr="Roda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659" y="3502410"/>
            <a:ext cx="216000" cy="234326"/>
          </a:xfrm>
          <a:prstGeom prst="rect">
            <a:avLst/>
          </a:prstGeom>
        </p:spPr>
      </p:pic>
      <p:pic>
        <p:nvPicPr>
          <p:cNvPr id="337" name="Picture 307" descr="Roda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116" y="3942536"/>
            <a:ext cx="216000" cy="234326"/>
          </a:xfrm>
          <a:prstGeom prst="rect">
            <a:avLst/>
          </a:prstGeom>
        </p:spPr>
      </p:pic>
      <p:pic>
        <p:nvPicPr>
          <p:cNvPr id="338" name="Picture 1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0163" y="2891843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6" name="Elbow Connector 145"/>
          <p:cNvCxnSpPr>
            <a:stCxn id="170" idx="2"/>
          </p:cNvCxnSpPr>
          <p:nvPr/>
        </p:nvCxnSpPr>
        <p:spPr>
          <a:xfrm flipV="1">
            <a:off x="9782129" y="1873194"/>
            <a:ext cx="154538" cy="237475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 rot="21352263">
            <a:off x="9409884" y="1527228"/>
            <a:ext cx="899999" cy="355232"/>
            <a:chOff x="9351395" y="5216518"/>
            <a:chExt cx="1200000" cy="368813"/>
          </a:xfrm>
        </p:grpSpPr>
        <p:sp>
          <p:nvSpPr>
            <p:cNvPr id="149" name="Flowchart: Data 1212"/>
            <p:cNvSpPr>
              <a:spLocks noChangeAspect="1"/>
            </p:cNvSpPr>
            <p:nvPr/>
          </p:nvSpPr>
          <p:spPr>
            <a:xfrm rot="21001400">
              <a:off x="9351395" y="5216518"/>
              <a:ext cx="1200000" cy="36881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1131 h 11131"/>
                <a:gd name="connsiteX1" fmla="*/ 1411 w 10000"/>
                <a:gd name="connsiteY1" fmla="*/ 0 h 11131"/>
                <a:gd name="connsiteX2" fmla="*/ 10000 w 10000"/>
                <a:gd name="connsiteY2" fmla="*/ 1131 h 11131"/>
                <a:gd name="connsiteX3" fmla="*/ 8000 w 10000"/>
                <a:gd name="connsiteY3" fmla="*/ 11131 h 11131"/>
                <a:gd name="connsiteX4" fmla="*/ 0 w 10000"/>
                <a:gd name="connsiteY4" fmla="*/ 11131 h 11131"/>
                <a:gd name="connsiteX0" fmla="*/ 0 w 10000"/>
                <a:gd name="connsiteY0" fmla="*/ 11131 h 12028"/>
                <a:gd name="connsiteX1" fmla="*/ 1411 w 10000"/>
                <a:gd name="connsiteY1" fmla="*/ 0 h 12028"/>
                <a:gd name="connsiteX2" fmla="*/ 10000 w 10000"/>
                <a:gd name="connsiteY2" fmla="*/ 1131 h 12028"/>
                <a:gd name="connsiteX3" fmla="*/ 8660 w 10000"/>
                <a:gd name="connsiteY3" fmla="*/ 12028 h 12028"/>
                <a:gd name="connsiteX4" fmla="*/ 0 w 10000"/>
                <a:gd name="connsiteY4" fmla="*/ 11131 h 12028"/>
                <a:gd name="connsiteX0" fmla="*/ 0 w 10000"/>
                <a:gd name="connsiteY0" fmla="*/ 11131 h 11397"/>
                <a:gd name="connsiteX1" fmla="*/ 1411 w 10000"/>
                <a:gd name="connsiteY1" fmla="*/ 0 h 11397"/>
                <a:gd name="connsiteX2" fmla="*/ 10000 w 10000"/>
                <a:gd name="connsiteY2" fmla="*/ 1131 h 11397"/>
                <a:gd name="connsiteX3" fmla="*/ 9099 w 10000"/>
                <a:gd name="connsiteY3" fmla="*/ 11397 h 11397"/>
                <a:gd name="connsiteX4" fmla="*/ 0 w 10000"/>
                <a:gd name="connsiteY4" fmla="*/ 11131 h 11397"/>
                <a:gd name="connsiteX0" fmla="*/ 0 w 10000"/>
                <a:gd name="connsiteY0" fmla="*/ 10000 h 10266"/>
                <a:gd name="connsiteX1" fmla="*/ 1140 w 10000"/>
                <a:gd name="connsiteY1" fmla="*/ 108 h 10266"/>
                <a:gd name="connsiteX2" fmla="*/ 10000 w 10000"/>
                <a:gd name="connsiteY2" fmla="*/ 0 h 10266"/>
                <a:gd name="connsiteX3" fmla="*/ 9099 w 10000"/>
                <a:gd name="connsiteY3" fmla="*/ 10266 h 10266"/>
                <a:gd name="connsiteX4" fmla="*/ 0 w 10000"/>
                <a:gd name="connsiteY4" fmla="*/ 10000 h 10266"/>
                <a:gd name="connsiteX0" fmla="*/ 0 w 10000"/>
                <a:gd name="connsiteY0" fmla="*/ 10130 h 10396"/>
                <a:gd name="connsiteX1" fmla="*/ 1077 w 10000"/>
                <a:gd name="connsiteY1" fmla="*/ 0 h 10396"/>
                <a:gd name="connsiteX2" fmla="*/ 10000 w 10000"/>
                <a:gd name="connsiteY2" fmla="*/ 130 h 10396"/>
                <a:gd name="connsiteX3" fmla="*/ 9099 w 10000"/>
                <a:gd name="connsiteY3" fmla="*/ 10396 h 10396"/>
                <a:gd name="connsiteX4" fmla="*/ 0 w 10000"/>
                <a:gd name="connsiteY4" fmla="*/ 10130 h 1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396">
                  <a:moveTo>
                    <a:pt x="0" y="10130"/>
                  </a:moveTo>
                  <a:lnTo>
                    <a:pt x="1077" y="0"/>
                  </a:lnTo>
                  <a:lnTo>
                    <a:pt x="10000" y="130"/>
                  </a:lnTo>
                  <a:cubicBezTo>
                    <a:pt x="9700" y="3552"/>
                    <a:pt x="9399" y="6974"/>
                    <a:pt x="9099" y="10396"/>
                  </a:cubicBezTo>
                  <a:lnTo>
                    <a:pt x="0" y="10130"/>
                  </a:lnTo>
                  <a:close/>
                </a:path>
              </a:pathLst>
            </a:custGeom>
            <a:solidFill>
              <a:srgbClr val="1A1E30"/>
            </a:solidFill>
            <a:ln w="12700" cap="flat" cmpd="sng" algn="ctr">
              <a:solidFill>
                <a:srgbClr val="898686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  <a:scene3d>
                <a:camera prst="orthographicFront">
                  <a:rot lat="0" lon="0" rev="0"/>
                </a:camera>
                <a:lightRig rig="threePt" dir="t"/>
              </a:scene3d>
              <a:sp3d z="3175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451" b="1" kern="0" dirty="0">
                <a:solidFill>
                  <a:srgbClr val="FFFFFF"/>
                </a:solidFill>
                <a:latin typeface="Arial" panose="020B0604020202020204"/>
                <a:cs typeface="+mn-cs"/>
              </a:endParaRPr>
            </a:p>
          </p:txBody>
        </p:sp>
        <p:sp>
          <p:nvSpPr>
            <p:cNvPr id="151" name="TextBox 150"/>
            <p:cNvSpPr txBox="1">
              <a:spLocks noChangeAspect="1"/>
            </p:cNvSpPr>
            <p:nvPr/>
          </p:nvSpPr>
          <p:spPr>
            <a:xfrm rot="21053017">
              <a:off x="9424483" y="5280179"/>
              <a:ext cx="1089284" cy="191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sz="600" b="1" kern="0" dirty="0" smtClean="0">
                  <a:solidFill>
                    <a:srgbClr val="FFFFFF"/>
                  </a:solidFill>
                  <a:latin typeface="Arial" panose="020B0604020202020204"/>
                  <a:cs typeface="+mn-cs"/>
                </a:rPr>
                <a:t>Obter </a:t>
              </a:r>
              <a:r>
                <a:rPr lang="pt-PT" sz="600" b="1" kern="0" dirty="0" err="1">
                  <a:solidFill>
                    <a:srgbClr val="FFFFFF"/>
                  </a:solidFill>
                  <a:latin typeface="Arial" panose="020B0604020202020204"/>
                </a:rPr>
                <a:t>P</a:t>
              </a:r>
              <a:r>
                <a:rPr lang="pt-PT" sz="600" b="1" kern="0" dirty="0" err="1" smtClean="0">
                  <a:solidFill>
                    <a:srgbClr val="FFFFFF"/>
                  </a:solidFill>
                  <a:latin typeface="Arial" panose="020B0604020202020204"/>
                  <a:cs typeface="+mn-cs"/>
                </a:rPr>
                <a:t>ricing</a:t>
              </a:r>
              <a:endParaRPr lang="pt-PT" sz="600" b="1" kern="0" dirty="0">
                <a:solidFill>
                  <a:srgbClr val="FFFFFF"/>
                </a:solidFill>
                <a:latin typeface="Arial" panose="020B0604020202020204"/>
                <a:cs typeface="+mn-cs"/>
              </a:endParaRPr>
            </a:p>
          </p:txBody>
        </p:sp>
      </p:grpSp>
      <p:pic>
        <p:nvPicPr>
          <p:cNvPr id="152" name="Picture 307" descr="Roda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3602" y="1322390"/>
            <a:ext cx="216000" cy="234326"/>
          </a:xfrm>
          <a:prstGeom prst="rect">
            <a:avLst/>
          </a:prstGeom>
        </p:spPr>
      </p:pic>
      <p:sp>
        <p:nvSpPr>
          <p:cNvPr id="155" name="Oval 154"/>
          <p:cNvSpPr>
            <a:spLocks noChangeAspect="1"/>
          </p:cNvSpPr>
          <p:nvPr/>
        </p:nvSpPr>
        <p:spPr>
          <a:xfrm flipH="1">
            <a:off x="9358537" y="1521638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  <a:cs typeface="+mn-cs"/>
              </a:rPr>
              <a:t>8.1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cxnSp>
        <p:nvCxnSpPr>
          <p:cNvPr id="132" name="Straight Arrow Connector 131"/>
          <p:cNvCxnSpPr>
            <a:stCxn id="143" idx="2"/>
          </p:cNvCxnSpPr>
          <p:nvPr/>
        </p:nvCxnSpPr>
        <p:spPr>
          <a:xfrm>
            <a:off x="1594993" y="3959947"/>
            <a:ext cx="258695" cy="1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3" name="Flowchart: Decision 132"/>
          <p:cNvSpPr>
            <a:spLocks noChangeAspect="1"/>
          </p:cNvSpPr>
          <p:nvPr/>
        </p:nvSpPr>
        <p:spPr>
          <a:xfrm rot="5400000">
            <a:off x="4122659" y="3830223"/>
            <a:ext cx="248768" cy="212512"/>
          </a:xfrm>
          <a:prstGeom prst="flowChartDecision">
            <a:avLst/>
          </a:prstGeom>
          <a:solidFill>
            <a:srgbClr val="FFFFFF"/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?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933496" y="4085121"/>
            <a:ext cx="62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600" kern="0" noProof="0" dirty="0" smtClean="0">
                <a:solidFill>
                  <a:srgbClr val="E7E6E6">
                    <a:lumMod val="10000"/>
                  </a:srgbClr>
                </a:solidFill>
                <a:latin typeface="Arial" panose="020B0604020202020204"/>
              </a:rPr>
              <a:t>Requer informação Adicional?</a:t>
            </a:r>
            <a:endParaRPr kumimoji="0" lang="pt-PT" sz="6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45" name="Elbow Connector 144"/>
          <p:cNvCxnSpPr>
            <a:stCxn id="133" idx="1"/>
            <a:endCxn id="109" idx="0"/>
          </p:cNvCxnSpPr>
          <p:nvPr/>
        </p:nvCxnSpPr>
        <p:spPr>
          <a:xfrm rot="5400000" flipH="1" flipV="1">
            <a:off x="4060959" y="3284009"/>
            <a:ext cx="714170" cy="342002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 rot="21352263">
            <a:off x="4633241" y="1467128"/>
            <a:ext cx="899999" cy="355232"/>
            <a:chOff x="9510198" y="5212499"/>
            <a:chExt cx="1200000" cy="368813"/>
          </a:xfrm>
        </p:grpSpPr>
        <p:sp>
          <p:nvSpPr>
            <p:cNvPr id="157" name="Flowchart: Data 1212"/>
            <p:cNvSpPr>
              <a:spLocks noChangeAspect="1"/>
            </p:cNvSpPr>
            <p:nvPr/>
          </p:nvSpPr>
          <p:spPr>
            <a:xfrm rot="21001400">
              <a:off x="9510198" y="5212499"/>
              <a:ext cx="1200000" cy="36881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1131 h 11131"/>
                <a:gd name="connsiteX1" fmla="*/ 1411 w 10000"/>
                <a:gd name="connsiteY1" fmla="*/ 0 h 11131"/>
                <a:gd name="connsiteX2" fmla="*/ 10000 w 10000"/>
                <a:gd name="connsiteY2" fmla="*/ 1131 h 11131"/>
                <a:gd name="connsiteX3" fmla="*/ 8000 w 10000"/>
                <a:gd name="connsiteY3" fmla="*/ 11131 h 11131"/>
                <a:gd name="connsiteX4" fmla="*/ 0 w 10000"/>
                <a:gd name="connsiteY4" fmla="*/ 11131 h 11131"/>
                <a:gd name="connsiteX0" fmla="*/ 0 w 10000"/>
                <a:gd name="connsiteY0" fmla="*/ 11131 h 12028"/>
                <a:gd name="connsiteX1" fmla="*/ 1411 w 10000"/>
                <a:gd name="connsiteY1" fmla="*/ 0 h 12028"/>
                <a:gd name="connsiteX2" fmla="*/ 10000 w 10000"/>
                <a:gd name="connsiteY2" fmla="*/ 1131 h 12028"/>
                <a:gd name="connsiteX3" fmla="*/ 8660 w 10000"/>
                <a:gd name="connsiteY3" fmla="*/ 12028 h 12028"/>
                <a:gd name="connsiteX4" fmla="*/ 0 w 10000"/>
                <a:gd name="connsiteY4" fmla="*/ 11131 h 12028"/>
                <a:gd name="connsiteX0" fmla="*/ 0 w 10000"/>
                <a:gd name="connsiteY0" fmla="*/ 11131 h 11397"/>
                <a:gd name="connsiteX1" fmla="*/ 1411 w 10000"/>
                <a:gd name="connsiteY1" fmla="*/ 0 h 11397"/>
                <a:gd name="connsiteX2" fmla="*/ 10000 w 10000"/>
                <a:gd name="connsiteY2" fmla="*/ 1131 h 11397"/>
                <a:gd name="connsiteX3" fmla="*/ 9099 w 10000"/>
                <a:gd name="connsiteY3" fmla="*/ 11397 h 11397"/>
                <a:gd name="connsiteX4" fmla="*/ 0 w 10000"/>
                <a:gd name="connsiteY4" fmla="*/ 11131 h 11397"/>
                <a:gd name="connsiteX0" fmla="*/ 0 w 10000"/>
                <a:gd name="connsiteY0" fmla="*/ 10000 h 10266"/>
                <a:gd name="connsiteX1" fmla="*/ 1140 w 10000"/>
                <a:gd name="connsiteY1" fmla="*/ 108 h 10266"/>
                <a:gd name="connsiteX2" fmla="*/ 10000 w 10000"/>
                <a:gd name="connsiteY2" fmla="*/ 0 h 10266"/>
                <a:gd name="connsiteX3" fmla="*/ 9099 w 10000"/>
                <a:gd name="connsiteY3" fmla="*/ 10266 h 10266"/>
                <a:gd name="connsiteX4" fmla="*/ 0 w 10000"/>
                <a:gd name="connsiteY4" fmla="*/ 10000 h 10266"/>
                <a:gd name="connsiteX0" fmla="*/ 0 w 10000"/>
                <a:gd name="connsiteY0" fmla="*/ 10130 h 10396"/>
                <a:gd name="connsiteX1" fmla="*/ 1077 w 10000"/>
                <a:gd name="connsiteY1" fmla="*/ 0 h 10396"/>
                <a:gd name="connsiteX2" fmla="*/ 10000 w 10000"/>
                <a:gd name="connsiteY2" fmla="*/ 130 h 10396"/>
                <a:gd name="connsiteX3" fmla="*/ 9099 w 10000"/>
                <a:gd name="connsiteY3" fmla="*/ 10396 h 10396"/>
                <a:gd name="connsiteX4" fmla="*/ 0 w 10000"/>
                <a:gd name="connsiteY4" fmla="*/ 10130 h 1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396">
                  <a:moveTo>
                    <a:pt x="0" y="10130"/>
                  </a:moveTo>
                  <a:lnTo>
                    <a:pt x="1077" y="0"/>
                  </a:lnTo>
                  <a:lnTo>
                    <a:pt x="10000" y="130"/>
                  </a:lnTo>
                  <a:cubicBezTo>
                    <a:pt x="9700" y="3552"/>
                    <a:pt x="9399" y="6974"/>
                    <a:pt x="9099" y="10396"/>
                  </a:cubicBezTo>
                  <a:lnTo>
                    <a:pt x="0" y="10130"/>
                  </a:lnTo>
                  <a:close/>
                </a:path>
              </a:pathLst>
            </a:custGeom>
            <a:solidFill>
              <a:srgbClr val="1A1E30"/>
            </a:solidFill>
            <a:ln w="12700" cap="flat" cmpd="sng" algn="ctr">
              <a:solidFill>
                <a:srgbClr val="898686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  <a:scene3d>
                <a:camera prst="orthographicFront">
                  <a:rot lat="0" lon="0" rev="0"/>
                </a:camera>
                <a:lightRig rig="threePt" dir="t"/>
              </a:scene3d>
              <a:sp3d z="3175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451" b="1" kern="0" dirty="0">
                <a:solidFill>
                  <a:srgbClr val="FFFFFF"/>
                </a:solidFill>
                <a:latin typeface="Arial" panose="020B0604020202020204"/>
                <a:cs typeface="+mn-cs"/>
              </a:endParaRPr>
            </a:p>
          </p:txBody>
        </p:sp>
        <p:sp>
          <p:nvSpPr>
            <p:cNvPr id="158" name="TextBox 157"/>
            <p:cNvSpPr txBox="1">
              <a:spLocks noChangeAspect="1"/>
            </p:cNvSpPr>
            <p:nvPr/>
          </p:nvSpPr>
          <p:spPr>
            <a:xfrm rot="21053017">
              <a:off x="9551580" y="5252370"/>
              <a:ext cx="1089285" cy="28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sz="600" b="1" kern="0" dirty="0" smtClean="0">
                  <a:solidFill>
                    <a:srgbClr val="FFFFFF"/>
                  </a:solidFill>
                  <a:latin typeface="Arial" panose="020B0604020202020204"/>
                  <a:cs typeface="+mn-cs"/>
                </a:rPr>
                <a:t>Obter </a:t>
              </a:r>
              <a:r>
                <a:rPr lang="pt-PT" sz="600" b="1" kern="0" dirty="0" err="1">
                  <a:solidFill>
                    <a:srgbClr val="FFFFFF"/>
                  </a:solidFill>
                  <a:latin typeface="Arial" panose="020B0604020202020204"/>
                </a:rPr>
                <a:t>I</a:t>
              </a:r>
              <a:r>
                <a:rPr lang="pt-PT" sz="600" b="1" kern="0" dirty="0" err="1" smtClean="0">
                  <a:solidFill>
                    <a:srgbClr val="FFFFFF"/>
                  </a:solidFill>
                  <a:latin typeface="Arial" panose="020B0604020202020204"/>
                  <a:cs typeface="+mn-cs"/>
                </a:rPr>
                <a:t>nfo</a:t>
              </a:r>
              <a:r>
                <a:rPr lang="pt-PT" sz="600" b="1" kern="0" dirty="0" smtClean="0">
                  <a:solidFill>
                    <a:srgbClr val="FFFFFF"/>
                  </a:solidFill>
                  <a:latin typeface="Arial" panose="020B0604020202020204"/>
                  <a:cs typeface="+mn-cs"/>
                </a:rPr>
                <a:t> Adicional</a:t>
              </a:r>
              <a:endParaRPr lang="pt-PT" sz="600" b="1" kern="0" dirty="0">
                <a:solidFill>
                  <a:srgbClr val="FFFFFF"/>
                </a:solidFill>
                <a:latin typeface="Arial" panose="020B0604020202020204"/>
                <a:cs typeface="+mn-cs"/>
              </a:endParaRPr>
            </a:p>
          </p:txBody>
        </p:sp>
      </p:grpSp>
      <p:pic>
        <p:nvPicPr>
          <p:cNvPr id="161" name="Picture 307" descr="Roda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331" y="1327088"/>
            <a:ext cx="216000" cy="234326"/>
          </a:xfrm>
          <a:prstGeom prst="rect">
            <a:avLst/>
          </a:prstGeom>
        </p:spPr>
      </p:pic>
      <p:sp>
        <p:nvSpPr>
          <p:cNvPr id="162" name="Oval 161"/>
          <p:cNvSpPr>
            <a:spLocks noChangeAspect="1"/>
          </p:cNvSpPr>
          <p:nvPr/>
        </p:nvSpPr>
        <p:spPr>
          <a:xfrm flipH="1">
            <a:off x="4602906" y="1501223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  <a:cs typeface="+mn-cs"/>
              </a:rPr>
              <a:t>5.1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cxnSp>
        <p:nvCxnSpPr>
          <p:cNvPr id="163" name="Straight Arrow Connector 162"/>
          <p:cNvCxnSpPr>
            <a:stCxn id="109" idx="3"/>
            <a:endCxn id="158" idx="2"/>
          </p:cNvCxnSpPr>
          <p:nvPr/>
        </p:nvCxnSpPr>
        <p:spPr>
          <a:xfrm flipV="1">
            <a:off x="5085990" y="1779602"/>
            <a:ext cx="18478" cy="1161105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dash"/>
            <a:miter lim="800000"/>
            <a:tailEnd type="triangle"/>
          </a:ln>
          <a:effectLst/>
        </p:spPr>
      </p:cxnSp>
      <p:sp>
        <p:nvSpPr>
          <p:cNvPr id="164" name="TextBox 163"/>
          <p:cNvSpPr txBox="1"/>
          <p:nvPr/>
        </p:nvSpPr>
        <p:spPr>
          <a:xfrm rot="16200000">
            <a:off x="3982186" y="3562227"/>
            <a:ext cx="371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Sim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65" name="Elbow Connector 164"/>
          <p:cNvCxnSpPr>
            <a:stCxn id="133" idx="0"/>
            <a:endCxn id="116" idx="1"/>
          </p:cNvCxnSpPr>
          <p:nvPr/>
        </p:nvCxnSpPr>
        <p:spPr>
          <a:xfrm flipV="1">
            <a:off x="4353299" y="3255144"/>
            <a:ext cx="2002197" cy="681335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47" idx="2"/>
            <a:endCxn id="170" idx="3"/>
          </p:cNvCxnSpPr>
          <p:nvPr/>
        </p:nvCxnSpPr>
        <p:spPr>
          <a:xfrm>
            <a:off x="8955673" y="3111144"/>
            <a:ext cx="371293" cy="992803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>
            <a:spLocks noChangeAspect="1"/>
          </p:cNvSpPr>
          <p:nvPr/>
        </p:nvSpPr>
        <p:spPr>
          <a:xfrm>
            <a:off x="875187" y="3070194"/>
            <a:ext cx="541683" cy="446625"/>
          </a:xfrm>
          <a:prstGeom prst="rect">
            <a:avLst/>
          </a:prstGeom>
          <a:solidFill>
            <a:srgbClr val="F3F3F3">
              <a:alpha val="80784"/>
            </a:srgbClr>
          </a:solidFill>
          <a:ln w="12700" cap="flat" cmpd="sng" algn="ctr">
            <a:solidFill>
              <a:srgbClr val="4E5659">
                <a:alpha val="67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351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68" name="Group 167"/>
          <p:cNvGrpSpPr/>
          <p:nvPr/>
        </p:nvGrpSpPr>
        <p:grpSpPr>
          <a:xfrm rot="10800000" flipH="1">
            <a:off x="1013945" y="3139518"/>
            <a:ext cx="390990" cy="250939"/>
            <a:chOff x="6403971" y="5177128"/>
            <a:chExt cx="255464" cy="250939"/>
          </a:xfrm>
        </p:grpSpPr>
        <p:sp>
          <p:nvSpPr>
            <p:cNvPr id="173" name="Rectangle 106"/>
            <p:cNvSpPr>
              <a:spLocks noChangeAspect="1"/>
            </p:cNvSpPr>
            <p:nvPr/>
          </p:nvSpPr>
          <p:spPr>
            <a:xfrm rot="16200000" flipH="1">
              <a:off x="6374335" y="5225853"/>
              <a:ext cx="250939" cy="153489"/>
            </a:xfrm>
            <a:prstGeom prst="flowChartOffpageConnector">
              <a:avLst/>
            </a:prstGeom>
            <a:solidFill>
              <a:srgbClr val="92D050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lIns="0" tIns="0" rIns="0" bIns="0" rtlCol="0" anchor="ctr"/>
            <a:lstStyle/>
            <a:p>
              <a:pPr algn="ctr" defTabSz="3345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700" b="1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 rot="10800000">
              <a:off x="6403971" y="5212414"/>
              <a:ext cx="2554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700" b="1" dirty="0"/>
                <a:t>A</a:t>
              </a:r>
              <a:r>
                <a:rPr lang="pt-PT" sz="700" b="1" dirty="0" smtClean="0"/>
                <a:t>1</a:t>
              </a:r>
              <a:endParaRPr lang="pt-PT" sz="700" b="1" dirty="0"/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623844" y="2863699"/>
            <a:ext cx="1007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600" kern="0" dirty="0" smtClean="0">
                <a:solidFill>
                  <a:srgbClr val="E7E6E6">
                    <a:lumMod val="10000"/>
                  </a:srgbClr>
                </a:solidFill>
                <a:latin typeface="Arial" panose="020B0604020202020204"/>
              </a:rPr>
              <a:t>Oferta Comercial</a:t>
            </a:r>
            <a:endParaRPr kumimoji="0" lang="pt-PT" sz="600" b="0" i="0" u="none" strike="noStrike" kern="0" cap="none" spc="0" normalizeH="0" baseline="0" noProof="0" dirty="0" smtClean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7" name="Rectangle 176"/>
          <p:cNvSpPr>
            <a:spLocks noChangeAspect="1"/>
          </p:cNvSpPr>
          <p:nvPr/>
        </p:nvSpPr>
        <p:spPr>
          <a:xfrm>
            <a:off x="10489723" y="4025457"/>
            <a:ext cx="541683" cy="446625"/>
          </a:xfrm>
          <a:prstGeom prst="rect">
            <a:avLst/>
          </a:prstGeom>
          <a:solidFill>
            <a:srgbClr val="F3F3F3">
              <a:alpha val="80784"/>
            </a:srgbClr>
          </a:solidFill>
          <a:ln w="12700" cap="flat" cmpd="sng" algn="ctr">
            <a:solidFill>
              <a:srgbClr val="4E5659">
                <a:alpha val="67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351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78" name="Group 177"/>
          <p:cNvGrpSpPr/>
          <p:nvPr/>
        </p:nvGrpSpPr>
        <p:grpSpPr>
          <a:xfrm rot="10800000" flipH="1">
            <a:off x="10595268" y="4123301"/>
            <a:ext cx="390990" cy="250939"/>
            <a:chOff x="6400905" y="5177128"/>
            <a:chExt cx="255464" cy="250939"/>
          </a:xfrm>
        </p:grpSpPr>
        <p:sp>
          <p:nvSpPr>
            <p:cNvPr id="179" name="Rectangle 106"/>
            <p:cNvSpPr>
              <a:spLocks noChangeAspect="1"/>
            </p:cNvSpPr>
            <p:nvPr/>
          </p:nvSpPr>
          <p:spPr>
            <a:xfrm rot="16200000" flipH="1">
              <a:off x="6374335" y="5225853"/>
              <a:ext cx="250939" cy="153489"/>
            </a:xfrm>
            <a:prstGeom prst="flowChartOffpageConnector">
              <a:avLst/>
            </a:prstGeom>
            <a:solidFill>
              <a:srgbClr val="92D050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lIns="0" tIns="0" rIns="0" bIns="0" rtlCol="0" anchor="ctr"/>
            <a:lstStyle/>
            <a:p>
              <a:pPr algn="ctr" defTabSz="3345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700" b="1" kern="0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 rot="10800000">
              <a:off x="6400905" y="5216801"/>
              <a:ext cx="2554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700" b="1" dirty="0"/>
                <a:t>A</a:t>
              </a:r>
              <a:r>
                <a:rPr lang="pt-PT" sz="700" b="1" dirty="0" smtClean="0"/>
                <a:t>1</a:t>
              </a:r>
              <a:endParaRPr lang="pt-PT" sz="700" b="1" dirty="0"/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10248623" y="4465640"/>
            <a:ext cx="100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Trat</a:t>
            </a:r>
            <a:r>
              <a:rPr kumimoji="0" lang="pt-PT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1ª Etapa</a:t>
            </a:r>
            <a:r>
              <a:rPr kumimoji="0" lang="pt-PT" sz="600" b="0" i="0" u="none" strike="noStrike" kern="0" cap="none" spc="0" normalizeH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Continuação</a:t>
            </a:r>
            <a:endParaRPr kumimoji="0" lang="pt-PT" sz="600" b="0" i="0" u="none" strike="noStrike" kern="0" cap="none" spc="0" normalizeH="0" baseline="0" noProof="0" dirty="0" smtClean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(slide 1/3)</a:t>
            </a:r>
            <a:endParaRPr kumimoji="0" lang="pt-PT" sz="6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82" name="Straight Arrow Connector 181"/>
          <p:cNvCxnSpPr>
            <a:stCxn id="170" idx="2"/>
            <a:endCxn id="177" idx="1"/>
          </p:cNvCxnSpPr>
          <p:nvPr/>
        </p:nvCxnSpPr>
        <p:spPr>
          <a:xfrm>
            <a:off x="9782129" y="4247947"/>
            <a:ext cx="707594" cy="823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itle 6"/>
          <p:cNvSpPr txBox="1">
            <a:spLocks/>
          </p:cNvSpPr>
          <p:nvPr/>
        </p:nvSpPr>
        <p:spPr>
          <a:xfrm>
            <a:off x="406137" y="202410"/>
            <a:ext cx="1137973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342882" indent="-342882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rgbClr val="11447C"/>
              </a:buClr>
              <a:buSzPct val="180000"/>
              <a:buFont typeface="+mj-lt"/>
              <a:buAutoNum type="arabicPeriod"/>
              <a:defRPr sz="2100" b="1" kern="1200">
                <a:solidFill>
                  <a:srgbClr val="0B1325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pic>
        <p:nvPicPr>
          <p:cNvPr id="82" name="Picture 307" descr="Roda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364" y="3725621"/>
            <a:ext cx="216000" cy="234326"/>
          </a:xfrm>
          <a:prstGeom prst="rect">
            <a:avLst/>
          </a:prstGeom>
        </p:spPr>
      </p:pic>
      <p:pic>
        <p:nvPicPr>
          <p:cNvPr id="84" name="Picture 307" descr="Roda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145" y="2855811"/>
            <a:ext cx="216000" cy="234326"/>
          </a:xfrm>
          <a:prstGeom prst="rect">
            <a:avLst/>
          </a:prstGeom>
        </p:spPr>
      </p:pic>
      <p:sp>
        <p:nvSpPr>
          <p:cNvPr id="83" name="Text Placeholder 2"/>
          <p:cNvSpPr txBox="1">
            <a:spLocks/>
          </p:cNvSpPr>
          <p:nvPr/>
        </p:nvSpPr>
        <p:spPr>
          <a:xfrm>
            <a:off x="406137" y="67115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SzTx/>
              <a:buFont typeface="Arial" charset="0"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Fluxos de tratamento (4/4) - Oferta Comercial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000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927" y="1964695"/>
            <a:ext cx="12324899" cy="2511771"/>
          </a:xfrm>
        </p:spPr>
        <p:txBody>
          <a:bodyPr>
            <a:normAutofit/>
          </a:bodyPr>
          <a:lstStyle/>
          <a:p>
            <a:pPr lvl="1"/>
            <a:r>
              <a:rPr lang="pt-PT" sz="2400" b="1" kern="1200" dirty="0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Onboarding Comerciante</a:t>
            </a:r>
            <a:r>
              <a:rPr kumimoji="0" lang="pt-PT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447C"/>
                </a:solidFill>
                <a:effectLst/>
                <a:uLnTx/>
                <a:uFillTx/>
                <a:latin typeface="Trebuchet MS" panose="020B0703020202090204" pitchFamily="34" charset="0"/>
                <a:ea typeface="+mj-ea"/>
                <a:cs typeface="+mj-cs"/>
              </a:rPr>
              <a:t>| 2ª Etapa</a:t>
            </a:r>
            <a:r>
              <a:rPr lang="pt-PT" sz="2400" b="1" kern="1200" dirty="0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/>
            </a:r>
            <a:br>
              <a:rPr lang="pt-PT" sz="2400" b="1" kern="1200" dirty="0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</a:br>
            <a:r>
              <a:rPr lang="pt-PT" sz="2400" kern="1200" dirty="0" smtClean="0">
                <a:solidFill>
                  <a:schemeClr val="bg2">
                    <a:lumMod val="7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rPr>
              <a:t/>
            </a:r>
            <a:br>
              <a:rPr lang="pt-PT" sz="2400" kern="1200" dirty="0" smtClean="0">
                <a:solidFill>
                  <a:schemeClr val="bg2">
                    <a:lumMod val="7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rPr>
            </a:br>
            <a:r>
              <a:rPr lang="pt-PT" sz="2400" kern="1200" dirty="0" smtClean="0">
                <a:solidFill>
                  <a:schemeClr val="bg2">
                    <a:lumMod val="7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rPr>
              <a:t>Fluxos de Tratamento</a:t>
            </a:r>
            <a:endParaRPr lang="pt-PT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E202-FF3E-4B51-B6A2-82C701AAD325}" type="slidenum">
              <a:rPr lang="pt-PT" sz="1100" smtClean="0"/>
              <a:t>13</a:t>
            </a:fld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7085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67"/>
          <p:cNvSpPr txBox="1"/>
          <p:nvPr/>
        </p:nvSpPr>
        <p:spPr>
          <a:xfrm>
            <a:off x="584408" y="4365947"/>
            <a:ext cx="11304000" cy="2012810"/>
          </a:xfrm>
          <a:prstGeom prst="roundRect">
            <a:avLst>
              <a:gd name="adj" fmla="val 2635"/>
            </a:avLst>
          </a:prstGeom>
          <a:solidFill>
            <a:srgbClr val="FFFFFF"/>
          </a:solidFill>
          <a:ln w="9525" cap="flat" cmpd="sng" algn="ctr">
            <a:solidFill>
              <a:srgbClr val="A2AAAD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54000" rIns="0" bIns="0" rtlCol="0" anchor="t" anchorCtr="0"/>
          <a:lstStyle>
            <a:defPPr>
              <a:defRPr lang="en-US"/>
            </a:defPPr>
            <a:lvl1pPr algn="ctr">
              <a:defRPr sz="600" b="1">
                <a:solidFill>
                  <a:srgbClr val="000000"/>
                </a:solidFill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sp>
        <p:nvSpPr>
          <p:cNvPr id="429" name="Rectangle 428"/>
          <p:cNvSpPr>
            <a:spLocks noChangeAspect="1"/>
          </p:cNvSpPr>
          <p:nvPr/>
        </p:nvSpPr>
        <p:spPr>
          <a:xfrm>
            <a:off x="2246680" y="4379006"/>
            <a:ext cx="1985375" cy="1407285"/>
          </a:xfrm>
          <a:prstGeom prst="rect">
            <a:avLst/>
          </a:prstGeom>
          <a:solidFill>
            <a:srgbClr val="F3F3F3">
              <a:alpha val="80784"/>
            </a:srgbClr>
          </a:solidFill>
          <a:ln w="6350" cap="flat" cmpd="sng" algn="ctr">
            <a:solidFill>
              <a:srgbClr val="4E5659">
                <a:alpha val="67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351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3" name="Rectangle 236"/>
          <p:cNvSpPr/>
          <p:nvPr/>
        </p:nvSpPr>
        <p:spPr>
          <a:xfrm>
            <a:off x="345961" y="4341021"/>
            <a:ext cx="198404" cy="2012810"/>
          </a:xfrm>
          <a:prstGeom prst="roundRect">
            <a:avLst/>
          </a:prstGeom>
          <a:solidFill>
            <a:srgbClr val="1A1E30"/>
          </a:solidFill>
          <a:ln w="6350" cap="flat" cmpd="sng" algn="ctr">
            <a:solidFill>
              <a:srgbClr val="1A1E30"/>
            </a:solidFill>
            <a:prstDash val="solid"/>
            <a:miter lim="800000"/>
          </a:ln>
          <a:effectLst/>
        </p:spPr>
        <p:txBody>
          <a:bodyPr vert="vert270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Back-end SIBS</a:t>
            </a:r>
          </a:p>
        </p:txBody>
      </p:sp>
      <p:sp>
        <p:nvSpPr>
          <p:cNvPr id="138" name="Rectangle 236"/>
          <p:cNvSpPr/>
          <p:nvPr/>
        </p:nvSpPr>
        <p:spPr>
          <a:xfrm>
            <a:off x="345961" y="1843767"/>
            <a:ext cx="198011" cy="2460769"/>
          </a:xfrm>
          <a:prstGeom prst="roundRect">
            <a:avLst/>
          </a:prstGeom>
          <a:solidFill>
            <a:srgbClr val="1A1E30"/>
          </a:solidFill>
          <a:ln w="6350" cap="flat" cmpd="sng" algn="ctr">
            <a:solidFill>
              <a:srgbClr val="1A1E30"/>
            </a:solidFill>
            <a:prstDash val="solid"/>
            <a:miter lim="800000"/>
          </a:ln>
          <a:effectLst/>
        </p:spPr>
        <p:txBody>
          <a:bodyPr vert="vert270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Front-end</a:t>
            </a:r>
            <a:endParaRPr kumimoji="0" lang="pt-BR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5" name="Rectangle 106"/>
          <p:cNvSpPr>
            <a:spLocks noChangeAspect="1"/>
          </p:cNvSpPr>
          <p:nvPr/>
        </p:nvSpPr>
        <p:spPr>
          <a:xfrm rot="16200000">
            <a:off x="4052607" y="1642427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</a:rPr>
              <a:t>Selecionar forma de Assinatura do Pack Contratual</a:t>
            </a:r>
            <a:endParaRPr kumimoji="0" lang="pt-BR" sz="600" b="0" i="0" u="none" strike="noStrike" kern="0" cap="none" spc="0" normalizeH="0" baseline="0" noProof="0" dirty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 flipH="1">
            <a:off x="3651213" y="1865865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30" name="Picture 1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7274" y="1843369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7424187" y="2558955"/>
            <a:ext cx="1010628" cy="310721"/>
            <a:chOff x="4139295" y="1809702"/>
            <a:chExt cx="1010628" cy="310721"/>
          </a:xfrm>
        </p:grpSpPr>
        <p:sp>
          <p:nvSpPr>
            <p:cNvPr id="131" name="Flowchart: Decision 82"/>
            <p:cNvSpPr>
              <a:spLocks noChangeAspect="1"/>
            </p:cNvSpPr>
            <p:nvPr/>
          </p:nvSpPr>
          <p:spPr>
            <a:xfrm rot="5400000">
              <a:off x="4121167" y="1827830"/>
              <a:ext cx="248769" cy="212513"/>
            </a:xfrm>
            <a:prstGeom prst="flowChartDecision">
              <a:avLst/>
            </a:prstGeom>
            <a:solidFill>
              <a:srgbClr val="FFFFFF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charset="0"/>
                </a:rPr>
                <a:t>?</a:t>
              </a:r>
            </a:p>
          </p:txBody>
        </p:sp>
        <p:sp>
          <p:nvSpPr>
            <p:cNvPr id="134" name="TextBox 81"/>
            <p:cNvSpPr txBox="1"/>
            <p:nvPr/>
          </p:nvSpPr>
          <p:spPr>
            <a:xfrm>
              <a:off x="4202972" y="1843424"/>
              <a:ext cx="946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600" kern="0" dirty="0" smtClean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  <a:cs typeface="Arial" charset="0"/>
                </a:rPr>
                <a:t>Forma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600" kern="0" dirty="0" smtClean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  <a:cs typeface="Arial" charset="0"/>
                </a:rPr>
                <a:t>de Assinatura?</a:t>
              </a:r>
              <a:endParaRPr kumimoji="0" lang="pt-PT" sz="6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</p:grpSp>
      <p:sp>
        <p:nvSpPr>
          <p:cNvPr id="136" name="TextBox 88"/>
          <p:cNvSpPr txBox="1"/>
          <p:nvPr/>
        </p:nvSpPr>
        <p:spPr>
          <a:xfrm>
            <a:off x="7148799" y="2855720"/>
            <a:ext cx="40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600" dirty="0" smtClean="0">
                <a:solidFill>
                  <a:srgbClr val="E7E6E6">
                    <a:lumMod val="10000"/>
                  </a:srgbClr>
                </a:solidFill>
                <a:latin typeface="Arial" panose="020B0604020202020204"/>
                <a:cs typeface="Arial" charset="0"/>
              </a:rPr>
              <a:t>Digital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cxnSp>
        <p:nvCxnSpPr>
          <p:cNvPr id="147" name="Straight Arrow Connector 146"/>
          <p:cNvCxnSpPr>
            <a:stCxn id="125" idx="2"/>
            <a:endCxn id="217" idx="0"/>
          </p:cNvCxnSpPr>
          <p:nvPr/>
        </p:nvCxnSpPr>
        <p:spPr>
          <a:xfrm>
            <a:off x="4651770" y="2097590"/>
            <a:ext cx="291599" cy="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8" name="Rounded Rectangle 287"/>
          <p:cNvSpPr>
            <a:spLocks noChangeAspect="1"/>
          </p:cNvSpPr>
          <p:nvPr/>
        </p:nvSpPr>
        <p:spPr>
          <a:xfrm>
            <a:off x="9541778" y="2007452"/>
            <a:ext cx="2772527" cy="2110425"/>
          </a:xfrm>
          <a:prstGeom prst="roundRect">
            <a:avLst>
              <a:gd name="adj" fmla="val 4242"/>
            </a:avLst>
          </a:prstGeom>
          <a:solidFill>
            <a:srgbClr val="F3F3F3">
              <a:alpha val="67843"/>
            </a:srgbClr>
          </a:solidFill>
          <a:ln w="9525" cap="flat" cmpd="sng" algn="ctr">
            <a:solidFill>
              <a:schemeClr val="bg1">
                <a:lumMod val="65000"/>
                <a:alpha val="67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PT" sz="1351" kern="0">
              <a:solidFill>
                <a:srgbClr val="FFFFFF"/>
              </a:solidFill>
              <a:latin typeface="Arial" panose="020B0604020202020204"/>
              <a:cs typeface="+mn-cs"/>
            </a:endParaRPr>
          </a:p>
        </p:txBody>
      </p:sp>
      <p:sp>
        <p:nvSpPr>
          <p:cNvPr id="289" name="Rectangle 106"/>
          <p:cNvSpPr>
            <a:spLocks noChangeAspect="1"/>
          </p:cNvSpPr>
          <p:nvPr/>
        </p:nvSpPr>
        <p:spPr>
          <a:xfrm rot="16200000">
            <a:off x="10728903" y="3283901"/>
            <a:ext cx="288001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  <a:cs typeface="+mn-cs"/>
              </a:rPr>
              <a:t>Analisar e tratar </a:t>
            </a:r>
            <a:br>
              <a:rPr lang="pt-BR" sz="600" kern="0" dirty="0" smtClean="0">
                <a:solidFill>
                  <a:srgbClr val="1A1E30"/>
                </a:solidFill>
                <a:latin typeface="Arial" panose="020B0604020202020204"/>
                <a:cs typeface="+mn-cs"/>
              </a:rPr>
            </a:b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  <a:cs typeface="+mn-cs"/>
              </a:rPr>
              <a:t>motivos de devolução</a:t>
            </a:r>
            <a:endParaRPr kumimoji="0" lang="pt-BR" sz="600" b="0" i="0" u="none" strike="noStrike" kern="0" cap="none" spc="0" normalizeH="0" baseline="0" noProof="0" dirty="0" smtClean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90" name="Picture 1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31222" y="3488316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1" name="Oval 290"/>
          <p:cNvSpPr>
            <a:spLocks noChangeAspect="1"/>
          </p:cNvSpPr>
          <p:nvPr/>
        </p:nvSpPr>
        <p:spPr>
          <a:xfrm flipH="1">
            <a:off x="10318855" y="3525512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  <a:cs typeface="+mn-cs"/>
              </a:rPr>
              <a:t>21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grpSp>
        <p:nvGrpSpPr>
          <p:cNvPr id="292" name="Group 291"/>
          <p:cNvGrpSpPr/>
          <p:nvPr/>
        </p:nvGrpSpPr>
        <p:grpSpPr>
          <a:xfrm>
            <a:off x="9645129" y="2563428"/>
            <a:ext cx="1067869" cy="295835"/>
            <a:chOff x="7710852" y="1300803"/>
            <a:chExt cx="1067869" cy="295835"/>
          </a:xfrm>
        </p:grpSpPr>
        <p:sp>
          <p:nvSpPr>
            <p:cNvPr id="294" name="Rectangle 106"/>
            <p:cNvSpPr>
              <a:spLocks noChangeAspect="1"/>
            </p:cNvSpPr>
            <p:nvPr/>
          </p:nvSpPr>
          <p:spPr>
            <a:xfrm rot="16200000">
              <a:off x="8139408" y="1040956"/>
              <a:ext cx="201039" cy="910326"/>
            </a:xfrm>
            <a:prstGeom prst="rect">
              <a:avLst/>
            </a:prstGeom>
            <a:solidFill>
              <a:srgbClr val="E5F9FF"/>
            </a:solidFill>
            <a:ln w="3175" cap="flat" cmpd="sng" algn="ctr">
              <a:solidFill>
                <a:srgbClr val="1A1E3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vert" lIns="0" tIns="0" rIns="0" bIns="0" rtlCol="0" anchor="ctr"/>
            <a:lstStyle/>
            <a:p>
              <a:pPr marL="0" marR="0" lvl="0" indent="0" algn="ctr" defTabSz="334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600" kern="0" dirty="0" smtClean="0">
                  <a:solidFill>
                    <a:srgbClr val="1A1E30"/>
                  </a:solidFill>
                  <a:latin typeface="Arial" panose="020B0604020202020204"/>
                  <a:cs typeface="+mn-cs"/>
                </a:rPr>
                <a:t>Cancelar Processo</a:t>
              </a:r>
              <a:endPara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95" name="Picture 14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8721" y="1301807"/>
              <a:ext cx="180000" cy="179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6" name="Oval 295"/>
            <p:cNvSpPr>
              <a:spLocks noChangeAspect="1"/>
            </p:cNvSpPr>
            <p:nvPr/>
          </p:nvSpPr>
          <p:spPr>
            <a:xfrm flipH="1">
              <a:off x="7710852" y="1300803"/>
              <a:ext cx="180000" cy="180000"/>
            </a:xfrm>
            <a:prstGeom prst="ellipse">
              <a:avLst/>
            </a:prstGeom>
            <a:solidFill>
              <a:srgbClr val="1A1E30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600" b="1" kern="0" dirty="0" smtClean="0">
                  <a:solidFill>
                    <a:prstClr val="white"/>
                  </a:solidFill>
                  <a:latin typeface="Arial" panose="020B0604020202020204"/>
                </a:rPr>
                <a:t>22</a:t>
              </a:r>
              <a:endParaRPr lang="pt-BR" sz="600" b="1" kern="0" dirty="0">
                <a:solidFill>
                  <a:prstClr val="white"/>
                </a:solidFill>
                <a:latin typeface="Arial" panose="020B0604020202020204"/>
                <a:cs typeface="+mn-cs"/>
              </a:endParaRPr>
            </a:p>
          </p:txBody>
        </p:sp>
      </p:grpSp>
      <p:sp>
        <p:nvSpPr>
          <p:cNvPr id="297" name="Flowchart: Or 475"/>
          <p:cNvSpPr>
            <a:spLocks noChangeAspect="1"/>
          </p:cNvSpPr>
          <p:nvPr/>
        </p:nvSpPr>
        <p:spPr>
          <a:xfrm>
            <a:off x="10790116" y="3158317"/>
            <a:ext cx="168011" cy="168011"/>
          </a:xfrm>
          <a:prstGeom prst="flowChartOr">
            <a:avLst/>
          </a:prstGeom>
          <a:solidFill>
            <a:srgbClr val="FFFFFF"/>
          </a:solidFill>
          <a:ln w="9525" cap="flat" cmpd="sng" algn="ctr">
            <a:solidFill>
              <a:srgbClr val="85858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PT" sz="1351" kern="0">
              <a:solidFill>
                <a:srgbClr val="FFFFFF"/>
              </a:solidFill>
              <a:latin typeface="Arial" panose="020B0604020202020204"/>
              <a:cs typeface="Arial" charset="0"/>
            </a:endParaRPr>
          </a:p>
        </p:txBody>
      </p:sp>
      <p:cxnSp>
        <p:nvCxnSpPr>
          <p:cNvPr id="298" name="Straight Arrow Connector 520"/>
          <p:cNvCxnSpPr>
            <a:stCxn id="289" idx="3"/>
            <a:endCxn id="297" idx="4"/>
          </p:cNvCxnSpPr>
          <p:nvPr/>
        </p:nvCxnSpPr>
        <p:spPr>
          <a:xfrm flipV="1">
            <a:off x="10872904" y="3326328"/>
            <a:ext cx="1218" cy="268736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99" name="TextBox 298"/>
          <p:cNvSpPr txBox="1"/>
          <p:nvPr/>
        </p:nvSpPr>
        <p:spPr>
          <a:xfrm>
            <a:off x="11676304" y="3898681"/>
            <a:ext cx="6190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PT" sz="7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/>
              </a:rPr>
              <a:t>Comercial</a:t>
            </a:r>
            <a:endParaRPr lang="pt-PT" sz="700" b="1" dirty="0">
              <a:solidFill>
                <a:schemeClr val="bg1">
                  <a:lumMod val="50000"/>
                </a:schemeClr>
              </a:solidFill>
              <a:latin typeface="Arial" panose="020B0604020202020204"/>
              <a:cs typeface="+mn-cs"/>
            </a:endParaRPr>
          </a:p>
        </p:txBody>
      </p:sp>
      <p:grpSp>
        <p:nvGrpSpPr>
          <p:cNvPr id="317" name="Group 316"/>
          <p:cNvGrpSpPr/>
          <p:nvPr/>
        </p:nvGrpSpPr>
        <p:grpSpPr>
          <a:xfrm>
            <a:off x="11170656" y="2576934"/>
            <a:ext cx="1039345" cy="309909"/>
            <a:chOff x="7751625" y="2243530"/>
            <a:chExt cx="1039345" cy="309909"/>
          </a:xfrm>
        </p:grpSpPr>
        <p:sp>
          <p:nvSpPr>
            <p:cNvPr id="318" name="Rectangle 106"/>
            <p:cNvSpPr>
              <a:spLocks noChangeAspect="1"/>
            </p:cNvSpPr>
            <p:nvPr/>
          </p:nvSpPr>
          <p:spPr>
            <a:xfrm rot="16200000">
              <a:off x="8165914" y="1997757"/>
              <a:ext cx="201039" cy="910326"/>
            </a:xfrm>
            <a:prstGeom prst="rect">
              <a:avLst/>
            </a:prstGeom>
            <a:solidFill>
              <a:srgbClr val="E5F9FF"/>
            </a:solidFill>
            <a:ln w="3175" cap="flat" cmpd="sng" algn="ctr">
              <a:solidFill>
                <a:srgbClr val="1A1E3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vert" lIns="0" tIns="0" rIns="0" bIns="0" rtlCol="0" anchor="ctr"/>
            <a:lstStyle/>
            <a:p>
              <a:pPr marL="0" marR="0" lvl="0" indent="0" algn="ctr" defTabSz="334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600" kern="0" noProof="0" dirty="0" smtClean="0">
                  <a:solidFill>
                    <a:srgbClr val="1A1E30"/>
                  </a:solidFill>
                  <a:latin typeface="Arial" panose="020B0604020202020204"/>
                </a:rPr>
                <a:t>Corrigir Documentos</a:t>
              </a:r>
              <a:endPara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319" name="Picture 14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0970" y="2243530"/>
              <a:ext cx="180000" cy="179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0" name="Oval 319"/>
            <p:cNvSpPr>
              <a:spLocks noChangeAspect="1"/>
            </p:cNvSpPr>
            <p:nvPr/>
          </p:nvSpPr>
          <p:spPr>
            <a:xfrm flipH="1">
              <a:off x="7751625" y="2250376"/>
              <a:ext cx="180000" cy="180000"/>
            </a:xfrm>
            <a:prstGeom prst="ellipse">
              <a:avLst/>
            </a:prstGeom>
            <a:solidFill>
              <a:srgbClr val="1A1E30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600" b="1" kern="0" dirty="0" smtClean="0">
                  <a:solidFill>
                    <a:prstClr val="white"/>
                  </a:solidFill>
                  <a:latin typeface="Arial" panose="020B0604020202020204"/>
                </a:rPr>
                <a:t>23</a:t>
              </a:r>
              <a:endParaRPr lang="pt-BR" sz="600" b="1" kern="0" dirty="0">
                <a:solidFill>
                  <a:prstClr val="white"/>
                </a:solidFill>
                <a:latin typeface="Arial" panose="020B0604020202020204"/>
                <a:cs typeface="+mn-cs"/>
              </a:endParaRPr>
            </a:p>
          </p:txBody>
        </p:sp>
      </p:grpSp>
      <p:cxnSp>
        <p:nvCxnSpPr>
          <p:cNvPr id="322" name="Conexão em ângulos retos 3"/>
          <p:cNvCxnSpPr>
            <a:stCxn id="297" idx="2"/>
            <a:endCxn id="294" idx="1"/>
          </p:cNvCxnSpPr>
          <p:nvPr/>
        </p:nvCxnSpPr>
        <p:spPr>
          <a:xfrm rot="10800000">
            <a:off x="10174206" y="2859265"/>
            <a:ext cx="615911" cy="383059"/>
          </a:xfrm>
          <a:prstGeom prst="bentConnector2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520"/>
          <p:cNvCxnSpPr>
            <a:stCxn id="294" idx="3"/>
            <a:endCxn id="254" idx="1"/>
          </p:cNvCxnSpPr>
          <p:nvPr/>
        </p:nvCxnSpPr>
        <p:spPr>
          <a:xfrm flipV="1">
            <a:off x="10174205" y="2447051"/>
            <a:ext cx="7735" cy="211174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25" name="Rectangle 106"/>
          <p:cNvSpPr>
            <a:spLocks noChangeAspect="1"/>
          </p:cNvSpPr>
          <p:nvPr/>
        </p:nvSpPr>
        <p:spPr>
          <a:xfrm rot="16200000">
            <a:off x="11591756" y="2297425"/>
            <a:ext cx="180000" cy="180000"/>
          </a:xfrm>
          <a:prstGeom prst="rect">
            <a:avLst/>
          </a:prstGeom>
          <a:solidFill>
            <a:srgbClr val="FDA5C7"/>
          </a:solidFill>
          <a:ln w="12700" cap="flat" cmpd="sng" algn="ctr">
            <a:solidFill>
              <a:srgbClr val="C92B5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algn="ctr" defTabSz="334544"/>
            <a:r>
              <a:rPr lang="pt-BR" sz="800" b="1" kern="0" dirty="0">
                <a:solidFill>
                  <a:schemeClr val="bg2">
                    <a:lumMod val="10000"/>
                  </a:schemeClr>
                </a:solidFill>
                <a:latin typeface="Arial" panose="020B0604020202020204"/>
              </a:rPr>
              <a:t>1</a:t>
            </a:r>
          </a:p>
        </p:txBody>
      </p:sp>
      <p:cxnSp>
        <p:nvCxnSpPr>
          <p:cNvPr id="327" name="Straight Arrow Connector 520"/>
          <p:cNvCxnSpPr>
            <a:stCxn id="318" idx="3"/>
            <a:endCxn id="325" idx="1"/>
          </p:cNvCxnSpPr>
          <p:nvPr/>
        </p:nvCxnSpPr>
        <p:spPr>
          <a:xfrm flipH="1" flipV="1">
            <a:off x="11681756" y="2477425"/>
            <a:ext cx="3709" cy="20838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8" name="Straight Arrow Connector 327"/>
          <p:cNvCxnSpPr>
            <a:stCxn id="458" idx="3"/>
            <a:endCxn id="289" idx="1"/>
          </p:cNvCxnSpPr>
          <p:nvPr/>
        </p:nvCxnSpPr>
        <p:spPr>
          <a:xfrm flipH="1" flipV="1">
            <a:off x="10872904" y="3883065"/>
            <a:ext cx="7524" cy="109036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9" name="Conexão em ângulos retos 3"/>
          <p:cNvCxnSpPr>
            <a:stCxn id="297" idx="6"/>
            <a:endCxn id="318" idx="1"/>
          </p:cNvCxnSpPr>
          <p:nvPr/>
        </p:nvCxnSpPr>
        <p:spPr>
          <a:xfrm flipV="1">
            <a:off x="10958127" y="2886844"/>
            <a:ext cx="727338" cy="355479"/>
          </a:xfrm>
          <a:prstGeom prst="bentConnector2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10157716" y="6510802"/>
            <a:ext cx="10919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" b="1" dirty="0" smtClean="0">
                <a:solidFill>
                  <a:srgbClr val="A2AAAD">
                    <a:lumMod val="50000"/>
                  </a:srgbClr>
                </a:solidFill>
                <a:latin typeface="Arial" panose="020B0604020202020204"/>
              </a:rPr>
              <a:t>VP </a:t>
            </a:r>
            <a:r>
              <a:rPr lang="pt-PT" sz="700" b="1" dirty="0" smtClean="0"/>
              <a:t>– Validação do  Pack</a:t>
            </a:r>
            <a:endParaRPr lang="pt-PT" sz="700" b="1" dirty="0"/>
          </a:p>
        </p:txBody>
      </p:sp>
      <p:sp>
        <p:nvSpPr>
          <p:cNvPr id="194" name="TextBox 193"/>
          <p:cNvSpPr txBox="1"/>
          <p:nvPr/>
        </p:nvSpPr>
        <p:spPr>
          <a:xfrm>
            <a:off x="8677052" y="6510802"/>
            <a:ext cx="1393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" b="1" dirty="0" smtClean="0">
                <a:solidFill>
                  <a:srgbClr val="A2AAAD">
                    <a:lumMod val="50000"/>
                  </a:srgbClr>
                </a:solidFill>
                <a:latin typeface="Arial" panose="020B0604020202020204"/>
              </a:rPr>
              <a:t>AD </a:t>
            </a:r>
            <a:r>
              <a:rPr lang="pt-PT" sz="700" b="1" dirty="0" smtClean="0"/>
              <a:t>– Associação Documentos</a:t>
            </a:r>
            <a:endParaRPr lang="pt-PT" sz="700" b="1" dirty="0"/>
          </a:p>
        </p:txBody>
      </p:sp>
      <p:cxnSp>
        <p:nvCxnSpPr>
          <p:cNvPr id="176" name="Straight Arrow Connector 175"/>
          <p:cNvCxnSpPr>
            <a:stCxn id="245" idx="6"/>
            <a:endCxn id="125" idx="0"/>
          </p:cNvCxnSpPr>
          <p:nvPr/>
        </p:nvCxnSpPr>
        <p:spPr>
          <a:xfrm flipV="1">
            <a:off x="3340722" y="2097590"/>
            <a:ext cx="400722" cy="732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7" name="Rectangle 106"/>
          <p:cNvSpPr>
            <a:spLocks noChangeAspect="1"/>
          </p:cNvSpPr>
          <p:nvPr/>
        </p:nvSpPr>
        <p:spPr>
          <a:xfrm rot="16200000">
            <a:off x="5254532" y="1645948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lvl="0" algn="ctr" defTabSz="334544">
              <a:defRPr/>
            </a:pPr>
            <a:r>
              <a:rPr lang="pt-BR" sz="600" kern="0" dirty="0">
                <a:solidFill>
                  <a:srgbClr val="1A1E30"/>
                </a:solidFill>
                <a:latin typeface="Arial" panose="020B0604020202020204"/>
                <a:cs typeface="Arial" charset="0"/>
              </a:rPr>
              <a:t>Seleccionar Representantes para assinar pack</a:t>
            </a:r>
          </a:p>
        </p:txBody>
      </p:sp>
      <p:sp>
        <p:nvSpPr>
          <p:cNvPr id="233" name="TextBox 88"/>
          <p:cNvSpPr txBox="1"/>
          <p:nvPr/>
        </p:nvSpPr>
        <p:spPr>
          <a:xfrm>
            <a:off x="6126875" y="2506081"/>
            <a:ext cx="40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600" dirty="0" smtClean="0">
                <a:solidFill>
                  <a:srgbClr val="E7E6E6">
                    <a:lumMod val="10000"/>
                  </a:srgbClr>
                </a:solidFill>
                <a:latin typeface="Arial" panose="020B0604020202020204"/>
                <a:cs typeface="Arial" charset="0"/>
              </a:rPr>
              <a:t>Papel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234" name="Rectangle 106"/>
          <p:cNvSpPr>
            <a:spLocks noChangeAspect="1"/>
          </p:cNvSpPr>
          <p:nvPr/>
        </p:nvSpPr>
        <p:spPr>
          <a:xfrm rot="16200000">
            <a:off x="5388415" y="2219887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Imprimir e Validar</a:t>
            </a:r>
            <a: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/>
            </a:r>
            <a:b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</a:br>
            <a: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pack </a:t>
            </a: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contratual</a:t>
            </a:r>
            <a:endParaRPr kumimoji="0" lang="pt-BR" sz="600" b="0" i="0" u="none" strike="noStrike" kern="0" cap="none" spc="0" normalizeH="0" baseline="0" noProof="0" dirty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235" name="Rectangle 106"/>
          <p:cNvSpPr>
            <a:spLocks noChangeAspect="1"/>
          </p:cNvSpPr>
          <p:nvPr/>
        </p:nvSpPr>
        <p:spPr>
          <a:xfrm rot="16200000">
            <a:off x="1035126" y="2204596"/>
            <a:ext cx="401662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Efetuar </a:t>
            </a: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upload</a:t>
            </a:r>
            <a:r>
              <a:rPr kumimoji="0" lang="pt-BR" sz="600" b="0" i="0" u="none" strike="noStrike" kern="0" cap="none" spc="0" normalizeH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 </a:t>
            </a: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do </a:t>
            </a:r>
            <a: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pack </a:t>
            </a: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contratual</a:t>
            </a:r>
            <a:r>
              <a:rPr kumimoji="0" lang="pt-BR" sz="600" b="0" i="0" u="none" strike="noStrike" kern="0" cap="none" spc="0" normalizeH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 assinado pelo(s) cliente(s)</a:t>
            </a:r>
            <a:endParaRPr kumimoji="0" lang="pt-BR" sz="600" b="0" i="0" u="none" strike="noStrike" kern="0" cap="none" spc="0" normalizeH="0" baseline="0" noProof="0" dirty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cxnSp>
        <p:nvCxnSpPr>
          <p:cNvPr id="238" name="Straight Arrow Connector 237"/>
          <p:cNvCxnSpPr>
            <a:stCxn id="131" idx="2"/>
            <a:endCxn id="234" idx="2"/>
          </p:cNvCxnSpPr>
          <p:nvPr/>
        </p:nvCxnSpPr>
        <p:spPr>
          <a:xfrm flipH="1" flipV="1">
            <a:off x="5987578" y="2675050"/>
            <a:ext cx="1436609" cy="829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0" name="Straight Arrow Connector 239"/>
          <p:cNvCxnSpPr>
            <a:stCxn id="234" idx="0"/>
            <a:endCxn id="256" idx="0"/>
          </p:cNvCxnSpPr>
          <p:nvPr/>
        </p:nvCxnSpPr>
        <p:spPr>
          <a:xfrm flipH="1">
            <a:off x="4773678" y="2675050"/>
            <a:ext cx="303574" cy="5067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1" name="Rectangle 106"/>
          <p:cNvSpPr>
            <a:spLocks noChangeAspect="1"/>
          </p:cNvSpPr>
          <p:nvPr/>
        </p:nvSpPr>
        <p:spPr>
          <a:xfrm rot="16200000">
            <a:off x="7396894" y="3661081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  <a:cs typeface="Arial" charset="0"/>
              </a:rPr>
              <a:t>Submeter Processo </a:t>
            </a:r>
          </a:p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  <a:cs typeface="Arial" charset="0"/>
              </a:rPr>
              <a:t>para  a PAD</a:t>
            </a:r>
            <a:endParaRPr kumimoji="0" lang="pt-BR" sz="600" b="0" i="0" u="none" kern="0" cap="none" spc="0" normalizeH="0" baseline="30000" noProof="0" dirty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cs typeface="Arial" charset="0"/>
            </a:endParaRPr>
          </a:p>
        </p:txBody>
      </p:sp>
      <p:sp>
        <p:nvSpPr>
          <p:cNvPr id="247" name="Rectangle 106"/>
          <p:cNvSpPr>
            <a:spLocks noChangeAspect="1"/>
          </p:cNvSpPr>
          <p:nvPr/>
        </p:nvSpPr>
        <p:spPr>
          <a:xfrm rot="16200000">
            <a:off x="6365885" y="1644987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lvl="0" algn="ctr" defTabSz="334544">
              <a:defRPr/>
            </a:pPr>
            <a:r>
              <a:rPr lang="pt-BR" sz="600" kern="0" dirty="0">
                <a:solidFill>
                  <a:srgbClr val="1A1E30"/>
                </a:solidFill>
                <a:latin typeface="Arial" panose="020B0604020202020204"/>
                <a:cs typeface="Arial" charset="0"/>
              </a:rPr>
              <a:t>Validar Representantes seleccionados</a:t>
            </a:r>
          </a:p>
        </p:txBody>
      </p:sp>
      <p:cxnSp>
        <p:nvCxnSpPr>
          <p:cNvPr id="249" name="Straight Arrow Connector 248"/>
          <p:cNvCxnSpPr>
            <a:stCxn id="217" idx="2"/>
            <a:endCxn id="247" idx="0"/>
          </p:cNvCxnSpPr>
          <p:nvPr/>
        </p:nvCxnSpPr>
        <p:spPr>
          <a:xfrm flipV="1">
            <a:off x="5853695" y="2100150"/>
            <a:ext cx="201027" cy="961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255" name="Group 254"/>
          <p:cNvGrpSpPr/>
          <p:nvPr/>
        </p:nvGrpSpPr>
        <p:grpSpPr>
          <a:xfrm>
            <a:off x="4183856" y="2310816"/>
            <a:ext cx="946951" cy="493685"/>
            <a:chOff x="3793124" y="1566070"/>
            <a:chExt cx="946951" cy="493685"/>
          </a:xfrm>
        </p:grpSpPr>
        <p:sp>
          <p:nvSpPr>
            <p:cNvPr id="256" name="Flowchart: Decision 82"/>
            <p:cNvSpPr>
              <a:spLocks noChangeAspect="1"/>
            </p:cNvSpPr>
            <p:nvPr/>
          </p:nvSpPr>
          <p:spPr>
            <a:xfrm rot="5400000">
              <a:off x="4152305" y="1829114"/>
              <a:ext cx="248769" cy="212513"/>
            </a:xfrm>
            <a:prstGeom prst="flowChartDecision">
              <a:avLst/>
            </a:prstGeom>
            <a:solidFill>
              <a:srgbClr val="FFFFFF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charset="0"/>
                </a:rPr>
                <a:t>?</a:t>
              </a:r>
            </a:p>
          </p:txBody>
        </p:sp>
        <p:sp>
          <p:nvSpPr>
            <p:cNvPr id="257" name="TextBox 81"/>
            <p:cNvSpPr txBox="1"/>
            <p:nvPr/>
          </p:nvSpPr>
          <p:spPr>
            <a:xfrm>
              <a:off x="3793124" y="1566070"/>
              <a:ext cx="946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600" kern="0" dirty="0" smtClean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  <a:cs typeface="Arial" charset="0"/>
                </a:rPr>
                <a:t>Pack Contratual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600" kern="0" dirty="0" smtClean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  <a:cs typeface="Arial" charset="0"/>
                </a:rPr>
                <a:t>OK?</a:t>
              </a: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4580134" y="3111305"/>
            <a:ext cx="941252" cy="369332"/>
            <a:chOff x="4120133" y="1758502"/>
            <a:chExt cx="1143709" cy="369332"/>
          </a:xfrm>
        </p:grpSpPr>
        <p:sp>
          <p:nvSpPr>
            <p:cNvPr id="259" name="Flowchart: Decision 82"/>
            <p:cNvSpPr>
              <a:spLocks noChangeAspect="1"/>
            </p:cNvSpPr>
            <p:nvPr/>
          </p:nvSpPr>
          <p:spPr>
            <a:xfrm rot="5400000">
              <a:off x="4127155" y="1803964"/>
              <a:ext cx="248769" cy="262814"/>
            </a:xfrm>
            <a:prstGeom prst="flowChartDecision">
              <a:avLst/>
            </a:prstGeom>
            <a:solidFill>
              <a:srgbClr val="FFFFFF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charset="0"/>
                </a:rPr>
                <a:t>?</a:t>
              </a:r>
            </a:p>
          </p:txBody>
        </p:sp>
        <p:sp>
          <p:nvSpPr>
            <p:cNvPr id="260" name="TextBox 81"/>
            <p:cNvSpPr txBox="1"/>
            <p:nvPr/>
          </p:nvSpPr>
          <p:spPr>
            <a:xfrm>
              <a:off x="4316891" y="1758502"/>
              <a:ext cx="94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pt-PT" sz="600" kern="0" dirty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  <a:cs typeface="Arial" charset="0"/>
                </a:rPr>
                <a:t>Necessário alterar dados </a:t>
              </a:r>
              <a:endParaRPr lang="pt-PT" sz="600" kern="0" dirty="0" smtClean="0">
                <a:solidFill>
                  <a:srgbClr val="E7E6E6">
                    <a:lumMod val="10000"/>
                  </a:srgbClr>
                </a:solidFill>
                <a:latin typeface="Arial" panose="020B0604020202020204"/>
                <a:cs typeface="Arial" charset="0"/>
              </a:endParaRPr>
            </a:p>
            <a:p>
              <a:pPr lvl="0">
                <a:defRPr/>
              </a:pPr>
              <a:r>
                <a:rPr lang="pt-PT" sz="600" kern="0" dirty="0" smtClean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  <a:cs typeface="Arial" charset="0"/>
                </a:rPr>
                <a:t>de </a:t>
              </a:r>
              <a:r>
                <a:rPr lang="pt-PT" sz="600" kern="0" dirty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  <a:cs typeface="Arial" charset="0"/>
                </a:rPr>
                <a:t>1ª etapa?</a:t>
              </a:r>
            </a:p>
          </p:txBody>
        </p:sp>
      </p:grpSp>
      <p:cxnSp>
        <p:nvCxnSpPr>
          <p:cNvPr id="263" name="Straight Arrow Connector 262"/>
          <p:cNvCxnSpPr>
            <a:stCxn id="256" idx="3"/>
            <a:endCxn id="259" idx="1"/>
          </p:cNvCxnSpPr>
          <p:nvPr/>
        </p:nvCxnSpPr>
        <p:spPr>
          <a:xfrm>
            <a:off x="4667421" y="2804501"/>
            <a:ext cx="20858" cy="359288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4" name="Straight Arrow Connector 263"/>
          <p:cNvCxnSpPr>
            <a:stCxn id="256" idx="2"/>
            <a:endCxn id="235" idx="2"/>
          </p:cNvCxnSpPr>
          <p:nvPr/>
        </p:nvCxnSpPr>
        <p:spPr>
          <a:xfrm flipH="1" flipV="1">
            <a:off x="1691120" y="2659759"/>
            <a:ext cx="2870045" cy="20358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5" name="TextBox 88"/>
          <p:cNvSpPr txBox="1"/>
          <p:nvPr/>
        </p:nvSpPr>
        <p:spPr>
          <a:xfrm>
            <a:off x="4402754" y="2879965"/>
            <a:ext cx="40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600" dirty="0" smtClean="0">
                <a:solidFill>
                  <a:srgbClr val="E7E6E6">
                    <a:lumMod val="10000"/>
                  </a:srgbClr>
                </a:solidFill>
                <a:latin typeface="Arial" panose="020B0604020202020204"/>
                <a:cs typeface="Arial" charset="0"/>
              </a:rPr>
              <a:t>Não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266" name="TextBox 88"/>
          <p:cNvSpPr txBox="1"/>
          <p:nvPr/>
        </p:nvSpPr>
        <p:spPr>
          <a:xfrm>
            <a:off x="4238834" y="2532796"/>
            <a:ext cx="40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600" dirty="0" smtClean="0">
                <a:solidFill>
                  <a:srgbClr val="E7E6E6">
                    <a:lumMod val="10000"/>
                  </a:srgbClr>
                </a:solidFill>
                <a:latin typeface="Arial" panose="020B0604020202020204"/>
                <a:cs typeface="Arial" charset="0"/>
              </a:rPr>
              <a:t>Sim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267" name="Rectangle 106"/>
          <p:cNvSpPr>
            <a:spLocks noChangeAspect="1"/>
          </p:cNvSpPr>
          <p:nvPr/>
        </p:nvSpPr>
        <p:spPr>
          <a:xfrm rot="16200000">
            <a:off x="4543218" y="3429984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  <a:cs typeface="Arial" charset="0"/>
              </a:rPr>
              <a:t>Devolver processo </a:t>
            </a:r>
          </a:p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  <a:cs typeface="Arial" charset="0"/>
              </a:rPr>
              <a:t>para a 1ª Etapa</a:t>
            </a:r>
            <a:endParaRPr kumimoji="0" lang="pt-BR" sz="600" b="0" i="0" u="none" strike="noStrike" kern="0" cap="none" spc="0" normalizeH="0" baseline="0" noProof="0" dirty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cxnSp>
        <p:nvCxnSpPr>
          <p:cNvPr id="268" name="Straight Arrow Connector 267"/>
          <p:cNvCxnSpPr>
            <a:stCxn id="259" idx="3"/>
            <a:endCxn id="267" idx="3"/>
          </p:cNvCxnSpPr>
          <p:nvPr/>
        </p:nvCxnSpPr>
        <p:spPr>
          <a:xfrm flipH="1">
            <a:off x="4687218" y="3412558"/>
            <a:ext cx="1061" cy="328589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2" name="TextBox 88"/>
          <p:cNvSpPr txBox="1"/>
          <p:nvPr/>
        </p:nvSpPr>
        <p:spPr>
          <a:xfrm>
            <a:off x="4402754" y="3452607"/>
            <a:ext cx="40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600" dirty="0" smtClean="0">
                <a:solidFill>
                  <a:srgbClr val="E7E6E6">
                    <a:lumMod val="10000"/>
                  </a:srgbClr>
                </a:solidFill>
                <a:latin typeface="Arial" panose="020B0604020202020204"/>
                <a:cs typeface="Arial" charset="0"/>
              </a:rPr>
              <a:t>Sim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273" name="Rectangle 106"/>
          <p:cNvSpPr>
            <a:spLocks noChangeAspect="1"/>
          </p:cNvSpPr>
          <p:nvPr/>
        </p:nvSpPr>
        <p:spPr>
          <a:xfrm rot="16200000">
            <a:off x="3613954" y="2834638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  <a:cs typeface="Arial" charset="0"/>
              </a:rPr>
              <a:t>Devolver processo </a:t>
            </a:r>
          </a:p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  <a:cs typeface="Arial" charset="0"/>
              </a:rPr>
              <a:t>Para BackOffice</a:t>
            </a:r>
            <a:endParaRPr kumimoji="0" lang="pt-BR" sz="600" b="0" i="0" u="none" strike="noStrike" kern="0" cap="none" spc="0" normalizeH="0" baseline="0" noProof="0" dirty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cxnSp>
        <p:nvCxnSpPr>
          <p:cNvPr id="274" name="Straight Arrow Connector 273"/>
          <p:cNvCxnSpPr>
            <a:stCxn id="259" idx="2"/>
            <a:endCxn id="273" idx="2"/>
          </p:cNvCxnSpPr>
          <p:nvPr/>
        </p:nvCxnSpPr>
        <p:spPr>
          <a:xfrm flipH="1">
            <a:off x="4213117" y="3288174"/>
            <a:ext cx="367017" cy="1627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5" name="TextBox 88"/>
          <p:cNvSpPr txBox="1"/>
          <p:nvPr/>
        </p:nvSpPr>
        <p:spPr>
          <a:xfrm>
            <a:off x="4250637" y="3133924"/>
            <a:ext cx="40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600" dirty="0" smtClean="0">
                <a:solidFill>
                  <a:srgbClr val="E7E6E6">
                    <a:lumMod val="10000"/>
                  </a:srgbClr>
                </a:solidFill>
                <a:latin typeface="Arial" panose="020B0604020202020204"/>
                <a:cs typeface="Arial" charset="0"/>
              </a:rPr>
              <a:t>Não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276" name="Rectangle 106"/>
          <p:cNvSpPr>
            <a:spLocks noChangeAspect="1"/>
          </p:cNvSpPr>
          <p:nvPr/>
        </p:nvSpPr>
        <p:spPr>
          <a:xfrm rot="16200000">
            <a:off x="2868344" y="3201168"/>
            <a:ext cx="180000" cy="180000"/>
          </a:xfrm>
          <a:prstGeom prst="rect">
            <a:avLst/>
          </a:prstGeom>
          <a:solidFill>
            <a:srgbClr val="1A1E30"/>
          </a:solidFill>
          <a:ln w="12700" cap="flat" cmpd="sng" algn="ctr">
            <a:solidFill>
              <a:srgbClr val="1DAF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algn="ctr" defTabSz="334544"/>
            <a:r>
              <a:rPr lang="pt-BR" sz="900" b="1" kern="0" dirty="0">
                <a:solidFill>
                  <a:srgbClr val="FFFFFF"/>
                </a:solidFill>
                <a:latin typeface="Arial" panose="020B0604020202020204"/>
              </a:rPr>
              <a:t>B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2270048" y="3161906"/>
            <a:ext cx="826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PT" sz="600" dirty="0" err="1" smtClean="0">
                <a:solidFill>
                  <a:srgbClr val="E7E6E6">
                    <a:lumMod val="10000"/>
                  </a:srgbClr>
                </a:solidFill>
                <a:latin typeface="Arial" panose="020B0604020202020204"/>
              </a:rPr>
              <a:t>Trat</a:t>
            </a:r>
            <a:r>
              <a:rPr lang="pt-PT" sz="600" dirty="0" smtClean="0">
                <a:solidFill>
                  <a:srgbClr val="E7E6E6">
                    <a:lumMod val="10000"/>
                  </a:srgbClr>
                </a:solidFill>
                <a:latin typeface="Arial" panose="020B0604020202020204"/>
              </a:rPr>
              <a:t>. 1ª Etapa (slide 2/3)</a:t>
            </a:r>
            <a:endParaRPr lang="pt-PT" sz="600" dirty="0">
              <a:solidFill>
                <a:srgbClr val="E7E6E6">
                  <a:lumMod val="10000"/>
                </a:srgbClr>
              </a:solidFill>
              <a:latin typeface="Arial" panose="020B0604020202020204"/>
            </a:endParaRPr>
          </a:p>
        </p:txBody>
      </p:sp>
      <p:cxnSp>
        <p:nvCxnSpPr>
          <p:cNvPr id="278" name="Straight Arrow Connector 277"/>
          <p:cNvCxnSpPr>
            <a:stCxn id="273" idx="0"/>
            <a:endCxn id="276" idx="2"/>
          </p:cNvCxnSpPr>
          <p:nvPr/>
        </p:nvCxnSpPr>
        <p:spPr>
          <a:xfrm flipH="1">
            <a:off x="3048344" y="3289801"/>
            <a:ext cx="254447" cy="1367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9" name="Straight Arrow Connector 278"/>
          <p:cNvCxnSpPr>
            <a:stCxn id="267" idx="0"/>
            <a:endCxn id="282" idx="2"/>
          </p:cNvCxnSpPr>
          <p:nvPr/>
        </p:nvCxnSpPr>
        <p:spPr>
          <a:xfrm flipH="1">
            <a:off x="3050817" y="3885147"/>
            <a:ext cx="1181238" cy="4948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2" name="Rectangle 106"/>
          <p:cNvSpPr>
            <a:spLocks noChangeAspect="1"/>
          </p:cNvSpPr>
          <p:nvPr/>
        </p:nvSpPr>
        <p:spPr>
          <a:xfrm rot="16200000">
            <a:off x="2870817" y="3800095"/>
            <a:ext cx="180000" cy="180000"/>
          </a:xfrm>
          <a:prstGeom prst="rect">
            <a:avLst/>
          </a:prstGeom>
          <a:solidFill>
            <a:srgbClr val="1A1E30"/>
          </a:solidFill>
          <a:ln w="12700" cap="flat" cmpd="sng" algn="ctr">
            <a:solidFill>
              <a:srgbClr val="1DAF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algn="ctr" defTabSz="334544"/>
            <a:r>
              <a:rPr lang="pt-BR" sz="900" b="1" kern="0" dirty="0">
                <a:solidFill>
                  <a:srgbClr val="FFFFFF"/>
                </a:solidFill>
                <a:latin typeface="Arial" panose="020B0604020202020204"/>
              </a:rPr>
              <a:t>A</a:t>
            </a:r>
          </a:p>
        </p:txBody>
      </p:sp>
      <p:sp>
        <p:nvSpPr>
          <p:cNvPr id="286" name="Rectangle 285"/>
          <p:cNvSpPr>
            <a:spLocks noChangeAspect="1"/>
          </p:cNvSpPr>
          <p:nvPr/>
        </p:nvSpPr>
        <p:spPr>
          <a:xfrm>
            <a:off x="5836166" y="3829480"/>
            <a:ext cx="1127354" cy="557558"/>
          </a:xfrm>
          <a:prstGeom prst="rect">
            <a:avLst/>
          </a:prstGeom>
          <a:solidFill>
            <a:srgbClr val="F3F3F3">
              <a:alpha val="80784"/>
            </a:srgbClr>
          </a:solidFill>
          <a:ln w="6350" cap="flat" cmpd="sng" algn="ctr">
            <a:solidFill>
              <a:srgbClr val="0070C0">
                <a:alpha val="67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351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6641650" y="4208801"/>
            <a:ext cx="3722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PT" sz="700" b="1" dirty="0" smtClean="0">
                <a:solidFill>
                  <a:srgbClr val="A2AAAD">
                    <a:lumMod val="50000"/>
                  </a:srgbClr>
                </a:solidFill>
                <a:latin typeface="Arial" panose="020B0604020202020204"/>
              </a:rPr>
              <a:t>PAD</a:t>
            </a:r>
            <a:endParaRPr lang="pt-PT" sz="700" b="1" dirty="0">
              <a:solidFill>
                <a:srgbClr val="A2AAAD">
                  <a:lumMod val="50000"/>
                </a:srgbClr>
              </a:solidFill>
              <a:latin typeface="Arial" panose="020B0604020202020204"/>
              <a:cs typeface="+mn-cs"/>
            </a:endParaRPr>
          </a:p>
        </p:txBody>
      </p:sp>
      <p:sp>
        <p:nvSpPr>
          <p:cNvPr id="293" name="Rectangle 106"/>
          <p:cNvSpPr>
            <a:spLocks noChangeAspect="1"/>
          </p:cNvSpPr>
          <p:nvPr/>
        </p:nvSpPr>
        <p:spPr>
          <a:xfrm rot="16200000">
            <a:off x="6228596" y="3662174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  <a:cs typeface="Arial" charset="0"/>
              </a:rPr>
              <a:t>Assinar e Abonar processo na PAD</a:t>
            </a:r>
            <a:endParaRPr kumimoji="0" lang="pt-BR" sz="600" b="0" i="0" u="none" strike="noStrike" kern="0" cap="none" spc="0" normalizeH="0" baseline="30000" noProof="0" dirty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cs typeface="Arial" charset="0"/>
            </a:endParaRPr>
          </a:p>
        </p:txBody>
      </p:sp>
      <p:cxnSp>
        <p:nvCxnSpPr>
          <p:cNvPr id="300" name="Straight Arrow Connector 299"/>
          <p:cNvCxnSpPr>
            <a:stCxn id="241" idx="0"/>
            <a:endCxn id="293" idx="2"/>
          </p:cNvCxnSpPr>
          <p:nvPr/>
        </p:nvCxnSpPr>
        <p:spPr>
          <a:xfrm flipH="1">
            <a:off x="6827759" y="4116244"/>
            <a:ext cx="257972" cy="1093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5" name="TextBox 304"/>
          <p:cNvSpPr txBox="1"/>
          <p:nvPr/>
        </p:nvSpPr>
        <p:spPr>
          <a:xfrm>
            <a:off x="5872305" y="3804628"/>
            <a:ext cx="9396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PT" sz="600" b="1" i="1" dirty="0" smtClean="0">
                <a:solidFill>
                  <a:srgbClr val="0070C0"/>
                </a:solidFill>
                <a:latin typeface="Arial" panose="020B0604020202020204"/>
              </a:rPr>
              <a:t>Plataforma Aderente</a:t>
            </a:r>
            <a:endParaRPr lang="pt-PT" sz="600" b="1" i="1" dirty="0">
              <a:solidFill>
                <a:srgbClr val="0070C0"/>
              </a:solidFill>
              <a:latin typeface="Arial" panose="020B0604020202020204"/>
            </a:endParaRPr>
          </a:p>
        </p:txBody>
      </p:sp>
      <p:cxnSp>
        <p:nvCxnSpPr>
          <p:cNvPr id="306" name="Conexão em ângulos retos 3"/>
          <p:cNvCxnSpPr>
            <a:stCxn id="293" idx="1"/>
            <a:endCxn id="235" idx="2"/>
          </p:cNvCxnSpPr>
          <p:nvPr/>
        </p:nvCxnSpPr>
        <p:spPr>
          <a:xfrm rot="5400000" flipH="1">
            <a:off x="3231069" y="1119810"/>
            <a:ext cx="1601578" cy="4681476"/>
          </a:xfrm>
          <a:prstGeom prst="bentConnector4">
            <a:avLst>
              <a:gd name="adj1" fmla="val -3778"/>
              <a:gd name="adj2" fmla="val 91739"/>
            </a:avLst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106"/>
          <p:cNvSpPr>
            <a:spLocks noChangeAspect="1"/>
          </p:cNvSpPr>
          <p:nvPr/>
        </p:nvSpPr>
        <p:spPr>
          <a:xfrm rot="16200000">
            <a:off x="1075074" y="4186583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Importar </a:t>
            </a:r>
            <a:b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documentos e </a:t>
            </a: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metadados</a:t>
            </a:r>
            <a:endParaRPr kumimoji="0" lang="pt-BR" sz="600" b="0" i="0" u="none" strike="noStrike" kern="0" cap="none" spc="0" normalizeH="0" baseline="0" noProof="0" dirty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5" name="Rectangle 106"/>
          <p:cNvSpPr>
            <a:spLocks noChangeAspect="1"/>
          </p:cNvSpPr>
          <p:nvPr/>
        </p:nvSpPr>
        <p:spPr>
          <a:xfrm rot="16200000">
            <a:off x="1077931" y="4634103"/>
            <a:ext cx="288335" cy="910327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algn="ctr" defTabSz="334528"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Trebuchet MS" panose="020B0603020202020204"/>
                <a:cs typeface="Arial" charset="0"/>
              </a:rPr>
              <a:t>Validar integridade e formato dos dados da remessa</a:t>
            </a:r>
            <a:endParaRPr lang="pt-BR" sz="600" kern="0" dirty="0">
              <a:solidFill>
                <a:srgbClr val="1A1E30"/>
              </a:solidFill>
              <a:latin typeface="Trebuchet MS" panose="020B0603020202020204"/>
              <a:cs typeface="Arial" charset="0"/>
            </a:endParaRPr>
          </a:p>
        </p:txBody>
      </p:sp>
      <p:cxnSp>
        <p:nvCxnSpPr>
          <p:cNvPr id="321" name="Straight Arrow Connector 320"/>
          <p:cNvCxnSpPr>
            <a:stCxn id="235" idx="1"/>
            <a:endCxn id="314" idx="3"/>
          </p:cNvCxnSpPr>
          <p:nvPr/>
        </p:nvCxnSpPr>
        <p:spPr>
          <a:xfrm flipH="1">
            <a:off x="1219074" y="2860590"/>
            <a:ext cx="16883" cy="1637156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4" name="Straight Arrow Connector 323"/>
          <p:cNvCxnSpPr>
            <a:stCxn id="314" idx="1"/>
            <a:endCxn id="315" idx="3"/>
          </p:cNvCxnSpPr>
          <p:nvPr/>
        </p:nvCxnSpPr>
        <p:spPr>
          <a:xfrm>
            <a:off x="1219074" y="4785746"/>
            <a:ext cx="3025" cy="159353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326" name="Group 325"/>
          <p:cNvGrpSpPr/>
          <p:nvPr/>
        </p:nvGrpSpPr>
        <p:grpSpPr>
          <a:xfrm>
            <a:off x="605098" y="5368587"/>
            <a:ext cx="800108" cy="276999"/>
            <a:chOff x="829148" y="4138543"/>
            <a:chExt cx="1066814" cy="369330"/>
          </a:xfrm>
        </p:grpSpPr>
        <p:sp>
          <p:nvSpPr>
            <p:cNvPr id="330" name="TextBox 329"/>
            <p:cNvSpPr txBox="1"/>
            <p:nvPr/>
          </p:nvSpPr>
          <p:spPr>
            <a:xfrm>
              <a:off x="829148" y="4138543"/>
              <a:ext cx="1066814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Processo </a:t>
              </a:r>
              <a:r>
                <a:rPr kumimoji="0" lang="pt-PT" sz="6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Paperless</a:t>
              </a:r>
              <a:r>
                <a:rPr kumimoji="0" lang="pt-PT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?</a:t>
              </a:r>
              <a:endParaRPr kumimoji="0" lang="pt-PT" sz="6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1" name="Flowchart: Decision 330"/>
            <p:cNvSpPr>
              <a:spLocks noChangeAspect="1"/>
            </p:cNvSpPr>
            <p:nvPr/>
          </p:nvSpPr>
          <p:spPr>
            <a:xfrm rot="5400000">
              <a:off x="1489272" y="4199791"/>
              <a:ext cx="331690" cy="283351"/>
            </a:xfrm>
            <a:prstGeom prst="flowChartDecision">
              <a:avLst/>
            </a:prstGeom>
            <a:solidFill>
              <a:srgbClr val="FFFFFF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?</a:t>
              </a:r>
            </a:p>
          </p:txBody>
        </p:sp>
      </p:grpSp>
      <p:cxnSp>
        <p:nvCxnSpPr>
          <p:cNvPr id="332" name="Straight Arrow Connector 331"/>
          <p:cNvCxnSpPr>
            <a:stCxn id="315" idx="1"/>
            <a:endCxn id="331" idx="1"/>
          </p:cNvCxnSpPr>
          <p:nvPr/>
        </p:nvCxnSpPr>
        <p:spPr>
          <a:xfrm>
            <a:off x="1222099" y="5233434"/>
            <a:ext cx="2473" cy="162962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33" name="Rectangle 106"/>
          <p:cNvSpPr>
            <a:spLocks noChangeAspect="1"/>
          </p:cNvSpPr>
          <p:nvPr/>
        </p:nvSpPr>
        <p:spPr>
          <a:xfrm rot="16200000">
            <a:off x="1081424" y="5606382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Efetuar split e conversão de imagens</a:t>
            </a:r>
          </a:p>
        </p:txBody>
      </p:sp>
      <p:sp>
        <p:nvSpPr>
          <p:cNvPr id="334" name="Rectangle 106"/>
          <p:cNvSpPr>
            <a:spLocks noChangeAspect="1"/>
          </p:cNvSpPr>
          <p:nvPr/>
        </p:nvSpPr>
        <p:spPr>
          <a:xfrm rot="16200000">
            <a:off x="2235511" y="5606382"/>
            <a:ext cx="388412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Classificar </a:t>
            </a: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documentos </a:t>
            </a:r>
          </a:p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 recolher códigos</a:t>
            </a:r>
            <a:r>
              <a:rPr kumimoji="0" lang="pt-BR" sz="600" b="0" i="0" u="none" strike="noStrike" kern="0" cap="none" spc="0" normalizeH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de barras</a:t>
            </a:r>
            <a:endParaRPr kumimoji="0" lang="pt-BR" sz="600" b="0" i="0" u="none" strike="noStrike" kern="0" cap="none" spc="0" normalizeH="0" baseline="0" noProof="0" dirty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337" name="Straight Arrow Connector 336"/>
          <p:cNvCxnSpPr>
            <a:stCxn id="331" idx="3"/>
            <a:endCxn id="333" idx="3"/>
          </p:cNvCxnSpPr>
          <p:nvPr/>
        </p:nvCxnSpPr>
        <p:spPr>
          <a:xfrm>
            <a:off x="1224572" y="5645165"/>
            <a:ext cx="852" cy="27238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9" name="Straight Arrow Connector 338"/>
          <p:cNvCxnSpPr>
            <a:stCxn id="333" idx="2"/>
            <a:endCxn id="334" idx="0"/>
          </p:cNvCxnSpPr>
          <p:nvPr/>
        </p:nvCxnSpPr>
        <p:spPr>
          <a:xfrm>
            <a:off x="1680587" y="6061545"/>
            <a:ext cx="293967" cy="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0" name="TextBox 339"/>
          <p:cNvSpPr txBox="1"/>
          <p:nvPr/>
        </p:nvSpPr>
        <p:spPr>
          <a:xfrm>
            <a:off x="914779" y="5639251"/>
            <a:ext cx="40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Não</a:t>
            </a:r>
          </a:p>
        </p:txBody>
      </p:sp>
      <p:sp>
        <p:nvSpPr>
          <p:cNvPr id="341" name="TextBox 67"/>
          <p:cNvSpPr txBox="1"/>
          <p:nvPr/>
        </p:nvSpPr>
        <p:spPr>
          <a:xfrm>
            <a:off x="578043" y="1128747"/>
            <a:ext cx="11268000" cy="667786"/>
          </a:xfrm>
          <a:prstGeom prst="roundRect">
            <a:avLst>
              <a:gd name="adj" fmla="val 7009"/>
            </a:avLst>
          </a:prstGeom>
          <a:solidFill>
            <a:srgbClr val="FFFFFF"/>
          </a:solidFill>
          <a:ln w="9525" cap="flat" cmpd="sng" algn="ctr">
            <a:solidFill>
              <a:srgbClr val="A2AAAD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54000" rIns="0" bIns="0" rtlCol="0" anchor="t" anchorCtr="0"/>
          <a:lstStyle>
            <a:defPPr>
              <a:defRPr lang="en-US"/>
            </a:defPPr>
            <a:lvl1pPr algn="ctr">
              <a:defRPr sz="600" b="1">
                <a:solidFill>
                  <a:srgbClr val="000000"/>
                </a:solidFill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sp>
        <p:nvSpPr>
          <p:cNvPr id="342" name="Rectangle 236"/>
          <p:cNvSpPr/>
          <p:nvPr/>
        </p:nvSpPr>
        <p:spPr>
          <a:xfrm>
            <a:off x="345961" y="1128747"/>
            <a:ext cx="198011" cy="678535"/>
          </a:xfrm>
          <a:prstGeom prst="roundRect">
            <a:avLst/>
          </a:prstGeom>
          <a:solidFill>
            <a:srgbClr val="1A1E30"/>
          </a:solidFill>
          <a:ln w="6350" cap="flat" cmpd="sng" algn="ctr">
            <a:solidFill>
              <a:srgbClr val="1A1E30"/>
            </a:solidFill>
            <a:prstDash val="solid"/>
            <a:miter lim="800000"/>
          </a:ln>
          <a:effectLst/>
        </p:spPr>
        <p:txBody>
          <a:bodyPr vert="vert270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Sist. Unicre/SIBS</a:t>
            </a:r>
            <a:endParaRPr kumimoji="0" lang="pt-BR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43" name="Group 181"/>
          <p:cNvGrpSpPr/>
          <p:nvPr/>
        </p:nvGrpSpPr>
        <p:grpSpPr>
          <a:xfrm rot="21352263">
            <a:off x="5989618" y="1320831"/>
            <a:ext cx="899998" cy="355232"/>
            <a:chOff x="9510198" y="5212499"/>
            <a:chExt cx="1200000" cy="368813"/>
          </a:xfrm>
        </p:grpSpPr>
        <p:sp>
          <p:nvSpPr>
            <p:cNvPr id="345" name="Flowchart: Data 1212"/>
            <p:cNvSpPr>
              <a:spLocks noChangeAspect="1"/>
            </p:cNvSpPr>
            <p:nvPr/>
          </p:nvSpPr>
          <p:spPr>
            <a:xfrm rot="21001400">
              <a:off x="9510198" y="5212499"/>
              <a:ext cx="1200000" cy="36881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1131 h 11131"/>
                <a:gd name="connsiteX1" fmla="*/ 1411 w 10000"/>
                <a:gd name="connsiteY1" fmla="*/ 0 h 11131"/>
                <a:gd name="connsiteX2" fmla="*/ 10000 w 10000"/>
                <a:gd name="connsiteY2" fmla="*/ 1131 h 11131"/>
                <a:gd name="connsiteX3" fmla="*/ 8000 w 10000"/>
                <a:gd name="connsiteY3" fmla="*/ 11131 h 11131"/>
                <a:gd name="connsiteX4" fmla="*/ 0 w 10000"/>
                <a:gd name="connsiteY4" fmla="*/ 11131 h 11131"/>
                <a:gd name="connsiteX0" fmla="*/ 0 w 10000"/>
                <a:gd name="connsiteY0" fmla="*/ 11131 h 12028"/>
                <a:gd name="connsiteX1" fmla="*/ 1411 w 10000"/>
                <a:gd name="connsiteY1" fmla="*/ 0 h 12028"/>
                <a:gd name="connsiteX2" fmla="*/ 10000 w 10000"/>
                <a:gd name="connsiteY2" fmla="*/ 1131 h 12028"/>
                <a:gd name="connsiteX3" fmla="*/ 8660 w 10000"/>
                <a:gd name="connsiteY3" fmla="*/ 12028 h 12028"/>
                <a:gd name="connsiteX4" fmla="*/ 0 w 10000"/>
                <a:gd name="connsiteY4" fmla="*/ 11131 h 12028"/>
                <a:gd name="connsiteX0" fmla="*/ 0 w 10000"/>
                <a:gd name="connsiteY0" fmla="*/ 11131 h 11397"/>
                <a:gd name="connsiteX1" fmla="*/ 1411 w 10000"/>
                <a:gd name="connsiteY1" fmla="*/ 0 h 11397"/>
                <a:gd name="connsiteX2" fmla="*/ 10000 w 10000"/>
                <a:gd name="connsiteY2" fmla="*/ 1131 h 11397"/>
                <a:gd name="connsiteX3" fmla="*/ 9099 w 10000"/>
                <a:gd name="connsiteY3" fmla="*/ 11397 h 11397"/>
                <a:gd name="connsiteX4" fmla="*/ 0 w 10000"/>
                <a:gd name="connsiteY4" fmla="*/ 11131 h 11397"/>
                <a:gd name="connsiteX0" fmla="*/ 0 w 10000"/>
                <a:gd name="connsiteY0" fmla="*/ 10000 h 10266"/>
                <a:gd name="connsiteX1" fmla="*/ 1140 w 10000"/>
                <a:gd name="connsiteY1" fmla="*/ 108 h 10266"/>
                <a:gd name="connsiteX2" fmla="*/ 10000 w 10000"/>
                <a:gd name="connsiteY2" fmla="*/ 0 h 10266"/>
                <a:gd name="connsiteX3" fmla="*/ 9099 w 10000"/>
                <a:gd name="connsiteY3" fmla="*/ 10266 h 10266"/>
                <a:gd name="connsiteX4" fmla="*/ 0 w 10000"/>
                <a:gd name="connsiteY4" fmla="*/ 10000 h 10266"/>
                <a:gd name="connsiteX0" fmla="*/ 0 w 10000"/>
                <a:gd name="connsiteY0" fmla="*/ 10130 h 10396"/>
                <a:gd name="connsiteX1" fmla="*/ 1077 w 10000"/>
                <a:gd name="connsiteY1" fmla="*/ 0 h 10396"/>
                <a:gd name="connsiteX2" fmla="*/ 10000 w 10000"/>
                <a:gd name="connsiteY2" fmla="*/ 130 h 10396"/>
                <a:gd name="connsiteX3" fmla="*/ 9099 w 10000"/>
                <a:gd name="connsiteY3" fmla="*/ 10396 h 10396"/>
                <a:gd name="connsiteX4" fmla="*/ 0 w 10000"/>
                <a:gd name="connsiteY4" fmla="*/ 10130 h 1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396">
                  <a:moveTo>
                    <a:pt x="0" y="10130"/>
                  </a:moveTo>
                  <a:lnTo>
                    <a:pt x="1077" y="0"/>
                  </a:lnTo>
                  <a:lnTo>
                    <a:pt x="10000" y="130"/>
                  </a:lnTo>
                  <a:cubicBezTo>
                    <a:pt x="9700" y="3552"/>
                    <a:pt x="9399" y="6974"/>
                    <a:pt x="9099" y="10396"/>
                  </a:cubicBezTo>
                  <a:lnTo>
                    <a:pt x="0" y="10130"/>
                  </a:lnTo>
                  <a:close/>
                </a:path>
              </a:pathLst>
            </a:custGeom>
            <a:solidFill>
              <a:srgbClr val="1A1E30"/>
            </a:solidFill>
            <a:ln w="12700" cap="flat" cmpd="sng" algn="ctr">
              <a:solidFill>
                <a:srgbClr val="898686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  <a:scene3d>
                <a:camera prst="orthographicFront">
                  <a:rot lat="0" lon="0" rev="0"/>
                </a:camera>
                <a:lightRig rig="threePt" dir="t"/>
              </a:scene3d>
              <a:sp3d z="3175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451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Arial" charset="0"/>
              </a:endParaRPr>
            </a:p>
          </p:txBody>
        </p:sp>
        <p:sp>
          <p:nvSpPr>
            <p:cNvPr id="346" name="TextBox 183"/>
            <p:cNvSpPr txBox="1">
              <a:spLocks noChangeAspect="1"/>
            </p:cNvSpPr>
            <p:nvPr/>
          </p:nvSpPr>
          <p:spPr>
            <a:xfrm rot="21053017">
              <a:off x="9559535" y="5242846"/>
              <a:ext cx="1114146" cy="28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Arial" charset="0"/>
                </a:rPr>
                <a:t>Validar</a:t>
              </a:r>
              <a:r>
                <a:rPr kumimoji="0" lang="pt-PT" sz="600" b="1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Arial" charset="0"/>
                </a:rPr>
                <a:t> Poderes de Representação</a:t>
              </a:r>
              <a:endParaRPr kumimoji="0" lang="pt-PT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Arial" charset="0"/>
              </a:endParaRPr>
            </a:p>
          </p:txBody>
        </p:sp>
      </p:grpSp>
      <p:grpSp>
        <p:nvGrpSpPr>
          <p:cNvPr id="356" name="Group 181"/>
          <p:cNvGrpSpPr/>
          <p:nvPr/>
        </p:nvGrpSpPr>
        <p:grpSpPr>
          <a:xfrm rot="21352263">
            <a:off x="8488245" y="1262303"/>
            <a:ext cx="899998" cy="355232"/>
            <a:chOff x="9510198" y="5212499"/>
            <a:chExt cx="1200000" cy="368813"/>
          </a:xfrm>
        </p:grpSpPr>
        <p:sp>
          <p:nvSpPr>
            <p:cNvPr id="357" name="Flowchart: Data 1212"/>
            <p:cNvSpPr>
              <a:spLocks noChangeAspect="1"/>
            </p:cNvSpPr>
            <p:nvPr/>
          </p:nvSpPr>
          <p:spPr>
            <a:xfrm rot="21001400">
              <a:off x="9510198" y="5212499"/>
              <a:ext cx="1200000" cy="36881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1131 h 11131"/>
                <a:gd name="connsiteX1" fmla="*/ 1411 w 10000"/>
                <a:gd name="connsiteY1" fmla="*/ 0 h 11131"/>
                <a:gd name="connsiteX2" fmla="*/ 10000 w 10000"/>
                <a:gd name="connsiteY2" fmla="*/ 1131 h 11131"/>
                <a:gd name="connsiteX3" fmla="*/ 8000 w 10000"/>
                <a:gd name="connsiteY3" fmla="*/ 11131 h 11131"/>
                <a:gd name="connsiteX4" fmla="*/ 0 w 10000"/>
                <a:gd name="connsiteY4" fmla="*/ 11131 h 11131"/>
                <a:gd name="connsiteX0" fmla="*/ 0 w 10000"/>
                <a:gd name="connsiteY0" fmla="*/ 11131 h 12028"/>
                <a:gd name="connsiteX1" fmla="*/ 1411 w 10000"/>
                <a:gd name="connsiteY1" fmla="*/ 0 h 12028"/>
                <a:gd name="connsiteX2" fmla="*/ 10000 w 10000"/>
                <a:gd name="connsiteY2" fmla="*/ 1131 h 12028"/>
                <a:gd name="connsiteX3" fmla="*/ 8660 w 10000"/>
                <a:gd name="connsiteY3" fmla="*/ 12028 h 12028"/>
                <a:gd name="connsiteX4" fmla="*/ 0 w 10000"/>
                <a:gd name="connsiteY4" fmla="*/ 11131 h 12028"/>
                <a:gd name="connsiteX0" fmla="*/ 0 w 10000"/>
                <a:gd name="connsiteY0" fmla="*/ 11131 h 11397"/>
                <a:gd name="connsiteX1" fmla="*/ 1411 w 10000"/>
                <a:gd name="connsiteY1" fmla="*/ 0 h 11397"/>
                <a:gd name="connsiteX2" fmla="*/ 10000 w 10000"/>
                <a:gd name="connsiteY2" fmla="*/ 1131 h 11397"/>
                <a:gd name="connsiteX3" fmla="*/ 9099 w 10000"/>
                <a:gd name="connsiteY3" fmla="*/ 11397 h 11397"/>
                <a:gd name="connsiteX4" fmla="*/ 0 w 10000"/>
                <a:gd name="connsiteY4" fmla="*/ 11131 h 11397"/>
                <a:gd name="connsiteX0" fmla="*/ 0 w 10000"/>
                <a:gd name="connsiteY0" fmla="*/ 10000 h 10266"/>
                <a:gd name="connsiteX1" fmla="*/ 1140 w 10000"/>
                <a:gd name="connsiteY1" fmla="*/ 108 h 10266"/>
                <a:gd name="connsiteX2" fmla="*/ 10000 w 10000"/>
                <a:gd name="connsiteY2" fmla="*/ 0 h 10266"/>
                <a:gd name="connsiteX3" fmla="*/ 9099 w 10000"/>
                <a:gd name="connsiteY3" fmla="*/ 10266 h 10266"/>
                <a:gd name="connsiteX4" fmla="*/ 0 w 10000"/>
                <a:gd name="connsiteY4" fmla="*/ 10000 h 10266"/>
                <a:gd name="connsiteX0" fmla="*/ 0 w 10000"/>
                <a:gd name="connsiteY0" fmla="*/ 10130 h 10396"/>
                <a:gd name="connsiteX1" fmla="*/ 1077 w 10000"/>
                <a:gd name="connsiteY1" fmla="*/ 0 h 10396"/>
                <a:gd name="connsiteX2" fmla="*/ 10000 w 10000"/>
                <a:gd name="connsiteY2" fmla="*/ 130 h 10396"/>
                <a:gd name="connsiteX3" fmla="*/ 9099 w 10000"/>
                <a:gd name="connsiteY3" fmla="*/ 10396 h 10396"/>
                <a:gd name="connsiteX4" fmla="*/ 0 w 10000"/>
                <a:gd name="connsiteY4" fmla="*/ 10130 h 1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396">
                  <a:moveTo>
                    <a:pt x="0" y="10130"/>
                  </a:moveTo>
                  <a:lnTo>
                    <a:pt x="1077" y="0"/>
                  </a:lnTo>
                  <a:lnTo>
                    <a:pt x="10000" y="130"/>
                  </a:lnTo>
                  <a:cubicBezTo>
                    <a:pt x="9700" y="3552"/>
                    <a:pt x="9399" y="6974"/>
                    <a:pt x="9099" y="10396"/>
                  </a:cubicBezTo>
                  <a:lnTo>
                    <a:pt x="0" y="10130"/>
                  </a:lnTo>
                  <a:close/>
                </a:path>
              </a:pathLst>
            </a:custGeom>
            <a:solidFill>
              <a:srgbClr val="1A1E30"/>
            </a:solidFill>
            <a:ln w="12700" cap="flat" cmpd="sng" algn="ctr">
              <a:solidFill>
                <a:srgbClr val="898686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  <a:scene3d>
                <a:camera prst="orthographicFront">
                  <a:rot lat="0" lon="0" rev="0"/>
                </a:camera>
                <a:lightRig rig="threePt" dir="t"/>
              </a:scene3d>
              <a:sp3d z="3175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451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Arial" charset="0"/>
              </a:endParaRPr>
            </a:p>
          </p:txBody>
        </p:sp>
        <p:sp>
          <p:nvSpPr>
            <p:cNvPr id="358" name="TextBox 183"/>
            <p:cNvSpPr txBox="1">
              <a:spLocks noChangeAspect="1"/>
            </p:cNvSpPr>
            <p:nvPr/>
          </p:nvSpPr>
          <p:spPr>
            <a:xfrm rot="21053017">
              <a:off x="9559533" y="5242844"/>
              <a:ext cx="1114146" cy="28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600" b="1" kern="0" dirty="0" smtClean="0">
                  <a:solidFill>
                    <a:srgbClr val="FFFFFF"/>
                  </a:solidFill>
                  <a:latin typeface="Trebuchet MS" panose="020B0603020202020204"/>
                  <a:cs typeface="Arial" charset="0"/>
                </a:rPr>
                <a:t>Pedido de Assinatura Digital</a:t>
              </a:r>
              <a:endParaRPr kumimoji="0" lang="pt-PT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Arial" charset="0"/>
              </a:endParaRPr>
            </a:p>
          </p:txBody>
        </p:sp>
      </p:grpSp>
      <p:cxnSp>
        <p:nvCxnSpPr>
          <p:cNvPr id="361" name="Straight Arrow Connector 360"/>
          <p:cNvCxnSpPr>
            <a:stCxn id="247" idx="3"/>
          </p:cNvCxnSpPr>
          <p:nvPr/>
        </p:nvCxnSpPr>
        <p:spPr>
          <a:xfrm flipH="1" flipV="1">
            <a:off x="6439617" y="1660253"/>
            <a:ext cx="0" cy="29589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Elbow Connector 362"/>
          <p:cNvCxnSpPr>
            <a:stCxn id="358" idx="1"/>
            <a:endCxn id="241" idx="2"/>
          </p:cNvCxnSpPr>
          <p:nvPr/>
        </p:nvCxnSpPr>
        <p:spPr>
          <a:xfrm rot="10800000" flipV="1">
            <a:off x="7996057" y="1525438"/>
            <a:ext cx="539580" cy="2590806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rgbClr val="898686"/>
            </a:solidFill>
            <a:prstDash val="dash"/>
            <a:miter lim="800000"/>
            <a:headEnd type="triangle"/>
            <a:tailEnd type="triangle"/>
          </a:ln>
          <a:effectLst/>
        </p:spPr>
      </p:cxnSp>
      <p:grpSp>
        <p:nvGrpSpPr>
          <p:cNvPr id="370" name="Group 369"/>
          <p:cNvGrpSpPr/>
          <p:nvPr/>
        </p:nvGrpSpPr>
        <p:grpSpPr>
          <a:xfrm>
            <a:off x="5882160" y="1343204"/>
            <a:ext cx="292068" cy="184666"/>
            <a:chOff x="8610793" y="1373702"/>
            <a:chExt cx="292068" cy="184666"/>
          </a:xfrm>
        </p:grpSpPr>
        <p:sp>
          <p:nvSpPr>
            <p:cNvPr id="371" name="Oval 370"/>
            <p:cNvSpPr>
              <a:spLocks noChangeAspect="1"/>
            </p:cNvSpPr>
            <p:nvPr/>
          </p:nvSpPr>
          <p:spPr>
            <a:xfrm flipH="1">
              <a:off x="8663424" y="1376960"/>
              <a:ext cx="180000" cy="180000"/>
            </a:xfrm>
            <a:prstGeom prst="ellipse">
              <a:avLst/>
            </a:prstGeom>
            <a:solidFill>
              <a:srgbClr val="1A1E30"/>
            </a:solidFill>
            <a:ln w="19050" cap="flat" cmpd="sng" algn="ctr">
              <a:solidFill>
                <a:srgbClr val="B5B4B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8610793" y="137370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600" b="1" kern="0" dirty="0">
                  <a:solidFill>
                    <a:srgbClr val="FFFFFF"/>
                  </a:solidFill>
                  <a:latin typeface="Arial" panose="020B0604020202020204"/>
                  <a:cs typeface="Arial" charset="0"/>
                </a:rPr>
                <a:t>3</a:t>
              </a:r>
              <a:r>
                <a:rPr kumimoji="0" lang="pt-P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charset="0"/>
                </a:rPr>
                <a:t>.1</a:t>
              </a:r>
              <a:endParaRPr kumimoji="0" lang="pt-PT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</p:grpSp>
      <p:pic>
        <p:nvPicPr>
          <p:cNvPr id="373" name="Picture 307" descr="Roda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012" y="1478358"/>
            <a:ext cx="216000" cy="234326"/>
          </a:xfrm>
          <a:prstGeom prst="rect">
            <a:avLst/>
          </a:prstGeom>
        </p:spPr>
      </p:pic>
      <p:grpSp>
        <p:nvGrpSpPr>
          <p:cNvPr id="378" name="Group 377"/>
          <p:cNvGrpSpPr/>
          <p:nvPr/>
        </p:nvGrpSpPr>
        <p:grpSpPr>
          <a:xfrm>
            <a:off x="8403758" y="1258334"/>
            <a:ext cx="292068" cy="184666"/>
            <a:chOff x="8610793" y="1373702"/>
            <a:chExt cx="292068" cy="184666"/>
          </a:xfrm>
        </p:grpSpPr>
        <p:sp>
          <p:nvSpPr>
            <p:cNvPr id="379" name="Oval 378"/>
            <p:cNvSpPr>
              <a:spLocks noChangeAspect="1"/>
            </p:cNvSpPr>
            <p:nvPr/>
          </p:nvSpPr>
          <p:spPr>
            <a:xfrm flipH="1">
              <a:off x="8663424" y="1376960"/>
              <a:ext cx="180000" cy="180000"/>
            </a:xfrm>
            <a:prstGeom prst="ellipse">
              <a:avLst/>
            </a:prstGeom>
            <a:solidFill>
              <a:srgbClr val="1A1E30"/>
            </a:solidFill>
            <a:ln w="19050" cap="flat" cmpd="sng" algn="ctr">
              <a:solidFill>
                <a:srgbClr val="B5B4B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8610793" y="137370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600" b="1" kern="0" dirty="0">
                  <a:solidFill>
                    <a:srgbClr val="FFFFFF"/>
                  </a:solidFill>
                  <a:latin typeface="Arial" panose="020B0604020202020204"/>
                  <a:cs typeface="Arial" charset="0"/>
                </a:rPr>
                <a:t>6</a:t>
              </a:r>
              <a:r>
                <a:rPr kumimoji="0" lang="pt-P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charset="0"/>
                </a:rPr>
                <a:t>.1</a:t>
              </a:r>
              <a:endParaRPr kumimoji="0" lang="pt-PT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</p:grpSp>
      <p:pic>
        <p:nvPicPr>
          <p:cNvPr id="381" name="Picture 307" descr="Roda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7339" y="1387889"/>
            <a:ext cx="216000" cy="234326"/>
          </a:xfrm>
          <a:prstGeom prst="rect">
            <a:avLst/>
          </a:prstGeom>
        </p:spPr>
      </p:pic>
      <p:sp>
        <p:nvSpPr>
          <p:cNvPr id="382" name="Oval 381"/>
          <p:cNvSpPr>
            <a:spLocks noChangeAspect="1"/>
          </p:cNvSpPr>
          <p:nvPr/>
        </p:nvSpPr>
        <p:spPr>
          <a:xfrm flipH="1">
            <a:off x="4871730" y="1858401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3" name="Oval 382"/>
          <p:cNvSpPr>
            <a:spLocks noChangeAspect="1"/>
          </p:cNvSpPr>
          <p:nvPr/>
        </p:nvSpPr>
        <p:spPr>
          <a:xfrm flipH="1">
            <a:off x="5969533" y="1850945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4" name="Oval 383"/>
          <p:cNvSpPr>
            <a:spLocks noChangeAspect="1"/>
          </p:cNvSpPr>
          <p:nvPr/>
        </p:nvSpPr>
        <p:spPr>
          <a:xfrm flipH="1">
            <a:off x="5011266" y="2510975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b="1" kern="0" noProof="0" dirty="0">
                <a:solidFill>
                  <a:prstClr val="white"/>
                </a:solidFill>
                <a:latin typeface="Arial" panose="020B0604020202020204"/>
              </a:rPr>
              <a:t>7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5" name="Oval 384"/>
          <p:cNvSpPr>
            <a:spLocks noChangeAspect="1"/>
          </p:cNvSpPr>
          <p:nvPr/>
        </p:nvSpPr>
        <p:spPr>
          <a:xfrm flipH="1">
            <a:off x="4126762" y="3642738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9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6" name="Oval 385"/>
          <p:cNvSpPr>
            <a:spLocks noChangeAspect="1"/>
          </p:cNvSpPr>
          <p:nvPr/>
        </p:nvSpPr>
        <p:spPr>
          <a:xfrm flipH="1">
            <a:off x="3205243" y="3040386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7" name="Oval 386"/>
          <p:cNvSpPr>
            <a:spLocks noChangeAspect="1"/>
          </p:cNvSpPr>
          <p:nvPr/>
        </p:nvSpPr>
        <p:spPr>
          <a:xfrm flipH="1">
            <a:off x="5850346" y="3919585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6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8" name="Oval 387"/>
          <p:cNvSpPr>
            <a:spLocks noChangeAspect="1"/>
          </p:cNvSpPr>
          <p:nvPr/>
        </p:nvSpPr>
        <p:spPr>
          <a:xfrm flipH="1">
            <a:off x="7030079" y="3865576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0" name="Oval 389"/>
          <p:cNvSpPr>
            <a:spLocks noChangeAspect="1"/>
          </p:cNvSpPr>
          <p:nvPr/>
        </p:nvSpPr>
        <p:spPr>
          <a:xfrm flipH="1">
            <a:off x="651303" y="2382740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</a:rPr>
              <a:t>10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92" name="Picture 307" descr="Roda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907" y="1880165"/>
            <a:ext cx="180000" cy="195273"/>
          </a:xfrm>
          <a:prstGeom prst="rect">
            <a:avLst/>
          </a:prstGeom>
        </p:spPr>
      </p:pic>
      <p:pic>
        <p:nvPicPr>
          <p:cNvPr id="393" name="Picture 1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8637" y="1850625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4" name="Picture 1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92318" y="2489458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5" name="Picture 1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2748" y="3855918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6" name="Picture 1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9098" y="3855358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7" name="Picture 1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0142" y="3639699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8" name="Picture 1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0574" y="3045400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" name="Picture 1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9303" y="2327147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6" name="Rectangle 106"/>
          <p:cNvSpPr>
            <a:spLocks noChangeAspect="1"/>
          </p:cNvSpPr>
          <p:nvPr/>
        </p:nvSpPr>
        <p:spPr>
          <a:xfrm rot="16200000">
            <a:off x="3314808" y="5056178"/>
            <a:ext cx="31333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lvl="0" algn="ctr" defTabSz="334544"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Associar </a:t>
            </a:r>
            <a:r>
              <a:rPr kumimoji="0" lang="pt-BR" sz="600" b="0" i="0" u="none" strike="noStrike" kern="0" cap="none" spc="0" normalizeH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documentos cliente </a:t>
            </a: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</a:rPr>
              <a:t>automaticamente </a:t>
            </a:r>
            <a:endParaRPr kumimoji="0" lang="pt-BR" sz="600" b="0" i="0" u="none" strike="noStrike" kern="0" cap="none" spc="0" normalizeH="0" baseline="0" noProof="0" dirty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07" name="Straight Arrow Connector 406"/>
          <p:cNvCxnSpPr>
            <a:stCxn id="331" idx="0"/>
            <a:endCxn id="406" idx="0"/>
          </p:cNvCxnSpPr>
          <p:nvPr/>
        </p:nvCxnSpPr>
        <p:spPr>
          <a:xfrm flipV="1">
            <a:off x="1330829" y="5511341"/>
            <a:ext cx="1685481" cy="944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16" name="TextBox 415"/>
          <p:cNvSpPr txBox="1"/>
          <p:nvPr/>
        </p:nvSpPr>
        <p:spPr>
          <a:xfrm>
            <a:off x="1305452" y="5362303"/>
            <a:ext cx="40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Sim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417" name="Group 416"/>
          <p:cNvGrpSpPr/>
          <p:nvPr/>
        </p:nvGrpSpPr>
        <p:grpSpPr>
          <a:xfrm>
            <a:off x="2029133" y="4973550"/>
            <a:ext cx="1549144" cy="276999"/>
            <a:chOff x="-6365549" y="5101344"/>
            <a:chExt cx="2065530" cy="369331"/>
          </a:xfrm>
        </p:grpSpPr>
        <p:sp>
          <p:nvSpPr>
            <p:cNvPr id="418" name="TextBox 417"/>
            <p:cNvSpPr txBox="1"/>
            <p:nvPr/>
          </p:nvSpPr>
          <p:spPr>
            <a:xfrm>
              <a:off x="-6365549" y="5101344"/>
              <a:ext cx="185265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Falha na associação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automática de </a:t>
              </a:r>
              <a:r>
                <a:rPr kumimoji="0" lang="pt-PT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documentos?</a:t>
              </a:r>
            </a:p>
          </p:txBody>
        </p:sp>
        <p:sp>
          <p:nvSpPr>
            <p:cNvPr id="419" name="Flowchart: Decision 418"/>
            <p:cNvSpPr>
              <a:spLocks noChangeAspect="1"/>
            </p:cNvSpPr>
            <p:nvPr/>
          </p:nvSpPr>
          <p:spPr>
            <a:xfrm rot="5400000">
              <a:off x="-4607539" y="5151500"/>
              <a:ext cx="331689" cy="283351"/>
            </a:xfrm>
            <a:prstGeom prst="flowChartDecision">
              <a:avLst/>
            </a:prstGeom>
            <a:solidFill>
              <a:srgbClr val="FFFFFF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?</a:t>
              </a:r>
            </a:p>
          </p:txBody>
        </p:sp>
      </p:grpSp>
      <p:cxnSp>
        <p:nvCxnSpPr>
          <p:cNvPr id="420" name="Straight Arrow Connector 419"/>
          <p:cNvCxnSpPr>
            <a:stCxn id="406" idx="3"/>
            <a:endCxn id="419" idx="3"/>
          </p:cNvCxnSpPr>
          <p:nvPr/>
        </p:nvCxnSpPr>
        <p:spPr>
          <a:xfrm flipV="1">
            <a:off x="3471473" y="5241808"/>
            <a:ext cx="547" cy="112868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24" name="Rectangle 106"/>
          <p:cNvSpPr>
            <a:spLocks noChangeAspect="1"/>
          </p:cNvSpPr>
          <p:nvPr/>
        </p:nvSpPr>
        <p:spPr>
          <a:xfrm rot="16200000">
            <a:off x="3324587" y="4148616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lvl="0" algn="ctr" defTabSz="334544">
              <a:defRPr/>
            </a:pPr>
            <a:r>
              <a:rPr lang="pt-BR" sz="600" kern="0" dirty="0">
                <a:solidFill>
                  <a:srgbClr val="1A1E30"/>
                </a:solidFill>
                <a:latin typeface="Arial" panose="020B0604020202020204"/>
              </a:rPr>
              <a:t>Associar </a:t>
            </a: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</a:rPr>
              <a:t>e </a:t>
            </a:r>
            <a:r>
              <a:rPr lang="pt-BR" sz="600" kern="0" dirty="0">
                <a:solidFill>
                  <a:srgbClr val="1A1E30"/>
                </a:solidFill>
                <a:latin typeface="Arial" panose="020B0604020202020204"/>
              </a:rPr>
              <a:t>documentos </a:t>
            </a: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</a:rPr>
              <a:t>cliente</a:t>
            </a:r>
          </a:p>
          <a:p>
            <a:pPr lvl="0" algn="ctr" defTabSz="334544"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</a:rPr>
              <a:t>manualmente</a:t>
            </a:r>
            <a:endParaRPr lang="pt-BR" sz="600" kern="0" dirty="0">
              <a:solidFill>
                <a:srgbClr val="1A1E30"/>
              </a:solidFill>
              <a:latin typeface="Arial" panose="020B0604020202020204"/>
            </a:endParaRPr>
          </a:p>
        </p:txBody>
      </p:sp>
      <p:cxnSp>
        <p:nvCxnSpPr>
          <p:cNvPr id="425" name="Straight Arrow Connector 424"/>
          <p:cNvCxnSpPr>
            <a:stCxn id="419" idx="1"/>
            <a:endCxn id="424" idx="1"/>
          </p:cNvCxnSpPr>
          <p:nvPr/>
        </p:nvCxnSpPr>
        <p:spPr>
          <a:xfrm flipH="1" flipV="1">
            <a:off x="3468587" y="4747779"/>
            <a:ext cx="3433" cy="245262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0" name="TextBox 429"/>
          <p:cNvSpPr txBox="1"/>
          <p:nvPr/>
        </p:nvSpPr>
        <p:spPr>
          <a:xfrm>
            <a:off x="2208391" y="4397718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PT" sz="700" b="1" dirty="0" smtClean="0">
                <a:solidFill>
                  <a:srgbClr val="A2AAAD">
                    <a:lumMod val="50000"/>
                  </a:srgbClr>
                </a:solidFill>
                <a:latin typeface="Arial" panose="020B0604020202020204"/>
              </a:rPr>
              <a:t>AD</a:t>
            </a:r>
            <a:endParaRPr lang="pt-PT" sz="700" b="1" dirty="0">
              <a:solidFill>
                <a:srgbClr val="A2AAAD">
                  <a:lumMod val="50000"/>
                </a:srgbClr>
              </a:solidFill>
              <a:latin typeface="Arial" panose="020B0604020202020204"/>
              <a:cs typeface="+mn-cs"/>
            </a:endParaRPr>
          </a:p>
        </p:txBody>
      </p:sp>
      <p:sp>
        <p:nvSpPr>
          <p:cNvPr id="431" name="TextBox 430"/>
          <p:cNvSpPr txBox="1"/>
          <p:nvPr/>
        </p:nvSpPr>
        <p:spPr>
          <a:xfrm>
            <a:off x="3156639" y="4799446"/>
            <a:ext cx="40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Sim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32" name="Rectangle 106"/>
          <p:cNvSpPr>
            <a:spLocks noChangeAspect="1"/>
          </p:cNvSpPr>
          <p:nvPr/>
        </p:nvSpPr>
        <p:spPr>
          <a:xfrm rot="16200000">
            <a:off x="5983028" y="4668558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</a:rPr>
              <a:t>Validar requisitos automáticos</a:t>
            </a:r>
            <a:endParaRPr lang="pt-BR" sz="600" kern="0" dirty="0">
              <a:solidFill>
                <a:srgbClr val="1A1E30"/>
              </a:solidFill>
              <a:latin typeface="Arial" panose="020B0604020202020204"/>
            </a:endParaRPr>
          </a:p>
        </p:txBody>
      </p:sp>
      <p:cxnSp>
        <p:nvCxnSpPr>
          <p:cNvPr id="433" name="Straight Arrow Connector 432"/>
          <p:cNvCxnSpPr>
            <a:stCxn id="419" idx="0"/>
            <a:endCxn id="218" idx="0"/>
          </p:cNvCxnSpPr>
          <p:nvPr/>
        </p:nvCxnSpPr>
        <p:spPr>
          <a:xfrm>
            <a:off x="3578277" y="5117425"/>
            <a:ext cx="750183" cy="640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7" name="TextBox 436"/>
          <p:cNvSpPr txBox="1"/>
          <p:nvPr/>
        </p:nvSpPr>
        <p:spPr>
          <a:xfrm>
            <a:off x="3521988" y="4919231"/>
            <a:ext cx="40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Não</a:t>
            </a:r>
          </a:p>
        </p:txBody>
      </p:sp>
      <p:cxnSp>
        <p:nvCxnSpPr>
          <p:cNvPr id="438" name="Conexão em ângulos retos 3"/>
          <p:cNvCxnSpPr>
            <a:stCxn id="424" idx="2"/>
            <a:endCxn id="218" idx="3"/>
          </p:cNvCxnSpPr>
          <p:nvPr/>
        </p:nvCxnSpPr>
        <p:spPr>
          <a:xfrm>
            <a:off x="3923750" y="4603779"/>
            <a:ext cx="859873" cy="376046"/>
          </a:xfrm>
          <a:prstGeom prst="bentConnector2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1" name="Group 440"/>
          <p:cNvGrpSpPr/>
          <p:nvPr/>
        </p:nvGrpSpPr>
        <p:grpSpPr>
          <a:xfrm>
            <a:off x="6314686" y="4533452"/>
            <a:ext cx="2000400" cy="715819"/>
            <a:chOff x="-232717" y="2921161"/>
            <a:chExt cx="2667203" cy="954427"/>
          </a:xfrm>
        </p:grpSpPr>
        <p:sp>
          <p:nvSpPr>
            <p:cNvPr id="442" name="TextBox 441"/>
            <p:cNvSpPr txBox="1"/>
            <p:nvPr/>
          </p:nvSpPr>
          <p:spPr>
            <a:xfrm>
              <a:off x="-232717" y="2921161"/>
              <a:ext cx="26672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sz="600" kern="0" dirty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</a:rPr>
                <a:t>F</a:t>
              </a:r>
              <a:r>
                <a:rPr lang="pt-PT" sz="600" kern="0" dirty="0" smtClean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</a:rPr>
                <a:t>alha nos requisitos automáticos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sz="600" u="sng" kern="0" dirty="0" smtClean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</a:rPr>
                <a:t>e/ou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sz="600" kern="0" dirty="0" smtClean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</a:rPr>
                <a:t> Existem requisitos manuais por validar?</a:t>
              </a:r>
              <a:endParaRPr lang="pt-PT" sz="600" kern="0" dirty="0">
                <a:solidFill>
                  <a:srgbClr val="E7E6E6">
                    <a:lumMod val="10000"/>
                  </a:srgbClr>
                </a:solidFill>
                <a:latin typeface="Arial" panose="020B0604020202020204"/>
              </a:endParaRPr>
            </a:p>
          </p:txBody>
        </p:sp>
        <p:sp>
          <p:nvSpPr>
            <p:cNvPr id="443" name="Flowchart: Decision 442"/>
            <p:cNvSpPr>
              <a:spLocks noChangeAspect="1"/>
            </p:cNvSpPr>
            <p:nvPr/>
          </p:nvSpPr>
          <p:spPr>
            <a:xfrm rot="5400000">
              <a:off x="978008" y="3568066"/>
              <a:ext cx="331692" cy="283351"/>
            </a:xfrm>
            <a:prstGeom prst="flowChartDecision">
              <a:avLst/>
            </a:prstGeom>
            <a:solidFill>
              <a:srgbClr val="FFFFFF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sz="800" b="1" kern="0" dirty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  <a:cs typeface="+mn-cs"/>
                </a:rPr>
                <a:t>?</a:t>
              </a:r>
            </a:p>
          </p:txBody>
        </p:sp>
      </p:grpSp>
      <p:cxnSp>
        <p:nvCxnSpPr>
          <p:cNvPr id="444" name="Straight Arrow Connector 443"/>
          <p:cNvCxnSpPr>
            <a:stCxn id="432" idx="2"/>
            <a:endCxn id="443" idx="2"/>
          </p:cNvCxnSpPr>
          <p:nvPr/>
        </p:nvCxnSpPr>
        <p:spPr>
          <a:xfrm>
            <a:off x="6582191" y="5123721"/>
            <a:ext cx="658665" cy="1167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47" name="Rectangle 106"/>
          <p:cNvSpPr>
            <a:spLocks noChangeAspect="1"/>
          </p:cNvSpPr>
          <p:nvPr/>
        </p:nvSpPr>
        <p:spPr>
          <a:xfrm rot="16200000">
            <a:off x="8199895" y="4668663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Enviar</a:t>
            </a:r>
            <a:r>
              <a:rPr kumimoji="0" lang="pt-BR" sz="600" b="0" i="0" u="none" strike="noStrike" kern="0" cap="none" spc="0" normalizeH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para FT Interna </a:t>
            </a:r>
            <a:br>
              <a:rPr kumimoji="0" lang="pt-BR" sz="600" b="0" i="0" u="none" strike="noStrike" kern="0" cap="none" spc="0" normalizeH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pt-BR" sz="600" b="0" i="0" u="none" strike="noStrike" kern="0" cap="none" spc="0" normalizeH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‘Validação Pack’</a:t>
            </a:r>
            <a:endParaRPr kumimoji="0" lang="pt-BR" sz="600" b="0" i="0" u="none" strike="noStrike" kern="0" cap="none" spc="0" normalizeH="0" baseline="0" noProof="0" dirty="0" smtClean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48" name="Straight Arrow Connector 447"/>
          <p:cNvCxnSpPr>
            <a:stCxn id="443" idx="0"/>
            <a:endCxn id="447" idx="0"/>
          </p:cNvCxnSpPr>
          <p:nvPr/>
        </p:nvCxnSpPr>
        <p:spPr>
          <a:xfrm flipV="1">
            <a:off x="7453370" y="5123826"/>
            <a:ext cx="435362" cy="1061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452" name="Group 263"/>
          <p:cNvGrpSpPr/>
          <p:nvPr/>
        </p:nvGrpSpPr>
        <p:grpSpPr>
          <a:xfrm>
            <a:off x="9565455" y="4607011"/>
            <a:ext cx="849403" cy="632568"/>
            <a:chOff x="645461" y="3716892"/>
            <a:chExt cx="1132537" cy="843427"/>
          </a:xfrm>
        </p:grpSpPr>
        <p:sp>
          <p:nvSpPr>
            <p:cNvPr id="453" name="TextBox 452"/>
            <p:cNvSpPr txBox="1"/>
            <p:nvPr/>
          </p:nvSpPr>
          <p:spPr>
            <a:xfrm>
              <a:off x="645461" y="3716892"/>
              <a:ext cx="1132537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sz="600" kern="0" dirty="0" smtClean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</a:rPr>
                <a:t>Todos os requisitos validados com sucesso</a:t>
              </a:r>
              <a:r>
                <a:rPr lang="pt-PT" sz="600" kern="0" dirty="0" smtClean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  <a:cs typeface="+mn-cs"/>
                </a:rPr>
                <a:t>?</a:t>
              </a:r>
              <a:endParaRPr lang="pt-PT" sz="600" kern="0" dirty="0">
                <a:solidFill>
                  <a:srgbClr val="E7E6E6">
                    <a:lumMod val="10000"/>
                  </a:srgbClr>
                </a:solidFill>
                <a:latin typeface="Arial" panose="020B0604020202020204"/>
                <a:cs typeface="+mn-cs"/>
              </a:endParaRPr>
            </a:p>
          </p:txBody>
        </p:sp>
        <p:sp>
          <p:nvSpPr>
            <p:cNvPr id="454" name="Flowchart: Decision 453"/>
            <p:cNvSpPr>
              <a:spLocks noChangeAspect="1"/>
            </p:cNvSpPr>
            <p:nvPr/>
          </p:nvSpPr>
          <p:spPr>
            <a:xfrm rot="5400000">
              <a:off x="1045884" y="4252799"/>
              <a:ext cx="331690" cy="283350"/>
            </a:xfrm>
            <a:prstGeom prst="flowChartDecision">
              <a:avLst/>
            </a:prstGeom>
            <a:solidFill>
              <a:srgbClr val="FFFFFF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sz="800" b="1" kern="0" dirty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</a:rPr>
                <a:t>?</a:t>
              </a:r>
              <a:endParaRPr lang="pt-PT" sz="800" b="1" kern="0" dirty="0">
                <a:solidFill>
                  <a:srgbClr val="E7E6E6">
                    <a:lumMod val="10000"/>
                  </a:srgbClr>
                </a:solidFill>
                <a:latin typeface="Arial" panose="020B0604020202020204"/>
                <a:cs typeface="+mn-cs"/>
              </a:endParaRPr>
            </a:p>
          </p:txBody>
        </p:sp>
      </p:grpSp>
      <p:sp>
        <p:nvSpPr>
          <p:cNvPr id="458" name="Rectangle 106"/>
          <p:cNvSpPr>
            <a:spLocks noChangeAspect="1"/>
          </p:cNvSpPr>
          <p:nvPr/>
        </p:nvSpPr>
        <p:spPr>
          <a:xfrm rot="16200000">
            <a:off x="10736428" y="4662262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Devolver</a:t>
            </a:r>
            <a:r>
              <a:rPr kumimoji="0" lang="pt-BR" sz="600" b="0" i="0" u="none" strike="noStrike" kern="0" cap="none" spc="0" normalizeH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ao Comercial</a:t>
            </a:r>
            <a:endParaRPr kumimoji="0" lang="pt-BR" sz="600" b="0" i="0" u="none" strike="noStrike" kern="0" cap="none" spc="0" normalizeH="0" baseline="0" noProof="0" dirty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59" name="Straight Arrow Connector 458"/>
          <p:cNvCxnSpPr>
            <a:stCxn id="454" idx="0"/>
            <a:endCxn id="458" idx="0"/>
          </p:cNvCxnSpPr>
          <p:nvPr/>
        </p:nvCxnSpPr>
        <p:spPr>
          <a:xfrm>
            <a:off x="10096413" y="5115196"/>
            <a:ext cx="328852" cy="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63" name="TextBox 462"/>
          <p:cNvSpPr txBox="1"/>
          <p:nvPr/>
        </p:nvSpPr>
        <p:spPr>
          <a:xfrm>
            <a:off x="6983592" y="5271895"/>
            <a:ext cx="40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Não</a:t>
            </a:r>
          </a:p>
        </p:txBody>
      </p:sp>
      <p:sp>
        <p:nvSpPr>
          <p:cNvPr id="464" name="TextBox 463"/>
          <p:cNvSpPr txBox="1"/>
          <p:nvPr/>
        </p:nvSpPr>
        <p:spPr>
          <a:xfrm>
            <a:off x="9657007" y="5366453"/>
            <a:ext cx="40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Sim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5" name="TextBox 464"/>
          <p:cNvSpPr txBox="1"/>
          <p:nvPr/>
        </p:nvSpPr>
        <p:spPr>
          <a:xfrm>
            <a:off x="10013701" y="4955345"/>
            <a:ext cx="40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Não</a:t>
            </a:r>
          </a:p>
        </p:txBody>
      </p:sp>
      <p:sp>
        <p:nvSpPr>
          <p:cNvPr id="466" name="Rectangle 106"/>
          <p:cNvSpPr>
            <a:spLocks noChangeAspect="1"/>
          </p:cNvSpPr>
          <p:nvPr/>
        </p:nvSpPr>
        <p:spPr>
          <a:xfrm rot="16200000">
            <a:off x="10992150" y="5971944"/>
            <a:ext cx="180000" cy="180000"/>
          </a:xfrm>
          <a:prstGeom prst="rect">
            <a:avLst/>
          </a:prstGeom>
          <a:solidFill>
            <a:srgbClr val="1A1E30"/>
          </a:solidFill>
          <a:ln w="12700" cap="flat" cmpd="sng" algn="ctr">
            <a:solidFill>
              <a:srgbClr val="1DAF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algn="ctr" defTabSz="334544"/>
            <a:r>
              <a:rPr lang="pt-BR" sz="900" b="1" kern="0" dirty="0" smtClean="0">
                <a:solidFill>
                  <a:srgbClr val="FFFFFF"/>
                </a:solidFill>
                <a:latin typeface="Arial" panose="020B0604020202020204"/>
              </a:rPr>
              <a:t>A</a:t>
            </a:r>
            <a:endParaRPr lang="pt-BR" sz="900" b="1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67" name="TextBox 466"/>
          <p:cNvSpPr txBox="1"/>
          <p:nvPr/>
        </p:nvSpPr>
        <p:spPr>
          <a:xfrm>
            <a:off x="10574213" y="5680171"/>
            <a:ext cx="1003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Trat</a:t>
            </a: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2ª Etapa</a:t>
            </a:r>
            <a:r>
              <a:rPr kumimoji="0" lang="pt-PT" sz="600" b="0" i="0" u="none" strike="noStrike" kern="1200" cap="none" spc="0" normalizeH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Continuação (3/4)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474" name="Group 473"/>
          <p:cNvGrpSpPr/>
          <p:nvPr/>
        </p:nvGrpSpPr>
        <p:grpSpPr>
          <a:xfrm>
            <a:off x="8924804" y="4651608"/>
            <a:ext cx="770233" cy="774519"/>
            <a:chOff x="8016108" y="5280185"/>
            <a:chExt cx="770233" cy="774519"/>
          </a:xfrm>
        </p:grpSpPr>
        <p:sp>
          <p:nvSpPr>
            <p:cNvPr id="468" name="Rectangle 467"/>
            <p:cNvSpPr>
              <a:spLocks noChangeAspect="1"/>
            </p:cNvSpPr>
            <p:nvPr/>
          </p:nvSpPr>
          <p:spPr>
            <a:xfrm>
              <a:off x="8145689" y="5540442"/>
              <a:ext cx="546954" cy="486708"/>
            </a:xfrm>
            <a:prstGeom prst="rect">
              <a:avLst/>
            </a:prstGeom>
            <a:solidFill>
              <a:srgbClr val="F3F3F3">
                <a:alpha val="80784"/>
              </a:srgbClr>
            </a:solidFill>
            <a:ln w="12700" cap="flat" cmpd="sng" algn="ctr">
              <a:solidFill>
                <a:srgbClr val="4E5659">
                  <a:alpha val="67000"/>
                </a:srgbClr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35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8443143" y="5854649"/>
              <a:ext cx="30328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pt-PT" sz="700" b="1" dirty="0" smtClean="0">
                  <a:solidFill>
                    <a:srgbClr val="A2AAAD">
                      <a:lumMod val="50000"/>
                    </a:srgbClr>
                  </a:solidFill>
                  <a:latin typeface="Arial" panose="020B0604020202020204"/>
                  <a:cs typeface="+mn-cs"/>
                </a:rPr>
                <a:t>VP</a:t>
              </a:r>
              <a:endParaRPr lang="pt-PT" sz="700" b="1" dirty="0">
                <a:solidFill>
                  <a:srgbClr val="A2AAAD">
                    <a:lumMod val="50000"/>
                  </a:srgbClr>
                </a:solidFill>
                <a:latin typeface="Arial" panose="020B0604020202020204"/>
                <a:cs typeface="+mn-cs"/>
              </a:endParaRPr>
            </a:p>
          </p:txBody>
        </p:sp>
        <p:grpSp>
          <p:nvGrpSpPr>
            <p:cNvPr id="470" name="Group 469"/>
            <p:cNvGrpSpPr/>
            <p:nvPr/>
          </p:nvGrpSpPr>
          <p:grpSpPr>
            <a:xfrm rot="10800000" flipH="1">
              <a:off x="8249617" y="5630687"/>
              <a:ext cx="390990" cy="250939"/>
              <a:chOff x="6390713" y="5177128"/>
              <a:chExt cx="255464" cy="250939"/>
            </a:xfrm>
          </p:grpSpPr>
          <p:sp>
            <p:nvSpPr>
              <p:cNvPr id="471" name="Rectangle 106"/>
              <p:cNvSpPr>
                <a:spLocks noChangeAspect="1"/>
              </p:cNvSpPr>
              <p:nvPr/>
            </p:nvSpPr>
            <p:spPr>
              <a:xfrm rot="16200000" flipH="1">
                <a:off x="6374335" y="5225853"/>
                <a:ext cx="250939" cy="153489"/>
              </a:xfrm>
              <a:prstGeom prst="flowChartOffpageConnector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lIns="0" tIns="0" rIns="0" bIns="0" rtlCol="0" anchor="ctr"/>
              <a:lstStyle/>
              <a:p>
                <a:pPr algn="ctr" defTabSz="33454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700" b="1" kern="0" dirty="0">
                  <a:solidFill>
                    <a:srgbClr val="FFFFFF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72" name="TextBox 471"/>
              <p:cNvSpPr txBox="1"/>
              <p:nvPr/>
            </p:nvSpPr>
            <p:spPr>
              <a:xfrm rot="10800000">
                <a:off x="6390713" y="5207166"/>
                <a:ext cx="2554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700" b="1" dirty="0">
                    <a:solidFill>
                      <a:schemeClr val="accent1"/>
                    </a:solidFill>
                  </a:rPr>
                  <a:t>C</a:t>
                </a:r>
                <a:r>
                  <a:rPr lang="pt-PT" sz="700" b="1" dirty="0" smtClean="0">
                    <a:solidFill>
                      <a:schemeClr val="accent1"/>
                    </a:solidFill>
                  </a:rPr>
                  <a:t>1</a:t>
                </a:r>
                <a:endParaRPr lang="pt-PT" sz="700" b="1" dirty="0">
                  <a:solidFill>
                    <a:schemeClr val="accent1"/>
                  </a:solidFill>
                  <a:latin typeface="+mn-lt"/>
                </a:endParaRPr>
              </a:p>
            </p:txBody>
          </p:sp>
        </p:grpSp>
        <p:sp>
          <p:nvSpPr>
            <p:cNvPr id="473" name="TextBox 472"/>
            <p:cNvSpPr txBox="1"/>
            <p:nvPr/>
          </p:nvSpPr>
          <p:spPr>
            <a:xfrm>
              <a:off x="8016108" y="5280185"/>
              <a:ext cx="7702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sz="600" kern="0" dirty="0" smtClean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</a:rPr>
                <a:t>Validação Pack (slide 2/4)</a:t>
              </a:r>
              <a:endParaRPr lang="pt-PT" sz="600" kern="0" dirty="0">
                <a:solidFill>
                  <a:srgbClr val="E7E6E6">
                    <a:lumMod val="10000"/>
                  </a:srgbClr>
                </a:solidFill>
                <a:latin typeface="Arial" panose="020B0604020202020204"/>
                <a:cs typeface="+mn-cs"/>
              </a:endParaRPr>
            </a:p>
          </p:txBody>
        </p:sp>
      </p:grpSp>
      <p:cxnSp>
        <p:nvCxnSpPr>
          <p:cNvPr id="475" name="Conexão em ângulos retos 3"/>
          <p:cNvCxnSpPr>
            <a:stCxn id="443" idx="3"/>
            <a:endCxn id="466" idx="0"/>
          </p:cNvCxnSpPr>
          <p:nvPr/>
        </p:nvCxnSpPr>
        <p:spPr>
          <a:xfrm rot="16200000" flipH="1">
            <a:off x="8763295" y="3833088"/>
            <a:ext cx="812673" cy="3645037"/>
          </a:xfrm>
          <a:prstGeom prst="bentConnector2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TextBox 478"/>
          <p:cNvSpPr txBox="1"/>
          <p:nvPr/>
        </p:nvSpPr>
        <p:spPr>
          <a:xfrm>
            <a:off x="7523339" y="4965650"/>
            <a:ext cx="40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Sim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55" name="Straight Arrow Connector 454"/>
          <p:cNvCxnSpPr>
            <a:stCxn id="447" idx="2"/>
            <a:endCxn id="472" idx="3"/>
          </p:cNvCxnSpPr>
          <p:nvPr/>
        </p:nvCxnSpPr>
        <p:spPr>
          <a:xfrm flipV="1">
            <a:off x="8799057" y="5122984"/>
            <a:ext cx="396000" cy="842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8" name="Straight Arrow Connector 487"/>
          <p:cNvCxnSpPr/>
          <p:nvPr/>
        </p:nvCxnSpPr>
        <p:spPr>
          <a:xfrm>
            <a:off x="9428097" y="5115674"/>
            <a:ext cx="457820" cy="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4" name="Conexão em ângulos retos 3"/>
          <p:cNvCxnSpPr>
            <a:stCxn id="454" idx="3"/>
            <a:endCxn id="466" idx="0"/>
          </p:cNvCxnSpPr>
          <p:nvPr/>
        </p:nvCxnSpPr>
        <p:spPr>
          <a:xfrm rot="16200000" flipH="1">
            <a:off x="10079971" y="5149764"/>
            <a:ext cx="822365" cy="1001994"/>
          </a:xfrm>
          <a:prstGeom prst="bentConnector2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Oval 514"/>
          <p:cNvSpPr>
            <a:spLocks noChangeAspect="1"/>
          </p:cNvSpPr>
          <p:nvPr/>
        </p:nvSpPr>
        <p:spPr>
          <a:xfrm flipH="1">
            <a:off x="677103" y="4407745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</a:rPr>
              <a:t>11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6" name="Oval 515"/>
          <p:cNvSpPr>
            <a:spLocks noChangeAspect="1"/>
          </p:cNvSpPr>
          <p:nvPr/>
        </p:nvSpPr>
        <p:spPr>
          <a:xfrm flipH="1">
            <a:off x="657480" y="4866098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</a:rPr>
              <a:t>12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7" name="Oval 516"/>
          <p:cNvSpPr>
            <a:spLocks noChangeAspect="1"/>
          </p:cNvSpPr>
          <p:nvPr/>
        </p:nvSpPr>
        <p:spPr>
          <a:xfrm flipH="1">
            <a:off x="664004" y="5816446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</a:rPr>
              <a:t>13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8" name="Oval 517"/>
          <p:cNvSpPr>
            <a:spLocks noChangeAspect="1"/>
          </p:cNvSpPr>
          <p:nvPr/>
        </p:nvSpPr>
        <p:spPr>
          <a:xfrm flipH="1">
            <a:off x="1870164" y="5797467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</a:rPr>
              <a:t>14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0" name="Oval 519"/>
          <p:cNvSpPr>
            <a:spLocks noChangeAspect="1"/>
          </p:cNvSpPr>
          <p:nvPr/>
        </p:nvSpPr>
        <p:spPr>
          <a:xfrm flipH="1">
            <a:off x="2945147" y="5284934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</a:rPr>
              <a:t>15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1" name="Oval 520"/>
          <p:cNvSpPr>
            <a:spLocks noChangeAspect="1"/>
          </p:cNvSpPr>
          <p:nvPr/>
        </p:nvSpPr>
        <p:spPr>
          <a:xfrm flipH="1">
            <a:off x="2910715" y="4417143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</a:rPr>
              <a:t>16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2" name="Oval 521"/>
          <p:cNvSpPr>
            <a:spLocks noChangeAspect="1"/>
          </p:cNvSpPr>
          <p:nvPr/>
        </p:nvSpPr>
        <p:spPr>
          <a:xfrm flipH="1">
            <a:off x="5577632" y="4871478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</a:rPr>
              <a:t>18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3" name="Oval 522"/>
          <p:cNvSpPr>
            <a:spLocks noChangeAspect="1"/>
          </p:cNvSpPr>
          <p:nvPr/>
        </p:nvSpPr>
        <p:spPr>
          <a:xfrm flipH="1">
            <a:off x="7811542" y="4894349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19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4" name="Oval 523"/>
          <p:cNvSpPr>
            <a:spLocks noChangeAspect="1"/>
          </p:cNvSpPr>
          <p:nvPr/>
        </p:nvSpPr>
        <p:spPr>
          <a:xfrm flipH="1">
            <a:off x="10351522" y="4864311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525" name="Picture 1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38747" y="4853826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6" name="Picture 1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5180" y="4347172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8" name="Picture 1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8908" y="5754759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9" name="Picture 307" descr="Roda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001" y="4399437"/>
            <a:ext cx="180000" cy="195273"/>
          </a:xfrm>
          <a:prstGeom prst="rect">
            <a:avLst/>
          </a:prstGeom>
        </p:spPr>
      </p:pic>
      <p:pic>
        <p:nvPicPr>
          <p:cNvPr id="530" name="Picture 307" descr="Roda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970" y="4844265"/>
            <a:ext cx="180000" cy="195273"/>
          </a:xfrm>
          <a:prstGeom prst="rect">
            <a:avLst/>
          </a:prstGeom>
        </p:spPr>
      </p:pic>
      <p:pic>
        <p:nvPicPr>
          <p:cNvPr id="531" name="Picture 307" descr="Roda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802" y="5797795"/>
            <a:ext cx="180000" cy="195273"/>
          </a:xfrm>
          <a:prstGeom prst="rect">
            <a:avLst/>
          </a:prstGeom>
        </p:spPr>
      </p:pic>
      <p:pic>
        <p:nvPicPr>
          <p:cNvPr id="532" name="Picture 307" descr="Roda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345" y="5269821"/>
            <a:ext cx="180000" cy="195273"/>
          </a:xfrm>
          <a:prstGeom prst="rect">
            <a:avLst/>
          </a:prstGeom>
        </p:spPr>
      </p:pic>
      <p:pic>
        <p:nvPicPr>
          <p:cNvPr id="533" name="Picture 307" descr="Roda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615" y="4883251"/>
            <a:ext cx="180000" cy="195273"/>
          </a:xfrm>
          <a:prstGeom prst="rect">
            <a:avLst/>
          </a:prstGeom>
        </p:spPr>
      </p:pic>
      <p:pic>
        <p:nvPicPr>
          <p:cNvPr id="534" name="Picture 307" descr="Roda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414" y="4837711"/>
            <a:ext cx="180000" cy="195273"/>
          </a:xfrm>
          <a:prstGeom prst="rect">
            <a:avLst/>
          </a:prstGeom>
        </p:spPr>
      </p:pic>
      <p:sp>
        <p:nvSpPr>
          <p:cNvPr id="243" name="TextBox 242"/>
          <p:cNvSpPr txBox="1"/>
          <p:nvPr/>
        </p:nvSpPr>
        <p:spPr>
          <a:xfrm>
            <a:off x="3097516" y="1859091"/>
            <a:ext cx="3834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1" i="0" u="none" strike="noStrike" kern="0" cap="none" spc="0" normalizeH="0" baseline="0" noProof="0" dirty="0">
                <a:ln>
                  <a:noFill/>
                </a:ln>
                <a:solidFill>
                  <a:srgbClr val="A2AAAD">
                    <a:lumMod val="5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Inicio</a:t>
            </a:r>
          </a:p>
        </p:txBody>
      </p:sp>
      <p:sp>
        <p:nvSpPr>
          <p:cNvPr id="245" name="Flowchart: Connector 244"/>
          <p:cNvSpPr>
            <a:spLocks noChangeAspect="1"/>
          </p:cNvSpPr>
          <p:nvPr/>
        </p:nvSpPr>
        <p:spPr>
          <a:xfrm>
            <a:off x="3178722" y="2023910"/>
            <a:ext cx="162000" cy="162000"/>
          </a:xfrm>
          <a:prstGeom prst="flowChartConnector">
            <a:avLst/>
          </a:prstGeom>
          <a:solidFill>
            <a:srgbClr val="FFFFFF"/>
          </a:solidFill>
          <a:ln w="1905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35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2270048" y="3740190"/>
            <a:ext cx="826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PT" sz="600" dirty="0" err="1" smtClean="0">
                <a:solidFill>
                  <a:srgbClr val="E7E6E6">
                    <a:lumMod val="10000"/>
                  </a:srgbClr>
                </a:solidFill>
                <a:latin typeface="Arial" panose="020B0604020202020204"/>
              </a:rPr>
              <a:t>Trat</a:t>
            </a:r>
            <a:r>
              <a:rPr lang="pt-PT" sz="600" dirty="0" smtClean="0">
                <a:solidFill>
                  <a:srgbClr val="E7E6E6">
                    <a:lumMod val="10000"/>
                  </a:srgbClr>
                </a:solidFill>
                <a:latin typeface="Arial" panose="020B0604020202020204"/>
              </a:rPr>
              <a:t>. 1ª Etapa (slide 1/3)</a:t>
            </a:r>
            <a:endParaRPr lang="pt-PT" sz="600" dirty="0">
              <a:solidFill>
                <a:srgbClr val="E7E6E6">
                  <a:lumMod val="10000"/>
                </a:srgbClr>
              </a:solidFill>
              <a:latin typeface="Arial" panose="020B0604020202020204"/>
            </a:endParaRPr>
          </a:p>
        </p:txBody>
      </p:sp>
      <p:pic>
        <p:nvPicPr>
          <p:cNvPr id="251" name="Picture 307" descr="Roda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806" y="5751571"/>
            <a:ext cx="180000" cy="195273"/>
          </a:xfrm>
          <a:prstGeom prst="rect">
            <a:avLst/>
          </a:prstGeom>
        </p:spPr>
      </p:pic>
      <p:pic>
        <p:nvPicPr>
          <p:cNvPr id="252" name="Picture 307" descr="Roda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2796" y="3838766"/>
            <a:ext cx="180000" cy="195273"/>
          </a:xfrm>
          <a:prstGeom prst="rect">
            <a:avLst/>
          </a:prstGeom>
        </p:spPr>
      </p:pic>
      <p:sp>
        <p:nvSpPr>
          <p:cNvPr id="254" name="Rectangle 106"/>
          <p:cNvSpPr>
            <a:spLocks noChangeAspect="1"/>
          </p:cNvSpPr>
          <p:nvPr/>
        </p:nvSpPr>
        <p:spPr>
          <a:xfrm rot="16200000">
            <a:off x="10064286" y="2055195"/>
            <a:ext cx="235307" cy="548404"/>
          </a:xfrm>
          <a:prstGeom prst="rect">
            <a:avLst/>
          </a:prstGeom>
          <a:solidFill>
            <a:srgbClr val="1A1E30"/>
          </a:solidFill>
          <a:ln w="12700" cap="flat" cmpd="sng" algn="ctr">
            <a:solidFill>
              <a:srgbClr val="1DAF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Cancelar Processo</a:t>
            </a:r>
            <a:endParaRPr kumimoji="0" lang="pt-BR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0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2ª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236" name="Group 181"/>
          <p:cNvGrpSpPr/>
          <p:nvPr/>
        </p:nvGrpSpPr>
        <p:grpSpPr>
          <a:xfrm rot="21352263">
            <a:off x="4942588" y="1360078"/>
            <a:ext cx="899998" cy="355232"/>
            <a:chOff x="9510198" y="5212499"/>
            <a:chExt cx="1200000" cy="368813"/>
          </a:xfrm>
        </p:grpSpPr>
        <p:sp>
          <p:nvSpPr>
            <p:cNvPr id="248" name="Flowchart: Data 1212"/>
            <p:cNvSpPr>
              <a:spLocks noChangeAspect="1"/>
            </p:cNvSpPr>
            <p:nvPr/>
          </p:nvSpPr>
          <p:spPr>
            <a:xfrm rot="21001400">
              <a:off x="9510198" y="5212499"/>
              <a:ext cx="1200000" cy="36881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1131 h 11131"/>
                <a:gd name="connsiteX1" fmla="*/ 1411 w 10000"/>
                <a:gd name="connsiteY1" fmla="*/ 0 h 11131"/>
                <a:gd name="connsiteX2" fmla="*/ 10000 w 10000"/>
                <a:gd name="connsiteY2" fmla="*/ 1131 h 11131"/>
                <a:gd name="connsiteX3" fmla="*/ 8000 w 10000"/>
                <a:gd name="connsiteY3" fmla="*/ 11131 h 11131"/>
                <a:gd name="connsiteX4" fmla="*/ 0 w 10000"/>
                <a:gd name="connsiteY4" fmla="*/ 11131 h 11131"/>
                <a:gd name="connsiteX0" fmla="*/ 0 w 10000"/>
                <a:gd name="connsiteY0" fmla="*/ 11131 h 12028"/>
                <a:gd name="connsiteX1" fmla="*/ 1411 w 10000"/>
                <a:gd name="connsiteY1" fmla="*/ 0 h 12028"/>
                <a:gd name="connsiteX2" fmla="*/ 10000 w 10000"/>
                <a:gd name="connsiteY2" fmla="*/ 1131 h 12028"/>
                <a:gd name="connsiteX3" fmla="*/ 8660 w 10000"/>
                <a:gd name="connsiteY3" fmla="*/ 12028 h 12028"/>
                <a:gd name="connsiteX4" fmla="*/ 0 w 10000"/>
                <a:gd name="connsiteY4" fmla="*/ 11131 h 12028"/>
                <a:gd name="connsiteX0" fmla="*/ 0 w 10000"/>
                <a:gd name="connsiteY0" fmla="*/ 11131 h 11397"/>
                <a:gd name="connsiteX1" fmla="*/ 1411 w 10000"/>
                <a:gd name="connsiteY1" fmla="*/ 0 h 11397"/>
                <a:gd name="connsiteX2" fmla="*/ 10000 w 10000"/>
                <a:gd name="connsiteY2" fmla="*/ 1131 h 11397"/>
                <a:gd name="connsiteX3" fmla="*/ 9099 w 10000"/>
                <a:gd name="connsiteY3" fmla="*/ 11397 h 11397"/>
                <a:gd name="connsiteX4" fmla="*/ 0 w 10000"/>
                <a:gd name="connsiteY4" fmla="*/ 11131 h 11397"/>
                <a:gd name="connsiteX0" fmla="*/ 0 w 10000"/>
                <a:gd name="connsiteY0" fmla="*/ 10000 h 10266"/>
                <a:gd name="connsiteX1" fmla="*/ 1140 w 10000"/>
                <a:gd name="connsiteY1" fmla="*/ 108 h 10266"/>
                <a:gd name="connsiteX2" fmla="*/ 10000 w 10000"/>
                <a:gd name="connsiteY2" fmla="*/ 0 h 10266"/>
                <a:gd name="connsiteX3" fmla="*/ 9099 w 10000"/>
                <a:gd name="connsiteY3" fmla="*/ 10266 h 10266"/>
                <a:gd name="connsiteX4" fmla="*/ 0 w 10000"/>
                <a:gd name="connsiteY4" fmla="*/ 10000 h 10266"/>
                <a:gd name="connsiteX0" fmla="*/ 0 w 10000"/>
                <a:gd name="connsiteY0" fmla="*/ 10130 h 10396"/>
                <a:gd name="connsiteX1" fmla="*/ 1077 w 10000"/>
                <a:gd name="connsiteY1" fmla="*/ 0 h 10396"/>
                <a:gd name="connsiteX2" fmla="*/ 10000 w 10000"/>
                <a:gd name="connsiteY2" fmla="*/ 130 h 10396"/>
                <a:gd name="connsiteX3" fmla="*/ 9099 w 10000"/>
                <a:gd name="connsiteY3" fmla="*/ 10396 h 10396"/>
                <a:gd name="connsiteX4" fmla="*/ 0 w 10000"/>
                <a:gd name="connsiteY4" fmla="*/ 10130 h 1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396">
                  <a:moveTo>
                    <a:pt x="0" y="10130"/>
                  </a:moveTo>
                  <a:lnTo>
                    <a:pt x="1077" y="0"/>
                  </a:lnTo>
                  <a:lnTo>
                    <a:pt x="10000" y="130"/>
                  </a:lnTo>
                  <a:cubicBezTo>
                    <a:pt x="9700" y="3552"/>
                    <a:pt x="9399" y="6974"/>
                    <a:pt x="9099" y="10396"/>
                  </a:cubicBezTo>
                  <a:lnTo>
                    <a:pt x="0" y="10130"/>
                  </a:lnTo>
                  <a:close/>
                </a:path>
              </a:pathLst>
            </a:custGeom>
            <a:solidFill>
              <a:srgbClr val="1A1E30"/>
            </a:solidFill>
            <a:ln w="12700" cap="flat" cmpd="sng" algn="ctr">
              <a:solidFill>
                <a:srgbClr val="898686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  <a:scene3d>
                <a:camera prst="orthographicFront">
                  <a:rot lat="0" lon="0" rev="0"/>
                </a:camera>
                <a:lightRig rig="threePt" dir="t"/>
              </a:scene3d>
              <a:sp3d z="3175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451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Arial" charset="0"/>
              </a:endParaRPr>
            </a:p>
          </p:txBody>
        </p:sp>
        <p:sp>
          <p:nvSpPr>
            <p:cNvPr id="261" name="TextBox 183"/>
            <p:cNvSpPr txBox="1">
              <a:spLocks noChangeAspect="1"/>
            </p:cNvSpPr>
            <p:nvPr/>
          </p:nvSpPr>
          <p:spPr>
            <a:xfrm rot="21053017">
              <a:off x="9559535" y="5242846"/>
              <a:ext cx="1114146" cy="28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Arial" charset="0"/>
                </a:rPr>
                <a:t>Validar</a:t>
              </a:r>
              <a:r>
                <a:rPr kumimoji="0" lang="pt-PT" sz="600" b="1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Arial" charset="0"/>
                </a:rPr>
                <a:t> Poderes de Representação</a:t>
              </a:r>
              <a:endParaRPr kumimoji="0" lang="pt-PT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Arial" charset="0"/>
              </a:endParaRP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4837915" y="1341796"/>
            <a:ext cx="292068" cy="184666"/>
            <a:chOff x="8610793" y="1373702"/>
            <a:chExt cx="292068" cy="184666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>
            <a:xfrm flipH="1">
              <a:off x="8663424" y="1376960"/>
              <a:ext cx="180000" cy="180000"/>
            </a:xfrm>
            <a:prstGeom prst="ellipse">
              <a:avLst/>
            </a:prstGeom>
            <a:solidFill>
              <a:srgbClr val="1A1E30"/>
            </a:solidFill>
            <a:ln w="19050" cap="flat" cmpd="sng" algn="ctr">
              <a:solidFill>
                <a:srgbClr val="B5B4B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8610793" y="137370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600" b="1" kern="0" noProof="0" dirty="0">
                  <a:solidFill>
                    <a:srgbClr val="FFFFFF"/>
                  </a:solidFill>
                  <a:latin typeface="Arial" panose="020B0604020202020204"/>
                  <a:cs typeface="Arial" charset="0"/>
                </a:rPr>
                <a:t>2</a:t>
              </a:r>
              <a:r>
                <a:rPr kumimoji="0" lang="pt-P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charset="0"/>
                </a:rPr>
                <a:t>.1</a:t>
              </a:r>
              <a:endParaRPr kumimoji="0" lang="pt-PT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</p:grpSp>
      <p:cxnSp>
        <p:nvCxnSpPr>
          <p:cNvPr id="271" name="Straight Arrow Connector 270"/>
          <p:cNvCxnSpPr>
            <a:stCxn id="217" idx="3"/>
          </p:cNvCxnSpPr>
          <p:nvPr/>
        </p:nvCxnSpPr>
        <p:spPr>
          <a:xfrm flipV="1">
            <a:off x="5398532" y="1681905"/>
            <a:ext cx="8063" cy="27520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520"/>
          <p:cNvCxnSpPr>
            <a:stCxn id="281" idx="3"/>
          </p:cNvCxnSpPr>
          <p:nvPr/>
        </p:nvCxnSpPr>
        <p:spPr>
          <a:xfrm flipV="1">
            <a:off x="7083886" y="2110867"/>
            <a:ext cx="0" cy="333883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1" name="Rectangle 106"/>
          <p:cNvSpPr>
            <a:spLocks noChangeAspect="1"/>
          </p:cNvSpPr>
          <p:nvPr/>
        </p:nvSpPr>
        <p:spPr>
          <a:xfrm rot="16200000">
            <a:off x="6993886" y="2444750"/>
            <a:ext cx="180000" cy="180000"/>
          </a:xfrm>
          <a:prstGeom prst="rect">
            <a:avLst/>
          </a:prstGeom>
          <a:solidFill>
            <a:srgbClr val="FDA5C7"/>
          </a:solidFill>
          <a:ln w="12700" cap="flat" cmpd="sng" algn="ctr">
            <a:solidFill>
              <a:srgbClr val="C92B5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algn="ctr" defTabSz="334544"/>
            <a:r>
              <a:rPr lang="pt-BR" sz="800" b="1" kern="0" dirty="0">
                <a:solidFill>
                  <a:schemeClr val="bg2">
                    <a:lumMod val="10000"/>
                  </a:schemeClr>
                </a:solidFill>
                <a:latin typeface="Arial" panose="020B0604020202020204"/>
              </a:rPr>
              <a:t>1</a:t>
            </a:r>
          </a:p>
        </p:txBody>
      </p:sp>
      <p:sp>
        <p:nvSpPr>
          <p:cNvPr id="283" name="Rectangle 106"/>
          <p:cNvSpPr>
            <a:spLocks noChangeAspect="1"/>
          </p:cNvSpPr>
          <p:nvPr/>
        </p:nvSpPr>
        <p:spPr>
          <a:xfrm rot="16200000">
            <a:off x="7382504" y="1747515"/>
            <a:ext cx="295879" cy="707372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lvl="0" algn="ctr" defTabSz="334544"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  <a:cs typeface="Arial" charset="0"/>
              </a:rPr>
              <a:t>Criar Pack Contrual</a:t>
            </a:r>
            <a:endParaRPr lang="pt-BR" sz="600" kern="0" dirty="0">
              <a:solidFill>
                <a:srgbClr val="1A1E30"/>
              </a:solidFill>
              <a:latin typeface="Arial" panose="020B0604020202020204"/>
              <a:cs typeface="Arial" charset="0"/>
            </a:endParaRPr>
          </a:p>
        </p:txBody>
      </p:sp>
      <p:sp>
        <p:nvSpPr>
          <p:cNvPr id="285" name="Oval 284"/>
          <p:cNvSpPr>
            <a:spLocks noChangeAspect="1"/>
          </p:cNvSpPr>
          <p:nvPr/>
        </p:nvSpPr>
        <p:spPr>
          <a:xfrm flipH="1">
            <a:off x="7114906" y="1874300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b="1" kern="0" dirty="0">
                <a:solidFill>
                  <a:prstClr val="white"/>
                </a:solidFill>
                <a:latin typeface="Arial" panose="020B0604020202020204"/>
              </a:rPr>
              <a:t>4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01" name="Picture 307" descr="Roda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347" y="1919988"/>
            <a:ext cx="180000" cy="195273"/>
          </a:xfrm>
          <a:prstGeom prst="rect">
            <a:avLst/>
          </a:prstGeom>
        </p:spPr>
      </p:pic>
      <p:cxnSp>
        <p:nvCxnSpPr>
          <p:cNvPr id="307" name="Straight Arrow Connector 306"/>
          <p:cNvCxnSpPr>
            <a:stCxn id="131" idx="3"/>
            <a:endCxn id="241" idx="3"/>
          </p:cNvCxnSpPr>
          <p:nvPr/>
        </p:nvCxnSpPr>
        <p:spPr>
          <a:xfrm>
            <a:off x="7530443" y="2807724"/>
            <a:ext cx="10451" cy="116452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08" name="Straight Arrow Connector 307"/>
          <p:cNvCxnSpPr>
            <a:stCxn id="131" idx="1"/>
            <a:endCxn id="283" idx="1"/>
          </p:cNvCxnSpPr>
          <p:nvPr/>
        </p:nvCxnSpPr>
        <p:spPr>
          <a:xfrm flipV="1">
            <a:off x="7530443" y="2249141"/>
            <a:ext cx="1" cy="309814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09" name="Straight Arrow Connector 308"/>
          <p:cNvCxnSpPr>
            <a:stCxn id="247" idx="2"/>
            <a:endCxn id="283" idx="0"/>
          </p:cNvCxnSpPr>
          <p:nvPr/>
        </p:nvCxnSpPr>
        <p:spPr>
          <a:xfrm>
            <a:off x="6965048" y="2100150"/>
            <a:ext cx="211710" cy="1051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0" name="Conexão em ângulos retos 3"/>
          <p:cNvCxnSpPr>
            <a:endCxn id="406" idx="1"/>
          </p:cNvCxnSpPr>
          <p:nvPr/>
        </p:nvCxnSpPr>
        <p:spPr>
          <a:xfrm flipV="1">
            <a:off x="2899381" y="5668006"/>
            <a:ext cx="572092" cy="393541"/>
          </a:xfrm>
          <a:prstGeom prst="bentConnector2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 Placeholder 2"/>
          <p:cNvSpPr txBox="1">
            <a:spLocks/>
          </p:cNvSpPr>
          <p:nvPr/>
        </p:nvSpPr>
        <p:spPr>
          <a:xfrm>
            <a:off x="406137" y="744589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Fluxos </a:t>
            </a:r>
            <a:r>
              <a:rPr lang="pt-PT" sz="1600" dirty="0"/>
              <a:t>de tratamento </a:t>
            </a:r>
            <a:r>
              <a:rPr lang="pt-PT" sz="1600" dirty="0" smtClean="0"/>
              <a:t>(1/4)</a:t>
            </a:r>
            <a:endParaRPr lang="pt-PT" sz="1600" dirty="0"/>
          </a:p>
        </p:txBody>
      </p:sp>
      <p:pic>
        <p:nvPicPr>
          <p:cNvPr id="209" name="Picture 307" descr="Roda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418" y="1527171"/>
            <a:ext cx="216000" cy="23432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14</a:t>
            </a:fld>
            <a:endParaRPr lang="pt-PT" dirty="0"/>
          </a:p>
        </p:txBody>
      </p:sp>
      <p:sp>
        <p:nvSpPr>
          <p:cNvPr id="218" name="Rectangle 106"/>
          <p:cNvSpPr>
            <a:spLocks noChangeAspect="1"/>
          </p:cNvSpPr>
          <p:nvPr/>
        </p:nvSpPr>
        <p:spPr>
          <a:xfrm rot="16200000">
            <a:off x="4639623" y="4668662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</a:rPr>
              <a:t>Obter Pack Contratual</a:t>
            </a:r>
            <a:endParaRPr lang="pt-BR" sz="600" kern="0" dirty="0">
              <a:solidFill>
                <a:srgbClr val="1A1E30"/>
              </a:solidFill>
              <a:latin typeface="Arial" panose="020B0604020202020204"/>
            </a:endParaRPr>
          </a:p>
        </p:txBody>
      </p:sp>
      <p:cxnSp>
        <p:nvCxnSpPr>
          <p:cNvPr id="221" name="Straight Arrow Connector 220"/>
          <p:cNvCxnSpPr>
            <a:stCxn id="218" idx="2"/>
            <a:endCxn id="432" idx="0"/>
          </p:cNvCxnSpPr>
          <p:nvPr/>
        </p:nvCxnSpPr>
        <p:spPr>
          <a:xfrm flipV="1">
            <a:off x="5238786" y="5123721"/>
            <a:ext cx="433079" cy="104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4" name="Oval 223"/>
          <p:cNvSpPr>
            <a:spLocks noChangeAspect="1"/>
          </p:cNvSpPr>
          <p:nvPr/>
        </p:nvSpPr>
        <p:spPr>
          <a:xfrm flipH="1">
            <a:off x="4280390" y="4885410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</a:rPr>
              <a:t>17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25" name="Picture 307" descr="Roda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160" y="4916776"/>
            <a:ext cx="180000" cy="19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6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67"/>
          <p:cNvSpPr txBox="1"/>
          <p:nvPr/>
        </p:nvSpPr>
        <p:spPr>
          <a:xfrm>
            <a:off x="604376" y="1138852"/>
            <a:ext cx="11252268" cy="5172819"/>
          </a:xfrm>
          <a:prstGeom prst="roundRect">
            <a:avLst>
              <a:gd name="adj" fmla="val 2061"/>
            </a:avLst>
          </a:prstGeom>
          <a:solidFill>
            <a:srgbClr val="FFFFFF"/>
          </a:solidFill>
          <a:ln w="9525" cap="flat" cmpd="sng" algn="ctr">
            <a:solidFill>
              <a:srgbClr val="A2AAAD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54000" rIns="0" bIns="0" rtlCol="0" anchor="t" anchorCtr="0"/>
          <a:lstStyle>
            <a:defPPr>
              <a:defRPr lang="en-US"/>
            </a:defPPr>
            <a:lvl1pPr algn="ctr">
              <a:defRPr sz="600" b="1">
                <a:solidFill>
                  <a:srgbClr val="000000"/>
                </a:solidFill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sp>
        <p:nvSpPr>
          <p:cNvPr id="133" name="Rectangle 236"/>
          <p:cNvSpPr/>
          <p:nvPr/>
        </p:nvSpPr>
        <p:spPr>
          <a:xfrm>
            <a:off x="345961" y="1138852"/>
            <a:ext cx="198404" cy="5172820"/>
          </a:xfrm>
          <a:prstGeom prst="roundRect">
            <a:avLst/>
          </a:prstGeom>
          <a:solidFill>
            <a:srgbClr val="1A1E30"/>
          </a:solidFill>
          <a:ln w="6350" cap="flat" cmpd="sng" algn="ctr">
            <a:solidFill>
              <a:srgbClr val="1A1E30"/>
            </a:solidFill>
            <a:prstDash val="solid"/>
            <a:miter lim="800000"/>
          </a:ln>
          <a:effectLst/>
        </p:spPr>
        <p:txBody>
          <a:bodyPr vert="vert270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Back-end SIBS</a:t>
            </a:r>
          </a:p>
        </p:txBody>
      </p:sp>
      <p:cxnSp>
        <p:nvCxnSpPr>
          <p:cNvPr id="168" name="Straight Arrow Connector 167"/>
          <p:cNvCxnSpPr>
            <a:stCxn id="27" idx="3"/>
            <a:endCxn id="214" idx="0"/>
          </p:cNvCxnSpPr>
          <p:nvPr/>
        </p:nvCxnSpPr>
        <p:spPr>
          <a:xfrm>
            <a:off x="2086961" y="3301361"/>
            <a:ext cx="1722910" cy="2323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106"/>
          <p:cNvSpPr>
            <a:spLocks noChangeAspect="1"/>
          </p:cNvSpPr>
          <p:nvPr/>
        </p:nvSpPr>
        <p:spPr>
          <a:xfrm rot="16200000">
            <a:off x="4023834" y="2869432"/>
            <a:ext cx="482399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  <a:cs typeface="+mn-cs"/>
              </a:rPr>
              <a:t>Efetuar validação de requisitos manuais</a:t>
            </a:r>
            <a:endParaRPr kumimoji="0" lang="pt-BR" sz="600" b="0" i="0" u="none" strike="noStrike" kern="0" cap="none" spc="0" normalizeH="0" baseline="0" noProof="0" dirty="0" smtClean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17" name="Picture 1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0198" y="2986293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8" name="Oval 217"/>
          <p:cNvSpPr>
            <a:spLocks noChangeAspect="1"/>
          </p:cNvSpPr>
          <p:nvPr/>
        </p:nvSpPr>
        <p:spPr>
          <a:xfrm flipH="1">
            <a:off x="3729002" y="2987153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  <a:cs typeface="+mn-cs"/>
              </a:rPr>
              <a:t>1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sp>
        <p:nvSpPr>
          <p:cNvPr id="242" name="Rectangle 106"/>
          <p:cNvSpPr>
            <a:spLocks noChangeAspect="1"/>
          </p:cNvSpPr>
          <p:nvPr/>
        </p:nvSpPr>
        <p:spPr>
          <a:xfrm rot="16200000">
            <a:off x="5987997" y="2869432"/>
            <a:ext cx="495347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</a:rPr>
              <a:t>Validar</a:t>
            </a: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resumo da</a:t>
            </a:r>
          </a:p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análise</a:t>
            </a:r>
            <a:r>
              <a:rPr kumimoji="0" lang="pt-BR" sz="600" b="0" i="0" u="none" strike="noStrike" kern="0" cap="none" spc="0" normalizeH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 </a:t>
            </a:r>
            <a:r>
              <a:rPr lang="pt-BR" sz="600" kern="0" dirty="0">
                <a:solidFill>
                  <a:srgbClr val="1A1E30"/>
                </a:solidFill>
                <a:latin typeface="Arial" panose="020B0604020202020204"/>
              </a:rPr>
              <a:t>p</a:t>
            </a:r>
            <a:r>
              <a:rPr kumimoji="0" lang="pt-BR" sz="600" b="0" i="0" u="none" strike="noStrike" kern="0" cap="none" spc="0" normalizeH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rocesso</a:t>
            </a: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</a:t>
            </a:r>
            <a:r>
              <a:rPr kumimoji="0" lang="pt-BR" sz="600" b="0" i="0" u="none" strike="noStrike" kern="0" cap="none" spc="0" normalizeH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avaliar as anomalias detetadas</a:t>
            </a:r>
            <a:endParaRPr kumimoji="0" lang="pt-BR" sz="600" b="0" i="0" u="none" strike="noStrike" kern="0" cap="none" spc="0" normalizeH="0" baseline="0" noProof="0" dirty="0" smtClean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46" name="Picture 1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2117" y="2980770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7" name="Oval 246"/>
          <p:cNvSpPr>
            <a:spLocks noChangeAspect="1"/>
          </p:cNvSpPr>
          <p:nvPr/>
        </p:nvSpPr>
        <p:spPr>
          <a:xfrm flipH="1">
            <a:off x="5684265" y="3007151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  <a:cs typeface="+mn-cs"/>
              </a:rPr>
              <a:t>2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cxnSp>
        <p:nvCxnSpPr>
          <p:cNvPr id="249" name="Straight Arrow Connector 248"/>
          <p:cNvCxnSpPr>
            <a:stCxn id="214" idx="2"/>
            <a:endCxn id="242" idx="0"/>
          </p:cNvCxnSpPr>
          <p:nvPr/>
        </p:nvCxnSpPr>
        <p:spPr>
          <a:xfrm>
            <a:off x="4720197" y="3324595"/>
            <a:ext cx="1060311" cy="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4" name="Straight Arrow Connector 253"/>
          <p:cNvCxnSpPr>
            <a:stCxn id="242" idx="2"/>
          </p:cNvCxnSpPr>
          <p:nvPr/>
        </p:nvCxnSpPr>
        <p:spPr>
          <a:xfrm>
            <a:off x="6690834" y="3324595"/>
            <a:ext cx="720333" cy="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26" name="Group 25"/>
          <p:cNvGrpSpPr/>
          <p:nvPr/>
        </p:nvGrpSpPr>
        <p:grpSpPr>
          <a:xfrm>
            <a:off x="1418432" y="2883963"/>
            <a:ext cx="770233" cy="688306"/>
            <a:chOff x="8024114" y="5366398"/>
            <a:chExt cx="770233" cy="688306"/>
          </a:xfrm>
        </p:grpSpPr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8145689" y="5540442"/>
              <a:ext cx="546954" cy="486708"/>
            </a:xfrm>
            <a:prstGeom prst="rect">
              <a:avLst/>
            </a:prstGeom>
            <a:solidFill>
              <a:srgbClr val="F3F3F3">
                <a:alpha val="80784"/>
              </a:srgbClr>
            </a:solidFill>
            <a:ln w="12700" cap="flat" cmpd="sng" algn="ctr">
              <a:solidFill>
                <a:srgbClr val="4E5659">
                  <a:alpha val="67000"/>
                </a:srgbClr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35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443143" y="5854649"/>
              <a:ext cx="30328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pt-PT" sz="700" b="1" dirty="0">
                  <a:solidFill>
                    <a:srgbClr val="A2AAAD">
                      <a:lumMod val="50000"/>
                    </a:srgbClr>
                  </a:solidFill>
                  <a:latin typeface="Arial" panose="020B0604020202020204"/>
                </a:rPr>
                <a:t>V</a:t>
              </a:r>
              <a:r>
                <a:rPr lang="pt-PT" sz="700" b="1" dirty="0" smtClean="0">
                  <a:solidFill>
                    <a:srgbClr val="A2AAAD">
                      <a:lumMod val="50000"/>
                    </a:srgbClr>
                  </a:solidFill>
                  <a:latin typeface="Arial" panose="020B0604020202020204"/>
                  <a:cs typeface="+mn-cs"/>
                </a:rPr>
                <a:t>P</a:t>
              </a:r>
              <a:endParaRPr lang="pt-PT" sz="700" b="1" dirty="0">
                <a:solidFill>
                  <a:srgbClr val="A2AAAD">
                    <a:lumMod val="50000"/>
                  </a:srgbClr>
                </a:solidFill>
                <a:latin typeface="Arial" panose="020B0604020202020204"/>
                <a:cs typeface="+mn-cs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 rot="10800000" flipH="1">
              <a:off x="8249617" y="5630687"/>
              <a:ext cx="390990" cy="250939"/>
              <a:chOff x="6390713" y="5177128"/>
              <a:chExt cx="255464" cy="250939"/>
            </a:xfrm>
          </p:grpSpPr>
          <p:sp>
            <p:nvSpPr>
              <p:cNvPr id="31" name="Rectangle 106"/>
              <p:cNvSpPr>
                <a:spLocks noChangeAspect="1"/>
              </p:cNvSpPr>
              <p:nvPr/>
            </p:nvSpPr>
            <p:spPr>
              <a:xfrm rot="16200000" flipH="1">
                <a:off x="6374335" y="5225853"/>
                <a:ext cx="250939" cy="153489"/>
              </a:xfrm>
              <a:prstGeom prst="flowChartOffpageConnector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lIns="0" tIns="0" rIns="0" bIns="0" rtlCol="0" anchor="ctr"/>
              <a:lstStyle/>
              <a:p>
                <a:pPr algn="ctr" defTabSz="33454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700" b="1" kern="0" dirty="0">
                  <a:solidFill>
                    <a:srgbClr val="FFFFFF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 rot="10800000">
                <a:off x="6390713" y="5207166"/>
                <a:ext cx="2554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700" b="1" dirty="0">
                    <a:solidFill>
                      <a:schemeClr val="accent1"/>
                    </a:solidFill>
                  </a:rPr>
                  <a:t>C</a:t>
                </a:r>
                <a:r>
                  <a:rPr lang="pt-PT" sz="700" b="1" dirty="0" smtClean="0">
                    <a:solidFill>
                      <a:schemeClr val="accent1"/>
                    </a:solidFill>
                  </a:rPr>
                  <a:t>1</a:t>
                </a:r>
                <a:endParaRPr lang="pt-PT" sz="700" b="1" dirty="0">
                  <a:solidFill>
                    <a:schemeClr val="accent1"/>
                  </a:solidFill>
                  <a:latin typeface="+mn-lt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8024114" y="5366398"/>
              <a:ext cx="7702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sz="600" kern="0" dirty="0" smtClean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</a:rPr>
                <a:t>Validação Pack</a:t>
              </a:r>
              <a:endParaRPr lang="pt-PT" sz="600" kern="0" dirty="0">
                <a:solidFill>
                  <a:srgbClr val="E7E6E6">
                    <a:lumMod val="10000"/>
                  </a:srgbClr>
                </a:solidFill>
                <a:latin typeface="Arial" panose="020B0604020202020204"/>
                <a:cs typeface="+mn-cs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266451" y="2799891"/>
            <a:ext cx="770233" cy="774519"/>
            <a:chOff x="8016108" y="5280185"/>
            <a:chExt cx="770233" cy="774519"/>
          </a:xfrm>
        </p:grpSpPr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8145689" y="5540442"/>
              <a:ext cx="546954" cy="486708"/>
            </a:xfrm>
            <a:prstGeom prst="rect">
              <a:avLst/>
            </a:prstGeom>
            <a:solidFill>
              <a:srgbClr val="F3F3F3">
                <a:alpha val="80784"/>
              </a:srgbClr>
            </a:solidFill>
            <a:ln w="12700" cap="flat" cmpd="sng" algn="ctr">
              <a:solidFill>
                <a:srgbClr val="4E5659">
                  <a:alpha val="67000"/>
                </a:srgbClr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35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443143" y="5854649"/>
              <a:ext cx="30328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pt-PT" sz="700" b="1" dirty="0">
                  <a:solidFill>
                    <a:srgbClr val="A2AAAD">
                      <a:lumMod val="50000"/>
                    </a:srgbClr>
                  </a:solidFill>
                  <a:latin typeface="Arial" panose="020B0604020202020204"/>
                </a:rPr>
                <a:t>V</a:t>
              </a:r>
              <a:r>
                <a:rPr lang="pt-PT" sz="700" b="1" dirty="0" smtClean="0">
                  <a:solidFill>
                    <a:srgbClr val="A2AAAD">
                      <a:lumMod val="50000"/>
                    </a:srgbClr>
                  </a:solidFill>
                  <a:latin typeface="Arial" panose="020B0604020202020204"/>
                  <a:cs typeface="+mn-cs"/>
                </a:rPr>
                <a:t>P</a:t>
              </a:r>
              <a:endParaRPr lang="pt-PT" sz="700" b="1" dirty="0">
                <a:solidFill>
                  <a:srgbClr val="A2AAAD">
                    <a:lumMod val="50000"/>
                  </a:srgbClr>
                </a:solidFill>
                <a:latin typeface="Arial" panose="020B0604020202020204"/>
                <a:cs typeface="+mn-cs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 rot="10800000" flipH="1">
              <a:off x="8249617" y="5630687"/>
              <a:ext cx="390990" cy="250939"/>
              <a:chOff x="6390713" y="5177128"/>
              <a:chExt cx="255464" cy="250939"/>
            </a:xfrm>
          </p:grpSpPr>
          <p:sp>
            <p:nvSpPr>
              <p:cNvPr id="38" name="Rectangle 106"/>
              <p:cNvSpPr>
                <a:spLocks noChangeAspect="1"/>
              </p:cNvSpPr>
              <p:nvPr/>
            </p:nvSpPr>
            <p:spPr>
              <a:xfrm rot="16200000" flipH="1">
                <a:off x="6374335" y="5225853"/>
                <a:ext cx="250939" cy="153489"/>
              </a:xfrm>
              <a:prstGeom prst="flowChartOffpageConnector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lIns="0" tIns="0" rIns="0" bIns="0" rtlCol="0" anchor="ctr"/>
              <a:lstStyle/>
              <a:p>
                <a:pPr algn="ctr" defTabSz="33454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700" b="1" kern="0" dirty="0">
                  <a:solidFill>
                    <a:srgbClr val="FFFFFF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rot="10800000">
                <a:off x="6390713" y="5207166"/>
                <a:ext cx="2554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700" b="1" dirty="0">
                    <a:solidFill>
                      <a:schemeClr val="accent1"/>
                    </a:solidFill>
                  </a:rPr>
                  <a:t>C</a:t>
                </a:r>
                <a:r>
                  <a:rPr lang="pt-PT" sz="700" b="1" dirty="0" smtClean="0">
                    <a:solidFill>
                      <a:schemeClr val="accent1"/>
                    </a:solidFill>
                  </a:rPr>
                  <a:t>1</a:t>
                </a:r>
                <a:endParaRPr lang="pt-PT" sz="700" b="1" dirty="0">
                  <a:solidFill>
                    <a:schemeClr val="accent1"/>
                  </a:solidFill>
                  <a:latin typeface="+mn-lt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8016108" y="5280185"/>
              <a:ext cx="7702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sz="600" kern="0" dirty="0" err="1" smtClean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</a:rPr>
                <a:t>Trat</a:t>
              </a:r>
              <a:r>
                <a:rPr lang="pt-PT" sz="600" kern="0" dirty="0" smtClean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</a:rPr>
                <a:t>. 2º Etapa (slide 1/4)</a:t>
              </a:r>
              <a:endParaRPr lang="pt-PT" sz="600" kern="0" dirty="0">
                <a:solidFill>
                  <a:srgbClr val="E7E6E6">
                    <a:lumMod val="10000"/>
                  </a:srgbClr>
                </a:solidFill>
                <a:latin typeface="Arial" panose="020B0604020202020204"/>
                <a:cs typeface="+mn-cs"/>
              </a:endParaRPr>
            </a:p>
          </p:txBody>
        </p:sp>
      </p:grpSp>
      <p:sp>
        <p:nvSpPr>
          <p:cNvPr id="40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2ª Etapa</a:t>
            </a:r>
          </a:p>
        </p:txBody>
      </p:sp>
      <p:sp>
        <p:nvSpPr>
          <p:cNvPr id="41" name="Text Placeholder 2"/>
          <p:cNvSpPr txBox="1">
            <a:spLocks/>
          </p:cNvSpPr>
          <p:nvPr/>
        </p:nvSpPr>
        <p:spPr>
          <a:xfrm>
            <a:off x="406137" y="744589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Fluxos </a:t>
            </a:r>
            <a:r>
              <a:rPr lang="pt-PT" sz="1600" dirty="0"/>
              <a:t>de tratamento </a:t>
            </a:r>
            <a:r>
              <a:rPr lang="pt-PT" sz="1600" dirty="0" smtClean="0"/>
              <a:t>(2/4)</a:t>
            </a:r>
            <a:endParaRPr lang="pt-PT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15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9266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67"/>
          <p:cNvSpPr txBox="1"/>
          <p:nvPr/>
        </p:nvSpPr>
        <p:spPr>
          <a:xfrm>
            <a:off x="611706" y="1845675"/>
            <a:ext cx="11392272" cy="3820700"/>
          </a:xfrm>
          <a:prstGeom prst="roundRect">
            <a:avLst>
              <a:gd name="adj" fmla="val 7982"/>
            </a:avLst>
          </a:prstGeom>
          <a:solidFill>
            <a:srgbClr val="FFFFFF"/>
          </a:solidFill>
          <a:ln w="9525" cap="flat" cmpd="sng" algn="ctr">
            <a:solidFill>
              <a:srgbClr val="A2AAAD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54000" rIns="0" bIns="0" rtlCol="0" anchor="t" anchorCtr="0"/>
          <a:lstStyle>
            <a:defPPr>
              <a:defRPr lang="en-US"/>
            </a:defPPr>
            <a:lvl1pPr algn="ctr">
              <a:defRPr sz="600" b="1">
                <a:solidFill>
                  <a:srgbClr val="000000"/>
                </a:solidFill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sp>
        <p:nvSpPr>
          <p:cNvPr id="162" name="TextBox 67"/>
          <p:cNvSpPr txBox="1"/>
          <p:nvPr/>
        </p:nvSpPr>
        <p:spPr>
          <a:xfrm>
            <a:off x="609784" y="5685134"/>
            <a:ext cx="11394194" cy="619535"/>
          </a:xfrm>
          <a:prstGeom prst="roundRect">
            <a:avLst>
              <a:gd name="adj" fmla="val 7982"/>
            </a:avLst>
          </a:prstGeom>
          <a:solidFill>
            <a:srgbClr val="FFFFFF"/>
          </a:solidFill>
          <a:ln w="9525" cap="flat" cmpd="sng" algn="ctr">
            <a:solidFill>
              <a:srgbClr val="A2AAAD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54000" rIns="0" bIns="0" rtlCol="0" anchor="t" anchorCtr="0"/>
          <a:lstStyle>
            <a:defPPr>
              <a:defRPr lang="en-US"/>
            </a:defPPr>
            <a:lvl1pPr algn="ctr">
              <a:defRPr sz="600" b="1">
                <a:solidFill>
                  <a:srgbClr val="000000"/>
                </a:solidFill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sp>
        <p:nvSpPr>
          <p:cNvPr id="1007" name="Rectangle 1006"/>
          <p:cNvSpPr>
            <a:spLocks noChangeAspect="1"/>
          </p:cNvSpPr>
          <p:nvPr/>
        </p:nvSpPr>
        <p:spPr>
          <a:xfrm>
            <a:off x="2026978" y="2887409"/>
            <a:ext cx="6790588" cy="2719509"/>
          </a:xfrm>
          <a:prstGeom prst="rect">
            <a:avLst/>
          </a:prstGeom>
          <a:solidFill>
            <a:srgbClr val="F3F3F3">
              <a:alpha val="80784"/>
            </a:srgbClr>
          </a:solidFill>
          <a:ln w="12700" cap="flat" cmpd="sng" algn="ctr">
            <a:solidFill>
              <a:srgbClr val="4E5659">
                <a:alpha val="67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35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49" name="TextBox 67"/>
          <p:cNvSpPr txBox="1"/>
          <p:nvPr/>
        </p:nvSpPr>
        <p:spPr>
          <a:xfrm>
            <a:off x="654031" y="1090138"/>
            <a:ext cx="11349947" cy="715234"/>
          </a:xfrm>
          <a:prstGeom prst="roundRect">
            <a:avLst>
              <a:gd name="adj" fmla="val 7982"/>
            </a:avLst>
          </a:prstGeom>
          <a:solidFill>
            <a:srgbClr val="FFFFFF"/>
          </a:solidFill>
          <a:ln w="9525" cap="flat" cmpd="sng" algn="ctr">
            <a:solidFill>
              <a:srgbClr val="A2AAAD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54000" rIns="0" bIns="0" rtlCol="0" anchor="t" anchorCtr="0"/>
          <a:lstStyle>
            <a:defPPr>
              <a:defRPr lang="en-US"/>
            </a:defPPr>
            <a:lvl1pPr algn="ctr">
              <a:defRPr sz="600" b="1">
                <a:solidFill>
                  <a:srgbClr val="000000"/>
                </a:solidFill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sp>
        <p:nvSpPr>
          <p:cNvPr id="651" name="Rectangle 236"/>
          <p:cNvSpPr/>
          <p:nvPr/>
        </p:nvSpPr>
        <p:spPr>
          <a:xfrm>
            <a:off x="345961" y="1845675"/>
            <a:ext cx="198404" cy="3888000"/>
          </a:xfrm>
          <a:prstGeom prst="roundRect">
            <a:avLst/>
          </a:prstGeom>
          <a:solidFill>
            <a:srgbClr val="1A1E30"/>
          </a:solidFill>
          <a:ln w="6350" cap="flat" cmpd="sng" algn="ctr">
            <a:solidFill>
              <a:srgbClr val="1A1E30"/>
            </a:solidFill>
            <a:prstDash val="solid"/>
            <a:miter lim="800000"/>
          </a:ln>
          <a:effectLst/>
        </p:spPr>
        <p:txBody>
          <a:bodyPr vert="vert270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Back-end SIBS</a:t>
            </a:r>
          </a:p>
        </p:txBody>
      </p:sp>
      <p:sp>
        <p:nvSpPr>
          <p:cNvPr id="652" name="Rectangle 236"/>
          <p:cNvSpPr/>
          <p:nvPr/>
        </p:nvSpPr>
        <p:spPr>
          <a:xfrm>
            <a:off x="345961" y="1136644"/>
            <a:ext cx="198238" cy="668728"/>
          </a:xfrm>
          <a:prstGeom prst="roundRect">
            <a:avLst/>
          </a:prstGeom>
          <a:solidFill>
            <a:srgbClr val="1A1E30"/>
          </a:solidFill>
          <a:ln w="6350" cap="flat" cmpd="sng" algn="ctr">
            <a:solidFill>
              <a:srgbClr val="1A1E30"/>
            </a:solidFill>
            <a:prstDash val="solid"/>
            <a:miter lim="800000"/>
          </a:ln>
          <a:effectLst/>
        </p:spPr>
        <p:txBody>
          <a:bodyPr vert="vert270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Front-end</a:t>
            </a:r>
            <a:endParaRPr kumimoji="0" lang="pt-BR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85" name="Rectangle 236"/>
          <p:cNvSpPr/>
          <p:nvPr/>
        </p:nvSpPr>
        <p:spPr>
          <a:xfrm>
            <a:off x="345961" y="5764223"/>
            <a:ext cx="198238" cy="592968"/>
          </a:xfrm>
          <a:prstGeom prst="roundRect">
            <a:avLst/>
          </a:prstGeom>
          <a:solidFill>
            <a:srgbClr val="1A1E30"/>
          </a:solidFill>
          <a:ln w="6350" cap="flat" cmpd="sng" algn="ctr">
            <a:solidFill>
              <a:srgbClr val="1A1E30"/>
            </a:solidFill>
            <a:prstDash val="solid"/>
            <a:miter lim="800000"/>
          </a:ln>
          <a:effectLst/>
        </p:spPr>
        <p:txBody>
          <a:bodyPr vert="vert270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Sistem. </a:t>
            </a:r>
            <a:r>
              <a:rPr kumimoji="0" lang="pt-B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Unicre</a:t>
            </a:r>
            <a:endParaRPr kumimoji="0" lang="pt-BR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66" name="Rectangle 106"/>
          <p:cNvSpPr>
            <a:spLocks noChangeAspect="1"/>
          </p:cNvSpPr>
          <p:nvPr/>
        </p:nvSpPr>
        <p:spPr>
          <a:xfrm rot="16200000">
            <a:off x="1301913" y="4329811"/>
            <a:ext cx="180000" cy="180000"/>
          </a:xfrm>
          <a:prstGeom prst="rect">
            <a:avLst/>
          </a:prstGeom>
          <a:solidFill>
            <a:srgbClr val="1A1E30"/>
          </a:solidFill>
          <a:ln w="12700" cap="flat" cmpd="sng" algn="ctr">
            <a:solidFill>
              <a:srgbClr val="1DAF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algn="ctr" defTabSz="334544"/>
            <a:r>
              <a:rPr lang="pt-BR" sz="900" b="1" kern="0" dirty="0" smtClean="0">
                <a:solidFill>
                  <a:srgbClr val="FFFFFF"/>
                </a:solidFill>
                <a:latin typeface="Arial" panose="020B0604020202020204"/>
              </a:rPr>
              <a:t>A</a:t>
            </a:r>
            <a:endParaRPr lang="pt-BR" sz="900" b="1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990784" y="4080750"/>
            <a:ext cx="77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Trat</a:t>
            </a: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kumimoji="0" lang="pt-PT" sz="600" b="0" i="0" u="none" strike="noStrike" kern="1200" cap="none" spc="0" normalizeH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2ª Etapa (slide 1/3) 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27" name="Flowchart: Summing Junction 826"/>
          <p:cNvSpPr>
            <a:spLocks noChangeAspect="1"/>
          </p:cNvSpPr>
          <p:nvPr/>
        </p:nvSpPr>
        <p:spPr>
          <a:xfrm>
            <a:off x="4616658" y="4323413"/>
            <a:ext cx="186398" cy="186398"/>
          </a:xfrm>
          <a:prstGeom prst="flowChartSummingJunction">
            <a:avLst/>
          </a:prstGeom>
          <a:solidFill>
            <a:srgbClr val="FFFFFF"/>
          </a:solidFill>
          <a:ln w="12700" cap="flat" cmpd="sng" algn="ctr">
            <a:solidFill>
              <a:srgbClr val="85858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35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852" name="Rectangle 106"/>
          <p:cNvSpPr>
            <a:spLocks noChangeAspect="1"/>
          </p:cNvSpPr>
          <p:nvPr/>
        </p:nvSpPr>
        <p:spPr>
          <a:xfrm rot="16200000">
            <a:off x="4565857" y="3489073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</a:rPr>
              <a:t>Avaliar Elegibilidade </a:t>
            </a:r>
          </a:p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</a:rPr>
              <a:t>e Limitações</a:t>
            </a:r>
            <a:endParaRPr lang="pt-BR" sz="600" kern="0" dirty="0">
              <a:solidFill>
                <a:srgbClr val="1A1E30"/>
              </a:solidFill>
              <a:latin typeface="Arial" panose="020B0604020202020204"/>
            </a:endParaRPr>
          </a:p>
        </p:txBody>
      </p:sp>
      <p:grpSp>
        <p:nvGrpSpPr>
          <p:cNvPr id="853" name="Group 852"/>
          <p:cNvGrpSpPr/>
          <p:nvPr/>
        </p:nvGrpSpPr>
        <p:grpSpPr>
          <a:xfrm rot="21352263">
            <a:off x="3693097" y="5823970"/>
            <a:ext cx="828497" cy="370018"/>
            <a:chOff x="9560734" y="5196755"/>
            <a:chExt cx="1104664" cy="384164"/>
          </a:xfrm>
        </p:grpSpPr>
        <p:sp>
          <p:nvSpPr>
            <p:cNvPr id="854" name="Flowchart: Data 1212"/>
            <p:cNvSpPr>
              <a:spLocks noChangeAspect="1"/>
            </p:cNvSpPr>
            <p:nvPr/>
          </p:nvSpPr>
          <p:spPr>
            <a:xfrm rot="21001400">
              <a:off x="9560734" y="5212106"/>
              <a:ext cx="1104664" cy="36881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1131 h 11131"/>
                <a:gd name="connsiteX1" fmla="*/ 1411 w 10000"/>
                <a:gd name="connsiteY1" fmla="*/ 0 h 11131"/>
                <a:gd name="connsiteX2" fmla="*/ 10000 w 10000"/>
                <a:gd name="connsiteY2" fmla="*/ 1131 h 11131"/>
                <a:gd name="connsiteX3" fmla="*/ 8000 w 10000"/>
                <a:gd name="connsiteY3" fmla="*/ 11131 h 11131"/>
                <a:gd name="connsiteX4" fmla="*/ 0 w 10000"/>
                <a:gd name="connsiteY4" fmla="*/ 11131 h 11131"/>
                <a:gd name="connsiteX0" fmla="*/ 0 w 10000"/>
                <a:gd name="connsiteY0" fmla="*/ 11131 h 12028"/>
                <a:gd name="connsiteX1" fmla="*/ 1411 w 10000"/>
                <a:gd name="connsiteY1" fmla="*/ 0 h 12028"/>
                <a:gd name="connsiteX2" fmla="*/ 10000 w 10000"/>
                <a:gd name="connsiteY2" fmla="*/ 1131 h 12028"/>
                <a:gd name="connsiteX3" fmla="*/ 8660 w 10000"/>
                <a:gd name="connsiteY3" fmla="*/ 12028 h 12028"/>
                <a:gd name="connsiteX4" fmla="*/ 0 w 10000"/>
                <a:gd name="connsiteY4" fmla="*/ 11131 h 12028"/>
                <a:gd name="connsiteX0" fmla="*/ 0 w 10000"/>
                <a:gd name="connsiteY0" fmla="*/ 11131 h 11397"/>
                <a:gd name="connsiteX1" fmla="*/ 1411 w 10000"/>
                <a:gd name="connsiteY1" fmla="*/ 0 h 11397"/>
                <a:gd name="connsiteX2" fmla="*/ 10000 w 10000"/>
                <a:gd name="connsiteY2" fmla="*/ 1131 h 11397"/>
                <a:gd name="connsiteX3" fmla="*/ 9099 w 10000"/>
                <a:gd name="connsiteY3" fmla="*/ 11397 h 11397"/>
                <a:gd name="connsiteX4" fmla="*/ 0 w 10000"/>
                <a:gd name="connsiteY4" fmla="*/ 11131 h 11397"/>
                <a:gd name="connsiteX0" fmla="*/ 0 w 10000"/>
                <a:gd name="connsiteY0" fmla="*/ 10000 h 10266"/>
                <a:gd name="connsiteX1" fmla="*/ 1140 w 10000"/>
                <a:gd name="connsiteY1" fmla="*/ 108 h 10266"/>
                <a:gd name="connsiteX2" fmla="*/ 10000 w 10000"/>
                <a:gd name="connsiteY2" fmla="*/ 0 h 10266"/>
                <a:gd name="connsiteX3" fmla="*/ 9099 w 10000"/>
                <a:gd name="connsiteY3" fmla="*/ 10266 h 10266"/>
                <a:gd name="connsiteX4" fmla="*/ 0 w 10000"/>
                <a:gd name="connsiteY4" fmla="*/ 10000 h 10266"/>
                <a:gd name="connsiteX0" fmla="*/ 0 w 10000"/>
                <a:gd name="connsiteY0" fmla="*/ 10130 h 10396"/>
                <a:gd name="connsiteX1" fmla="*/ 1077 w 10000"/>
                <a:gd name="connsiteY1" fmla="*/ 0 h 10396"/>
                <a:gd name="connsiteX2" fmla="*/ 10000 w 10000"/>
                <a:gd name="connsiteY2" fmla="*/ 130 h 10396"/>
                <a:gd name="connsiteX3" fmla="*/ 9099 w 10000"/>
                <a:gd name="connsiteY3" fmla="*/ 10396 h 10396"/>
                <a:gd name="connsiteX4" fmla="*/ 0 w 10000"/>
                <a:gd name="connsiteY4" fmla="*/ 10130 h 1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396">
                  <a:moveTo>
                    <a:pt x="0" y="10130"/>
                  </a:moveTo>
                  <a:lnTo>
                    <a:pt x="1077" y="0"/>
                  </a:lnTo>
                  <a:lnTo>
                    <a:pt x="10000" y="130"/>
                  </a:lnTo>
                  <a:cubicBezTo>
                    <a:pt x="9700" y="3552"/>
                    <a:pt x="9399" y="6974"/>
                    <a:pt x="9099" y="10396"/>
                  </a:cubicBezTo>
                  <a:lnTo>
                    <a:pt x="0" y="10130"/>
                  </a:lnTo>
                  <a:close/>
                </a:path>
              </a:pathLst>
            </a:custGeom>
            <a:solidFill>
              <a:srgbClr val="1A1E30"/>
            </a:solidFill>
            <a:ln w="12700" cap="flat" cmpd="sng" algn="ctr">
              <a:solidFill>
                <a:srgbClr val="898686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  <a:scene3d>
                <a:camera prst="orthographicFront">
                  <a:rot lat="0" lon="0" rev="0"/>
                </a:camera>
                <a:lightRig rig="threePt" dir="t"/>
              </a:scene3d>
              <a:sp3d z="3175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451" b="1" kern="0" dirty="0">
                <a:solidFill>
                  <a:srgbClr val="FFFFFF"/>
                </a:solidFill>
                <a:latin typeface="Arial" panose="020B0604020202020204"/>
                <a:cs typeface="+mn-cs"/>
              </a:endParaRPr>
            </a:p>
          </p:txBody>
        </p:sp>
        <p:sp>
          <p:nvSpPr>
            <p:cNvPr id="855" name="TextBox 854"/>
            <p:cNvSpPr txBox="1">
              <a:spLocks noChangeAspect="1"/>
            </p:cNvSpPr>
            <p:nvPr/>
          </p:nvSpPr>
          <p:spPr>
            <a:xfrm rot="21053017">
              <a:off x="9575501" y="5196755"/>
              <a:ext cx="1089285" cy="383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sz="600" b="1" kern="0" dirty="0" smtClean="0">
                  <a:solidFill>
                    <a:srgbClr val="FFFFFF"/>
                  </a:solidFill>
                  <a:latin typeface="Arial" panose="020B0604020202020204"/>
                  <a:cs typeface="+mn-cs"/>
                </a:rPr>
                <a:t>Obter Elegibilidades e Limitações</a:t>
              </a:r>
              <a:endParaRPr lang="pt-PT" sz="600" b="1" kern="0" dirty="0">
                <a:solidFill>
                  <a:srgbClr val="FFFFFF"/>
                </a:solidFill>
                <a:latin typeface="Arial" panose="020B0604020202020204"/>
                <a:cs typeface="+mn-cs"/>
              </a:endParaRPr>
            </a:p>
          </p:txBody>
        </p:sp>
      </p:grpSp>
      <p:sp>
        <p:nvSpPr>
          <p:cNvPr id="856" name="Oval 855"/>
          <p:cNvSpPr>
            <a:spLocks noChangeAspect="1"/>
          </p:cNvSpPr>
          <p:nvPr/>
        </p:nvSpPr>
        <p:spPr>
          <a:xfrm flipH="1">
            <a:off x="4178732" y="3712646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  <a:cs typeface="+mn-cs"/>
              </a:rPr>
              <a:t>1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pic>
        <p:nvPicPr>
          <p:cNvPr id="857" name="Picture 307" descr="Roda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167" y="3697373"/>
            <a:ext cx="180000" cy="195273"/>
          </a:xfrm>
          <a:prstGeom prst="rect">
            <a:avLst/>
          </a:prstGeom>
        </p:spPr>
      </p:pic>
      <p:grpSp>
        <p:nvGrpSpPr>
          <p:cNvPr id="858" name="Group 857"/>
          <p:cNvGrpSpPr/>
          <p:nvPr/>
        </p:nvGrpSpPr>
        <p:grpSpPr>
          <a:xfrm>
            <a:off x="3605369" y="5827999"/>
            <a:ext cx="292068" cy="184666"/>
            <a:chOff x="8611277" y="1374627"/>
            <a:chExt cx="292068" cy="184666"/>
          </a:xfrm>
        </p:grpSpPr>
        <p:sp>
          <p:nvSpPr>
            <p:cNvPr id="859" name="Oval 858"/>
            <p:cNvSpPr>
              <a:spLocks noChangeAspect="1"/>
            </p:cNvSpPr>
            <p:nvPr/>
          </p:nvSpPr>
          <p:spPr>
            <a:xfrm flipH="1">
              <a:off x="8663424" y="1376960"/>
              <a:ext cx="180000" cy="180000"/>
            </a:xfrm>
            <a:prstGeom prst="ellipse">
              <a:avLst/>
            </a:prstGeom>
            <a:solidFill>
              <a:srgbClr val="1A1E30"/>
            </a:solidFill>
            <a:ln w="19050" cap="flat" cmpd="sng" algn="ctr">
              <a:solidFill>
                <a:srgbClr val="B5B4B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500" b="1" kern="0" dirty="0">
                <a:solidFill>
                  <a:srgbClr val="FFFFFF"/>
                </a:solidFill>
                <a:latin typeface="Arial" panose="020B0604020202020204"/>
                <a:cs typeface="+mn-cs"/>
              </a:endParaRPr>
            </a:p>
          </p:txBody>
        </p:sp>
        <p:sp>
          <p:nvSpPr>
            <p:cNvPr id="860" name="TextBox 859"/>
            <p:cNvSpPr txBox="1"/>
            <p:nvPr/>
          </p:nvSpPr>
          <p:spPr>
            <a:xfrm>
              <a:off x="8611277" y="1374627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600" b="1" kern="0" dirty="0">
                  <a:solidFill>
                    <a:srgbClr val="FFFFFF"/>
                  </a:solidFill>
                  <a:latin typeface="Arial" panose="020B0604020202020204"/>
                </a:rPr>
                <a:t>1</a:t>
              </a:r>
              <a:r>
                <a:rPr lang="pt-PT" sz="600" b="1" kern="0" dirty="0" smtClean="0">
                  <a:solidFill>
                    <a:srgbClr val="FFFFFF"/>
                  </a:solidFill>
                  <a:latin typeface="Arial" panose="020B0604020202020204"/>
                  <a:cs typeface="+mn-cs"/>
                </a:rPr>
                <a:t>.1</a:t>
              </a:r>
              <a:endParaRPr lang="pt-PT" sz="600" b="1" kern="0" dirty="0">
                <a:solidFill>
                  <a:srgbClr val="FFFFFF"/>
                </a:solidFill>
                <a:latin typeface="Arial" panose="020B0604020202020204"/>
                <a:cs typeface="+mn-cs"/>
              </a:endParaRPr>
            </a:p>
          </p:txBody>
        </p:sp>
      </p:grpSp>
      <p:pic>
        <p:nvPicPr>
          <p:cNvPr id="861" name="Picture 307" descr="Roda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02" y="5986711"/>
            <a:ext cx="216000" cy="234326"/>
          </a:xfrm>
          <a:prstGeom prst="rect">
            <a:avLst/>
          </a:prstGeom>
        </p:spPr>
      </p:pic>
      <p:cxnSp>
        <p:nvCxnSpPr>
          <p:cNvPr id="863" name="Straight Arrow Connector 862"/>
          <p:cNvCxnSpPr>
            <a:stCxn id="766" idx="2"/>
            <a:endCxn id="869" idx="2"/>
          </p:cNvCxnSpPr>
          <p:nvPr/>
        </p:nvCxnSpPr>
        <p:spPr>
          <a:xfrm flipV="1">
            <a:off x="1481913" y="4416612"/>
            <a:ext cx="839926" cy="3199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64" name="Rectangle 106"/>
          <p:cNvSpPr>
            <a:spLocks noChangeAspect="1"/>
          </p:cNvSpPr>
          <p:nvPr/>
        </p:nvSpPr>
        <p:spPr>
          <a:xfrm rot="16200000">
            <a:off x="4565858" y="4677884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</a:rPr>
              <a:t>Avaliar Risco</a:t>
            </a:r>
            <a:endParaRPr lang="pt-BR" sz="600" kern="0" dirty="0">
              <a:solidFill>
                <a:srgbClr val="1A1E30"/>
              </a:solidFill>
              <a:latin typeface="Arial" panose="020B0604020202020204"/>
            </a:endParaRPr>
          </a:p>
        </p:txBody>
      </p:sp>
      <p:sp>
        <p:nvSpPr>
          <p:cNvPr id="865" name="Oval 864"/>
          <p:cNvSpPr>
            <a:spLocks noChangeAspect="1"/>
          </p:cNvSpPr>
          <p:nvPr/>
        </p:nvSpPr>
        <p:spPr>
          <a:xfrm flipH="1">
            <a:off x="4204240" y="4901457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  <a:cs typeface="+mn-cs"/>
              </a:rPr>
              <a:t>2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pic>
        <p:nvPicPr>
          <p:cNvPr id="866" name="Picture 307" descr="Roda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675" y="4886184"/>
            <a:ext cx="180000" cy="195273"/>
          </a:xfrm>
          <a:prstGeom prst="rect">
            <a:avLst/>
          </a:prstGeom>
        </p:spPr>
      </p:pic>
      <p:sp>
        <p:nvSpPr>
          <p:cNvPr id="868" name="TextBox 867"/>
          <p:cNvSpPr txBox="1"/>
          <p:nvPr/>
        </p:nvSpPr>
        <p:spPr>
          <a:xfrm>
            <a:off x="1979380" y="3699676"/>
            <a:ext cx="9014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600" kern="0" dirty="0" smtClean="0">
                <a:solidFill>
                  <a:srgbClr val="E7E6E6">
                    <a:lumMod val="10000"/>
                  </a:srgbClr>
                </a:solidFill>
                <a:latin typeface="Arial" panose="020B0604020202020204"/>
              </a:rPr>
              <a:t>Aderente avalia Elegibilidade e Risco apenas em novos intervenientes no contrato</a:t>
            </a:r>
            <a:r>
              <a:rPr kumimoji="0" lang="pt-PT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?</a:t>
            </a:r>
            <a:endParaRPr kumimoji="0" lang="pt-PT" sz="6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69" name="Flowchart: Decision 868"/>
          <p:cNvSpPr>
            <a:spLocks noChangeAspect="1"/>
          </p:cNvSpPr>
          <p:nvPr/>
        </p:nvSpPr>
        <p:spPr>
          <a:xfrm rot="5400000">
            <a:off x="2303711" y="4310356"/>
            <a:ext cx="248768" cy="212512"/>
          </a:xfrm>
          <a:prstGeom prst="flowChartDecision">
            <a:avLst/>
          </a:prstGeom>
          <a:solidFill>
            <a:srgbClr val="FFFFFF"/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?</a:t>
            </a:r>
          </a:p>
        </p:txBody>
      </p:sp>
      <p:sp>
        <p:nvSpPr>
          <p:cNvPr id="870" name="TextBox 869"/>
          <p:cNvSpPr txBox="1"/>
          <p:nvPr/>
        </p:nvSpPr>
        <p:spPr>
          <a:xfrm>
            <a:off x="2753502" y="3903570"/>
            <a:ext cx="104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600" kern="0" dirty="0" smtClean="0">
                <a:solidFill>
                  <a:srgbClr val="E7E6E6">
                    <a:lumMod val="10000"/>
                  </a:srgbClr>
                </a:solidFill>
                <a:latin typeface="Arial" panose="020B0604020202020204"/>
              </a:rPr>
              <a:t>Existem novos intervenientes a adicionar ao contrato?</a:t>
            </a:r>
            <a:endParaRPr kumimoji="0" lang="pt-PT" sz="6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71" name="Flowchart: Decision 870"/>
          <p:cNvSpPr>
            <a:spLocks noChangeAspect="1"/>
          </p:cNvSpPr>
          <p:nvPr/>
        </p:nvSpPr>
        <p:spPr>
          <a:xfrm rot="5400000">
            <a:off x="3150930" y="4311028"/>
            <a:ext cx="248768" cy="212512"/>
          </a:xfrm>
          <a:prstGeom prst="flowChartDecision">
            <a:avLst/>
          </a:prstGeom>
          <a:solidFill>
            <a:srgbClr val="FFFFFF"/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?</a:t>
            </a:r>
          </a:p>
        </p:txBody>
      </p:sp>
      <p:cxnSp>
        <p:nvCxnSpPr>
          <p:cNvPr id="872" name="Straight Arrow Connector 871"/>
          <p:cNvCxnSpPr>
            <a:stCxn id="869" idx="0"/>
            <a:endCxn id="871" idx="2"/>
          </p:cNvCxnSpPr>
          <p:nvPr/>
        </p:nvCxnSpPr>
        <p:spPr>
          <a:xfrm>
            <a:off x="2534351" y="4416612"/>
            <a:ext cx="634707" cy="672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73" name="TextBox 872"/>
          <p:cNvSpPr txBox="1"/>
          <p:nvPr/>
        </p:nvSpPr>
        <p:spPr>
          <a:xfrm>
            <a:off x="2502666" y="4260349"/>
            <a:ext cx="371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Sim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874" name="Straight Arrow Connector 873"/>
          <p:cNvCxnSpPr>
            <a:stCxn id="871" idx="0"/>
            <a:endCxn id="827" idx="2"/>
          </p:cNvCxnSpPr>
          <p:nvPr/>
        </p:nvCxnSpPr>
        <p:spPr>
          <a:xfrm flipV="1">
            <a:off x="3381570" y="4416612"/>
            <a:ext cx="1235088" cy="672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75" name="TextBox 874"/>
          <p:cNvSpPr txBox="1"/>
          <p:nvPr/>
        </p:nvSpPr>
        <p:spPr>
          <a:xfrm>
            <a:off x="3385833" y="4260349"/>
            <a:ext cx="371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Sim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78" name="TextBox 877"/>
          <p:cNvSpPr txBox="1"/>
          <p:nvPr/>
        </p:nvSpPr>
        <p:spPr>
          <a:xfrm>
            <a:off x="2407505" y="4558695"/>
            <a:ext cx="371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Não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879" name="Group 878"/>
          <p:cNvGrpSpPr/>
          <p:nvPr/>
        </p:nvGrpSpPr>
        <p:grpSpPr>
          <a:xfrm rot="21352263">
            <a:off x="5026650" y="5813403"/>
            <a:ext cx="816963" cy="355232"/>
            <a:chOff x="9575502" y="5213490"/>
            <a:chExt cx="1089285" cy="368813"/>
          </a:xfrm>
        </p:grpSpPr>
        <p:sp>
          <p:nvSpPr>
            <p:cNvPr id="880" name="Flowchart: Data 1212"/>
            <p:cNvSpPr>
              <a:spLocks noChangeAspect="1"/>
            </p:cNvSpPr>
            <p:nvPr/>
          </p:nvSpPr>
          <p:spPr>
            <a:xfrm rot="21001400">
              <a:off x="9605207" y="5213490"/>
              <a:ext cx="995495" cy="36881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1131 h 11131"/>
                <a:gd name="connsiteX1" fmla="*/ 1411 w 10000"/>
                <a:gd name="connsiteY1" fmla="*/ 0 h 11131"/>
                <a:gd name="connsiteX2" fmla="*/ 10000 w 10000"/>
                <a:gd name="connsiteY2" fmla="*/ 1131 h 11131"/>
                <a:gd name="connsiteX3" fmla="*/ 8000 w 10000"/>
                <a:gd name="connsiteY3" fmla="*/ 11131 h 11131"/>
                <a:gd name="connsiteX4" fmla="*/ 0 w 10000"/>
                <a:gd name="connsiteY4" fmla="*/ 11131 h 11131"/>
                <a:gd name="connsiteX0" fmla="*/ 0 w 10000"/>
                <a:gd name="connsiteY0" fmla="*/ 11131 h 12028"/>
                <a:gd name="connsiteX1" fmla="*/ 1411 w 10000"/>
                <a:gd name="connsiteY1" fmla="*/ 0 h 12028"/>
                <a:gd name="connsiteX2" fmla="*/ 10000 w 10000"/>
                <a:gd name="connsiteY2" fmla="*/ 1131 h 12028"/>
                <a:gd name="connsiteX3" fmla="*/ 8660 w 10000"/>
                <a:gd name="connsiteY3" fmla="*/ 12028 h 12028"/>
                <a:gd name="connsiteX4" fmla="*/ 0 w 10000"/>
                <a:gd name="connsiteY4" fmla="*/ 11131 h 12028"/>
                <a:gd name="connsiteX0" fmla="*/ 0 w 10000"/>
                <a:gd name="connsiteY0" fmla="*/ 11131 h 11397"/>
                <a:gd name="connsiteX1" fmla="*/ 1411 w 10000"/>
                <a:gd name="connsiteY1" fmla="*/ 0 h 11397"/>
                <a:gd name="connsiteX2" fmla="*/ 10000 w 10000"/>
                <a:gd name="connsiteY2" fmla="*/ 1131 h 11397"/>
                <a:gd name="connsiteX3" fmla="*/ 9099 w 10000"/>
                <a:gd name="connsiteY3" fmla="*/ 11397 h 11397"/>
                <a:gd name="connsiteX4" fmla="*/ 0 w 10000"/>
                <a:gd name="connsiteY4" fmla="*/ 11131 h 11397"/>
                <a:gd name="connsiteX0" fmla="*/ 0 w 10000"/>
                <a:gd name="connsiteY0" fmla="*/ 10000 h 10266"/>
                <a:gd name="connsiteX1" fmla="*/ 1140 w 10000"/>
                <a:gd name="connsiteY1" fmla="*/ 108 h 10266"/>
                <a:gd name="connsiteX2" fmla="*/ 10000 w 10000"/>
                <a:gd name="connsiteY2" fmla="*/ 0 h 10266"/>
                <a:gd name="connsiteX3" fmla="*/ 9099 w 10000"/>
                <a:gd name="connsiteY3" fmla="*/ 10266 h 10266"/>
                <a:gd name="connsiteX4" fmla="*/ 0 w 10000"/>
                <a:gd name="connsiteY4" fmla="*/ 10000 h 10266"/>
                <a:gd name="connsiteX0" fmla="*/ 0 w 10000"/>
                <a:gd name="connsiteY0" fmla="*/ 10130 h 10396"/>
                <a:gd name="connsiteX1" fmla="*/ 1077 w 10000"/>
                <a:gd name="connsiteY1" fmla="*/ 0 h 10396"/>
                <a:gd name="connsiteX2" fmla="*/ 10000 w 10000"/>
                <a:gd name="connsiteY2" fmla="*/ 130 h 10396"/>
                <a:gd name="connsiteX3" fmla="*/ 9099 w 10000"/>
                <a:gd name="connsiteY3" fmla="*/ 10396 h 10396"/>
                <a:gd name="connsiteX4" fmla="*/ 0 w 10000"/>
                <a:gd name="connsiteY4" fmla="*/ 10130 h 1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396">
                  <a:moveTo>
                    <a:pt x="0" y="10130"/>
                  </a:moveTo>
                  <a:lnTo>
                    <a:pt x="1077" y="0"/>
                  </a:lnTo>
                  <a:lnTo>
                    <a:pt x="10000" y="130"/>
                  </a:lnTo>
                  <a:cubicBezTo>
                    <a:pt x="9700" y="3552"/>
                    <a:pt x="9399" y="6974"/>
                    <a:pt x="9099" y="10396"/>
                  </a:cubicBezTo>
                  <a:lnTo>
                    <a:pt x="0" y="10130"/>
                  </a:lnTo>
                  <a:close/>
                </a:path>
              </a:pathLst>
            </a:custGeom>
            <a:solidFill>
              <a:srgbClr val="1A1E30"/>
            </a:solidFill>
            <a:ln w="12700" cap="flat" cmpd="sng" algn="ctr">
              <a:solidFill>
                <a:srgbClr val="898686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  <a:scene3d>
                <a:camera prst="orthographicFront">
                  <a:rot lat="0" lon="0" rev="0"/>
                </a:camera>
                <a:lightRig rig="threePt" dir="t"/>
              </a:scene3d>
              <a:sp3d z="3175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451" b="1" kern="0" dirty="0">
                <a:solidFill>
                  <a:srgbClr val="FFFFFF"/>
                </a:solidFill>
                <a:latin typeface="Arial" panose="020B0604020202020204"/>
                <a:cs typeface="+mn-cs"/>
              </a:endParaRPr>
            </a:p>
          </p:txBody>
        </p:sp>
        <p:sp>
          <p:nvSpPr>
            <p:cNvPr id="881" name="TextBox 880"/>
            <p:cNvSpPr txBox="1">
              <a:spLocks noChangeAspect="1"/>
            </p:cNvSpPr>
            <p:nvPr/>
          </p:nvSpPr>
          <p:spPr>
            <a:xfrm rot="21053017">
              <a:off x="9575502" y="5292618"/>
              <a:ext cx="1089285" cy="191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sz="600" b="1" kern="0" dirty="0" smtClean="0">
                  <a:solidFill>
                    <a:srgbClr val="FFFFFF"/>
                  </a:solidFill>
                  <a:latin typeface="Arial" panose="020B0604020202020204"/>
                  <a:cs typeface="+mn-cs"/>
                </a:rPr>
                <a:t>Obter </a:t>
              </a:r>
              <a:r>
                <a:rPr lang="pt-PT" sz="600" b="1" kern="0" dirty="0" smtClean="0">
                  <a:solidFill>
                    <a:srgbClr val="FFFFFF"/>
                  </a:solidFill>
                  <a:latin typeface="Arial" panose="020B0604020202020204"/>
                </a:rPr>
                <a:t>Risco</a:t>
              </a:r>
              <a:endParaRPr lang="pt-PT" sz="600" b="1" kern="0" dirty="0">
                <a:solidFill>
                  <a:srgbClr val="FFFFFF"/>
                </a:solidFill>
                <a:latin typeface="Arial" panose="020B0604020202020204"/>
                <a:cs typeface="+mn-cs"/>
              </a:endParaRPr>
            </a:p>
          </p:txBody>
        </p:sp>
      </p:grpSp>
      <p:grpSp>
        <p:nvGrpSpPr>
          <p:cNvPr id="882" name="Group 881"/>
          <p:cNvGrpSpPr/>
          <p:nvPr/>
        </p:nvGrpSpPr>
        <p:grpSpPr>
          <a:xfrm>
            <a:off x="4958634" y="5810940"/>
            <a:ext cx="292068" cy="184666"/>
            <a:chOff x="8604449" y="1374627"/>
            <a:chExt cx="292068" cy="184666"/>
          </a:xfrm>
        </p:grpSpPr>
        <p:sp>
          <p:nvSpPr>
            <p:cNvPr id="883" name="Oval 882"/>
            <p:cNvSpPr>
              <a:spLocks noChangeAspect="1"/>
            </p:cNvSpPr>
            <p:nvPr/>
          </p:nvSpPr>
          <p:spPr>
            <a:xfrm flipH="1">
              <a:off x="8663424" y="1376960"/>
              <a:ext cx="180000" cy="180000"/>
            </a:xfrm>
            <a:prstGeom prst="ellipse">
              <a:avLst/>
            </a:prstGeom>
            <a:solidFill>
              <a:srgbClr val="1A1E30"/>
            </a:solidFill>
            <a:ln w="19050" cap="flat" cmpd="sng" algn="ctr">
              <a:solidFill>
                <a:srgbClr val="B5B4B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500" b="1" kern="0" dirty="0">
                <a:solidFill>
                  <a:srgbClr val="FFFFFF"/>
                </a:solidFill>
                <a:latin typeface="Arial" panose="020B0604020202020204"/>
                <a:cs typeface="+mn-cs"/>
              </a:endParaRPr>
            </a:p>
          </p:txBody>
        </p:sp>
        <p:sp>
          <p:nvSpPr>
            <p:cNvPr id="884" name="TextBox 883"/>
            <p:cNvSpPr txBox="1"/>
            <p:nvPr/>
          </p:nvSpPr>
          <p:spPr>
            <a:xfrm>
              <a:off x="8604449" y="1374627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600" b="1" kern="0" dirty="0">
                  <a:solidFill>
                    <a:srgbClr val="FFFFFF"/>
                  </a:solidFill>
                  <a:latin typeface="Arial" panose="020B0604020202020204"/>
                </a:rPr>
                <a:t>2</a:t>
              </a:r>
              <a:r>
                <a:rPr lang="pt-PT" sz="600" b="1" kern="0" dirty="0" smtClean="0">
                  <a:solidFill>
                    <a:srgbClr val="FFFFFF"/>
                  </a:solidFill>
                  <a:latin typeface="Arial" panose="020B0604020202020204"/>
                  <a:cs typeface="+mn-cs"/>
                </a:rPr>
                <a:t>.1</a:t>
              </a:r>
              <a:endParaRPr lang="pt-PT" sz="600" b="1" kern="0" dirty="0">
                <a:solidFill>
                  <a:srgbClr val="FFFFFF"/>
                </a:solidFill>
                <a:latin typeface="Arial" panose="020B0604020202020204"/>
                <a:cs typeface="+mn-cs"/>
              </a:endParaRPr>
            </a:p>
          </p:txBody>
        </p:sp>
      </p:grpSp>
      <p:pic>
        <p:nvPicPr>
          <p:cNvPr id="885" name="Picture 307" descr="Roda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724" y="5955424"/>
            <a:ext cx="216000" cy="234326"/>
          </a:xfrm>
          <a:prstGeom prst="rect">
            <a:avLst/>
          </a:prstGeom>
        </p:spPr>
      </p:pic>
      <p:cxnSp>
        <p:nvCxnSpPr>
          <p:cNvPr id="886" name="Straight Arrow Connector 885"/>
          <p:cNvCxnSpPr>
            <a:stCxn id="827" idx="4"/>
            <a:endCxn id="864" idx="3"/>
          </p:cNvCxnSpPr>
          <p:nvPr/>
        </p:nvCxnSpPr>
        <p:spPr>
          <a:xfrm>
            <a:off x="4709857" y="4509811"/>
            <a:ext cx="1" cy="479236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87" name="Straight Arrow Connector 886"/>
          <p:cNvCxnSpPr>
            <a:stCxn id="827" idx="0"/>
            <a:endCxn id="852" idx="1"/>
          </p:cNvCxnSpPr>
          <p:nvPr/>
        </p:nvCxnSpPr>
        <p:spPr>
          <a:xfrm flipV="1">
            <a:off x="4709857" y="4088236"/>
            <a:ext cx="0" cy="235177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88" name="Conexão em ângulos retos 3"/>
          <p:cNvCxnSpPr>
            <a:stCxn id="852" idx="0"/>
            <a:endCxn id="855" idx="0"/>
          </p:cNvCxnSpPr>
          <p:nvPr/>
        </p:nvCxnSpPr>
        <p:spPr>
          <a:xfrm rot="10800000" flipV="1">
            <a:off x="4070306" y="3944235"/>
            <a:ext cx="184389" cy="1884265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9" name="Group 888"/>
          <p:cNvGrpSpPr/>
          <p:nvPr/>
        </p:nvGrpSpPr>
        <p:grpSpPr>
          <a:xfrm>
            <a:off x="3976094" y="4343231"/>
            <a:ext cx="150627" cy="144000"/>
            <a:chOff x="-1231506" y="3784988"/>
            <a:chExt cx="150627" cy="144000"/>
          </a:xfrm>
          <a:solidFill>
            <a:schemeClr val="bg1">
              <a:lumMod val="95000"/>
            </a:schemeClr>
          </a:solidFill>
        </p:grpSpPr>
        <p:sp>
          <p:nvSpPr>
            <p:cNvPr id="890" name="Rectangle 889"/>
            <p:cNvSpPr/>
            <p:nvPr/>
          </p:nvSpPr>
          <p:spPr>
            <a:xfrm>
              <a:off x="-1225851" y="3784988"/>
              <a:ext cx="94891" cy="14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pt-PT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1" name="Arc 890"/>
            <p:cNvSpPr/>
            <p:nvPr/>
          </p:nvSpPr>
          <p:spPr>
            <a:xfrm rot="16200000">
              <a:off x="-1198077" y="3805676"/>
              <a:ext cx="134895" cy="99500"/>
            </a:xfrm>
            <a:prstGeom prst="arc">
              <a:avLst>
                <a:gd name="adj1" fmla="val 11331445"/>
                <a:gd name="adj2" fmla="val 21288751"/>
              </a:avLst>
            </a:prstGeom>
            <a:grpFill/>
            <a:ln w="63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pt-PT">
                <a:solidFill>
                  <a:srgbClr val="0B1325"/>
                </a:solidFill>
                <a:latin typeface="Trebuchet MS" panose="020B0603020202020204"/>
              </a:endParaRPr>
            </a:p>
          </p:txBody>
        </p:sp>
        <p:cxnSp>
          <p:nvCxnSpPr>
            <p:cNvPr id="892" name="Straight Connector 891"/>
            <p:cNvCxnSpPr/>
            <p:nvPr/>
          </p:nvCxnSpPr>
          <p:spPr>
            <a:xfrm>
              <a:off x="-1231506" y="3858040"/>
              <a:ext cx="108000" cy="0"/>
            </a:xfrm>
            <a:prstGeom prst="line">
              <a:avLst/>
            </a:prstGeom>
            <a:grpFill/>
            <a:ln w="31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8" name="TextBox 897"/>
          <p:cNvSpPr txBox="1"/>
          <p:nvPr/>
        </p:nvSpPr>
        <p:spPr>
          <a:xfrm>
            <a:off x="5206916" y="4067741"/>
            <a:ext cx="73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Elegibilidade</a:t>
            </a:r>
            <a:br>
              <a:rPr kumimoji="0" lang="pt-PT" sz="6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pt-PT" sz="6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PT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NOK em 1 ou mais</a:t>
            </a:r>
            <a:r>
              <a:rPr kumimoji="0" lang="pt-PT" sz="600" b="0" i="0" u="none" strike="noStrike" kern="0" cap="none" spc="0" normalizeH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clientes</a:t>
            </a:r>
            <a:r>
              <a:rPr kumimoji="0" lang="pt-PT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?</a:t>
            </a:r>
            <a:endParaRPr kumimoji="0" lang="pt-PT" sz="6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9" name="Flowchart: Decision 898"/>
          <p:cNvSpPr>
            <a:spLocks noChangeAspect="1"/>
          </p:cNvSpPr>
          <p:nvPr/>
        </p:nvSpPr>
        <p:spPr>
          <a:xfrm rot="5400000">
            <a:off x="5437593" y="3837979"/>
            <a:ext cx="248768" cy="212512"/>
          </a:xfrm>
          <a:prstGeom prst="flowChartDecision">
            <a:avLst/>
          </a:prstGeom>
          <a:solidFill>
            <a:srgbClr val="FFFFFF"/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?</a:t>
            </a:r>
          </a:p>
        </p:txBody>
      </p:sp>
      <p:cxnSp>
        <p:nvCxnSpPr>
          <p:cNvPr id="900" name="Straight Arrow Connector 899"/>
          <p:cNvCxnSpPr>
            <a:stCxn id="852" idx="2"/>
            <a:endCxn id="899" idx="2"/>
          </p:cNvCxnSpPr>
          <p:nvPr/>
        </p:nvCxnSpPr>
        <p:spPr>
          <a:xfrm flipV="1">
            <a:off x="5165020" y="3944235"/>
            <a:ext cx="290701" cy="1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01" name="Straight Arrow Connector 900"/>
          <p:cNvCxnSpPr>
            <a:stCxn id="899" idx="1"/>
            <a:endCxn id="245" idx="1"/>
          </p:cNvCxnSpPr>
          <p:nvPr/>
        </p:nvCxnSpPr>
        <p:spPr>
          <a:xfrm flipV="1">
            <a:off x="5561977" y="3444724"/>
            <a:ext cx="3406" cy="375127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04" name="TextBox 903"/>
          <p:cNvSpPr txBox="1"/>
          <p:nvPr/>
        </p:nvSpPr>
        <p:spPr>
          <a:xfrm>
            <a:off x="5270064" y="3598889"/>
            <a:ext cx="371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Sim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6053446" y="4034895"/>
            <a:ext cx="851747" cy="625634"/>
            <a:chOff x="8181317" y="3504071"/>
            <a:chExt cx="851747" cy="625634"/>
          </a:xfrm>
        </p:grpSpPr>
        <p:sp>
          <p:nvSpPr>
            <p:cNvPr id="906" name="Flowchart: Decision 905"/>
            <p:cNvSpPr>
              <a:spLocks noChangeAspect="1"/>
            </p:cNvSpPr>
            <p:nvPr/>
          </p:nvSpPr>
          <p:spPr>
            <a:xfrm rot="5400000">
              <a:off x="8492816" y="3899065"/>
              <a:ext cx="248768" cy="212512"/>
            </a:xfrm>
            <a:prstGeom prst="flowChartDecision">
              <a:avLst/>
            </a:prstGeom>
            <a:solidFill>
              <a:srgbClr val="FFFFFF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907" name="TextBox 906"/>
            <p:cNvSpPr txBox="1"/>
            <p:nvPr/>
          </p:nvSpPr>
          <p:spPr>
            <a:xfrm>
              <a:off x="8181317" y="3504071"/>
              <a:ext cx="851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pt-PT" sz="600" kern="0" dirty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</a:rPr>
                <a:t>Necessita de Parecer de Risco e/ou Elegibilidade?</a:t>
              </a:r>
            </a:p>
          </p:txBody>
        </p:sp>
      </p:grpSp>
      <p:grpSp>
        <p:nvGrpSpPr>
          <p:cNvPr id="919" name="Group 918"/>
          <p:cNvGrpSpPr/>
          <p:nvPr/>
        </p:nvGrpSpPr>
        <p:grpSpPr>
          <a:xfrm rot="21352263">
            <a:off x="6788184" y="5821232"/>
            <a:ext cx="899999" cy="355232"/>
            <a:chOff x="9510198" y="5212499"/>
            <a:chExt cx="1200000" cy="368813"/>
          </a:xfrm>
        </p:grpSpPr>
        <p:sp>
          <p:nvSpPr>
            <p:cNvPr id="920" name="Flowchart: Data 1212"/>
            <p:cNvSpPr>
              <a:spLocks noChangeAspect="1"/>
            </p:cNvSpPr>
            <p:nvPr/>
          </p:nvSpPr>
          <p:spPr>
            <a:xfrm rot="21001400">
              <a:off x="9510198" y="5212499"/>
              <a:ext cx="1200000" cy="36881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1131 h 11131"/>
                <a:gd name="connsiteX1" fmla="*/ 1411 w 10000"/>
                <a:gd name="connsiteY1" fmla="*/ 0 h 11131"/>
                <a:gd name="connsiteX2" fmla="*/ 10000 w 10000"/>
                <a:gd name="connsiteY2" fmla="*/ 1131 h 11131"/>
                <a:gd name="connsiteX3" fmla="*/ 8000 w 10000"/>
                <a:gd name="connsiteY3" fmla="*/ 11131 h 11131"/>
                <a:gd name="connsiteX4" fmla="*/ 0 w 10000"/>
                <a:gd name="connsiteY4" fmla="*/ 11131 h 11131"/>
                <a:gd name="connsiteX0" fmla="*/ 0 w 10000"/>
                <a:gd name="connsiteY0" fmla="*/ 11131 h 12028"/>
                <a:gd name="connsiteX1" fmla="*/ 1411 w 10000"/>
                <a:gd name="connsiteY1" fmla="*/ 0 h 12028"/>
                <a:gd name="connsiteX2" fmla="*/ 10000 w 10000"/>
                <a:gd name="connsiteY2" fmla="*/ 1131 h 12028"/>
                <a:gd name="connsiteX3" fmla="*/ 8660 w 10000"/>
                <a:gd name="connsiteY3" fmla="*/ 12028 h 12028"/>
                <a:gd name="connsiteX4" fmla="*/ 0 w 10000"/>
                <a:gd name="connsiteY4" fmla="*/ 11131 h 12028"/>
                <a:gd name="connsiteX0" fmla="*/ 0 w 10000"/>
                <a:gd name="connsiteY0" fmla="*/ 11131 h 11397"/>
                <a:gd name="connsiteX1" fmla="*/ 1411 w 10000"/>
                <a:gd name="connsiteY1" fmla="*/ 0 h 11397"/>
                <a:gd name="connsiteX2" fmla="*/ 10000 w 10000"/>
                <a:gd name="connsiteY2" fmla="*/ 1131 h 11397"/>
                <a:gd name="connsiteX3" fmla="*/ 9099 w 10000"/>
                <a:gd name="connsiteY3" fmla="*/ 11397 h 11397"/>
                <a:gd name="connsiteX4" fmla="*/ 0 w 10000"/>
                <a:gd name="connsiteY4" fmla="*/ 11131 h 11397"/>
                <a:gd name="connsiteX0" fmla="*/ 0 w 10000"/>
                <a:gd name="connsiteY0" fmla="*/ 10000 h 10266"/>
                <a:gd name="connsiteX1" fmla="*/ 1140 w 10000"/>
                <a:gd name="connsiteY1" fmla="*/ 108 h 10266"/>
                <a:gd name="connsiteX2" fmla="*/ 10000 w 10000"/>
                <a:gd name="connsiteY2" fmla="*/ 0 h 10266"/>
                <a:gd name="connsiteX3" fmla="*/ 9099 w 10000"/>
                <a:gd name="connsiteY3" fmla="*/ 10266 h 10266"/>
                <a:gd name="connsiteX4" fmla="*/ 0 w 10000"/>
                <a:gd name="connsiteY4" fmla="*/ 10000 h 10266"/>
                <a:gd name="connsiteX0" fmla="*/ 0 w 10000"/>
                <a:gd name="connsiteY0" fmla="*/ 10130 h 10396"/>
                <a:gd name="connsiteX1" fmla="*/ 1077 w 10000"/>
                <a:gd name="connsiteY1" fmla="*/ 0 h 10396"/>
                <a:gd name="connsiteX2" fmla="*/ 10000 w 10000"/>
                <a:gd name="connsiteY2" fmla="*/ 130 h 10396"/>
                <a:gd name="connsiteX3" fmla="*/ 9099 w 10000"/>
                <a:gd name="connsiteY3" fmla="*/ 10396 h 10396"/>
                <a:gd name="connsiteX4" fmla="*/ 0 w 10000"/>
                <a:gd name="connsiteY4" fmla="*/ 10130 h 1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396">
                  <a:moveTo>
                    <a:pt x="0" y="10130"/>
                  </a:moveTo>
                  <a:lnTo>
                    <a:pt x="1077" y="0"/>
                  </a:lnTo>
                  <a:lnTo>
                    <a:pt x="10000" y="130"/>
                  </a:lnTo>
                  <a:cubicBezTo>
                    <a:pt x="9700" y="3552"/>
                    <a:pt x="9399" y="6974"/>
                    <a:pt x="9099" y="10396"/>
                  </a:cubicBezTo>
                  <a:lnTo>
                    <a:pt x="0" y="10130"/>
                  </a:lnTo>
                  <a:close/>
                </a:path>
              </a:pathLst>
            </a:custGeom>
            <a:solidFill>
              <a:srgbClr val="1A1E30"/>
            </a:solidFill>
            <a:ln w="12700" cap="flat" cmpd="sng" algn="ctr">
              <a:solidFill>
                <a:srgbClr val="898686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  <a:scene3d>
                <a:camera prst="orthographicFront">
                  <a:rot lat="0" lon="0" rev="0"/>
                </a:camera>
                <a:lightRig rig="threePt" dir="t"/>
              </a:scene3d>
              <a:sp3d z="3175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451" b="1" kern="0" dirty="0">
                <a:solidFill>
                  <a:srgbClr val="FFFFFF"/>
                </a:solidFill>
                <a:latin typeface="Arial" panose="020B0604020202020204"/>
                <a:cs typeface="+mn-cs"/>
              </a:endParaRPr>
            </a:p>
          </p:txBody>
        </p:sp>
        <p:sp>
          <p:nvSpPr>
            <p:cNvPr id="921" name="TextBox 920"/>
            <p:cNvSpPr txBox="1">
              <a:spLocks noChangeAspect="1"/>
            </p:cNvSpPr>
            <p:nvPr/>
          </p:nvSpPr>
          <p:spPr>
            <a:xfrm rot="21053017">
              <a:off x="9575502" y="5244687"/>
              <a:ext cx="1089285" cy="28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sz="600" b="1" kern="0" dirty="0" smtClean="0">
                  <a:solidFill>
                    <a:srgbClr val="FFFFFF"/>
                  </a:solidFill>
                  <a:latin typeface="Arial" panose="020B0604020202020204"/>
                  <a:cs typeface="+mn-cs"/>
                </a:rPr>
                <a:t>Obter Parecer + Enviar Parecer</a:t>
              </a:r>
              <a:endParaRPr lang="pt-PT" sz="600" b="1" kern="0" dirty="0">
                <a:solidFill>
                  <a:srgbClr val="FFFFFF"/>
                </a:solidFill>
                <a:latin typeface="Arial" panose="020B0604020202020204"/>
                <a:cs typeface="+mn-cs"/>
              </a:endParaRPr>
            </a:p>
          </p:txBody>
        </p:sp>
      </p:grpSp>
      <p:grpSp>
        <p:nvGrpSpPr>
          <p:cNvPr id="922" name="Group 921"/>
          <p:cNvGrpSpPr/>
          <p:nvPr/>
        </p:nvGrpSpPr>
        <p:grpSpPr>
          <a:xfrm>
            <a:off x="6718946" y="5808607"/>
            <a:ext cx="292068" cy="184666"/>
            <a:chOff x="8592430" y="1373268"/>
            <a:chExt cx="292068" cy="184666"/>
          </a:xfrm>
        </p:grpSpPr>
        <p:sp>
          <p:nvSpPr>
            <p:cNvPr id="923" name="Oval 922"/>
            <p:cNvSpPr>
              <a:spLocks noChangeAspect="1"/>
            </p:cNvSpPr>
            <p:nvPr/>
          </p:nvSpPr>
          <p:spPr>
            <a:xfrm flipH="1">
              <a:off x="8663424" y="1376960"/>
              <a:ext cx="180000" cy="180000"/>
            </a:xfrm>
            <a:prstGeom prst="ellipse">
              <a:avLst/>
            </a:prstGeom>
            <a:solidFill>
              <a:srgbClr val="1A1E30"/>
            </a:solidFill>
            <a:ln w="19050" cap="flat" cmpd="sng" algn="ctr">
              <a:solidFill>
                <a:srgbClr val="B5B4B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500" b="1" kern="0" dirty="0">
                <a:solidFill>
                  <a:srgbClr val="FFFFFF"/>
                </a:solidFill>
                <a:latin typeface="Arial" panose="020B0604020202020204"/>
                <a:cs typeface="+mn-cs"/>
              </a:endParaRPr>
            </a:p>
          </p:txBody>
        </p:sp>
        <p:sp>
          <p:nvSpPr>
            <p:cNvPr id="924" name="TextBox 923"/>
            <p:cNvSpPr txBox="1"/>
            <p:nvPr/>
          </p:nvSpPr>
          <p:spPr>
            <a:xfrm>
              <a:off x="8592430" y="1373268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600" b="1" kern="0" dirty="0" smtClean="0">
                  <a:solidFill>
                    <a:srgbClr val="FFFFFF"/>
                  </a:solidFill>
                  <a:latin typeface="Arial" panose="020B0604020202020204"/>
                </a:rPr>
                <a:t>3.</a:t>
              </a:r>
              <a:r>
                <a:rPr lang="pt-PT" sz="600" b="1" kern="0" dirty="0" smtClean="0">
                  <a:solidFill>
                    <a:srgbClr val="FFFFFF"/>
                  </a:solidFill>
                  <a:latin typeface="Arial" panose="020B0604020202020204"/>
                  <a:cs typeface="+mn-cs"/>
                </a:rPr>
                <a:t>1</a:t>
              </a:r>
              <a:endParaRPr lang="pt-PT" sz="600" b="1" kern="0" dirty="0">
                <a:solidFill>
                  <a:srgbClr val="FFFFFF"/>
                </a:solidFill>
                <a:latin typeface="Arial" panose="020B0604020202020204"/>
                <a:cs typeface="+mn-cs"/>
              </a:endParaRPr>
            </a:p>
          </p:txBody>
        </p:sp>
      </p:grpSp>
      <p:pic>
        <p:nvPicPr>
          <p:cNvPr id="925" name="Picture 307" descr="Roda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501" y="5985216"/>
            <a:ext cx="216000" cy="234326"/>
          </a:xfrm>
          <a:prstGeom prst="rect">
            <a:avLst/>
          </a:prstGeom>
        </p:spPr>
      </p:pic>
      <p:sp>
        <p:nvSpPr>
          <p:cNvPr id="944" name="Rectangle 943"/>
          <p:cNvSpPr>
            <a:spLocks noChangeAspect="1"/>
          </p:cNvSpPr>
          <p:nvPr/>
        </p:nvSpPr>
        <p:spPr>
          <a:xfrm>
            <a:off x="6639483" y="1160952"/>
            <a:ext cx="1199239" cy="530325"/>
          </a:xfrm>
          <a:prstGeom prst="rect">
            <a:avLst/>
          </a:prstGeom>
          <a:solidFill>
            <a:srgbClr val="F3F3F3">
              <a:alpha val="80784"/>
            </a:srgbClr>
          </a:solidFill>
          <a:ln w="12700" cap="flat" cmpd="sng" algn="ctr">
            <a:solidFill>
              <a:srgbClr val="4E5659">
                <a:alpha val="67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35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45" name="Rectangle 106"/>
          <p:cNvSpPr>
            <a:spLocks noChangeAspect="1"/>
          </p:cNvSpPr>
          <p:nvPr/>
        </p:nvSpPr>
        <p:spPr>
          <a:xfrm rot="16200000">
            <a:off x="7066249" y="959830"/>
            <a:ext cx="292299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Analisar pedido</a:t>
            </a:r>
            <a:b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 emitir </a:t>
            </a: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parecer Elegibilidade</a:t>
            </a:r>
            <a:endParaRPr kumimoji="0" lang="pt-BR" sz="600" b="0" i="0" u="none" strike="noStrike" kern="0" cap="none" spc="0" normalizeH="0" baseline="0" noProof="0" dirty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48" name="Oval 947"/>
          <p:cNvSpPr>
            <a:spLocks noChangeAspect="1"/>
          </p:cNvSpPr>
          <p:nvPr/>
        </p:nvSpPr>
        <p:spPr>
          <a:xfrm flipH="1">
            <a:off x="6667235" y="1195167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5.2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949" name="Picture 14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77561" y="1162483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0" name="TextBox 949"/>
          <p:cNvSpPr txBox="1"/>
          <p:nvPr/>
        </p:nvSpPr>
        <p:spPr>
          <a:xfrm>
            <a:off x="6603417" y="1515422"/>
            <a:ext cx="7954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2AAAD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Dir.</a:t>
            </a:r>
            <a:r>
              <a:rPr kumimoji="0" lang="pt-PT" sz="700" b="1" i="0" u="none" strike="noStrike" kern="1200" cap="none" spc="0" normalizeH="0" noProof="0" dirty="0" smtClean="0">
                <a:ln>
                  <a:noFill/>
                </a:ln>
                <a:solidFill>
                  <a:srgbClr val="A2AAAD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Comercial</a:t>
            </a:r>
            <a:endParaRPr kumimoji="0" lang="pt-PT" sz="700" b="1" i="0" u="none" strike="noStrike" kern="1200" cap="none" spc="0" normalizeH="0" baseline="0" noProof="0" dirty="0">
              <a:ln>
                <a:noFill/>
              </a:ln>
              <a:solidFill>
                <a:srgbClr val="A2AAAD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51" name="TextBox 950"/>
          <p:cNvSpPr txBox="1"/>
          <p:nvPr/>
        </p:nvSpPr>
        <p:spPr>
          <a:xfrm>
            <a:off x="8775743" y="5037605"/>
            <a:ext cx="847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Existe Parecer Negativo de Elegibilidade</a:t>
            </a:r>
            <a:r>
              <a:rPr kumimoji="0" lang="pt-PT" sz="600" b="0" i="0" u="none" strike="noStrike" kern="0" cap="none" spc="0" normalizeH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e/ou Risco em 1 ou mais clientes</a:t>
            </a:r>
            <a:r>
              <a:rPr kumimoji="0" lang="pt-PT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?</a:t>
            </a:r>
            <a:endParaRPr kumimoji="0" lang="pt-PT" sz="6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52" name="Flowchart: Decision 951"/>
          <p:cNvSpPr>
            <a:spLocks noChangeAspect="1"/>
          </p:cNvSpPr>
          <p:nvPr/>
        </p:nvSpPr>
        <p:spPr>
          <a:xfrm rot="5400000">
            <a:off x="9073611" y="4832645"/>
            <a:ext cx="248768" cy="212512"/>
          </a:xfrm>
          <a:prstGeom prst="flowChartDecision">
            <a:avLst/>
          </a:prstGeom>
          <a:solidFill>
            <a:srgbClr val="FFFFFF"/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?</a:t>
            </a:r>
          </a:p>
        </p:txBody>
      </p:sp>
      <p:cxnSp>
        <p:nvCxnSpPr>
          <p:cNvPr id="963" name="Elbow Connector 962"/>
          <p:cNvCxnSpPr>
            <a:stCxn id="945" idx="2"/>
            <a:endCxn id="213" idx="3"/>
          </p:cNvCxnSpPr>
          <p:nvPr/>
        </p:nvCxnSpPr>
        <p:spPr>
          <a:xfrm>
            <a:off x="7667562" y="1414992"/>
            <a:ext cx="612627" cy="1752557"/>
          </a:xfrm>
          <a:prstGeom prst="bentConnector2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69" name="Straight Arrow Connector 968"/>
          <p:cNvCxnSpPr>
            <a:stCxn id="323" idx="3"/>
            <a:endCxn id="140" idx="4"/>
          </p:cNvCxnSpPr>
          <p:nvPr/>
        </p:nvCxnSpPr>
        <p:spPr>
          <a:xfrm flipV="1">
            <a:off x="7215219" y="2334266"/>
            <a:ext cx="17325" cy="1244639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76" name="Rectangle 106"/>
          <p:cNvSpPr>
            <a:spLocks noChangeAspect="1"/>
          </p:cNvSpPr>
          <p:nvPr/>
        </p:nvSpPr>
        <p:spPr>
          <a:xfrm rot="16200000">
            <a:off x="9107694" y="4051482"/>
            <a:ext cx="180000" cy="180000"/>
          </a:xfrm>
          <a:prstGeom prst="rect">
            <a:avLst/>
          </a:prstGeom>
          <a:solidFill>
            <a:srgbClr val="1A1E30"/>
          </a:solidFill>
          <a:ln w="12700" cap="flat" cmpd="sng" algn="ctr">
            <a:solidFill>
              <a:srgbClr val="1DAF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algn="ctr" defTabSz="334544"/>
            <a:r>
              <a:rPr lang="pt-BR" sz="900" b="1" kern="0" dirty="0" smtClean="0">
                <a:solidFill>
                  <a:srgbClr val="FFFFFF"/>
                </a:solidFill>
                <a:latin typeface="Arial" panose="020B0604020202020204"/>
              </a:rPr>
              <a:t>B</a:t>
            </a:r>
            <a:endParaRPr lang="pt-BR" sz="900" b="1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77" name="TextBox 976"/>
          <p:cNvSpPr txBox="1"/>
          <p:nvPr/>
        </p:nvSpPr>
        <p:spPr>
          <a:xfrm>
            <a:off x="8756523" y="3787006"/>
            <a:ext cx="965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Trat</a:t>
            </a: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kumimoji="0" lang="pt-PT" sz="600" b="0" i="0" u="none" strike="noStrike" kern="1200" cap="none" spc="0" normalizeH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2º Etapa continuação (slide 4/4)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978" name="Straight Arrow Connector 977"/>
          <p:cNvCxnSpPr>
            <a:stCxn id="952" idx="1"/>
            <a:endCxn id="976" idx="1"/>
          </p:cNvCxnSpPr>
          <p:nvPr/>
        </p:nvCxnSpPr>
        <p:spPr>
          <a:xfrm flipH="1" flipV="1">
            <a:off x="9197694" y="4231482"/>
            <a:ext cx="301" cy="583035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82" name="Straight Arrow Connector 981"/>
          <p:cNvCxnSpPr>
            <a:stCxn id="952" idx="0"/>
            <a:endCxn id="246" idx="0"/>
          </p:cNvCxnSpPr>
          <p:nvPr/>
        </p:nvCxnSpPr>
        <p:spPr>
          <a:xfrm>
            <a:off x="9304251" y="4938901"/>
            <a:ext cx="233668" cy="673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90" name="Straight Arrow Connector 989"/>
          <p:cNvCxnSpPr>
            <a:stCxn id="871" idx="3"/>
            <a:endCxn id="994" idx="3"/>
          </p:cNvCxnSpPr>
          <p:nvPr/>
        </p:nvCxnSpPr>
        <p:spPr>
          <a:xfrm>
            <a:off x="3275314" y="4541668"/>
            <a:ext cx="0" cy="358836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94" name="Rectangle 106"/>
          <p:cNvSpPr>
            <a:spLocks noChangeAspect="1"/>
          </p:cNvSpPr>
          <p:nvPr/>
        </p:nvSpPr>
        <p:spPr>
          <a:xfrm rot="16200000">
            <a:off x="3203314" y="4900504"/>
            <a:ext cx="144000" cy="144000"/>
          </a:xfrm>
          <a:prstGeom prst="rect">
            <a:avLst/>
          </a:prstGeom>
          <a:solidFill>
            <a:srgbClr val="FDA5C7"/>
          </a:solidFill>
          <a:ln w="12700" cap="flat" cmpd="sng" algn="ctr">
            <a:solidFill>
              <a:srgbClr val="C92B5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algn="ctr" defTabSz="334544"/>
            <a:r>
              <a:rPr lang="pt-BR" sz="800" b="1" kern="0" dirty="0">
                <a:solidFill>
                  <a:schemeClr val="bg2">
                    <a:lumMod val="10000"/>
                  </a:schemeClr>
                </a:solidFill>
                <a:latin typeface="Arial" panose="020B0604020202020204"/>
              </a:rPr>
              <a:t>1</a:t>
            </a:r>
          </a:p>
        </p:txBody>
      </p:sp>
      <p:sp>
        <p:nvSpPr>
          <p:cNvPr id="996" name="TextBox 995"/>
          <p:cNvSpPr txBox="1"/>
          <p:nvPr/>
        </p:nvSpPr>
        <p:spPr>
          <a:xfrm>
            <a:off x="3229032" y="4558695"/>
            <a:ext cx="371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Não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03" name="TextBox 1002"/>
          <p:cNvSpPr txBox="1"/>
          <p:nvPr/>
        </p:nvSpPr>
        <p:spPr>
          <a:xfrm>
            <a:off x="9229261" y="4773240"/>
            <a:ext cx="371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Sim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04" name="TextBox 1003"/>
          <p:cNvSpPr txBox="1"/>
          <p:nvPr/>
        </p:nvSpPr>
        <p:spPr>
          <a:xfrm>
            <a:off x="8883055" y="4536620"/>
            <a:ext cx="371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Não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08" name="TextBox 1007"/>
          <p:cNvSpPr txBox="1"/>
          <p:nvPr/>
        </p:nvSpPr>
        <p:spPr>
          <a:xfrm>
            <a:off x="2024279" y="2901241"/>
            <a:ext cx="3032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2AAAD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PP</a:t>
            </a:r>
            <a:endParaRPr kumimoji="0" lang="pt-PT" sz="700" b="1" i="0" u="none" strike="noStrike" kern="1200" cap="none" spc="0" normalizeH="0" baseline="0" noProof="0" dirty="0">
              <a:ln>
                <a:noFill/>
              </a:ln>
              <a:solidFill>
                <a:srgbClr val="A2AAAD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3" name="Rectangle 106"/>
          <p:cNvSpPr>
            <a:spLocks noChangeAspect="1"/>
          </p:cNvSpPr>
          <p:nvPr/>
        </p:nvSpPr>
        <p:spPr>
          <a:xfrm rot="16200000">
            <a:off x="8136189" y="2856386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Enviar pareceres</a:t>
            </a:r>
            <a:b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Manuais</a:t>
            </a:r>
            <a:endParaRPr kumimoji="0" lang="pt-BR" sz="600" b="0" i="0" u="none" strike="noStrike" kern="0" cap="none" spc="0" normalizeH="0" baseline="0" noProof="0" dirty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4" name="Oval 213"/>
          <p:cNvSpPr>
            <a:spLocks noChangeAspect="1"/>
          </p:cNvSpPr>
          <p:nvPr/>
        </p:nvSpPr>
        <p:spPr>
          <a:xfrm flipH="1">
            <a:off x="7747632" y="3078971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6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15" name="Picture 307" descr="Roda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548" y="3073814"/>
            <a:ext cx="180000" cy="195273"/>
          </a:xfrm>
          <a:prstGeom prst="rect">
            <a:avLst/>
          </a:prstGeom>
        </p:spPr>
      </p:pic>
      <p:cxnSp>
        <p:nvCxnSpPr>
          <p:cNvPr id="217" name="Elbow Connector 216"/>
          <p:cNvCxnSpPr>
            <a:stCxn id="213" idx="1"/>
            <a:endCxn id="952" idx="2"/>
          </p:cNvCxnSpPr>
          <p:nvPr/>
        </p:nvCxnSpPr>
        <p:spPr>
          <a:xfrm rot="16200000" flipH="1">
            <a:off x="7944288" y="3791450"/>
            <a:ext cx="1483352" cy="811550"/>
          </a:xfrm>
          <a:prstGeom prst="bentConnector2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223" name="Group 222"/>
          <p:cNvGrpSpPr/>
          <p:nvPr/>
        </p:nvGrpSpPr>
        <p:grpSpPr>
          <a:xfrm rot="21352263">
            <a:off x="8524878" y="5813327"/>
            <a:ext cx="899999" cy="355232"/>
            <a:chOff x="9510198" y="5212499"/>
            <a:chExt cx="1200000" cy="368813"/>
          </a:xfrm>
        </p:grpSpPr>
        <p:sp>
          <p:nvSpPr>
            <p:cNvPr id="224" name="Flowchart: Data 1212"/>
            <p:cNvSpPr>
              <a:spLocks noChangeAspect="1"/>
            </p:cNvSpPr>
            <p:nvPr/>
          </p:nvSpPr>
          <p:spPr>
            <a:xfrm rot="21001400">
              <a:off x="9510198" y="5212499"/>
              <a:ext cx="1200000" cy="36881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1131 h 11131"/>
                <a:gd name="connsiteX1" fmla="*/ 1411 w 10000"/>
                <a:gd name="connsiteY1" fmla="*/ 0 h 11131"/>
                <a:gd name="connsiteX2" fmla="*/ 10000 w 10000"/>
                <a:gd name="connsiteY2" fmla="*/ 1131 h 11131"/>
                <a:gd name="connsiteX3" fmla="*/ 8000 w 10000"/>
                <a:gd name="connsiteY3" fmla="*/ 11131 h 11131"/>
                <a:gd name="connsiteX4" fmla="*/ 0 w 10000"/>
                <a:gd name="connsiteY4" fmla="*/ 11131 h 11131"/>
                <a:gd name="connsiteX0" fmla="*/ 0 w 10000"/>
                <a:gd name="connsiteY0" fmla="*/ 11131 h 12028"/>
                <a:gd name="connsiteX1" fmla="*/ 1411 w 10000"/>
                <a:gd name="connsiteY1" fmla="*/ 0 h 12028"/>
                <a:gd name="connsiteX2" fmla="*/ 10000 w 10000"/>
                <a:gd name="connsiteY2" fmla="*/ 1131 h 12028"/>
                <a:gd name="connsiteX3" fmla="*/ 8660 w 10000"/>
                <a:gd name="connsiteY3" fmla="*/ 12028 h 12028"/>
                <a:gd name="connsiteX4" fmla="*/ 0 w 10000"/>
                <a:gd name="connsiteY4" fmla="*/ 11131 h 12028"/>
                <a:gd name="connsiteX0" fmla="*/ 0 w 10000"/>
                <a:gd name="connsiteY0" fmla="*/ 11131 h 11397"/>
                <a:gd name="connsiteX1" fmla="*/ 1411 w 10000"/>
                <a:gd name="connsiteY1" fmla="*/ 0 h 11397"/>
                <a:gd name="connsiteX2" fmla="*/ 10000 w 10000"/>
                <a:gd name="connsiteY2" fmla="*/ 1131 h 11397"/>
                <a:gd name="connsiteX3" fmla="*/ 9099 w 10000"/>
                <a:gd name="connsiteY3" fmla="*/ 11397 h 11397"/>
                <a:gd name="connsiteX4" fmla="*/ 0 w 10000"/>
                <a:gd name="connsiteY4" fmla="*/ 11131 h 11397"/>
                <a:gd name="connsiteX0" fmla="*/ 0 w 10000"/>
                <a:gd name="connsiteY0" fmla="*/ 10000 h 10266"/>
                <a:gd name="connsiteX1" fmla="*/ 1140 w 10000"/>
                <a:gd name="connsiteY1" fmla="*/ 108 h 10266"/>
                <a:gd name="connsiteX2" fmla="*/ 10000 w 10000"/>
                <a:gd name="connsiteY2" fmla="*/ 0 h 10266"/>
                <a:gd name="connsiteX3" fmla="*/ 9099 w 10000"/>
                <a:gd name="connsiteY3" fmla="*/ 10266 h 10266"/>
                <a:gd name="connsiteX4" fmla="*/ 0 w 10000"/>
                <a:gd name="connsiteY4" fmla="*/ 10000 h 10266"/>
                <a:gd name="connsiteX0" fmla="*/ 0 w 10000"/>
                <a:gd name="connsiteY0" fmla="*/ 10130 h 10396"/>
                <a:gd name="connsiteX1" fmla="*/ 1077 w 10000"/>
                <a:gd name="connsiteY1" fmla="*/ 0 h 10396"/>
                <a:gd name="connsiteX2" fmla="*/ 10000 w 10000"/>
                <a:gd name="connsiteY2" fmla="*/ 130 h 10396"/>
                <a:gd name="connsiteX3" fmla="*/ 9099 w 10000"/>
                <a:gd name="connsiteY3" fmla="*/ 10396 h 10396"/>
                <a:gd name="connsiteX4" fmla="*/ 0 w 10000"/>
                <a:gd name="connsiteY4" fmla="*/ 10130 h 1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396">
                  <a:moveTo>
                    <a:pt x="0" y="10130"/>
                  </a:moveTo>
                  <a:lnTo>
                    <a:pt x="1077" y="0"/>
                  </a:lnTo>
                  <a:lnTo>
                    <a:pt x="10000" y="130"/>
                  </a:lnTo>
                  <a:cubicBezTo>
                    <a:pt x="9700" y="3552"/>
                    <a:pt x="9399" y="6974"/>
                    <a:pt x="9099" y="10396"/>
                  </a:cubicBezTo>
                  <a:lnTo>
                    <a:pt x="0" y="10130"/>
                  </a:lnTo>
                  <a:close/>
                </a:path>
              </a:pathLst>
            </a:custGeom>
            <a:solidFill>
              <a:srgbClr val="1A1E30"/>
            </a:solidFill>
            <a:ln w="12700" cap="flat" cmpd="sng" algn="ctr">
              <a:solidFill>
                <a:srgbClr val="898686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  <a:scene3d>
                <a:camera prst="orthographicFront">
                  <a:rot lat="0" lon="0" rev="0"/>
                </a:camera>
                <a:lightRig rig="threePt" dir="t"/>
              </a:scene3d>
              <a:sp3d z="3175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451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5" name="TextBox 224"/>
            <p:cNvSpPr txBox="1">
              <a:spLocks noChangeAspect="1"/>
            </p:cNvSpPr>
            <p:nvPr/>
          </p:nvSpPr>
          <p:spPr>
            <a:xfrm rot="21053017">
              <a:off x="9565962" y="5248729"/>
              <a:ext cx="1089285" cy="28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Envia Pareceres </a:t>
              </a:r>
              <a:r>
                <a:rPr kumimoji="0" lang="pt-P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Manuais</a:t>
              </a:r>
              <a:endParaRPr kumimoji="0" lang="pt-PT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8422917" y="5839590"/>
            <a:ext cx="292068" cy="187401"/>
            <a:chOff x="8601351" y="1369559"/>
            <a:chExt cx="292068" cy="187401"/>
          </a:xfrm>
        </p:grpSpPr>
        <p:sp>
          <p:nvSpPr>
            <p:cNvPr id="227" name="Oval 226"/>
            <p:cNvSpPr>
              <a:spLocks noChangeAspect="1"/>
            </p:cNvSpPr>
            <p:nvPr/>
          </p:nvSpPr>
          <p:spPr>
            <a:xfrm flipH="1">
              <a:off x="8663424" y="1376960"/>
              <a:ext cx="180000" cy="180000"/>
            </a:xfrm>
            <a:prstGeom prst="ellipse">
              <a:avLst/>
            </a:prstGeom>
            <a:solidFill>
              <a:srgbClr val="1A1E30"/>
            </a:solidFill>
            <a:ln w="19050" cap="flat" cmpd="sng" algn="ctr">
              <a:solidFill>
                <a:srgbClr val="B5B4B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8601351" y="1369559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600" b="1" kern="0" dirty="0">
                  <a:solidFill>
                    <a:srgbClr val="FFFFFF"/>
                  </a:solidFill>
                  <a:latin typeface="Arial" panose="020B0604020202020204"/>
                </a:rPr>
                <a:t>6</a:t>
              </a:r>
              <a:r>
                <a:rPr kumimoji="0" lang="pt-P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.1</a:t>
              </a:r>
              <a:endParaRPr kumimoji="0" lang="pt-PT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229" name="Picture 307" descr="Roda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402" y="5962961"/>
            <a:ext cx="180000" cy="195273"/>
          </a:xfrm>
          <a:prstGeom prst="rect">
            <a:avLst/>
          </a:prstGeom>
        </p:spPr>
      </p:pic>
      <p:sp>
        <p:nvSpPr>
          <p:cNvPr id="218" name="Rectangle 106"/>
          <p:cNvSpPr>
            <a:spLocks noChangeAspect="1"/>
          </p:cNvSpPr>
          <p:nvPr/>
        </p:nvSpPr>
        <p:spPr>
          <a:xfrm rot="16200000">
            <a:off x="8569269" y="4537206"/>
            <a:ext cx="144000" cy="144000"/>
          </a:xfrm>
          <a:prstGeom prst="rect">
            <a:avLst/>
          </a:prstGeom>
          <a:solidFill>
            <a:srgbClr val="FDA5C7"/>
          </a:solidFill>
          <a:ln w="12700" cap="flat" cmpd="sng" algn="ctr">
            <a:solidFill>
              <a:srgbClr val="C92B5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algn="ctr" defTabSz="334544"/>
            <a:r>
              <a:rPr lang="pt-BR" sz="800" b="1" kern="0" dirty="0">
                <a:solidFill>
                  <a:schemeClr val="bg2">
                    <a:lumMod val="10000"/>
                  </a:schemeClr>
                </a:solidFill>
                <a:latin typeface="Arial" panose="020B0604020202020204"/>
              </a:rPr>
              <a:t>1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5650575" y="3768245"/>
            <a:ext cx="371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Não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0495282" y="6510066"/>
            <a:ext cx="12170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" b="1" dirty="0" smtClean="0">
                <a:solidFill>
                  <a:srgbClr val="A2AAAD">
                    <a:lumMod val="50000"/>
                  </a:srgbClr>
                </a:solidFill>
                <a:latin typeface="Arial" panose="020B0604020202020204"/>
              </a:rPr>
              <a:t>PP </a:t>
            </a:r>
            <a:r>
              <a:rPr lang="pt-PT" sz="700" b="1" dirty="0" smtClean="0"/>
              <a:t>– Pareceres Paralelos</a:t>
            </a:r>
            <a:endParaRPr lang="pt-PT" sz="700" b="1" dirty="0"/>
          </a:p>
        </p:txBody>
      </p:sp>
      <p:cxnSp>
        <p:nvCxnSpPr>
          <p:cNvPr id="204" name="Elbow Connector 203"/>
          <p:cNvCxnSpPr>
            <a:stCxn id="869" idx="3"/>
            <a:endCxn id="827" idx="2"/>
          </p:cNvCxnSpPr>
          <p:nvPr/>
        </p:nvCxnSpPr>
        <p:spPr>
          <a:xfrm rot="5400000" flipH="1" flipV="1">
            <a:off x="3460184" y="3384522"/>
            <a:ext cx="124384" cy="2188563"/>
          </a:xfrm>
          <a:prstGeom prst="bentConnector4">
            <a:avLst>
              <a:gd name="adj1" fmla="val -589647"/>
              <a:gd name="adj2" fmla="val 62852"/>
            </a:avLst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0" name="TextBox 229"/>
          <p:cNvSpPr txBox="1"/>
          <p:nvPr/>
        </p:nvSpPr>
        <p:spPr>
          <a:xfrm>
            <a:off x="9376441" y="6510066"/>
            <a:ext cx="11256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" b="1" dirty="0" smtClean="0">
                <a:solidFill>
                  <a:srgbClr val="A2AAAD">
                    <a:lumMod val="50000"/>
                  </a:srgbClr>
                </a:solidFill>
                <a:latin typeface="Arial" panose="020B0604020202020204"/>
              </a:rPr>
              <a:t>CS </a:t>
            </a:r>
            <a:r>
              <a:rPr lang="pt-PT" sz="700" b="1" dirty="0" smtClean="0"/>
              <a:t>– Campos Sensíveis</a:t>
            </a:r>
            <a:endParaRPr lang="pt-PT" sz="700" b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6591970" y="4374029"/>
            <a:ext cx="371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Sim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83" name="Elbow Connector 282"/>
          <p:cNvCxnSpPr>
            <a:stCxn id="899" idx="0"/>
            <a:endCxn id="906" idx="2"/>
          </p:cNvCxnSpPr>
          <p:nvPr/>
        </p:nvCxnSpPr>
        <p:spPr>
          <a:xfrm>
            <a:off x="5668233" y="3944235"/>
            <a:ext cx="714840" cy="591910"/>
          </a:xfrm>
          <a:prstGeom prst="bentConnector3">
            <a:avLst>
              <a:gd name="adj1" fmla="val 43337"/>
            </a:avLst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6" name="Elbow Connector 285"/>
          <p:cNvCxnSpPr>
            <a:stCxn id="864" idx="2"/>
            <a:endCxn id="906" idx="2"/>
          </p:cNvCxnSpPr>
          <p:nvPr/>
        </p:nvCxnSpPr>
        <p:spPr>
          <a:xfrm flipV="1">
            <a:off x="5165021" y="4536145"/>
            <a:ext cx="1218052" cy="596902"/>
          </a:xfrm>
          <a:prstGeom prst="bentConnector3">
            <a:avLst>
              <a:gd name="adj1" fmla="val 66422"/>
            </a:avLst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292" name="Group 291"/>
          <p:cNvGrpSpPr/>
          <p:nvPr/>
        </p:nvGrpSpPr>
        <p:grpSpPr>
          <a:xfrm>
            <a:off x="7110114" y="4350481"/>
            <a:ext cx="1021285" cy="369332"/>
            <a:chOff x="10926247" y="2681717"/>
            <a:chExt cx="1021285" cy="369332"/>
          </a:xfrm>
        </p:grpSpPr>
        <p:sp>
          <p:nvSpPr>
            <p:cNvPr id="293" name="Flowchart: Decision 292"/>
            <p:cNvSpPr>
              <a:spLocks noChangeAspect="1"/>
            </p:cNvSpPr>
            <p:nvPr/>
          </p:nvSpPr>
          <p:spPr>
            <a:xfrm rot="5400000">
              <a:off x="10908119" y="2760127"/>
              <a:ext cx="248768" cy="212512"/>
            </a:xfrm>
            <a:prstGeom prst="flowChartDecision">
              <a:avLst/>
            </a:prstGeom>
            <a:solidFill>
              <a:srgbClr val="FFFFFF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11095785" y="2681717"/>
              <a:ext cx="851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Aderente emite</a:t>
              </a:r>
              <a:r>
                <a:rPr kumimoji="0" lang="pt-PT" sz="600" b="0" i="0" u="none" strike="noStrike" kern="0" cap="none" spc="0" normalizeH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parecer de forma automática?</a:t>
              </a:r>
              <a:endParaRPr kumimoji="0" lang="pt-PT" sz="6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cxnSp>
        <p:nvCxnSpPr>
          <p:cNvPr id="298" name="Conexão em ângulos retos 3"/>
          <p:cNvCxnSpPr>
            <a:stCxn id="864" idx="1"/>
            <a:endCxn id="881" idx="1"/>
          </p:cNvCxnSpPr>
          <p:nvPr/>
        </p:nvCxnSpPr>
        <p:spPr>
          <a:xfrm rot="16200000" flipH="1">
            <a:off x="4474101" y="5512803"/>
            <a:ext cx="798519" cy="327005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stCxn id="906" idx="0"/>
            <a:endCxn id="293" idx="2"/>
          </p:cNvCxnSpPr>
          <p:nvPr/>
        </p:nvCxnSpPr>
        <p:spPr>
          <a:xfrm flipV="1">
            <a:off x="6595585" y="4535147"/>
            <a:ext cx="514529" cy="998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0" name="Straight Arrow Connector 309"/>
          <p:cNvCxnSpPr>
            <a:stCxn id="906" idx="3"/>
            <a:endCxn id="311" idx="3"/>
          </p:cNvCxnSpPr>
          <p:nvPr/>
        </p:nvCxnSpPr>
        <p:spPr>
          <a:xfrm flipH="1">
            <a:off x="6486641" y="4660529"/>
            <a:ext cx="2688" cy="368057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1" name="Rectangle 106"/>
          <p:cNvSpPr>
            <a:spLocks noChangeAspect="1"/>
          </p:cNvSpPr>
          <p:nvPr/>
        </p:nvSpPr>
        <p:spPr>
          <a:xfrm rot="16200000">
            <a:off x="6414641" y="5028586"/>
            <a:ext cx="144000" cy="144000"/>
          </a:xfrm>
          <a:prstGeom prst="rect">
            <a:avLst/>
          </a:prstGeom>
          <a:solidFill>
            <a:srgbClr val="FDA5C7"/>
          </a:solidFill>
          <a:ln w="12700" cap="flat" cmpd="sng" algn="ctr">
            <a:solidFill>
              <a:srgbClr val="C92B5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algn="ctr" defTabSz="334544"/>
            <a:r>
              <a:rPr lang="pt-BR" sz="800" b="1" kern="0" dirty="0">
                <a:solidFill>
                  <a:schemeClr val="bg2">
                    <a:lumMod val="10000"/>
                  </a:schemeClr>
                </a:solidFill>
                <a:latin typeface="Arial" panose="020B0604020202020204"/>
              </a:rPr>
              <a:t>1</a:t>
            </a:r>
          </a:p>
        </p:txBody>
      </p:sp>
      <p:sp>
        <p:nvSpPr>
          <p:cNvPr id="313" name="Rectangle 106"/>
          <p:cNvSpPr>
            <a:spLocks noChangeAspect="1"/>
          </p:cNvSpPr>
          <p:nvPr/>
        </p:nvSpPr>
        <p:spPr>
          <a:xfrm rot="16200000">
            <a:off x="7072808" y="4824538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</a:rPr>
              <a:t>Solicitar Parecer Auto</a:t>
            </a:r>
            <a:endParaRPr lang="pt-BR" sz="600" kern="0" dirty="0">
              <a:solidFill>
                <a:srgbClr val="1A1E30"/>
              </a:solidFill>
              <a:latin typeface="Arial" panose="020B0604020202020204"/>
            </a:endParaRPr>
          </a:p>
        </p:txBody>
      </p:sp>
      <p:cxnSp>
        <p:nvCxnSpPr>
          <p:cNvPr id="314" name="Straight Arrow Connector 313"/>
          <p:cNvCxnSpPr>
            <a:stCxn id="293" idx="3"/>
            <a:endCxn id="313" idx="3"/>
          </p:cNvCxnSpPr>
          <p:nvPr/>
        </p:nvCxnSpPr>
        <p:spPr>
          <a:xfrm>
            <a:off x="7216370" y="4659531"/>
            <a:ext cx="438" cy="47617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8" name="Straight Arrow Connector 317"/>
          <p:cNvCxnSpPr>
            <a:stCxn id="313" idx="1"/>
          </p:cNvCxnSpPr>
          <p:nvPr/>
        </p:nvCxnSpPr>
        <p:spPr>
          <a:xfrm flipH="1">
            <a:off x="7216370" y="5423701"/>
            <a:ext cx="438" cy="415889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dash"/>
            <a:miter lim="800000"/>
            <a:headEnd type="triangle"/>
            <a:tailEnd type="triangle"/>
          </a:ln>
          <a:effectLst/>
        </p:spPr>
      </p:cxnSp>
      <p:sp>
        <p:nvSpPr>
          <p:cNvPr id="321" name="TextBox 320"/>
          <p:cNvSpPr txBox="1"/>
          <p:nvPr/>
        </p:nvSpPr>
        <p:spPr>
          <a:xfrm>
            <a:off x="6153170" y="4711079"/>
            <a:ext cx="371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Não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163854" y="4812406"/>
            <a:ext cx="371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Sim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3" name="Rectangle 106"/>
          <p:cNvSpPr>
            <a:spLocks noChangeAspect="1"/>
          </p:cNvSpPr>
          <p:nvPr/>
        </p:nvSpPr>
        <p:spPr>
          <a:xfrm rot="16200000">
            <a:off x="7071219" y="3266151"/>
            <a:ext cx="288000" cy="913508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</a:rPr>
              <a:t>Solicitar Parecer Manual</a:t>
            </a:r>
            <a:endParaRPr lang="pt-BR" sz="600" kern="0" dirty="0">
              <a:solidFill>
                <a:srgbClr val="1A1E30"/>
              </a:solidFill>
              <a:latin typeface="Arial" panose="020B0604020202020204"/>
            </a:endParaRPr>
          </a:p>
        </p:txBody>
      </p:sp>
      <p:cxnSp>
        <p:nvCxnSpPr>
          <p:cNvPr id="324" name="Straight Arrow Connector 323"/>
          <p:cNvCxnSpPr>
            <a:stCxn id="293" idx="1"/>
            <a:endCxn id="323" idx="1"/>
          </p:cNvCxnSpPr>
          <p:nvPr/>
        </p:nvCxnSpPr>
        <p:spPr>
          <a:xfrm flipH="1" flipV="1">
            <a:off x="7215219" y="3866905"/>
            <a:ext cx="1151" cy="543858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27" name="TextBox 326"/>
          <p:cNvSpPr txBox="1"/>
          <p:nvPr/>
        </p:nvSpPr>
        <p:spPr>
          <a:xfrm>
            <a:off x="7172937" y="4042564"/>
            <a:ext cx="371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Não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330" name="Elbow Connector 329"/>
          <p:cNvCxnSpPr>
            <a:stCxn id="313" idx="2"/>
            <a:endCxn id="952" idx="2"/>
          </p:cNvCxnSpPr>
          <p:nvPr/>
        </p:nvCxnSpPr>
        <p:spPr>
          <a:xfrm flipV="1">
            <a:off x="7671971" y="4938901"/>
            <a:ext cx="1419768" cy="340800"/>
          </a:xfrm>
          <a:prstGeom prst="bentConnector3">
            <a:avLst>
              <a:gd name="adj1" fmla="val 9076"/>
            </a:avLst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4" name="Straight Arrow Connector 333"/>
          <p:cNvCxnSpPr>
            <a:stCxn id="218" idx="1"/>
          </p:cNvCxnSpPr>
          <p:nvPr/>
        </p:nvCxnSpPr>
        <p:spPr>
          <a:xfrm flipH="1">
            <a:off x="8635650" y="4681206"/>
            <a:ext cx="0" cy="25099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4" name="Conexão em ângulos retos 3"/>
          <p:cNvCxnSpPr>
            <a:endCxn id="225" idx="1"/>
          </p:cNvCxnSpPr>
          <p:nvPr/>
        </p:nvCxnSpPr>
        <p:spPr>
          <a:xfrm rot="16200000" flipH="1">
            <a:off x="7009590" y="4512631"/>
            <a:ext cx="2617590" cy="517755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Group 230"/>
          <p:cNvGrpSpPr/>
          <p:nvPr/>
        </p:nvGrpSpPr>
        <p:grpSpPr>
          <a:xfrm>
            <a:off x="7966933" y="4865573"/>
            <a:ext cx="150627" cy="144000"/>
            <a:chOff x="-1231506" y="3784988"/>
            <a:chExt cx="150627" cy="144000"/>
          </a:xfrm>
          <a:solidFill>
            <a:schemeClr val="bg1">
              <a:lumMod val="95000"/>
            </a:schemeClr>
          </a:solidFill>
        </p:grpSpPr>
        <p:sp>
          <p:nvSpPr>
            <p:cNvPr id="232" name="Rectangle 231"/>
            <p:cNvSpPr/>
            <p:nvPr/>
          </p:nvSpPr>
          <p:spPr>
            <a:xfrm>
              <a:off x="-1225851" y="3784988"/>
              <a:ext cx="94891" cy="14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pt-PT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3" name="Arc 232"/>
            <p:cNvSpPr/>
            <p:nvPr/>
          </p:nvSpPr>
          <p:spPr>
            <a:xfrm rot="16200000">
              <a:off x="-1198077" y="3805676"/>
              <a:ext cx="134895" cy="99500"/>
            </a:xfrm>
            <a:prstGeom prst="arc">
              <a:avLst>
                <a:gd name="adj1" fmla="val 11331445"/>
                <a:gd name="adj2" fmla="val 21288751"/>
              </a:avLst>
            </a:prstGeom>
            <a:grpFill/>
            <a:ln w="63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pt-PT">
                <a:solidFill>
                  <a:srgbClr val="0B1325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Connector 233"/>
            <p:cNvCxnSpPr/>
            <p:nvPr/>
          </p:nvCxnSpPr>
          <p:spPr>
            <a:xfrm>
              <a:off x="-1231506" y="3858040"/>
              <a:ext cx="108000" cy="0"/>
            </a:xfrm>
            <a:prstGeom prst="line">
              <a:avLst/>
            </a:prstGeom>
            <a:grpFill/>
            <a:ln w="31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4" name="Oval 363"/>
          <p:cNvSpPr>
            <a:spLocks noChangeAspect="1"/>
          </p:cNvSpPr>
          <p:nvPr/>
        </p:nvSpPr>
        <p:spPr>
          <a:xfrm flipH="1">
            <a:off x="6676319" y="3499037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  <a:cs typeface="+mn-cs"/>
              </a:rPr>
              <a:t>4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sp>
        <p:nvSpPr>
          <p:cNvPr id="365" name="Oval 364"/>
          <p:cNvSpPr>
            <a:spLocks noChangeAspect="1"/>
          </p:cNvSpPr>
          <p:nvPr/>
        </p:nvSpPr>
        <p:spPr>
          <a:xfrm flipH="1">
            <a:off x="6684329" y="5062553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>
                <a:solidFill>
                  <a:prstClr val="white"/>
                </a:solidFill>
                <a:latin typeface="Arial" panose="020B0604020202020204"/>
              </a:rPr>
              <a:t>3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pic>
        <p:nvPicPr>
          <p:cNvPr id="366" name="Picture 307" descr="Roda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018" y="3482058"/>
            <a:ext cx="180000" cy="195273"/>
          </a:xfrm>
          <a:prstGeom prst="rect">
            <a:avLst/>
          </a:prstGeom>
        </p:spPr>
      </p:pic>
      <p:pic>
        <p:nvPicPr>
          <p:cNvPr id="367" name="Picture 307" descr="Roda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067" y="5037375"/>
            <a:ext cx="180000" cy="195273"/>
          </a:xfrm>
          <a:prstGeom prst="rect">
            <a:avLst/>
          </a:prstGeom>
        </p:spPr>
      </p:pic>
      <p:sp>
        <p:nvSpPr>
          <p:cNvPr id="368" name="TextBox 367"/>
          <p:cNvSpPr txBox="1"/>
          <p:nvPr/>
        </p:nvSpPr>
        <p:spPr>
          <a:xfrm>
            <a:off x="6852707" y="6514110"/>
            <a:ext cx="13260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" b="1" dirty="0" smtClean="0">
                <a:solidFill>
                  <a:srgbClr val="A2AAAD">
                    <a:lumMod val="50000"/>
                  </a:srgbClr>
                </a:solidFill>
                <a:latin typeface="Arial" panose="020B0604020202020204"/>
              </a:rPr>
              <a:t>DO </a:t>
            </a:r>
            <a:r>
              <a:rPr lang="pt-PT" sz="700" b="1" dirty="0" smtClean="0"/>
              <a:t>– Direção de Operações</a:t>
            </a:r>
            <a:endParaRPr lang="pt-PT" sz="700" b="1" dirty="0"/>
          </a:p>
        </p:txBody>
      </p:sp>
      <p:sp>
        <p:nvSpPr>
          <p:cNvPr id="369" name="TextBox 368"/>
          <p:cNvSpPr txBox="1"/>
          <p:nvPr/>
        </p:nvSpPr>
        <p:spPr>
          <a:xfrm>
            <a:off x="8142203" y="6514110"/>
            <a:ext cx="12859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" b="1" dirty="0" smtClean="0">
                <a:solidFill>
                  <a:srgbClr val="A2AAAD">
                    <a:lumMod val="50000"/>
                  </a:srgbClr>
                </a:solidFill>
                <a:latin typeface="Arial" panose="020B0604020202020204"/>
              </a:rPr>
              <a:t>COFF </a:t>
            </a:r>
            <a:r>
              <a:rPr lang="pt-PT" sz="700" b="1" dirty="0" smtClean="0"/>
              <a:t>– </a:t>
            </a:r>
            <a:r>
              <a:rPr lang="en-US" sz="700" b="1" i="1" dirty="0" smtClean="0"/>
              <a:t>Compliance Office</a:t>
            </a:r>
            <a:endParaRPr lang="en-US" sz="700" b="1" i="1" dirty="0"/>
          </a:p>
        </p:txBody>
      </p:sp>
      <p:sp>
        <p:nvSpPr>
          <p:cNvPr id="245" name="Rectangle 106"/>
          <p:cNvSpPr>
            <a:spLocks noChangeAspect="1"/>
          </p:cNvSpPr>
          <p:nvPr/>
        </p:nvSpPr>
        <p:spPr>
          <a:xfrm rot="16200000">
            <a:off x="5447729" y="3052868"/>
            <a:ext cx="235307" cy="548404"/>
          </a:xfrm>
          <a:prstGeom prst="rect">
            <a:avLst/>
          </a:prstGeom>
          <a:solidFill>
            <a:srgbClr val="1A1E30"/>
          </a:solidFill>
          <a:ln w="12700" cap="flat" cmpd="sng" algn="ctr">
            <a:solidFill>
              <a:srgbClr val="1DAF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Cancelar Processo</a:t>
            </a:r>
            <a:endParaRPr kumimoji="0" lang="pt-BR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6" name="Rectangle 106"/>
          <p:cNvSpPr>
            <a:spLocks noChangeAspect="1"/>
          </p:cNvSpPr>
          <p:nvPr/>
        </p:nvSpPr>
        <p:spPr>
          <a:xfrm rot="16200000">
            <a:off x="9694467" y="4671429"/>
            <a:ext cx="235307" cy="548404"/>
          </a:xfrm>
          <a:prstGeom prst="rect">
            <a:avLst/>
          </a:prstGeom>
          <a:solidFill>
            <a:srgbClr val="1A1E30"/>
          </a:solidFill>
          <a:ln w="12700" cap="flat" cmpd="sng" algn="ctr">
            <a:solidFill>
              <a:srgbClr val="1DAF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Cancelar Processo</a:t>
            </a:r>
            <a:endParaRPr kumimoji="0" lang="pt-BR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5" name="Rectangle 134"/>
          <p:cNvSpPr>
            <a:spLocks noChangeAspect="1"/>
          </p:cNvSpPr>
          <p:nvPr/>
        </p:nvSpPr>
        <p:spPr>
          <a:xfrm>
            <a:off x="5225446" y="1160085"/>
            <a:ext cx="1199239" cy="523333"/>
          </a:xfrm>
          <a:prstGeom prst="rect">
            <a:avLst/>
          </a:prstGeom>
          <a:solidFill>
            <a:srgbClr val="F3F3F3">
              <a:alpha val="80784"/>
            </a:srgbClr>
          </a:solidFill>
          <a:ln w="12700" cap="flat" cmpd="sng" algn="ctr">
            <a:solidFill>
              <a:srgbClr val="4E5659">
                <a:alpha val="67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35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7" name="Rectangle 106"/>
          <p:cNvSpPr>
            <a:spLocks noChangeAspect="1"/>
          </p:cNvSpPr>
          <p:nvPr/>
        </p:nvSpPr>
        <p:spPr>
          <a:xfrm rot="16200000">
            <a:off x="5682106" y="931074"/>
            <a:ext cx="292299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Analisar pedido</a:t>
            </a:r>
            <a:b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 emitir </a:t>
            </a: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parecer Risco</a:t>
            </a:r>
            <a:endParaRPr kumimoji="0" lang="pt-BR" sz="600" b="0" i="0" u="none" strike="noStrike" kern="0" cap="none" spc="0" normalizeH="0" baseline="0" noProof="0" dirty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186937" y="1515441"/>
            <a:ext cx="4283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2AAAD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COFF</a:t>
            </a:r>
            <a:endParaRPr kumimoji="0" lang="pt-PT" sz="700" b="1" i="0" u="none" strike="noStrike" kern="1200" cap="none" spc="0" normalizeH="0" baseline="0" noProof="0" dirty="0">
              <a:ln>
                <a:noFill/>
              </a:ln>
              <a:solidFill>
                <a:srgbClr val="A2AAAD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0" name="Flowchart: Summing Junction 139"/>
          <p:cNvSpPr>
            <a:spLocks noChangeAspect="1"/>
          </p:cNvSpPr>
          <p:nvPr/>
        </p:nvSpPr>
        <p:spPr>
          <a:xfrm>
            <a:off x="7139345" y="2147868"/>
            <a:ext cx="186398" cy="186398"/>
          </a:xfrm>
          <a:prstGeom prst="flowChartSummingJunction">
            <a:avLst/>
          </a:prstGeom>
          <a:solidFill>
            <a:srgbClr val="FFFFFF"/>
          </a:solidFill>
          <a:ln w="12700" cap="flat" cmpd="sng" algn="ctr">
            <a:solidFill>
              <a:srgbClr val="85858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35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cxnSp>
        <p:nvCxnSpPr>
          <p:cNvPr id="142" name="Straight Arrow Connector 141"/>
          <p:cNvCxnSpPr>
            <a:stCxn id="140" idx="0"/>
          </p:cNvCxnSpPr>
          <p:nvPr/>
        </p:nvCxnSpPr>
        <p:spPr>
          <a:xfrm flipV="1">
            <a:off x="7232544" y="1656672"/>
            <a:ext cx="6558" cy="491196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7" name="Elbow Connector 146"/>
          <p:cNvCxnSpPr>
            <a:stCxn id="140" idx="2"/>
            <a:endCxn id="135" idx="2"/>
          </p:cNvCxnSpPr>
          <p:nvPr/>
        </p:nvCxnSpPr>
        <p:spPr>
          <a:xfrm rot="10800000">
            <a:off x="5825067" y="1683419"/>
            <a:ext cx="1314279" cy="557649"/>
          </a:xfrm>
          <a:prstGeom prst="bentConnector2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0" name="Oval 149"/>
          <p:cNvSpPr>
            <a:spLocks noChangeAspect="1"/>
          </p:cNvSpPr>
          <p:nvPr/>
        </p:nvSpPr>
        <p:spPr>
          <a:xfrm flipH="1">
            <a:off x="5311098" y="1178843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5.1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51" name="Picture 14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4052" y="1179026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2" name="Elbow Connector 151"/>
          <p:cNvCxnSpPr>
            <a:stCxn id="135" idx="0"/>
          </p:cNvCxnSpPr>
          <p:nvPr/>
        </p:nvCxnSpPr>
        <p:spPr>
          <a:xfrm rot="16200000" flipH="1">
            <a:off x="6177999" y="807152"/>
            <a:ext cx="1995128" cy="2700995"/>
          </a:xfrm>
          <a:prstGeom prst="bentConnector4">
            <a:avLst>
              <a:gd name="adj1" fmla="val -11458"/>
              <a:gd name="adj2" fmla="val 99970"/>
            </a:avLst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6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2ª Etapa</a:t>
            </a:r>
          </a:p>
        </p:txBody>
      </p:sp>
      <p:sp>
        <p:nvSpPr>
          <p:cNvPr id="145" name="Text Placeholder 2"/>
          <p:cNvSpPr txBox="1">
            <a:spLocks/>
          </p:cNvSpPr>
          <p:nvPr/>
        </p:nvSpPr>
        <p:spPr>
          <a:xfrm>
            <a:off x="406137" y="744589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Fluxos </a:t>
            </a:r>
            <a:r>
              <a:rPr lang="pt-PT" sz="1600" dirty="0"/>
              <a:t>de tratamento </a:t>
            </a:r>
            <a:r>
              <a:rPr lang="pt-PT" sz="1600" dirty="0" smtClean="0"/>
              <a:t>(3/4)</a:t>
            </a:r>
            <a:endParaRPr lang="pt-PT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0200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67"/>
          <p:cNvSpPr txBox="1"/>
          <p:nvPr/>
        </p:nvSpPr>
        <p:spPr>
          <a:xfrm>
            <a:off x="577337" y="1147156"/>
            <a:ext cx="11559102" cy="630816"/>
          </a:xfrm>
          <a:prstGeom prst="roundRect">
            <a:avLst>
              <a:gd name="adj" fmla="val 2355"/>
            </a:avLst>
          </a:prstGeom>
          <a:solidFill>
            <a:srgbClr val="FFFFFF"/>
          </a:solidFill>
          <a:ln w="9525" cap="flat" cmpd="sng" algn="ctr">
            <a:solidFill>
              <a:srgbClr val="A2AAAD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54000" rIns="0" bIns="0" rtlCol="0" anchor="t" anchorCtr="0"/>
          <a:lstStyle>
            <a:defPPr>
              <a:defRPr lang="en-US"/>
            </a:defPPr>
            <a:lvl1pPr algn="ctr">
              <a:defRPr sz="600" b="1">
                <a:solidFill>
                  <a:srgbClr val="000000"/>
                </a:solidFill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sp>
        <p:nvSpPr>
          <p:cNvPr id="197" name="Rectangle 196"/>
          <p:cNvSpPr>
            <a:spLocks noChangeAspect="1"/>
          </p:cNvSpPr>
          <p:nvPr/>
        </p:nvSpPr>
        <p:spPr>
          <a:xfrm>
            <a:off x="2271879" y="1253269"/>
            <a:ext cx="2326816" cy="523333"/>
          </a:xfrm>
          <a:prstGeom prst="rect">
            <a:avLst/>
          </a:prstGeom>
          <a:solidFill>
            <a:srgbClr val="F3F3F3">
              <a:alpha val="80784"/>
            </a:srgbClr>
          </a:solidFill>
          <a:ln w="12700" cap="flat" cmpd="sng" algn="ctr">
            <a:solidFill>
              <a:srgbClr val="4E5659">
                <a:alpha val="67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35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2" name="TextBox 67"/>
          <p:cNvSpPr txBox="1"/>
          <p:nvPr/>
        </p:nvSpPr>
        <p:spPr>
          <a:xfrm>
            <a:off x="577337" y="1821385"/>
            <a:ext cx="11570049" cy="1757841"/>
          </a:xfrm>
          <a:prstGeom prst="roundRect">
            <a:avLst>
              <a:gd name="adj" fmla="val 2355"/>
            </a:avLst>
          </a:prstGeom>
          <a:solidFill>
            <a:srgbClr val="FFFFFF"/>
          </a:solidFill>
          <a:ln w="9525" cap="flat" cmpd="sng" algn="ctr">
            <a:solidFill>
              <a:srgbClr val="A2AAAD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54000" rIns="0" bIns="0" rtlCol="0" anchor="t" anchorCtr="0"/>
          <a:lstStyle>
            <a:defPPr>
              <a:defRPr lang="en-US"/>
            </a:defPPr>
            <a:lvl1pPr algn="ctr">
              <a:defRPr sz="600" b="1">
                <a:solidFill>
                  <a:srgbClr val="000000"/>
                </a:solidFill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sp>
        <p:nvSpPr>
          <p:cNvPr id="146" name="TextBox 67"/>
          <p:cNvSpPr txBox="1"/>
          <p:nvPr/>
        </p:nvSpPr>
        <p:spPr>
          <a:xfrm>
            <a:off x="538634" y="3616723"/>
            <a:ext cx="11618797" cy="2862707"/>
          </a:xfrm>
          <a:prstGeom prst="roundRect">
            <a:avLst>
              <a:gd name="adj" fmla="val 2355"/>
            </a:avLst>
          </a:prstGeom>
          <a:solidFill>
            <a:srgbClr val="FFFFFF"/>
          </a:solidFill>
          <a:ln w="9525" cap="flat" cmpd="sng" algn="ctr">
            <a:solidFill>
              <a:srgbClr val="A2AAAD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54000" rIns="0" bIns="0" rtlCol="0" anchor="t" anchorCtr="0"/>
          <a:lstStyle>
            <a:defPPr>
              <a:defRPr lang="en-US"/>
            </a:defPPr>
            <a:lvl1pPr algn="ctr">
              <a:defRPr sz="600" b="1">
                <a:solidFill>
                  <a:srgbClr val="000000"/>
                </a:solidFill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sp>
        <p:nvSpPr>
          <p:cNvPr id="212" name="Rectangle 236"/>
          <p:cNvSpPr/>
          <p:nvPr/>
        </p:nvSpPr>
        <p:spPr>
          <a:xfrm>
            <a:off x="338421" y="1827939"/>
            <a:ext cx="200213" cy="1751600"/>
          </a:xfrm>
          <a:prstGeom prst="roundRect">
            <a:avLst/>
          </a:prstGeom>
          <a:solidFill>
            <a:srgbClr val="1A1E30"/>
          </a:solidFill>
          <a:ln w="6350" cap="flat" cmpd="sng" algn="ctr">
            <a:solidFill>
              <a:srgbClr val="1A1E30"/>
            </a:solidFill>
            <a:prstDash val="solid"/>
            <a:miter lim="800000"/>
          </a:ln>
          <a:effectLst/>
        </p:spPr>
        <p:txBody>
          <a:bodyPr vert="vert270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Sistemas </a:t>
            </a:r>
            <a:r>
              <a:rPr kumimoji="0" lang="pt-B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Unicre</a:t>
            </a:r>
            <a:endParaRPr kumimoji="0" lang="pt-BR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5" name="Rectangle 236"/>
          <p:cNvSpPr/>
          <p:nvPr/>
        </p:nvSpPr>
        <p:spPr>
          <a:xfrm>
            <a:off x="345961" y="3613369"/>
            <a:ext cx="200369" cy="2866062"/>
          </a:xfrm>
          <a:prstGeom prst="roundRect">
            <a:avLst/>
          </a:prstGeom>
          <a:solidFill>
            <a:srgbClr val="1A1E30"/>
          </a:solidFill>
          <a:ln w="6350" cap="flat" cmpd="sng" algn="ctr">
            <a:solidFill>
              <a:srgbClr val="1A1E30"/>
            </a:solidFill>
            <a:prstDash val="solid"/>
            <a:miter lim="800000"/>
          </a:ln>
          <a:effectLst/>
        </p:spPr>
        <p:txBody>
          <a:bodyPr vert="vert270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Back-end SIBS</a:t>
            </a:r>
          </a:p>
        </p:txBody>
      </p:sp>
      <p:cxnSp>
        <p:nvCxnSpPr>
          <p:cNvPr id="142" name="Straight Arrow Connector 141"/>
          <p:cNvCxnSpPr>
            <a:stCxn id="114" idx="2"/>
            <a:endCxn id="172" idx="0"/>
          </p:cNvCxnSpPr>
          <p:nvPr/>
        </p:nvCxnSpPr>
        <p:spPr>
          <a:xfrm>
            <a:off x="847120" y="4526742"/>
            <a:ext cx="245964" cy="507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981453" y="2369595"/>
            <a:ext cx="1098672" cy="2301654"/>
            <a:chOff x="1406862" y="2367279"/>
            <a:chExt cx="1098672" cy="2301654"/>
          </a:xfrm>
        </p:grpSpPr>
        <p:sp>
          <p:nvSpPr>
            <p:cNvPr id="172" name="Rectangle 106"/>
            <p:cNvSpPr>
              <a:spLocks noChangeAspect="1"/>
            </p:cNvSpPr>
            <p:nvPr/>
          </p:nvSpPr>
          <p:spPr>
            <a:xfrm rot="16200000">
              <a:off x="1829656" y="4069770"/>
              <a:ext cx="288000" cy="910326"/>
            </a:xfrm>
            <a:prstGeom prst="rect">
              <a:avLst/>
            </a:prstGeom>
            <a:solidFill>
              <a:srgbClr val="E5F9FF"/>
            </a:solidFill>
            <a:ln w="3175" cap="flat" cmpd="sng" algn="ctr">
              <a:solidFill>
                <a:srgbClr val="1A1E3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vert" lIns="0" tIns="0" rIns="0" bIns="0" rtlCol="0" anchor="ctr"/>
            <a:lstStyle/>
            <a:p>
              <a:pPr algn="ctr" defTabSz="334544" fontAlgn="auto">
                <a:spcBef>
                  <a:spcPts val="0"/>
                </a:spcBef>
                <a:spcAft>
                  <a:spcPts val="0"/>
                </a:spcAft>
              </a:pPr>
              <a:r>
                <a:rPr lang="pt-PT" sz="600" kern="0" dirty="0">
                  <a:solidFill>
                    <a:srgbClr val="1A1E30"/>
                  </a:solidFill>
                  <a:latin typeface="Arial" panose="020B0604020202020204"/>
                </a:rPr>
                <a:t>Criar / </a:t>
              </a:r>
              <a:r>
                <a:rPr lang="pt-PT" sz="600" kern="0" dirty="0" smtClean="0">
                  <a:solidFill>
                    <a:srgbClr val="1A1E30"/>
                  </a:solidFill>
                  <a:latin typeface="Arial" panose="020B0604020202020204"/>
                </a:rPr>
                <a:t>Atualizar Comerciante </a:t>
              </a:r>
              <a:r>
                <a:rPr lang="pt-PT" sz="600" kern="0" dirty="0">
                  <a:solidFill>
                    <a:srgbClr val="1A1E30"/>
                  </a:solidFill>
                  <a:latin typeface="Arial" panose="020B0604020202020204"/>
                </a:rPr>
                <a:t>e </a:t>
              </a:r>
              <a:r>
                <a:rPr lang="pt-PT" sz="600" kern="0" dirty="0" smtClean="0">
                  <a:solidFill>
                    <a:srgbClr val="1A1E30"/>
                  </a:solidFill>
                  <a:latin typeface="Arial" panose="020B0604020202020204"/>
                </a:rPr>
                <a:t>Intervenientes</a:t>
              </a:r>
              <a:endParaRPr lang="pt-BR" sz="600" kern="0" dirty="0">
                <a:solidFill>
                  <a:srgbClr val="1A1E30"/>
                </a:solidFill>
                <a:latin typeface="Arial" panose="020B0604020202020204"/>
              </a:endParaRPr>
            </a:p>
          </p:txBody>
        </p:sp>
        <p:grpSp>
          <p:nvGrpSpPr>
            <p:cNvPr id="176" name="Group 175"/>
            <p:cNvGrpSpPr/>
            <p:nvPr/>
          </p:nvGrpSpPr>
          <p:grpSpPr>
            <a:xfrm rot="21352263">
              <a:off x="1482011" y="2380335"/>
              <a:ext cx="994768" cy="372249"/>
              <a:chOff x="9507277" y="5186444"/>
              <a:chExt cx="1326359" cy="386480"/>
            </a:xfrm>
          </p:grpSpPr>
          <p:sp>
            <p:nvSpPr>
              <p:cNvPr id="177" name="Flowchart: Data 1212"/>
              <p:cNvSpPr>
                <a:spLocks noChangeAspect="1"/>
              </p:cNvSpPr>
              <p:nvPr/>
            </p:nvSpPr>
            <p:spPr>
              <a:xfrm rot="21001400">
                <a:off x="9507277" y="5186444"/>
                <a:ext cx="1326359" cy="386480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1131 h 11131"/>
                  <a:gd name="connsiteX1" fmla="*/ 1411 w 10000"/>
                  <a:gd name="connsiteY1" fmla="*/ 0 h 11131"/>
                  <a:gd name="connsiteX2" fmla="*/ 10000 w 10000"/>
                  <a:gd name="connsiteY2" fmla="*/ 1131 h 11131"/>
                  <a:gd name="connsiteX3" fmla="*/ 8000 w 10000"/>
                  <a:gd name="connsiteY3" fmla="*/ 11131 h 11131"/>
                  <a:gd name="connsiteX4" fmla="*/ 0 w 10000"/>
                  <a:gd name="connsiteY4" fmla="*/ 11131 h 11131"/>
                  <a:gd name="connsiteX0" fmla="*/ 0 w 10000"/>
                  <a:gd name="connsiteY0" fmla="*/ 11131 h 12028"/>
                  <a:gd name="connsiteX1" fmla="*/ 1411 w 10000"/>
                  <a:gd name="connsiteY1" fmla="*/ 0 h 12028"/>
                  <a:gd name="connsiteX2" fmla="*/ 10000 w 10000"/>
                  <a:gd name="connsiteY2" fmla="*/ 1131 h 12028"/>
                  <a:gd name="connsiteX3" fmla="*/ 8660 w 10000"/>
                  <a:gd name="connsiteY3" fmla="*/ 12028 h 12028"/>
                  <a:gd name="connsiteX4" fmla="*/ 0 w 10000"/>
                  <a:gd name="connsiteY4" fmla="*/ 11131 h 12028"/>
                  <a:gd name="connsiteX0" fmla="*/ 0 w 10000"/>
                  <a:gd name="connsiteY0" fmla="*/ 11131 h 11397"/>
                  <a:gd name="connsiteX1" fmla="*/ 1411 w 10000"/>
                  <a:gd name="connsiteY1" fmla="*/ 0 h 11397"/>
                  <a:gd name="connsiteX2" fmla="*/ 10000 w 10000"/>
                  <a:gd name="connsiteY2" fmla="*/ 1131 h 11397"/>
                  <a:gd name="connsiteX3" fmla="*/ 9099 w 10000"/>
                  <a:gd name="connsiteY3" fmla="*/ 11397 h 11397"/>
                  <a:gd name="connsiteX4" fmla="*/ 0 w 10000"/>
                  <a:gd name="connsiteY4" fmla="*/ 11131 h 11397"/>
                  <a:gd name="connsiteX0" fmla="*/ 0 w 10000"/>
                  <a:gd name="connsiteY0" fmla="*/ 10000 h 10266"/>
                  <a:gd name="connsiteX1" fmla="*/ 1140 w 10000"/>
                  <a:gd name="connsiteY1" fmla="*/ 108 h 10266"/>
                  <a:gd name="connsiteX2" fmla="*/ 10000 w 10000"/>
                  <a:gd name="connsiteY2" fmla="*/ 0 h 10266"/>
                  <a:gd name="connsiteX3" fmla="*/ 9099 w 10000"/>
                  <a:gd name="connsiteY3" fmla="*/ 10266 h 10266"/>
                  <a:gd name="connsiteX4" fmla="*/ 0 w 10000"/>
                  <a:gd name="connsiteY4" fmla="*/ 10000 h 10266"/>
                  <a:gd name="connsiteX0" fmla="*/ 0 w 10000"/>
                  <a:gd name="connsiteY0" fmla="*/ 10130 h 10396"/>
                  <a:gd name="connsiteX1" fmla="*/ 1077 w 10000"/>
                  <a:gd name="connsiteY1" fmla="*/ 0 h 10396"/>
                  <a:gd name="connsiteX2" fmla="*/ 10000 w 10000"/>
                  <a:gd name="connsiteY2" fmla="*/ 130 h 10396"/>
                  <a:gd name="connsiteX3" fmla="*/ 9099 w 10000"/>
                  <a:gd name="connsiteY3" fmla="*/ 10396 h 10396"/>
                  <a:gd name="connsiteX4" fmla="*/ 0 w 10000"/>
                  <a:gd name="connsiteY4" fmla="*/ 10130 h 10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396">
                    <a:moveTo>
                      <a:pt x="0" y="10130"/>
                    </a:moveTo>
                    <a:lnTo>
                      <a:pt x="1077" y="0"/>
                    </a:lnTo>
                    <a:lnTo>
                      <a:pt x="10000" y="130"/>
                    </a:lnTo>
                    <a:cubicBezTo>
                      <a:pt x="9700" y="3552"/>
                      <a:pt x="9399" y="6974"/>
                      <a:pt x="9099" y="10396"/>
                    </a:cubicBezTo>
                    <a:lnTo>
                      <a:pt x="0" y="10130"/>
                    </a:lnTo>
                    <a:close/>
                  </a:path>
                </a:pathLst>
              </a:custGeom>
              <a:solidFill>
                <a:srgbClr val="1A1E30"/>
              </a:solidFill>
              <a:ln w="12700" cap="flat" cmpd="sng" algn="ctr">
                <a:solidFill>
                  <a:srgbClr val="898686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  <a:scene3d>
                  <a:camera prst="orthographicFront">
                    <a:rot lat="0" lon="0" rev="0"/>
                  </a:camera>
                  <a:lightRig rig="threePt" dir="t"/>
                </a:scene3d>
                <a:sp3d z="3175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451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>
                <a:spLocks noChangeAspect="1"/>
              </p:cNvSpPr>
              <p:nvPr/>
            </p:nvSpPr>
            <p:spPr>
              <a:xfrm rot="21053017">
                <a:off x="9570160" y="5221811"/>
                <a:ext cx="1196944" cy="287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Criar </a:t>
                </a:r>
                <a:r>
                  <a:rPr lang="pt-PT" sz="600" b="1" kern="0" dirty="0" smtClean="0">
                    <a:solidFill>
                      <a:srgbClr val="FFFFFF"/>
                    </a:solidFill>
                    <a:latin typeface="Arial" panose="020B0604020202020204"/>
                  </a:rPr>
                  <a:t>/ Atualizar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Cliente</a:t>
                </a:r>
                <a:endParaRPr kumimoji="0" lang="pt-PT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85" name="Oval 184"/>
            <p:cNvSpPr>
              <a:spLocks noChangeAspect="1"/>
            </p:cNvSpPr>
            <p:nvPr/>
          </p:nvSpPr>
          <p:spPr>
            <a:xfrm flipH="1">
              <a:off x="1443936" y="4258434"/>
              <a:ext cx="180000" cy="180000"/>
            </a:xfrm>
            <a:prstGeom prst="ellipse">
              <a:avLst/>
            </a:prstGeom>
            <a:solidFill>
              <a:srgbClr val="1A1E30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600" b="1" kern="0" dirty="0">
                  <a:solidFill>
                    <a:prstClr val="white"/>
                  </a:solidFill>
                  <a:latin typeface="Arial" panose="020B0604020202020204"/>
                </a:rPr>
                <a:t>1</a:t>
              </a:r>
              <a:endParaRPr kumimoji="0" lang="pt-BR" sz="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86" name="Picture 307" descr="Roda-0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5534" y="4275350"/>
              <a:ext cx="180000" cy="195273"/>
            </a:xfrm>
            <a:prstGeom prst="rect">
              <a:avLst/>
            </a:prstGeom>
          </p:spPr>
        </p:pic>
        <p:pic>
          <p:nvPicPr>
            <p:cNvPr id="189" name="Picture 307" descr="Roda-0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1469" y="2516788"/>
              <a:ext cx="216000" cy="234326"/>
            </a:xfrm>
            <a:prstGeom prst="rect">
              <a:avLst/>
            </a:prstGeom>
          </p:spPr>
        </p:pic>
        <p:grpSp>
          <p:nvGrpSpPr>
            <p:cNvPr id="193" name="Group 192"/>
            <p:cNvGrpSpPr/>
            <p:nvPr/>
          </p:nvGrpSpPr>
          <p:grpSpPr>
            <a:xfrm>
              <a:off x="1406862" y="2367279"/>
              <a:ext cx="292068" cy="184666"/>
              <a:chOff x="8616374" y="1374627"/>
              <a:chExt cx="292068" cy="184666"/>
            </a:xfrm>
          </p:grpSpPr>
          <p:sp>
            <p:nvSpPr>
              <p:cNvPr id="198" name="Oval 197"/>
              <p:cNvSpPr>
                <a:spLocks noChangeAspect="1"/>
              </p:cNvSpPr>
              <p:nvPr/>
            </p:nvSpPr>
            <p:spPr>
              <a:xfrm flipH="1">
                <a:off x="8663424" y="1376960"/>
                <a:ext cx="180000" cy="180000"/>
              </a:xfrm>
              <a:prstGeom prst="ellipse">
                <a:avLst/>
              </a:prstGeom>
              <a:solidFill>
                <a:srgbClr val="1A1E30"/>
              </a:solidFill>
              <a:ln w="19050" cap="flat" cmpd="sng" algn="ctr">
                <a:solidFill>
                  <a:srgbClr val="B5B4B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8616374" y="1374627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1.1</a:t>
                </a:r>
                <a:endParaRPr kumimoji="0" lang="pt-PT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cxnSp>
          <p:nvCxnSpPr>
            <p:cNvPr id="200" name="Straight Arrow Connector 199"/>
            <p:cNvCxnSpPr>
              <a:endCxn id="172" idx="3"/>
            </p:cNvCxnSpPr>
            <p:nvPr/>
          </p:nvCxnSpPr>
          <p:spPr>
            <a:xfrm>
              <a:off x="1960080" y="2758153"/>
              <a:ext cx="13576" cy="1622780"/>
            </a:xfrm>
            <a:prstGeom prst="straightConnector1">
              <a:avLst/>
            </a:prstGeom>
            <a:noFill/>
            <a:ln w="3175" cap="flat" cmpd="sng" algn="ctr">
              <a:solidFill>
                <a:srgbClr val="898686"/>
              </a:solidFill>
              <a:prstDash val="dash"/>
              <a:miter lim="800000"/>
              <a:headEnd type="triangle"/>
              <a:tailEnd type="triangle"/>
            </a:ln>
            <a:effectLst/>
          </p:spPr>
        </p:cxnSp>
      </p:grpSp>
      <p:grpSp>
        <p:nvGrpSpPr>
          <p:cNvPr id="2" name="Group 1"/>
          <p:cNvGrpSpPr/>
          <p:nvPr/>
        </p:nvGrpSpPr>
        <p:grpSpPr>
          <a:xfrm>
            <a:off x="4684796" y="2392898"/>
            <a:ext cx="1104560" cy="2268858"/>
            <a:chOff x="5711627" y="2400049"/>
            <a:chExt cx="1104560" cy="2268858"/>
          </a:xfrm>
        </p:grpSpPr>
        <p:sp>
          <p:nvSpPr>
            <p:cNvPr id="214" name="Rectangle 106"/>
            <p:cNvSpPr>
              <a:spLocks noChangeAspect="1"/>
            </p:cNvSpPr>
            <p:nvPr/>
          </p:nvSpPr>
          <p:spPr>
            <a:xfrm rot="16200000">
              <a:off x="6136538" y="4069744"/>
              <a:ext cx="288000" cy="910326"/>
            </a:xfrm>
            <a:prstGeom prst="rect">
              <a:avLst/>
            </a:prstGeom>
            <a:solidFill>
              <a:srgbClr val="E5F9FF"/>
            </a:solidFill>
            <a:ln w="3175" cap="flat" cmpd="sng" algn="ctr">
              <a:solidFill>
                <a:srgbClr val="1A1E3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vert" lIns="0" tIns="0" rIns="0" bIns="0" rtlCol="0" anchor="ctr"/>
            <a:lstStyle/>
            <a:p>
              <a:pPr lvl="0" algn="ctr" defTabSz="334544">
                <a:defRPr/>
              </a:pPr>
              <a:r>
                <a:rPr lang="pt-PT" sz="600" kern="0" dirty="0">
                  <a:solidFill>
                    <a:srgbClr val="1A1E30"/>
                  </a:solidFill>
                  <a:latin typeface="Arial" panose="020B0604020202020204"/>
                </a:rPr>
                <a:t>Criar </a:t>
              </a:r>
              <a:r>
                <a:rPr lang="pt-PT" sz="600" kern="0" dirty="0" smtClean="0">
                  <a:solidFill>
                    <a:srgbClr val="1A1E30"/>
                  </a:solidFill>
                  <a:latin typeface="Arial" panose="020B0604020202020204"/>
                </a:rPr>
                <a:t>/ Atualizar Lojas</a:t>
              </a:r>
              <a:endPara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15" name="Picture 307" descr="Roda-0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6187" y="4321394"/>
              <a:ext cx="180000" cy="195273"/>
            </a:xfrm>
            <a:prstGeom prst="rect">
              <a:avLst/>
            </a:prstGeom>
          </p:spPr>
        </p:pic>
        <p:sp>
          <p:nvSpPr>
            <p:cNvPr id="216" name="Oval 215"/>
            <p:cNvSpPr>
              <a:spLocks noChangeAspect="1"/>
            </p:cNvSpPr>
            <p:nvPr/>
          </p:nvSpPr>
          <p:spPr>
            <a:xfrm flipH="1">
              <a:off x="5711627" y="4303937"/>
              <a:ext cx="180000" cy="180000"/>
            </a:xfrm>
            <a:prstGeom prst="ellipse">
              <a:avLst/>
            </a:prstGeom>
            <a:solidFill>
              <a:srgbClr val="1A1E30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600" b="1" kern="0" dirty="0" smtClean="0">
                  <a:solidFill>
                    <a:prstClr val="white"/>
                  </a:solidFill>
                  <a:latin typeface="Arial" panose="020B0604020202020204"/>
                </a:rPr>
                <a:t>6</a:t>
              </a:r>
              <a:endParaRPr kumimoji="0" lang="pt-BR" sz="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220" name="Group 219"/>
            <p:cNvGrpSpPr/>
            <p:nvPr/>
          </p:nvGrpSpPr>
          <p:grpSpPr>
            <a:xfrm rot="21352263">
              <a:off x="5824082" y="2415353"/>
              <a:ext cx="899999" cy="355232"/>
              <a:chOff x="9510198" y="5212499"/>
              <a:chExt cx="1200000" cy="368813"/>
            </a:xfrm>
          </p:grpSpPr>
          <p:sp>
            <p:nvSpPr>
              <p:cNvPr id="221" name="Flowchart: Data 1212"/>
              <p:cNvSpPr>
                <a:spLocks noChangeAspect="1"/>
              </p:cNvSpPr>
              <p:nvPr/>
            </p:nvSpPr>
            <p:spPr>
              <a:xfrm rot="21001400">
                <a:off x="9510198" y="5212499"/>
                <a:ext cx="1200000" cy="36881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1131 h 11131"/>
                  <a:gd name="connsiteX1" fmla="*/ 1411 w 10000"/>
                  <a:gd name="connsiteY1" fmla="*/ 0 h 11131"/>
                  <a:gd name="connsiteX2" fmla="*/ 10000 w 10000"/>
                  <a:gd name="connsiteY2" fmla="*/ 1131 h 11131"/>
                  <a:gd name="connsiteX3" fmla="*/ 8000 w 10000"/>
                  <a:gd name="connsiteY3" fmla="*/ 11131 h 11131"/>
                  <a:gd name="connsiteX4" fmla="*/ 0 w 10000"/>
                  <a:gd name="connsiteY4" fmla="*/ 11131 h 11131"/>
                  <a:gd name="connsiteX0" fmla="*/ 0 w 10000"/>
                  <a:gd name="connsiteY0" fmla="*/ 11131 h 12028"/>
                  <a:gd name="connsiteX1" fmla="*/ 1411 w 10000"/>
                  <a:gd name="connsiteY1" fmla="*/ 0 h 12028"/>
                  <a:gd name="connsiteX2" fmla="*/ 10000 w 10000"/>
                  <a:gd name="connsiteY2" fmla="*/ 1131 h 12028"/>
                  <a:gd name="connsiteX3" fmla="*/ 8660 w 10000"/>
                  <a:gd name="connsiteY3" fmla="*/ 12028 h 12028"/>
                  <a:gd name="connsiteX4" fmla="*/ 0 w 10000"/>
                  <a:gd name="connsiteY4" fmla="*/ 11131 h 12028"/>
                  <a:gd name="connsiteX0" fmla="*/ 0 w 10000"/>
                  <a:gd name="connsiteY0" fmla="*/ 11131 h 11397"/>
                  <a:gd name="connsiteX1" fmla="*/ 1411 w 10000"/>
                  <a:gd name="connsiteY1" fmla="*/ 0 h 11397"/>
                  <a:gd name="connsiteX2" fmla="*/ 10000 w 10000"/>
                  <a:gd name="connsiteY2" fmla="*/ 1131 h 11397"/>
                  <a:gd name="connsiteX3" fmla="*/ 9099 w 10000"/>
                  <a:gd name="connsiteY3" fmla="*/ 11397 h 11397"/>
                  <a:gd name="connsiteX4" fmla="*/ 0 w 10000"/>
                  <a:gd name="connsiteY4" fmla="*/ 11131 h 11397"/>
                  <a:gd name="connsiteX0" fmla="*/ 0 w 10000"/>
                  <a:gd name="connsiteY0" fmla="*/ 10000 h 10266"/>
                  <a:gd name="connsiteX1" fmla="*/ 1140 w 10000"/>
                  <a:gd name="connsiteY1" fmla="*/ 108 h 10266"/>
                  <a:gd name="connsiteX2" fmla="*/ 10000 w 10000"/>
                  <a:gd name="connsiteY2" fmla="*/ 0 h 10266"/>
                  <a:gd name="connsiteX3" fmla="*/ 9099 w 10000"/>
                  <a:gd name="connsiteY3" fmla="*/ 10266 h 10266"/>
                  <a:gd name="connsiteX4" fmla="*/ 0 w 10000"/>
                  <a:gd name="connsiteY4" fmla="*/ 10000 h 10266"/>
                  <a:gd name="connsiteX0" fmla="*/ 0 w 10000"/>
                  <a:gd name="connsiteY0" fmla="*/ 10130 h 10396"/>
                  <a:gd name="connsiteX1" fmla="*/ 1077 w 10000"/>
                  <a:gd name="connsiteY1" fmla="*/ 0 h 10396"/>
                  <a:gd name="connsiteX2" fmla="*/ 10000 w 10000"/>
                  <a:gd name="connsiteY2" fmla="*/ 130 h 10396"/>
                  <a:gd name="connsiteX3" fmla="*/ 9099 w 10000"/>
                  <a:gd name="connsiteY3" fmla="*/ 10396 h 10396"/>
                  <a:gd name="connsiteX4" fmla="*/ 0 w 10000"/>
                  <a:gd name="connsiteY4" fmla="*/ 10130 h 10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396">
                    <a:moveTo>
                      <a:pt x="0" y="10130"/>
                    </a:moveTo>
                    <a:lnTo>
                      <a:pt x="1077" y="0"/>
                    </a:lnTo>
                    <a:lnTo>
                      <a:pt x="10000" y="130"/>
                    </a:lnTo>
                    <a:cubicBezTo>
                      <a:pt x="9700" y="3552"/>
                      <a:pt x="9399" y="6974"/>
                      <a:pt x="9099" y="10396"/>
                    </a:cubicBezTo>
                    <a:lnTo>
                      <a:pt x="0" y="10130"/>
                    </a:lnTo>
                    <a:close/>
                  </a:path>
                </a:pathLst>
              </a:custGeom>
              <a:solidFill>
                <a:srgbClr val="1A1E30"/>
              </a:solidFill>
              <a:ln w="12700" cap="flat" cmpd="sng" algn="ctr">
                <a:solidFill>
                  <a:srgbClr val="898686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  <a:scene3d>
                  <a:camera prst="orthographicFront">
                    <a:rot lat="0" lon="0" rev="0"/>
                  </a:camera>
                  <a:lightRig rig="threePt" dir="t"/>
                </a:scene3d>
                <a:sp3d z="3175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451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22" name="TextBox 221"/>
              <p:cNvSpPr txBox="1">
                <a:spLocks noChangeAspect="1"/>
              </p:cNvSpPr>
              <p:nvPr/>
            </p:nvSpPr>
            <p:spPr>
              <a:xfrm rot="21053017">
                <a:off x="9565962" y="5248729"/>
                <a:ext cx="1089285" cy="287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Criar/Atualizar</a:t>
                </a:r>
                <a:r>
                  <a:rPr kumimoji="0" lang="pt-PT" sz="600" b="1" i="0" u="none" strike="noStrike" kern="0" cap="none" spc="0" normalizeH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Lojas</a:t>
                </a:r>
                <a:endParaRPr kumimoji="0" lang="pt-PT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5776146" y="2400049"/>
              <a:ext cx="292068" cy="184666"/>
              <a:chOff x="8614492" y="1373035"/>
              <a:chExt cx="292068" cy="184666"/>
            </a:xfrm>
          </p:grpSpPr>
          <p:sp>
            <p:nvSpPr>
              <p:cNvPr id="224" name="Oval 223"/>
              <p:cNvSpPr>
                <a:spLocks noChangeAspect="1"/>
              </p:cNvSpPr>
              <p:nvPr/>
            </p:nvSpPr>
            <p:spPr>
              <a:xfrm flipH="1">
                <a:off x="8663424" y="1376960"/>
                <a:ext cx="180000" cy="180000"/>
              </a:xfrm>
              <a:prstGeom prst="ellipse">
                <a:avLst/>
              </a:prstGeom>
              <a:solidFill>
                <a:srgbClr val="1A1E30"/>
              </a:solidFill>
              <a:ln w="19050" cap="flat" cmpd="sng" algn="ctr">
                <a:solidFill>
                  <a:srgbClr val="B5B4B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8614492" y="1373035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600" b="1" kern="0" noProof="0" dirty="0" smtClean="0">
                    <a:solidFill>
                      <a:srgbClr val="FFFFFF"/>
                    </a:solidFill>
                    <a:latin typeface="Arial" panose="020B0604020202020204"/>
                  </a:rPr>
                  <a:t>6</a:t>
                </a:r>
                <a:r>
                  <a:rPr kumimoji="0" lang="pt-PT" sz="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.1</a:t>
                </a:r>
                <a:endParaRPr kumimoji="0" lang="pt-PT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226" name="Picture 307" descr="Roda-0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7600" y="2607285"/>
              <a:ext cx="216000" cy="234326"/>
            </a:xfrm>
            <a:prstGeom prst="rect">
              <a:avLst/>
            </a:prstGeom>
          </p:spPr>
        </p:pic>
        <p:cxnSp>
          <p:nvCxnSpPr>
            <p:cNvPr id="227" name="Straight Arrow Connector 226"/>
            <p:cNvCxnSpPr>
              <a:endCxn id="214" idx="3"/>
            </p:cNvCxnSpPr>
            <p:nvPr/>
          </p:nvCxnSpPr>
          <p:spPr>
            <a:xfrm flipH="1">
              <a:off x="6280538" y="2755877"/>
              <a:ext cx="5177" cy="1625030"/>
            </a:xfrm>
            <a:prstGeom prst="straightConnector1">
              <a:avLst/>
            </a:prstGeom>
            <a:noFill/>
            <a:ln w="3175" cap="flat" cmpd="sng" algn="ctr">
              <a:solidFill>
                <a:srgbClr val="898686"/>
              </a:solidFill>
              <a:prstDash val="dash"/>
              <a:miter lim="800000"/>
              <a:headEnd type="triangle"/>
              <a:tailEnd type="triangle"/>
            </a:ln>
            <a:effectLst/>
          </p:spPr>
        </p:cxnSp>
      </p:grpSp>
      <p:cxnSp>
        <p:nvCxnSpPr>
          <p:cNvPr id="253" name="Straight Arrow Connector 252"/>
          <p:cNvCxnSpPr>
            <a:stCxn id="214" idx="2"/>
            <a:endCxn id="129" idx="0"/>
          </p:cNvCxnSpPr>
          <p:nvPr/>
        </p:nvCxnSpPr>
        <p:spPr>
          <a:xfrm>
            <a:off x="5708870" y="4517756"/>
            <a:ext cx="254482" cy="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66" name="Rectangle 106"/>
          <p:cNvSpPr>
            <a:spLocks noChangeAspect="1"/>
          </p:cNvSpPr>
          <p:nvPr/>
        </p:nvSpPr>
        <p:spPr>
          <a:xfrm rot="16200000">
            <a:off x="9446991" y="4059574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lvl="0" algn="ctr" defTabSz="334544"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</a:rPr>
              <a:t>Notificar UN a </a:t>
            </a:r>
          </a:p>
          <a:p>
            <a:pPr lvl="0" algn="ctr" defTabSz="334544"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</a:rPr>
              <a:t>reportar a conclusão de onboarding a comerciante</a:t>
            </a:r>
            <a:endParaRPr lang="pt-BR" sz="600" kern="0" dirty="0">
              <a:solidFill>
                <a:srgbClr val="1A1E30"/>
              </a:solidFill>
              <a:latin typeface="Arial" panose="020B0604020202020204"/>
            </a:endParaRPr>
          </a:p>
        </p:txBody>
      </p:sp>
      <p:sp>
        <p:nvSpPr>
          <p:cNvPr id="367" name="Rectangle 106"/>
          <p:cNvSpPr>
            <a:spLocks noChangeAspect="1"/>
          </p:cNvSpPr>
          <p:nvPr/>
        </p:nvSpPr>
        <p:spPr>
          <a:xfrm rot="16200000">
            <a:off x="10661931" y="4820071"/>
            <a:ext cx="314824" cy="828000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Enviar para </a:t>
            </a:r>
            <a:b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Arquivo Digital</a:t>
            </a:r>
          </a:p>
        </p:txBody>
      </p:sp>
      <p:sp>
        <p:nvSpPr>
          <p:cNvPr id="368" name="Flowchart: Terminator 367"/>
          <p:cNvSpPr>
            <a:spLocks/>
          </p:cNvSpPr>
          <p:nvPr/>
        </p:nvSpPr>
        <p:spPr>
          <a:xfrm>
            <a:off x="10541921" y="5727616"/>
            <a:ext cx="554842" cy="232070"/>
          </a:xfrm>
          <a:prstGeom prst="flowChartTerminator">
            <a:avLst/>
          </a:prstGeom>
          <a:solidFill>
            <a:srgbClr val="1A1E3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Fim 2ªEtapa</a:t>
            </a:r>
            <a:endParaRPr kumimoji="0" lang="pt-PT" sz="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369" name="Straight Arrow Connector 368"/>
          <p:cNvCxnSpPr>
            <a:stCxn id="366" idx="2"/>
            <a:endCxn id="383" idx="0"/>
          </p:cNvCxnSpPr>
          <p:nvPr/>
        </p:nvCxnSpPr>
        <p:spPr>
          <a:xfrm>
            <a:off x="10046154" y="4514737"/>
            <a:ext cx="359189" cy="3563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0" name="Straight Arrow Connector 369"/>
          <p:cNvCxnSpPr>
            <a:stCxn id="367" idx="1"/>
            <a:endCxn id="368" idx="0"/>
          </p:cNvCxnSpPr>
          <p:nvPr/>
        </p:nvCxnSpPr>
        <p:spPr>
          <a:xfrm flipH="1">
            <a:off x="10819342" y="5391483"/>
            <a:ext cx="1" cy="336133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371" name="Group 370"/>
          <p:cNvGrpSpPr/>
          <p:nvPr/>
        </p:nvGrpSpPr>
        <p:grpSpPr>
          <a:xfrm rot="21352263">
            <a:off x="9109452" y="2384960"/>
            <a:ext cx="899999" cy="355232"/>
            <a:chOff x="9510198" y="5212499"/>
            <a:chExt cx="1200000" cy="368813"/>
          </a:xfrm>
        </p:grpSpPr>
        <p:sp>
          <p:nvSpPr>
            <p:cNvPr id="372" name="Flowchart: Data 1212"/>
            <p:cNvSpPr>
              <a:spLocks noChangeAspect="1"/>
            </p:cNvSpPr>
            <p:nvPr/>
          </p:nvSpPr>
          <p:spPr>
            <a:xfrm rot="21001400">
              <a:off x="9510198" y="5212499"/>
              <a:ext cx="1200000" cy="36881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1131 h 11131"/>
                <a:gd name="connsiteX1" fmla="*/ 1411 w 10000"/>
                <a:gd name="connsiteY1" fmla="*/ 0 h 11131"/>
                <a:gd name="connsiteX2" fmla="*/ 10000 w 10000"/>
                <a:gd name="connsiteY2" fmla="*/ 1131 h 11131"/>
                <a:gd name="connsiteX3" fmla="*/ 8000 w 10000"/>
                <a:gd name="connsiteY3" fmla="*/ 11131 h 11131"/>
                <a:gd name="connsiteX4" fmla="*/ 0 w 10000"/>
                <a:gd name="connsiteY4" fmla="*/ 11131 h 11131"/>
                <a:gd name="connsiteX0" fmla="*/ 0 w 10000"/>
                <a:gd name="connsiteY0" fmla="*/ 11131 h 12028"/>
                <a:gd name="connsiteX1" fmla="*/ 1411 w 10000"/>
                <a:gd name="connsiteY1" fmla="*/ 0 h 12028"/>
                <a:gd name="connsiteX2" fmla="*/ 10000 w 10000"/>
                <a:gd name="connsiteY2" fmla="*/ 1131 h 12028"/>
                <a:gd name="connsiteX3" fmla="*/ 8660 w 10000"/>
                <a:gd name="connsiteY3" fmla="*/ 12028 h 12028"/>
                <a:gd name="connsiteX4" fmla="*/ 0 w 10000"/>
                <a:gd name="connsiteY4" fmla="*/ 11131 h 12028"/>
                <a:gd name="connsiteX0" fmla="*/ 0 w 10000"/>
                <a:gd name="connsiteY0" fmla="*/ 11131 h 11397"/>
                <a:gd name="connsiteX1" fmla="*/ 1411 w 10000"/>
                <a:gd name="connsiteY1" fmla="*/ 0 h 11397"/>
                <a:gd name="connsiteX2" fmla="*/ 10000 w 10000"/>
                <a:gd name="connsiteY2" fmla="*/ 1131 h 11397"/>
                <a:gd name="connsiteX3" fmla="*/ 9099 w 10000"/>
                <a:gd name="connsiteY3" fmla="*/ 11397 h 11397"/>
                <a:gd name="connsiteX4" fmla="*/ 0 w 10000"/>
                <a:gd name="connsiteY4" fmla="*/ 11131 h 11397"/>
                <a:gd name="connsiteX0" fmla="*/ 0 w 10000"/>
                <a:gd name="connsiteY0" fmla="*/ 10000 h 10266"/>
                <a:gd name="connsiteX1" fmla="*/ 1140 w 10000"/>
                <a:gd name="connsiteY1" fmla="*/ 108 h 10266"/>
                <a:gd name="connsiteX2" fmla="*/ 10000 w 10000"/>
                <a:gd name="connsiteY2" fmla="*/ 0 h 10266"/>
                <a:gd name="connsiteX3" fmla="*/ 9099 w 10000"/>
                <a:gd name="connsiteY3" fmla="*/ 10266 h 10266"/>
                <a:gd name="connsiteX4" fmla="*/ 0 w 10000"/>
                <a:gd name="connsiteY4" fmla="*/ 10000 h 10266"/>
                <a:gd name="connsiteX0" fmla="*/ 0 w 10000"/>
                <a:gd name="connsiteY0" fmla="*/ 10130 h 10396"/>
                <a:gd name="connsiteX1" fmla="*/ 1077 w 10000"/>
                <a:gd name="connsiteY1" fmla="*/ 0 h 10396"/>
                <a:gd name="connsiteX2" fmla="*/ 10000 w 10000"/>
                <a:gd name="connsiteY2" fmla="*/ 130 h 10396"/>
                <a:gd name="connsiteX3" fmla="*/ 9099 w 10000"/>
                <a:gd name="connsiteY3" fmla="*/ 10396 h 10396"/>
                <a:gd name="connsiteX4" fmla="*/ 0 w 10000"/>
                <a:gd name="connsiteY4" fmla="*/ 10130 h 1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396">
                  <a:moveTo>
                    <a:pt x="0" y="10130"/>
                  </a:moveTo>
                  <a:lnTo>
                    <a:pt x="1077" y="0"/>
                  </a:lnTo>
                  <a:lnTo>
                    <a:pt x="10000" y="130"/>
                  </a:lnTo>
                  <a:cubicBezTo>
                    <a:pt x="9700" y="3552"/>
                    <a:pt x="9399" y="6974"/>
                    <a:pt x="9099" y="10396"/>
                  </a:cubicBezTo>
                  <a:lnTo>
                    <a:pt x="0" y="10130"/>
                  </a:lnTo>
                  <a:close/>
                </a:path>
              </a:pathLst>
            </a:custGeom>
            <a:solidFill>
              <a:srgbClr val="1A1E30"/>
            </a:solidFill>
            <a:ln w="12700" cap="flat" cmpd="sng" algn="ctr">
              <a:solidFill>
                <a:srgbClr val="898686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  <a:scene3d>
                <a:camera prst="orthographicFront">
                  <a:rot lat="0" lon="0" rev="0"/>
                </a:camera>
                <a:lightRig rig="threePt" dir="t"/>
              </a:scene3d>
              <a:sp3d z="3175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451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3" name="TextBox 372"/>
            <p:cNvSpPr txBox="1">
              <a:spLocks noChangeAspect="1"/>
            </p:cNvSpPr>
            <p:nvPr/>
          </p:nvSpPr>
          <p:spPr>
            <a:xfrm rot="21053017">
              <a:off x="9565962" y="5296660"/>
              <a:ext cx="1089285" cy="191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Notificar UN</a:t>
              </a:r>
              <a:endParaRPr kumimoji="0" lang="pt-PT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cxnSp>
        <p:nvCxnSpPr>
          <p:cNvPr id="374" name="Straight Arrow Connector 373"/>
          <p:cNvCxnSpPr>
            <a:endCxn id="366" idx="3"/>
          </p:cNvCxnSpPr>
          <p:nvPr/>
        </p:nvCxnSpPr>
        <p:spPr>
          <a:xfrm>
            <a:off x="9590991" y="2733050"/>
            <a:ext cx="0" cy="1637687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dash"/>
            <a:miter lim="800000"/>
            <a:headEnd type="triangle"/>
            <a:tailEnd type="triangle"/>
          </a:ln>
          <a:effectLst/>
        </p:spPr>
      </p:cxnSp>
      <p:sp>
        <p:nvSpPr>
          <p:cNvPr id="375" name="Oval 374"/>
          <p:cNvSpPr>
            <a:spLocks noChangeAspect="1"/>
          </p:cNvSpPr>
          <p:nvPr/>
        </p:nvSpPr>
        <p:spPr>
          <a:xfrm flipH="1">
            <a:off x="9044827" y="4271373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</a:rPr>
              <a:t>10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6" name="Oval 375"/>
          <p:cNvSpPr>
            <a:spLocks noChangeAspect="1"/>
          </p:cNvSpPr>
          <p:nvPr/>
        </p:nvSpPr>
        <p:spPr>
          <a:xfrm flipH="1">
            <a:off x="10318158" y="4976736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12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77" name="Picture 307" descr="Roda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379" y="4265153"/>
            <a:ext cx="180000" cy="195273"/>
          </a:xfrm>
          <a:prstGeom prst="rect">
            <a:avLst/>
          </a:prstGeom>
        </p:spPr>
      </p:pic>
      <p:pic>
        <p:nvPicPr>
          <p:cNvPr id="378" name="Picture 307" descr="Roda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3002" y="4952295"/>
            <a:ext cx="180000" cy="195273"/>
          </a:xfrm>
          <a:prstGeom prst="rect">
            <a:avLst/>
          </a:prstGeom>
        </p:spPr>
      </p:pic>
      <p:grpSp>
        <p:nvGrpSpPr>
          <p:cNvPr id="379" name="Group 378"/>
          <p:cNvGrpSpPr/>
          <p:nvPr/>
        </p:nvGrpSpPr>
        <p:grpSpPr>
          <a:xfrm>
            <a:off x="9012613" y="2357063"/>
            <a:ext cx="361068" cy="184666"/>
            <a:chOff x="8588588" y="1374054"/>
            <a:chExt cx="361068" cy="184666"/>
          </a:xfrm>
        </p:grpSpPr>
        <p:sp>
          <p:nvSpPr>
            <p:cNvPr id="380" name="Oval 379"/>
            <p:cNvSpPr>
              <a:spLocks noChangeAspect="1"/>
            </p:cNvSpPr>
            <p:nvPr/>
          </p:nvSpPr>
          <p:spPr>
            <a:xfrm flipH="1">
              <a:off x="8663424" y="1376960"/>
              <a:ext cx="180000" cy="180000"/>
            </a:xfrm>
            <a:prstGeom prst="ellipse">
              <a:avLst/>
            </a:prstGeom>
            <a:solidFill>
              <a:srgbClr val="1A1E30"/>
            </a:solidFill>
            <a:ln w="19050" cap="flat" cmpd="sng" algn="ctr">
              <a:solidFill>
                <a:srgbClr val="B5B4B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8588588" y="1374054"/>
              <a:ext cx="36106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10.1</a:t>
              </a:r>
              <a:endParaRPr kumimoji="0" lang="pt-PT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382" name="Picture 307" descr="Roda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169" y="2566854"/>
            <a:ext cx="216000" cy="234326"/>
          </a:xfrm>
          <a:prstGeom prst="rect">
            <a:avLst/>
          </a:prstGeom>
        </p:spPr>
      </p:pic>
      <p:sp>
        <p:nvSpPr>
          <p:cNvPr id="383" name="Rectangle 106"/>
          <p:cNvSpPr>
            <a:spLocks noChangeAspect="1"/>
          </p:cNvSpPr>
          <p:nvPr/>
        </p:nvSpPr>
        <p:spPr>
          <a:xfrm rot="16200000">
            <a:off x="10661643" y="4104300"/>
            <a:ext cx="315399" cy="828000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</a:rPr>
              <a:t>Criar Atividade</a:t>
            </a:r>
            <a:endParaRPr kumimoji="0" lang="pt-BR" sz="600" b="0" i="0" u="none" strike="noStrike" kern="0" cap="none" spc="0" normalizeH="0" baseline="0" noProof="0" dirty="0" smtClean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384" name="Straight Arrow Connector 383"/>
          <p:cNvCxnSpPr>
            <a:stCxn id="383" idx="1"/>
            <a:endCxn id="367" idx="3"/>
          </p:cNvCxnSpPr>
          <p:nvPr/>
        </p:nvCxnSpPr>
        <p:spPr>
          <a:xfrm>
            <a:off x="10819343" y="4676000"/>
            <a:ext cx="0" cy="400659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5" name="Oval 384"/>
          <p:cNvSpPr>
            <a:spLocks noChangeAspect="1"/>
          </p:cNvSpPr>
          <p:nvPr/>
        </p:nvSpPr>
        <p:spPr>
          <a:xfrm flipH="1">
            <a:off x="10329471" y="4265489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</a:rPr>
              <a:t>11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86" name="Picture 307" descr="Roda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3888" y="4246503"/>
            <a:ext cx="180000" cy="195273"/>
          </a:xfrm>
          <a:prstGeom prst="rect">
            <a:avLst/>
          </a:prstGeom>
        </p:spPr>
      </p:pic>
      <p:grpSp>
        <p:nvGrpSpPr>
          <p:cNvPr id="387" name="Group 386"/>
          <p:cNvGrpSpPr/>
          <p:nvPr/>
        </p:nvGrpSpPr>
        <p:grpSpPr>
          <a:xfrm rot="21352263">
            <a:off x="10347877" y="2384960"/>
            <a:ext cx="899999" cy="355232"/>
            <a:chOff x="9510198" y="5212499"/>
            <a:chExt cx="1200000" cy="368813"/>
          </a:xfrm>
        </p:grpSpPr>
        <p:sp>
          <p:nvSpPr>
            <p:cNvPr id="388" name="Flowchart: Data 1212"/>
            <p:cNvSpPr>
              <a:spLocks noChangeAspect="1"/>
            </p:cNvSpPr>
            <p:nvPr/>
          </p:nvSpPr>
          <p:spPr>
            <a:xfrm rot="21001400">
              <a:off x="9510198" y="5212499"/>
              <a:ext cx="1200000" cy="36881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1131 h 11131"/>
                <a:gd name="connsiteX1" fmla="*/ 1411 w 10000"/>
                <a:gd name="connsiteY1" fmla="*/ 0 h 11131"/>
                <a:gd name="connsiteX2" fmla="*/ 10000 w 10000"/>
                <a:gd name="connsiteY2" fmla="*/ 1131 h 11131"/>
                <a:gd name="connsiteX3" fmla="*/ 8000 w 10000"/>
                <a:gd name="connsiteY3" fmla="*/ 11131 h 11131"/>
                <a:gd name="connsiteX4" fmla="*/ 0 w 10000"/>
                <a:gd name="connsiteY4" fmla="*/ 11131 h 11131"/>
                <a:gd name="connsiteX0" fmla="*/ 0 w 10000"/>
                <a:gd name="connsiteY0" fmla="*/ 11131 h 12028"/>
                <a:gd name="connsiteX1" fmla="*/ 1411 w 10000"/>
                <a:gd name="connsiteY1" fmla="*/ 0 h 12028"/>
                <a:gd name="connsiteX2" fmla="*/ 10000 w 10000"/>
                <a:gd name="connsiteY2" fmla="*/ 1131 h 12028"/>
                <a:gd name="connsiteX3" fmla="*/ 8660 w 10000"/>
                <a:gd name="connsiteY3" fmla="*/ 12028 h 12028"/>
                <a:gd name="connsiteX4" fmla="*/ 0 w 10000"/>
                <a:gd name="connsiteY4" fmla="*/ 11131 h 12028"/>
                <a:gd name="connsiteX0" fmla="*/ 0 w 10000"/>
                <a:gd name="connsiteY0" fmla="*/ 11131 h 11397"/>
                <a:gd name="connsiteX1" fmla="*/ 1411 w 10000"/>
                <a:gd name="connsiteY1" fmla="*/ 0 h 11397"/>
                <a:gd name="connsiteX2" fmla="*/ 10000 w 10000"/>
                <a:gd name="connsiteY2" fmla="*/ 1131 h 11397"/>
                <a:gd name="connsiteX3" fmla="*/ 9099 w 10000"/>
                <a:gd name="connsiteY3" fmla="*/ 11397 h 11397"/>
                <a:gd name="connsiteX4" fmla="*/ 0 w 10000"/>
                <a:gd name="connsiteY4" fmla="*/ 11131 h 11397"/>
                <a:gd name="connsiteX0" fmla="*/ 0 w 10000"/>
                <a:gd name="connsiteY0" fmla="*/ 10000 h 10266"/>
                <a:gd name="connsiteX1" fmla="*/ 1140 w 10000"/>
                <a:gd name="connsiteY1" fmla="*/ 108 h 10266"/>
                <a:gd name="connsiteX2" fmla="*/ 10000 w 10000"/>
                <a:gd name="connsiteY2" fmla="*/ 0 h 10266"/>
                <a:gd name="connsiteX3" fmla="*/ 9099 w 10000"/>
                <a:gd name="connsiteY3" fmla="*/ 10266 h 10266"/>
                <a:gd name="connsiteX4" fmla="*/ 0 w 10000"/>
                <a:gd name="connsiteY4" fmla="*/ 10000 h 10266"/>
                <a:gd name="connsiteX0" fmla="*/ 0 w 10000"/>
                <a:gd name="connsiteY0" fmla="*/ 10130 h 10396"/>
                <a:gd name="connsiteX1" fmla="*/ 1077 w 10000"/>
                <a:gd name="connsiteY1" fmla="*/ 0 h 10396"/>
                <a:gd name="connsiteX2" fmla="*/ 10000 w 10000"/>
                <a:gd name="connsiteY2" fmla="*/ 130 h 10396"/>
                <a:gd name="connsiteX3" fmla="*/ 9099 w 10000"/>
                <a:gd name="connsiteY3" fmla="*/ 10396 h 10396"/>
                <a:gd name="connsiteX4" fmla="*/ 0 w 10000"/>
                <a:gd name="connsiteY4" fmla="*/ 10130 h 1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396">
                  <a:moveTo>
                    <a:pt x="0" y="10130"/>
                  </a:moveTo>
                  <a:lnTo>
                    <a:pt x="1077" y="0"/>
                  </a:lnTo>
                  <a:lnTo>
                    <a:pt x="10000" y="130"/>
                  </a:lnTo>
                  <a:cubicBezTo>
                    <a:pt x="9700" y="3552"/>
                    <a:pt x="9399" y="6974"/>
                    <a:pt x="9099" y="10396"/>
                  </a:cubicBezTo>
                  <a:lnTo>
                    <a:pt x="0" y="10130"/>
                  </a:lnTo>
                  <a:close/>
                </a:path>
              </a:pathLst>
            </a:custGeom>
            <a:solidFill>
              <a:srgbClr val="1A1E30"/>
            </a:solidFill>
            <a:ln w="12700" cap="flat" cmpd="sng" algn="ctr">
              <a:solidFill>
                <a:srgbClr val="898686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  <a:scene3d>
                <a:camera prst="orthographicFront">
                  <a:rot lat="0" lon="0" rev="0"/>
                </a:camera>
                <a:lightRig rig="threePt" dir="t"/>
              </a:scene3d>
              <a:sp3d z="3175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451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9" name="TextBox 388"/>
            <p:cNvSpPr txBox="1">
              <a:spLocks noChangeAspect="1"/>
            </p:cNvSpPr>
            <p:nvPr/>
          </p:nvSpPr>
          <p:spPr>
            <a:xfrm rot="21053017">
              <a:off x="9565962" y="5296660"/>
              <a:ext cx="1089285" cy="191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pt-PT" sz="600" b="1" kern="0" dirty="0">
                  <a:solidFill>
                    <a:srgbClr val="FFFFFF"/>
                  </a:solidFill>
                  <a:latin typeface="Arial" panose="020B0604020202020204"/>
                </a:rPr>
                <a:t>Criar Atividade</a:t>
              </a:r>
            </a:p>
          </p:txBody>
        </p:sp>
      </p:grpSp>
      <p:cxnSp>
        <p:nvCxnSpPr>
          <p:cNvPr id="390" name="Straight Arrow Connector 389"/>
          <p:cNvCxnSpPr>
            <a:endCxn id="383" idx="3"/>
          </p:cNvCxnSpPr>
          <p:nvPr/>
        </p:nvCxnSpPr>
        <p:spPr>
          <a:xfrm>
            <a:off x="10797876" y="2747956"/>
            <a:ext cx="0" cy="1612645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dash"/>
            <a:miter lim="800000"/>
            <a:headEnd type="triangle"/>
            <a:tailEnd type="triangle"/>
          </a:ln>
          <a:effectLst/>
        </p:spPr>
      </p:cxnSp>
      <p:pic>
        <p:nvPicPr>
          <p:cNvPr id="394" name="Picture 307" descr="Roda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055" y="2558344"/>
            <a:ext cx="216000" cy="234326"/>
          </a:xfrm>
          <a:prstGeom prst="rect">
            <a:avLst/>
          </a:prstGeom>
        </p:spPr>
      </p:pic>
      <p:sp>
        <p:nvSpPr>
          <p:cNvPr id="114" name="Rectangle 106"/>
          <p:cNvSpPr>
            <a:spLocks noChangeAspect="1"/>
          </p:cNvSpPr>
          <p:nvPr/>
        </p:nvSpPr>
        <p:spPr>
          <a:xfrm rot="16200000">
            <a:off x="667120" y="4436742"/>
            <a:ext cx="180000" cy="180000"/>
          </a:xfrm>
          <a:prstGeom prst="rect">
            <a:avLst/>
          </a:prstGeom>
          <a:solidFill>
            <a:srgbClr val="1A1E30"/>
          </a:solidFill>
          <a:ln w="12700" cap="flat" cmpd="sng" algn="ctr">
            <a:solidFill>
              <a:srgbClr val="1DAF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algn="ctr" defTabSz="334544"/>
            <a:r>
              <a:rPr lang="pt-BR" sz="900" b="1" kern="0" dirty="0" smtClean="0">
                <a:solidFill>
                  <a:srgbClr val="FFFFFF"/>
                </a:solidFill>
                <a:latin typeface="Arial" panose="020B0604020202020204"/>
              </a:rPr>
              <a:t>B</a:t>
            </a:r>
            <a:endParaRPr lang="pt-BR" sz="900" b="1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87674" y="4612485"/>
            <a:ext cx="73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PT" sz="600" dirty="0" err="1" smtClean="0">
                <a:solidFill>
                  <a:srgbClr val="E7E6E6">
                    <a:lumMod val="10000"/>
                  </a:srgbClr>
                </a:solidFill>
                <a:latin typeface="Arial" panose="020B0604020202020204"/>
              </a:rPr>
              <a:t>Trat</a:t>
            </a:r>
            <a:r>
              <a:rPr lang="pt-PT" sz="600" dirty="0" smtClean="0">
                <a:solidFill>
                  <a:srgbClr val="E7E6E6">
                    <a:lumMod val="10000"/>
                  </a:srgbClr>
                </a:solidFill>
                <a:latin typeface="Arial" panose="020B0604020202020204"/>
              </a:rPr>
              <a:t>. 2ªEtapa Continuação (slide 3/4)</a:t>
            </a:r>
            <a:endParaRPr lang="pt-PT" sz="600" dirty="0">
              <a:solidFill>
                <a:srgbClr val="E7E6E6">
                  <a:lumMod val="10000"/>
                </a:srgbClr>
              </a:solidFill>
              <a:latin typeface="Arial" panose="020B0604020202020204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903410" y="4039904"/>
            <a:ext cx="88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PT" sz="600" kern="0" dirty="0" smtClean="0">
                <a:solidFill>
                  <a:srgbClr val="E7E6E6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 necessidade de intervenção em sistemas externos?</a:t>
            </a:r>
            <a:endParaRPr lang="pt-PT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Flowchart: Decision 122"/>
          <p:cNvSpPr>
            <a:spLocks noChangeAspect="1"/>
          </p:cNvSpPr>
          <p:nvPr/>
        </p:nvSpPr>
        <p:spPr>
          <a:xfrm rot="5400000">
            <a:off x="7159291" y="4408435"/>
            <a:ext cx="248767" cy="212513"/>
          </a:xfrm>
          <a:prstGeom prst="flowChartDecision">
            <a:avLst/>
          </a:prstGeom>
          <a:solidFill>
            <a:srgbClr val="FFFFFF"/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?</a:t>
            </a:r>
          </a:p>
        </p:txBody>
      </p:sp>
      <p:cxnSp>
        <p:nvCxnSpPr>
          <p:cNvPr id="124" name="Straight Arrow Connector 123"/>
          <p:cNvCxnSpPr>
            <a:stCxn id="123" idx="0"/>
            <a:endCxn id="126" idx="0"/>
          </p:cNvCxnSpPr>
          <p:nvPr/>
        </p:nvCxnSpPr>
        <p:spPr>
          <a:xfrm>
            <a:off x="7389931" y="4514692"/>
            <a:ext cx="451935" cy="2608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6" name="Rectangle 106"/>
          <p:cNvSpPr>
            <a:spLocks noChangeAspect="1"/>
          </p:cNvSpPr>
          <p:nvPr/>
        </p:nvSpPr>
        <p:spPr>
          <a:xfrm rot="16200000">
            <a:off x="8153029" y="4062137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Enviar para FT Manual</a:t>
            </a:r>
            <a:endParaRPr kumimoji="0" lang="pt-BR" sz="600" b="0" i="0" u="none" strike="noStrike" kern="0" cap="none" spc="0" normalizeH="0" baseline="0" noProof="0" dirty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373093" y="4505211"/>
            <a:ext cx="371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Sim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976574" y="4796140"/>
            <a:ext cx="371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Não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 flipH="1">
            <a:off x="7765362" y="4279728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64" name="Picture 307" descr="Roda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913" y="4287245"/>
            <a:ext cx="180000" cy="195273"/>
          </a:xfrm>
          <a:prstGeom prst="rect">
            <a:avLst/>
          </a:prstGeom>
        </p:spPr>
      </p:pic>
      <p:sp>
        <p:nvSpPr>
          <p:cNvPr id="108" name="Rectangle 236"/>
          <p:cNvSpPr/>
          <p:nvPr/>
        </p:nvSpPr>
        <p:spPr>
          <a:xfrm>
            <a:off x="338369" y="1145268"/>
            <a:ext cx="200265" cy="631334"/>
          </a:xfrm>
          <a:prstGeom prst="roundRect">
            <a:avLst/>
          </a:prstGeom>
          <a:solidFill>
            <a:srgbClr val="1A1E30"/>
          </a:solidFill>
          <a:ln w="6350" cap="flat" cmpd="sng" algn="ctr">
            <a:solidFill>
              <a:srgbClr val="1A1E30"/>
            </a:solidFill>
            <a:prstDash val="solid"/>
            <a:miter lim="800000"/>
          </a:ln>
          <a:effectLst/>
        </p:spPr>
        <p:txBody>
          <a:bodyPr vert="vert270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Front-end</a:t>
            </a:r>
            <a:endParaRPr kumimoji="0" lang="pt-BR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28" name="Elbow Connector 127"/>
          <p:cNvCxnSpPr>
            <a:stCxn id="123" idx="3"/>
            <a:endCxn id="366" idx="1"/>
          </p:cNvCxnSpPr>
          <p:nvPr/>
        </p:nvCxnSpPr>
        <p:spPr>
          <a:xfrm rot="16200000" flipH="1">
            <a:off x="8427501" y="3495247"/>
            <a:ext cx="19662" cy="2307317"/>
          </a:xfrm>
          <a:prstGeom prst="bentConnector3">
            <a:avLst>
              <a:gd name="adj1" fmla="val 2845209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9" name="Rectangle 88"/>
          <p:cNvSpPr>
            <a:spLocks noChangeAspect="1"/>
          </p:cNvSpPr>
          <p:nvPr/>
        </p:nvSpPr>
        <p:spPr>
          <a:xfrm>
            <a:off x="7036668" y="1217404"/>
            <a:ext cx="2326816" cy="523333"/>
          </a:xfrm>
          <a:prstGeom prst="rect">
            <a:avLst/>
          </a:prstGeom>
          <a:solidFill>
            <a:srgbClr val="F3F3F3">
              <a:alpha val="80784"/>
            </a:srgbClr>
          </a:solidFill>
          <a:ln w="12700" cap="flat" cmpd="sng" algn="ctr">
            <a:solidFill>
              <a:srgbClr val="4E5659">
                <a:alpha val="67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35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0" name="Rectangle 106"/>
          <p:cNvSpPr>
            <a:spLocks noChangeAspect="1"/>
          </p:cNvSpPr>
          <p:nvPr/>
        </p:nvSpPr>
        <p:spPr>
          <a:xfrm rot="16200000">
            <a:off x="8064800" y="1016282"/>
            <a:ext cx="292299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Tratamento Manual em sistemas externos</a:t>
            </a:r>
            <a:endParaRPr kumimoji="0" lang="pt-BR" sz="600" b="0" i="0" u="none" strike="noStrike" kern="0" cap="none" spc="0" normalizeH="0" baseline="0" noProof="0" dirty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 flipH="1">
            <a:off x="7665786" y="1251619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9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92" name="Picture 14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6112" y="1218935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" name="TextBox 92"/>
          <p:cNvSpPr txBox="1"/>
          <p:nvPr/>
        </p:nvSpPr>
        <p:spPr>
          <a:xfrm>
            <a:off x="6999510" y="1227216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2AAAD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</a:t>
            </a:r>
            <a:endParaRPr kumimoji="0" lang="pt-PT" sz="700" b="1" i="0" u="none" strike="noStrike" kern="1200" cap="none" spc="0" normalizeH="0" baseline="0" noProof="0" dirty="0">
              <a:ln>
                <a:noFill/>
              </a:ln>
              <a:solidFill>
                <a:srgbClr val="A2AAAD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95" name="Straight Arrow Connector 94"/>
          <p:cNvCxnSpPr>
            <a:stCxn id="126" idx="2"/>
            <a:endCxn id="366" idx="0"/>
          </p:cNvCxnSpPr>
          <p:nvPr/>
        </p:nvCxnSpPr>
        <p:spPr>
          <a:xfrm flipV="1">
            <a:off x="8752192" y="4514737"/>
            <a:ext cx="383636" cy="2563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3323878" y="2365677"/>
            <a:ext cx="1059676" cy="2301787"/>
            <a:chOff x="2866558" y="2365890"/>
            <a:chExt cx="1059676" cy="2301787"/>
          </a:xfrm>
        </p:grpSpPr>
        <p:sp>
          <p:nvSpPr>
            <p:cNvPr id="85" name="Rectangle 106"/>
            <p:cNvSpPr>
              <a:spLocks noChangeAspect="1"/>
            </p:cNvSpPr>
            <p:nvPr/>
          </p:nvSpPr>
          <p:spPr>
            <a:xfrm rot="16200000">
              <a:off x="3244742" y="4068514"/>
              <a:ext cx="288000" cy="910326"/>
            </a:xfrm>
            <a:prstGeom prst="rect">
              <a:avLst/>
            </a:prstGeom>
            <a:solidFill>
              <a:srgbClr val="E5F9FF"/>
            </a:solidFill>
            <a:ln w="3175" cap="flat" cmpd="sng" algn="ctr">
              <a:solidFill>
                <a:srgbClr val="1A1E3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vert" lIns="0" tIns="0" rIns="0" bIns="0" rtlCol="0" anchor="ctr"/>
            <a:lstStyle/>
            <a:p>
              <a:pPr marL="0" marR="0" lvl="0" indent="0" algn="ctr" defTabSz="3345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A1E3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Criar/</a:t>
              </a:r>
              <a:r>
                <a:rPr kumimoji="0" lang="pt-BR" sz="600" b="0" i="0" u="none" strike="noStrike" kern="0" cap="none" spc="0" normalizeH="0" noProof="0" dirty="0" smtClean="0">
                  <a:ln>
                    <a:noFill/>
                  </a:ln>
                  <a:solidFill>
                    <a:srgbClr val="1A1E3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Atualizar Contrato</a:t>
              </a:r>
              <a:endPara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86" name="Picture 307" descr="Roda-0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4630" y="4249809"/>
              <a:ext cx="180000" cy="195273"/>
            </a:xfrm>
            <a:prstGeom prst="rect">
              <a:avLst/>
            </a:prstGeom>
          </p:spPr>
        </p:pic>
        <p:sp>
          <p:nvSpPr>
            <p:cNvPr id="87" name="Oval 86"/>
            <p:cNvSpPr>
              <a:spLocks noChangeAspect="1"/>
            </p:cNvSpPr>
            <p:nvPr/>
          </p:nvSpPr>
          <p:spPr>
            <a:xfrm flipH="1">
              <a:off x="2866558" y="4278922"/>
              <a:ext cx="181626" cy="181626"/>
            </a:xfrm>
            <a:prstGeom prst="ellipse">
              <a:avLst/>
            </a:prstGeom>
            <a:solidFill>
              <a:srgbClr val="1A1E30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600" b="1" kern="0">
                  <a:solidFill>
                    <a:prstClr val="white"/>
                  </a:solidFill>
                  <a:latin typeface="Arial" panose="020B0604020202020204"/>
                </a:rPr>
                <a:t>5</a:t>
              </a:r>
              <a:endParaRPr kumimoji="0" lang="pt-BR" sz="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2996944" y="2365890"/>
              <a:ext cx="899999" cy="355232"/>
              <a:chOff x="4109180" y="1409013"/>
              <a:chExt cx="899999" cy="355232"/>
            </a:xfrm>
          </p:grpSpPr>
          <p:sp>
            <p:nvSpPr>
              <p:cNvPr id="94" name="Flowchart: Data 1212"/>
              <p:cNvSpPr>
                <a:spLocks noChangeAspect="1"/>
              </p:cNvSpPr>
              <p:nvPr/>
            </p:nvSpPr>
            <p:spPr>
              <a:xfrm rot="20753663">
                <a:off x="4109180" y="1409013"/>
                <a:ext cx="899999" cy="355232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1131 h 11131"/>
                  <a:gd name="connsiteX1" fmla="*/ 1411 w 10000"/>
                  <a:gd name="connsiteY1" fmla="*/ 0 h 11131"/>
                  <a:gd name="connsiteX2" fmla="*/ 10000 w 10000"/>
                  <a:gd name="connsiteY2" fmla="*/ 1131 h 11131"/>
                  <a:gd name="connsiteX3" fmla="*/ 8000 w 10000"/>
                  <a:gd name="connsiteY3" fmla="*/ 11131 h 11131"/>
                  <a:gd name="connsiteX4" fmla="*/ 0 w 10000"/>
                  <a:gd name="connsiteY4" fmla="*/ 11131 h 11131"/>
                  <a:gd name="connsiteX0" fmla="*/ 0 w 10000"/>
                  <a:gd name="connsiteY0" fmla="*/ 11131 h 12028"/>
                  <a:gd name="connsiteX1" fmla="*/ 1411 w 10000"/>
                  <a:gd name="connsiteY1" fmla="*/ 0 h 12028"/>
                  <a:gd name="connsiteX2" fmla="*/ 10000 w 10000"/>
                  <a:gd name="connsiteY2" fmla="*/ 1131 h 12028"/>
                  <a:gd name="connsiteX3" fmla="*/ 8660 w 10000"/>
                  <a:gd name="connsiteY3" fmla="*/ 12028 h 12028"/>
                  <a:gd name="connsiteX4" fmla="*/ 0 w 10000"/>
                  <a:gd name="connsiteY4" fmla="*/ 11131 h 12028"/>
                  <a:gd name="connsiteX0" fmla="*/ 0 w 10000"/>
                  <a:gd name="connsiteY0" fmla="*/ 11131 h 11397"/>
                  <a:gd name="connsiteX1" fmla="*/ 1411 w 10000"/>
                  <a:gd name="connsiteY1" fmla="*/ 0 h 11397"/>
                  <a:gd name="connsiteX2" fmla="*/ 10000 w 10000"/>
                  <a:gd name="connsiteY2" fmla="*/ 1131 h 11397"/>
                  <a:gd name="connsiteX3" fmla="*/ 9099 w 10000"/>
                  <a:gd name="connsiteY3" fmla="*/ 11397 h 11397"/>
                  <a:gd name="connsiteX4" fmla="*/ 0 w 10000"/>
                  <a:gd name="connsiteY4" fmla="*/ 11131 h 11397"/>
                  <a:gd name="connsiteX0" fmla="*/ 0 w 10000"/>
                  <a:gd name="connsiteY0" fmla="*/ 10000 h 10266"/>
                  <a:gd name="connsiteX1" fmla="*/ 1140 w 10000"/>
                  <a:gd name="connsiteY1" fmla="*/ 108 h 10266"/>
                  <a:gd name="connsiteX2" fmla="*/ 10000 w 10000"/>
                  <a:gd name="connsiteY2" fmla="*/ 0 h 10266"/>
                  <a:gd name="connsiteX3" fmla="*/ 9099 w 10000"/>
                  <a:gd name="connsiteY3" fmla="*/ 10266 h 10266"/>
                  <a:gd name="connsiteX4" fmla="*/ 0 w 10000"/>
                  <a:gd name="connsiteY4" fmla="*/ 10000 h 10266"/>
                  <a:gd name="connsiteX0" fmla="*/ 0 w 10000"/>
                  <a:gd name="connsiteY0" fmla="*/ 10130 h 10396"/>
                  <a:gd name="connsiteX1" fmla="*/ 1077 w 10000"/>
                  <a:gd name="connsiteY1" fmla="*/ 0 h 10396"/>
                  <a:gd name="connsiteX2" fmla="*/ 10000 w 10000"/>
                  <a:gd name="connsiteY2" fmla="*/ 130 h 10396"/>
                  <a:gd name="connsiteX3" fmla="*/ 9099 w 10000"/>
                  <a:gd name="connsiteY3" fmla="*/ 10396 h 10396"/>
                  <a:gd name="connsiteX4" fmla="*/ 0 w 10000"/>
                  <a:gd name="connsiteY4" fmla="*/ 10130 h 10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396">
                    <a:moveTo>
                      <a:pt x="0" y="10130"/>
                    </a:moveTo>
                    <a:lnTo>
                      <a:pt x="1077" y="0"/>
                    </a:lnTo>
                    <a:lnTo>
                      <a:pt x="10000" y="130"/>
                    </a:lnTo>
                    <a:cubicBezTo>
                      <a:pt x="9700" y="3552"/>
                      <a:pt x="9399" y="6974"/>
                      <a:pt x="9099" y="10396"/>
                    </a:cubicBezTo>
                    <a:lnTo>
                      <a:pt x="0" y="10130"/>
                    </a:lnTo>
                    <a:close/>
                  </a:path>
                </a:pathLst>
              </a:custGeom>
              <a:solidFill>
                <a:srgbClr val="1A1E30"/>
              </a:solidFill>
              <a:ln w="12700" cap="flat" cmpd="sng" algn="ctr">
                <a:solidFill>
                  <a:srgbClr val="898686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  <a:scene3d>
                  <a:camera prst="orthographicFront">
                    <a:rot lat="0" lon="0" rev="0"/>
                  </a:camera>
                  <a:lightRig rig="threePt" dir="t"/>
                </a:scene3d>
                <a:sp3d z="3175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451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6" name="TextBox 95"/>
              <p:cNvSpPr txBox="1">
                <a:spLocks noChangeAspect="1"/>
              </p:cNvSpPr>
              <p:nvPr/>
            </p:nvSpPr>
            <p:spPr>
              <a:xfrm rot="20805280">
                <a:off x="4176988" y="1429244"/>
                <a:ext cx="79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Criar/</a:t>
                </a:r>
                <a:r>
                  <a:rPr kumimoji="0" lang="pt-PT" sz="600" b="1" i="0" u="none" strike="noStrike" kern="0" cap="none" spc="0" normalizeH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Atualizar </a:t>
                </a:r>
                <a:r>
                  <a:rPr lang="pt-PT" sz="600" b="1" kern="0" noProof="0" dirty="0" smtClean="0">
                    <a:solidFill>
                      <a:srgbClr val="FFFFFF"/>
                    </a:solidFill>
                    <a:latin typeface="Arial" panose="020B0604020202020204"/>
                  </a:rPr>
                  <a:t>Contrato</a:t>
                </a:r>
                <a:endParaRPr kumimoji="0" lang="pt-PT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97" name="Picture 307" descr="Roda-0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0234" y="2490450"/>
              <a:ext cx="216000" cy="234326"/>
            </a:xfrm>
            <a:prstGeom prst="rect">
              <a:avLst/>
            </a:prstGeom>
          </p:spPr>
        </p:pic>
        <p:cxnSp>
          <p:nvCxnSpPr>
            <p:cNvPr id="119" name="Straight Arrow Connector 118"/>
            <p:cNvCxnSpPr/>
            <p:nvPr/>
          </p:nvCxnSpPr>
          <p:spPr>
            <a:xfrm flipH="1">
              <a:off x="3377542" y="2728763"/>
              <a:ext cx="5177" cy="1625030"/>
            </a:xfrm>
            <a:prstGeom prst="straightConnector1">
              <a:avLst/>
            </a:prstGeom>
            <a:noFill/>
            <a:ln w="3175" cap="flat" cmpd="sng" algn="ctr">
              <a:solidFill>
                <a:srgbClr val="898686"/>
              </a:solidFill>
              <a:prstDash val="dash"/>
              <a:miter lim="800000"/>
              <a:headEnd type="triangle"/>
              <a:tailEnd type="triangle"/>
            </a:ln>
            <a:effectLst/>
          </p:spPr>
        </p:cxnSp>
        <p:grpSp>
          <p:nvGrpSpPr>
            <p:cNvPr id="120" name="Group 119"/>
            <p:cNvGrpSpPr/>
            <p:nvPr/>
          </p:nvGrpSpPr>
          <p:grpSpPr>
            <a:xfrm>
              <a:off x="2944709" y="2378463"/>
              <a:ext cx="292068" cy="184666"/>
              <a:chOff x="8616374" y="1374627"/>
              <a:chExt cx="292068" cy="184666"/>
            </a:xfrm>
          </p:grpSpPr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 flipH="1">
                <a:off x="8663424" y="1376960"/>
                <a:ext cx="180000" cy="180000"/>
              </a:xfrm>
              <a:prstGeom prst="ellipse">
                <a:avLst/>
              </a:prstGeom>
              <a:solidFill>
                <a:srgbClr val="1A1E30"/>
              </a:solidFill>
              <a:ln w="19050" cap="flat" cmpd="sng" algn="ctr">
                <a:solidFill>
                  <a:srgbClr val="B5B4B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8616374" y="1374627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5.1</a:t>
                </a:r>
                <a:endParaRPr kumimoji="0" lang="pt-PT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30" name="Straight Arrow Connector 129"/>
          <p:cNvCxnSpPr>
            <a:stCxn id="172" idx="2"/>
            <a:endCxn id="150" idx="0"/>
          </p:cNvCxnSpPr>
          <p:nvPr/>
        </p:nvCxnSpPr>
        <p:spPr>
          <a:xfrm>
            <a:off x="2003410" y="4527249"/>
            <a:ext cx="210289" cy="2427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1" name="Straight Arrow Connector 130"/>
          <p:cNvCxnSpPr>
            <a:stCxn id="85" idx="2"/>
            <a:endCxn id="214" idx="0"/>
          </p:cNvCxnSpPr>
          <p:nvPr/>
        </p:nvCxnSpPr>
        <p:spPr>
          <a:xfrm flipV="1">
            <a:off x="4301225" y="4517756"/>
            <a:ext cx="497319" cy="5708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17" name="Group 116"/>
          <p:cNvGrpSpPr/>
          <p:nvPr/>
        </p:nvGrpSpPr>
        <p:grpSpPr>
          <a:xfrm>
            <a:off x="5849604" y="2392898"/>
            <a:ext cx="1104560" cy="2268858"/>
            <a:chOff x="5711627" y="2400049"/>
            <a:chExt cx="1104560" cy="2268858"/>
          </a:xfrm>
        </p:grpSpPr>
        <p:sp>
          <p:nvSpPr>
            <p:cNvPr id="129" name="Rectangle 106"/>
            <p:cNvSpPr>
              <a:spLocks noChangeAspect="1"/>
            </p:cNvSpPr>
            <p:nvPr/>
          </p:nvSpPr>
          <p:spPr>
            <a:xfrm rot="16200000">
              <a:off x="6136538" y="4069744"/>
              <a:ext cx="288000" cy="910326"/>
            </a:xfrm>
            <a:prstGeom prst="rect">
              <a:avLst/>
            </a:prstGeom>
            <a:solidFill>
              <a:srgbClr val="E5F9FF"/>
            </a:solidFill>
            <a:ln w="3175" cap="flat" cmpd="sng" algn="ctr">
              <a:solidFill>
                <a:srgbClr val="1A1E3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vert" lIns="0" tIns="0" rIns="0" bIns="0" rtlCol="0" anchor="ctr"/>
            <a:lstStyle/>
            <a:p>
              <a:pPr lvl="0" algn="ctr" defTabSz="334544">
                <a:defRPr/>
              </a:pPr>
              <a:r>
                <a:rPr lang="pt-PT" sz="600" kern="0" dirty="0">
                  <a:solidFill>
                    <a:srgbClr val="1A1E30"/>
                  </a:solidFill>
                  <a:latin typeface="Arial" panose="020B0604020202020204"/>
                </a:rPr>
                <a:t>Criar e Configurar Produtos e Serviços</a:t>
              </a:r>
              <a:endPara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32" name="Picture 307" descr="Roda-0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6187" y="4321394"/>
              <a:ext cx="180000" cy="195273"/>
            </a:xfrm>
            <a:prstGeom prst="rect">
              <a:avLst/>
            </a:prstGeom>
          </p:spPr>
        </p:pic>
        <p:sp>
          <p:nvSpPr>
            <p:cNvPr id="133" name="Oval 132"/>
            <p:cNvSpPr>
              <a:spLocks noChangeAspect="1"/>
            </p:cNvSpPr>
            <p:nvPr/>
          </p:nvSpPr>
          <p:spPr>
            <a:xfrm flipH="1">
              <a:off x="5711627" y="4303937"/>
              <a:ext cx="180000" cy="180000"/>
            </a:xfrm>
            <a:prstGeom prst="ellipse">
              <a:avLst/>
            </a:prstGeom>
            <a:solidFill>
              <a:srgbClr val="1A1E30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600" b="1" kern="0" dirty="0" smtClean="0">
                  <a:solidFill>
                    <a:prstClr val="white"/>
                  </a:solidFill>
                  <a:latin typeface="Arial" panose="020B0604020202020204"/>
                </a:rPr>
                <a:t>7</a:t>
              </a:r>
              <a:endParaRPr kumimoji="0" lang="pt-BR" sz="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 rot="21352263">
              <a:off x="5823778" y="2404095"/>
              <a:ext cx="899999" cy="369332"/>
              <a:chOff x="9510198" y="5200798"/>
              <a:chExt cx="1200000" cy="383452"/>
            </a:xfrm>
          </p:grpSpPr>
          <p:sp>
            <p:nvSpPr>
              <p:cNvPr id="143" name="Flowchart: Data 1212"/>
              <p:cNvSpPr>
                <a:spLocks noChangeAspect="1"/>
              </p:cNvSpPr>
              <p:nvPr/>
            </p:nvSpPr>
            <p:spPr>
              <a:xfrm rot="21001400">
                <a:off x="9510198" y="5212499"/>
                <a:ext cx="1200000" cy="36881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1131 h 11131"/>
                  <a:gd name="connsiteX1" fmla="*/ 1411 w 10000"/>
                  <a:gd name="connsiteY1" fmla="*/ 0 h 11131"/>
                  <a:gd name="connsiteX2" fmla="*/ 10000 w 10000"/>
                  <a:gd name="connsiteY2" fmla="*/ 1131 h 11131"/>
                  <a:gd name="connsiteX3" fmla="*/ 8000 w 10000"/>
                  <a:gd name="connsiteY3" fmla="*/ 11131 h 11131"/>
                  <a:gd name="connsiteX4" fmla="*/ 0 w 10000"/>
                  <a:gd name="connsiteY4" fmla="*/ 11131 h 11131"/>
                  <a:gd name="connsiteX0" fmla="*/ 0 w 10000"/>
                  <a:gd name="connsiteY0" fmla="*/ 11131 h 12028"/>
                  <a:gd name="connsiteX1" fmla="*/ 1411 w 10000"/>
                  <a:gd name="connsiteY1" fmla="*/ 0 h 12028"/>
                  <a:gd name="connsiteX2" fmla="*/ 10000 w 10000"/>
                  <a:gd name="connsiteY2" fmla="*/ 1131 h 12028"/>
                  <a:gd name="connsiteX3" fmla="*/ 8660 w 10000"/>
                  <a:gd name="connsiteY3" fmla="*/ 12028 h 12028"/>
                  <a:gd name="connsiteX4" fmla="*/ 0 w 10000"/>
                  <a:gd name="connsiteY4" fmla="*/ 11131 h 12028"/>
                  <a:gd name="connsiteX0" fmla="*/ 0 w 10000"/>
                  <a:gd name="connsiteY0" fmla="*/ 11131 h 11397"/>
                  <a:gd name="connsiteX1" fmla="*/ 1411 w 10000"/>
                  <a:gd name="connsiteY1" fmla="*/ 0 h 11397"/>
                  <a:gd name="connsiteX2" fmla="*/ 10000 w 10000"/>
                  <a:gd name="connsiteY2" fmla="*/ 1131 h 11397"/>
                  <a:gd name="connsiteX3" fmla="*/ 9099 w 10000"/>
                  <a:gd name="connsiteY3" fmla="*/ 11397 h 11397"/>
                  <a:gd name="connsiteX4" fmla="*/ 0 w 10000"/>
                  <a:gd name="connsiteY4" fmla="*/ 11131 h 11397"/>
                  <a:gd name="connsiteX0" fmla="*/ 0 w 10000"/>
                  <a:gd name="connsiteY0" fmla="*/ 10000 h 10266"/>
                  <a:gd name="connsiteX1" fmla="*/ 1140 w 10000"/>
                  <a:gd name="connsiteY1" fmla="*/ 108 h 10266"/>
                  <a:gd name="connsiteX2" fmla="*/ 10000 w 10000"/>
                  <a:gd name="connsiteY2" fmla="*/ 0 h 10266"/>
                  <a:gd name="connsiteX3" fmla="*/ 9099 w 10000"/>
                  <a:gd name="connsiteY3" fmla="*/ 10266 h 10266"/>
                  <a:gd name="connsiteX4" fmla="*/ 0 w 10000"/>
                  <a:gd name="connsiteY4" fmla="*/ 10000 h 10266"/>
                  <a:gd name="connsiteX0" fmla="*/ 0 w 10000"/>
                  <a:gd name="connsiteY0" fmla="*/ 10130 h 10396"/>
                  <a:gd name="connsiteX1" fmla="*/ 1077 w 10000"/>
                  <a:gd name="connsiteY1" fmla="*/ 0 h 10396"/>
                  <a:gd name="connsiteX2" fmla="*/ 10000 w 10000"/>
                  <a:gd name="connsiteY2" fmla="*/ 130 h 10396"/>
                  <a:gd name="connsiteX3" fmla="*/ 9099 w 10000"/>
                  <a:gd name="connsiteY3" fmla="*/ 10396 h 10396"/>
                  <a:gd name="connsiteX4" fmla="*/ 0 w 10000"/>
                  <a:gd name="connsiteY4" fmla="*/ 10130 h 10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396">
                    <a:moveTo>
                      <a:pt x="0" y="10130"/>
                    </a:moveTo>
                    <a:lnTo>
                      <a:pt x="1077" y="0"/>
                    </a:lnTo>
                    <a:lnTo>
                      <a:pt x="10000" y="130"/>
                    </a:lnTo>
                    <a:cubicBezTo>
                      <a:pt x="9700" y="3552"/>
                      <a:pt x="9399" y="6974"/>
                      <a:pt x="9099" y="10396"/>
                    </a:cubicBezTo>
                    <a:lnTo>
                      <a:pt x="0" y="10130"/>
                    </a:lnTo>
                    <a:close/>
                  </a:path>
                </a:pathLst>
              </a:custGeom>
              <a:solidFill>
                <a:srgbClr val="1A1E30"/>
              </a:solidFill>
              <a:ln w="12700" cap="flat" cmpd="sng" algn="ctr">
                <a:solidFill>
                  <a:srgbClr val="898686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  <a:scene3d>
                  <a:camera prst="orthographicFront">
                    <a:rot lat="0" lon="0" rev="0"/>
                  </a:camera>
                  <a:lightRig rig="threePt" dir="t"/>
                </a:scene3d>
                <a:sp3d z="3175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451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4" name="TextBox 143"/>
              <p:cNvSpPr txBox="1">
                <a:spLocks noChangeAspect="1"/>
              </p:cNvSpPr>
              <p:nvPr/>
            </p:nvSpPr>
            <p:spPr>
              <a:xfrm rot="21053017">
                <a:off x="9565962" y="5200798"/>
                <a:ext cx="1089285" cy="383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Criar/</a:t>
                </a:r>
                <a:r>
                  <a:rPr lang="pt-PT" sz="600" b="1" kern="0" dirty="0" smtClean="0">
                    <a:solidFill>
                      <a:srgbClr val="FFFFFF"/>
                    </a:solidFill>
                    <a:latin typeface="Arial" panose="020B0604020202020204"/>
                  </a:rPr>
                  <a:t>Atualizar </a:t>
                </a:r>
                <a:r>
                  <a:rPr kumimoji="0" lang="pt-PT" sz="600" b="1" i="0" u="none" strike="noStrike" kern="0" cap="none" spc="0" normalizeH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Produtos &amp; Serviços</a:t>
                </a:r>
                <a:endParaRPr kumimoji="0" lang="pt-PT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776146" y="2400049"/>
              <a:ext cx="292068" cy="184666"/>
              <a:chOff x="8614492" y="1373035"/>
              <a:chExt cx="292068" cy="184666"/>
            </a:xfrm>
          </p:grpSpPr>
          <p:sp>
            <p:nvSpPr>
              <p:cNvPr id="139" name="Oval 138"/>
              <p:cNvSpPr>
                <a:spLocks noChangeAspect="1"/>
              </p:cNvSpPr>
              <p:nvPr/>
            </p:nvSpPr>
            <p:spPr>
              <a:xfrm flipH="1">
                <a:off x="8663424" y="1376960"/>
                <a:ext cx="180000" cy="180000"/>
              </a:xfrm>
              <a:prstGeom prst="ellipse">
                <a:avLst/>
              </a:prstGeom>
              <a:solidFill>
                <a:srgbClr val="1A1E30"/>
              </a:solidFill>
              <a:ln w="19050" cap="flat" cmpd="sng" algn="ctr">
                <a:solidFill>
                  <a:srgbClr val="B5B4B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8614492" y="1373035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7.1</a:t>
                </a:r>
                <a:endParaRPr kumimoji="0" lang="pt-PT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137" name="Picture 307" descr="Roda-0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7600" y="2607285"/>
              <a:ext cx="216000" cy="234326"/>
            </a:xfrm>
            <a:prstGeom prst="rect">
              <a:avLst/>
            </a:prstGeom>
          </p:spPr>
        </p:pic>
        <p:cxnSp>
          <p:nvCxnSpPr>
            <p:cNvPr id="138" name="Straight Arrow Connector 137"/>
            <p:cNvCxnSpPr>
              <a:endCxn id="129" idx="3"/>
            </p:cNvCxnSpPr>
            <p:nvPr/>
          </p:nvCxnSpPr>
          <p:spPr>
            <a:xfrm flipH="1">
              <a:off x="6280538" y="2755877"/>
              <a:ext cx="5177" cy="1625030"/>
            </a:xfrm>
            <a:prstGeom prst="straightConnector1">
              <a:avLst/>
            </a:prstGeom>
            <a:noFill/>
            <a:ln w="3175" cap="flat" cmpd="sng" algn="ctr">
              <a:solidFill>
                <a:srgbClr val="898686"/>
              </a:solidFill>
              <a:prstDash val="dash"/>
              <a:miter lim="800000"/>
              <a:headEnd type="triangle"/>
              <a:tailEnd type="triangle"/>
            </a:ln>
            <a:effectLst/>
          </p:spPr>
        </p:cxnSp>
      </p:grpSp>
      <p:cxnSp>
        <p:nvCxnSpPr>
          <p:cNvPr id="145" name="Straight Arrow Connector 144"/>
          <p:cNvCxnSpPr>
            <a:stCxn id="129" idx="2"/>
            <a:endCxn id="123" idx="2"/>
          </p:cNvCxnSpPr>
          <p:nvPr/>
        </p:nvCxnSpPr>
        <p:spPr>
          <a:xfrm flipV="1">
            <a:off x="6873678" y="4514692"/>
            <a:ext cx="303740" cy="3064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4" name="Straight Arrow Connector 133"/>
          <p:cNvCxnSpPr/>
          <p:nvPr/>
        </p:nvCxnSpPr>
        <p:spPr>
          <a:xfrm>
            <a:off x="8290564" y="1684856"/>
            <a:ext cx="24152" cy="2673242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dash"/>
            <a:miter lim="800000"/>
            <a:headEnd type="triangle"/>
            <a:tailEnd type="triangle"/>
          </a:ln>
          <a:effectLst/>
        </p:spPr>
      </p:cxnSp>
      <p:grpSp>
        <p:nvGrpSpPr>
          <p:cNvPr id="149" name="Group 148"/>
          <p:cNvGrpSpPr/>
          <p:nvPr/>
        </p:nvGrpSpPr>
        <p:grpSpPr>
          <a:xfrm>
            <a:off x="2146678" y="2345953"/>
            <a:ext cx="1059676" cy="2327723"/>
            <a:chOff x="2866558" y="2339954"/>
            <a:chExt cx="1059676" cy="2327723"/>
          </a:xfrm>
        </p:grpSpPr>
        <p:sp>
          <p:nvSpPr>
            <p:cNvPr id="150" name="Rectangle 106"/>
            <p:cNvSpPr>
              <a:spLocks noChangeAspect="1"/>
            </p:cNvSpPr>
            <p:nvPr/>
          </p:nvSpPr>
          <p:spPr>
            <a:xfrm rot="16200000">
              <a:off x="3244742" y="4068514"/>
              <a:ext cx="288000" cy="910326"/>
            </a:xfrm>
            <a:prstGeom prst="rect">
              <a:avLst/>
            </a:prstGeom>
            <a:solidFill>
              <a:srgbClr val="E5F9FF"/>
            </a:solidFill>
            <a:ln w="3175" cap="flat" cmpd="sng" algn="ctr">
              <a:solidFill>
                <a:srgbClr val="1A1E3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vert" lIns="0" tIns="0" rIns="0" bIns="0" rtlCol="0" anchor="ctr"/>
            <a:lstStyle/>
            <a:p>
              <a:pPr marL="0" marR="0" lvl="0" indent="0" algn="ctr" defTabSz="3345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A1E3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Enviar Relação Cliente-Cliente e Poderes</a:t>
              </a:r>
              <a:endPara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51" name="Picture 307" descr="Roda-0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4630" y="4249809"/>
              <a:ext cx="180000" cy="195273"/>
            </a:xfrm>
            <a:prstGeom prst="rect">
              <a:avLst/>
            </a:prstGeom>
          </p:spPr>
        </p:pic>
        <p:sp>
          <p:nvSpPr>
            <p:cNvPr id="152" name="Oval 151"/>
            <p:cNvSpPr>
              <a:spLocks noChangeAspect="1"/>
            </p:cNvSpPr>
            <p:nvPr/>
          </p:nvSpPr>
          <p:spPr>
            <a:xfrm flipH="1">
              <a:off x="2866558" y="4278922"/>
              <a:ext cx="180000" cy="180000"/>
            </a:xfrm>
            <a:prstGeom prst="ellipse">
              <a:avLst/>
            </a:prstGeom>
            <a:solidFill>
              <a:srgbClr val="1A1E30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600" b="1" kern="0" dirty="0">
                  <a:solidFill>
                    <a:prstClr val="white"/>
                  </a:solidFill>
                  <a:latin typeface="Arial" panose="020B0604020202020204"/>
                </a:rPr>
                <a:t>2</a:t>
              </a:r>
              <a:endParaRPr kumimoji="0" lang="pt-BR" sz="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2996944" y="2339954"/>
              <a:ext cx="899999" cy="381168"/>
              <a:chOff x="4109180" y="1383077"/>
              <a:chExt cx="899999" cy="381168"/>
            </a:xfrm>
          </p:grpSpPr>
          <p:sp>
            <p:nvSpPr>
              <p:cNvPr id="160" name="Flowchart: Data 1212"/>
              <p:cNvSpPr>
                <a:spLocks noChangeAspect="1"/>
              </p:cNvSpPr>
              <p:nvPr/>
            </p:nvSpPr>
            <p:spPr>
              <a:xfrm rot="20753663">
                <a:off x="4109180" y="1409013"/>
                <a:ext cx="899999" cy="355232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1131 h 11131"/>
                  <a:gd name="connsiteX1" fmla="*/ 1411 w 10000"/>
                  <a:gd name="connsiteY1" fmla="*/ 0 h 11131"/>
                  <a:gd name="connsiteX2" fmla="*/ 10000 w 10000"/>
                  <a:gd name="connsiteY2" fmla="*/ 1131 h 11131"/>
                  <a:gd name="connsiteX3" fmla="*/ 8000 w 10000"/>
                  <a:gd name="connsiteY3" fmla="*/ 11131 h 11131"/>
                  <a:gd name="connsiteX4" fmla="*/ 0 w 10000"/>
                  <a:gd name="connsiteY4" fmla="*/ 11131 h 11131"/>
                  <a:gd name="connsiteX0" fmla="*/ 0 w 10000"/>
                  <a:gd name="connsiteY0" fmla="*/ 11131 h 12028"/>
                  <a:gd name="connsiteX1" fmla="*/ 1411 w 10000"/>
                  <a:gd name="connsiteY1" fmla="*/ 0 h 12028"/>
                  <a:gd name="connsiteX2" fmla="*/ 10000 w 10000"/>
                  <a:gd name="connsiteY2" fmla="*/ 1131 h 12028"/>
                  <a:gd name="connsiteX3" fmla="*/ 8660 w 10000"/>
                  <a:gd name="connsiteY3" fmla="*/ 12028 h 12028"/>
                  <a:gd name="connsiteX4" fmla="*/ 0 w 10000"/>
                  <a:gd name="connsiteY4" fmla="*/ 11131 h 12028"/>
                  <a:gd name="connsiteX0" fmla="*/ 0 w 10000"/>
                  <a:gd name="connsiteY0" fmla="*/ 11131 h 11397"/>
                  <a:gd name="connsiteX1" fmla="*/ 1411 w 10000"/>
                  <a:gd name="connsiteY1" fmla="*/ 0 h 11397"/>
                  <a:gd name="connsiteX2" fmla="*/ 10000 w 10000"/>
                  <a:gd name="connsiteY2" fmla="*/ 1131 h 11397"/>
                  <a:gd name="connsiteX3" fmla="*/ 9099 w 10000"/>
                  <a:gd name="connsiteY3" fmla="*/ 11397 h 11397"/>
                  <a:gd name="connsiteX4" fmla="*/ 0 w 10000"/>
                  <a:gd name="connsiteY4" fmla="*/ 11131 h 11397"/>
                  <a:gd name="connsiteX0" fmla="*/ 0 w 10000"/>
                  <a:gd name="connsiteY0" fmla="*/ 10000 h 10266"/>
                  <a:gd name="connsiteX1" fmla="*/ 1140 w 10000"/>
                  <a:gd name="connsiteY1" fmla="*/ 108 h 10266"/>
                  <a:gd name="connsiteX2" fmla="*/ 10000 w 10000"/>
                  <a:gd name="connsiteY2" fmla="*/ 0 h 10266"/>
                  <a:gd name="connsiteX3" fmla="*/ 9099 w 10000"/>
                  <a:gd name="connsiteY3" fmla="*/ 10266 h 10266"/>
                  <a:gd name="connsiteX4" fmla="*/ 0 w 10000"/>
                  <a:gd name="connsiteY4" fmla="*/ 10000 h 10266"/>
                  <a:gd name="connsiteX0" fmla="*/ 0 w 10000"/>
                  <a:gd name="connsiteY0" fmla="*/ 10130 h 10396"/>
                  <a:gd name="connsiteX1" fmla="*/ 1077 w 10000"/>
                  <a:gd name="connsiteY1" fmla="*/ 0 h 10396"/>
                  <a:gd name="connsiteX2" fmla="*/ 10000 w 10000"/>
                  <a:gd name="connsiteY2" fmla="*/ 130 h 10396"/>
                  <a:gd name="connsiteX3" fmla="*/ 9099 w 10000"/>
                  <a:gd name="connsiteY3" fmla="*/ 10396 h 10396"/>
                  <a:gd name="connsiteX4" fmla="*/ 0 w 10000"/>
                  <a:gd name="connsiteY4" fmla="*/ 10130 h 10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396">
                    <a:moveTo>
                      <a:pt x="0" y="10130"/>
                    </a:moveTo>
                    <a:lnTo>
                      <a:pt x="1077" y="0"/>
                    </a:lnTo>
                    <a:lnTo>
                      <a:pt x="10000" y="130"/>
                    </a:lnTo>
                    <a:cubicBezTo>
                      <a:pt x="9700" y="3552"/>
                      <a:pt x="9399" y="6974"/>
                      <a:pt x="9099" y="10396"/>
                    </a:cubicBezTo>
                    <a:lnTo>
                      <a:pt x="0" y="10130"/>
                    </a:lnTo>
                    <a:close/>
                  </a:path>
                </a:pathLst>
              </a:custGeom>
              <a:solidFill>
                <a:srgbClr val="1A1E30"/>
              </a:solidFill>
              <a:ln w="12700" cap="flat" cmpd="sng" algn="ctr">
                <a:solidFill>
                  <a:srgbClr val="898686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  <a:scene3d>
                  <a:camera prst="orthographicFront">
                    <a:rot lat="0" lon="0" rev="0"/>
                  </a:camera>
                  <a:lightRig rig="threePt" dir="t"/>
                </a:scene3d>
                <a:sp3d z="3175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451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1" name="TextBox 160"/>
              <p:cNvSpPr txBox="1">
                <a:spLocks noChangeAspect="1"/>
              </p:cNvSpPr>
              <p:nvPr/>
            </p:nvSpPr>
            <p:spPr>
              <a:xfrm rot="20805280">
                <a:off x="4176988" y="1383077"/>
                <a:ext cx="79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defTabSz="334544">
                  <a:defRPr/>
                </a:pPr>
                <a:r>
                  <a:rPr lang="pt-BR" sz="600" kern="0" dirty="0">
                    <a:solidFill>
                      <a:schemeClr val="bg1"/>
                    </a:solidFill>
                    <a:latin typeface="Arial" panose="020B0604020202020204"/>
                  </a:rPr>
                  <a:t>Enviar Relação Cliente-Cliente e Poderes</a:t>
                </a:r>
              </a:p>
            </p:txBody>
          </p:sp>
        </p:grpSp>
        <p:pic>
          <p:nvPicPr>
            <p:cNvPr id="155" name="Picture 307" descr="Roda-0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0234" y="2490450"/>
              <a:ext cx="216000" cy="234326"/>
            </a:xfrm>
            <a:prstGeom prst="rect">
              <a:avLst/>
            </a:prstGeom>
          </p:spPr>
        </p:pic>
        <p:cxnSp>
          <p:nvCxnSpPr>
            <p:cNvPr id="156" name="Straight Arrow Connector 155"/>
            <p:cNvCxnSpPr/>
            <p:nvPr/>
          </p:nvCxnSpPr>
          <p:spPr>
            <a:xfrm flipH="1">
              <a:off x="3377542" y="2728763"/>
              <a:ext cx="5177" cy="1625030"/>
            </a:xfrm>
            <a:prstGeom prst="straightConnector1">
              <a:avLst/>
            </a:prstGeom>
            <a:noFill/>
            <a:ln w="3175" cap="flat" cmpd="sng" algn="ctr">
              <a:solidFill>
                <a:srgbClr val="898686"/>
              </a:solidFill>
              <a:prstDash val="dash"/>
              <a:miter lim="800000"/>
              <a:headEnd type="triangle"/>
              <a:tailEnd type="triangle"/>
            </a:ln>
            <a:effectLst/>
          </p:spPr>
        </p:cxnSp>
        <p:grpSp>
          <p:nvGrpSpPr>
            <p:cNvPr id="157" name="Group 156"/>
            <p:cNvGrpSpPr/>
            <p:nvPr/>
          </p:nvGrpSpPr>
          <p:grpSpPr>
            <a:xfrm>
              <a:off x="2944709" y="2378463"/>
              <a:ext cx="292068" cy="184666"/>
              <a:chOff x="8616374" y="1374627"/>
              <a:chExt cx="292068" cy="184666"/>
            </a:xfrm>
          </p:grpSpPr>
          <p:sp>
            <p:nvSpPr>
              <p:cNvPr id="158" name="Oval 157"/>
              <p:cNvSpPr>
                <a:spLocks noChangeAspect="1"/>
              </p:cNvSpPr>
              <p:nvPr/>
            </p:nvSpPr>
            <p:spPr>
              <a:xfrm flipH="1">
                <a:off x="8663424" y="1376960"/>
                <a:ext cx="180000" cy="180000"/>
              </a:xfrm>
              <a:prstGeom prst="ellipse">
                <a:avLst/>
              </a:prstGeom>
              <a:solidFill>
                <a:srgbClr val="1A1E30"/>
              </a:solidFill>
              <a:ln w="19050" cap="flat" cmpd="sng" algn="ctr">
                <a:solidFill>
                  <a:srgbClr val="B5B4B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616374" y="1374627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2.1</a:t>
                </a:r>
                <a:endParaRPr kumimoji="0" lang="pt-PT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80" name="Rectangle 106"/>
          <p:cNvSpPr>
            <a:spLocks noChangeAspect="1"/>
          </p:cNvSpPr>
          <p:nvPr/>
        </p:nvSpPr>
        <p:spPr>
          <a:xfrm rot="16200000">
            <a:off x="3112983" y="5075311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FT Validação</a:t>
            </a:r>
            <a:r>
              <a:rPr kumimoji="0" lang="pt-BR" sz="600" b="0" i="0" u="none" strike="noStrike" kern="0" cap="none" spc="0" normalizeH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MCC</a:t>
            </a:r>
            <a:endParaRPr kumimoji="0" lang="pt-BR" sz="600" b="0" i="0" u="none" strike="noStrike" kern="0" cap="none" spc="0" normalizeH="0" baseline="0" noProof="0" dirty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82" name="Elbow Connector 181"/>
          <p:cNvCxnSpPr>
            <a:stCxn id="150" idx="1"/>
            <a:endCxn id="180" idx="0"/>
          </p:cNvCxnSpPr>
          <p:nvPr/>
        </p:nvCxnSpPr>
        <p:spPr>
          <a:xfrm rot="16200000" flipH="1">
            <a:off x="2306942" y="5035596"/>
            <a:ext cx="856798" cy="132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180" idx="2"/>
            <a:endCxn id="85" idx="1"/>
          </p:cNvCxnSpPr>
          <p:nvPr/>
        </p:nvCxnSpPr>
        <p:spPr>
          <a:xfrm flipV="1">
            <a:off x="3712146" y="4667464"/>
            <a:ext cx="133916" cy="863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8" name="Oval 187"/>
          <p:cNvSpPr>
            <a:spLocks noChangeAspect="1"/>
          </p:cNvSpPr>
          <p:nvPr/>
        </p:nvSpPr>
        <p:spPr>
          <a:xfrm flipH="1">
            <a:off x="2741770" y="5337334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</a:rPr>
              <a:t>3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91" name="Group 190"/>
          <p:cNvGrpSpPr/>
          <p:nvPr/>
        </p:nvGrpSpPr>
        <p:grpSpPr>
          <a:xfrm>
            <a:off x="10302750" y="2392898"/>
            <a:ext cx="366253" cy="191679"/>
            <a:chOff x="8583403" y="1367042"/>
            <a:chExt cx="366253" cy="191679"/>
          </a:xfrm>
        </p:grpSpPr>
        <p:sp>
          <p:nvSpPr>
            <p:cNvPr id="192" name="Oval 191"/>
            <p:cNvSpPr>
              <a:spLocks noChangeAspect="1"/>
            </p:cNvSpPr>
            <p:nvPr/>
          </p:nvSpPr>
          <p:spPr>
            <a:xfrm flipH="1">
              <a:off x="8663424" y="1376960"/>
              <a:ext cx="180000" cy="180000"/>
            </a:xfrm>
            <a:prstGeom prst="ellipse">
              <a:avLst/>
            </a:prstGeom>
            <a:solidFill>
              <a:srgbClr val="1A1E30"/>
            </a:solidFill>
            <a:ln w="19050" cap="flat" cmpd="sng" algn="ctr">
              <a:solidFill>
                <a:srgbClr val="B5B4B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8583403" y="1367042"/>
              <a:ext cx="366253" cy="191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11.1</a:t>
              </a:r>
              <a:endParaRPr kumimoji="0" lang="pt-PT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cxnSp>
        <p:nvCxnSpPr>
          <p:cNvPr id="195" name="Straight Arrow Connector 194"/>
          <p:cNvCxnSpPr>
            <a:stCxn id="196" idx="1"/>
            <a:endCxn id="180" idx="3"/>
          </p:cNvCxnSpPr>
          <p:nvPr/>
        </p:nvCxnSpPr>
        <p:spPr>
          <a:xfrm flipH="1">
            <a:off x="3256983" y="1703077"/>
            <a:ext cx="38325" cy="3683397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dash"/>
            <a:miter lim="800000"/>
            <a:headEnd type="triangle"/>
            <a:tailEnd type="triangle"/>
          </a:ln>
          <a:effectLst/>
        </p:spPr>
      </p:cxnSp>
      <p:sp>
        <p:nvSpPr>
          <p:cNvPr id="196" name="Rectangle 106"/>
          <p:cNvSpPr>
            <a:spLocks noChangeAspect="1"/>
          </p:cNvSpPr>
          <p:nvPr/>
        </p:nvSpPr>
        <p:spPr>
          <a:xfrm rot="16200000">
            <a:off x="3149158" y="1101764"/>
            <a:ext cx="292299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Tratamento de validação MCC</a:t>
            </a:r>
            <a:endParaRPr kumimoji="0" lang="pt-BR" sz="600" b="0" i="0" u="none" strike="noStrike" kern="0" cap="none" spc="0" normalizeH="0" baseline="0" noProof="0" dirty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87" name="Picture 14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61378" y="1343898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1" name="Picture 307" descr="Roda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197" y="5335200"/>
            <a:ext cx="180000" cy="195273"/>
          </a:xfrm>
          <a:prstGeom prst="rect">
            <a:avLst/>
          </a:prstGeom>
        </p:spPr>
      </p:pic>
      <p:sp>
        <p:nvSpPr>
          <p:cNvPr id="202" name="Oval 201"/>
          <p:cNvSpPr>
            <a:spLocks noChangeAspect="1"/>
          </p:cNvSpPr>
          <p:nvPr/>
        </p:nvSpPr>
        <p:spPr>
          <a:xfrm flipH="1">
            <a:off x="2761942" y="1299071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</a:rPr>
              <a:t>4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8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2ª Etapa</a:t>
            </a:r>
          </a:p>
        </p:txBody>
      </p:sp>
      <p:sp>
        <p:nvSpPr>
          <p:cNvPr id="147" name="Text Placeholder 2"/>
          <p:cNvSpPr txBox="1">
            <a:spLocks/>
          </p:cNvSpPr>
          <p:nvPr/>
        </p:nvSpPr>
        <p:spPr>
          <a:xfrm>
            <a:off x="406137" y="744589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Fluxos </a:t>
            </a:r>
            <a:r>
              <a:rPr lang="pt-PT" sz="1600" dirty="0"/>
              <a:t>de tratamento </a:t>
            </a:r>
            <a:r>
              <a:rPr lang="pt-PT" sz="1600" dirty="0" smtClean="0"/>
              <a:t>(4/4)</a:t>
            </a:r>
            <a:endParaRPr lang="pt-PT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17</a:t>
            </a:fld>
            <a:endParaRPr lang="pt-PT" dirty="0"/>
          </a:p>
        </p:txBody>
      </p:sp>
      <p:cxnSp>
        <p:nvCxnSpPr>
          <p:cNvPr id="166" name="Elbow Connector 165"/>
          <p:cNvCxnSpPr>
            <a:stCxn id="368" idx="3"/>
            <a:endCxn id="167" idx="1"/>
          </p:cNvCxnSpPr>
          <p:nvPr/>
        </p:nvCxnSpPr>
        <p:spPr>
          <a:xfrm flipV="1">
            <a:off x="11096763" y="1641444"/>
            <a:ext cx="455164" cy="4202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7" name="Rectangle 106"/>
          <p:cNvSpPr>
            <a:spLocks noChangeAspect="1"/>
          </p:cNvSpPr>
          <p:nvPr/>
        </p:nvSpPr>
        <p:spPr>
          <a:xfrm rot="16200000">
            <a:off x="11405777" y="1040131"/>
            <a:ext cx="292299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Tratamento Manual em sistemas externos</a:t>
            </a:r>
            <a:endParaRPr kumimoji="0" lang="pt-BR" sz="600" b="0" i="0" u="none" strike="noStrike" kern="0" cap="none" spc="0" normalizeH="0" baseline="0" noProof="0" dirty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8" name="Oval 167"/>
          <p:cNvSpPr>
            <a:spLocks noChangeAspect="1"/>
          </p:cNvSpPr>
          <p:nvPr/>
        </p:nvSpPr>
        <p:spPr>
          <a:xfrm flipH="1">
            <a:off x="10987412" y="1268244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69" name="Picture 307" descr="Roda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1765" y="1243982"/>
            <a:ext cx="180000" cy="19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5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67"/>
          <p:cNvSpPr txBox="1"/>
          <p:nvPr/>
        </p:nvSpPr>
        <p:spPr>
          <a:xfrm>
            <a:off x="604376" y="2077480"/>
            <a:ext cx="11252268" cy="2700000"/>
          </a:xfrm>
          <a:prstGeom prst="roundRect">
            <a:avLst>
              <a:gd name="adj" fmla="val 2061"/>
            </a:avLst>
          </a:prstGeom>
          <a:solidFill>
            <a:srgbClr val="FFFFFF"/>
          </a:solidFill>
          <a:ln w="9525" cap="flat" cmpd="sng" algn="ctr">
            <a:solidFill>
              <a:srgbClr val="A2AAAD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54000" rIns="0" bIns="0" rtlCol="0" anchor="t" anchorCtr="0"/>
          <a:lstStyle>
            <a:defPPr>
              <a:defRPr lang="en-US"/>
            </a:defPPr>
            <a:lvl1pPr algn="ctr">
              <a:defRPr sz="600" b="1">
                <a:solidFill>
                  <a:srgbClr val="000000"/>
                </a:solidFill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sp>
        <p:nvSpPr>
          <p:cNvPr id="205" name="TextBox 67"/>
          <p:cNvSpPr txBox="1"/>
          <p:nvPr/>
        </p:nvSpPr>
        <p:spPr>
          <a:xfrm>
            <a:off x="604375" y="1258907"/>
            <a:ext cx="11252269" cy="755999"/>
          </a:xfrm>
          <a:prstGeom prst="roundRect">
            <a:avLst>
              <a:gd name="adj" fmla="val 2355"/>
            </a:avLst>
          </a:prstGeom>
          <a:solidFill>
            <a:srgbClr val="FFFFFF"/>
          </a:solidFill>
          <a:ln w="9525" cap="flat" cmpd="sng" algn="ctr">
            <a:solidFill>
              <a:srgbClr val="A2AAAD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54000" rIns="0" bIns="0" rtlCol="0" anchor="t" anchorCtr="0"/>
          <a:lstStyle>
            <a:defPPr>
              <a:defRPr lang="en-US"/>
            </a:defPPr>
            <a:lvl1pPr algn="ctr">
              <a:defRPr sz="600" b="1">
                <a:solidFill>
                  <a:srgbClr val="000000"/>
                </a:solidFill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sp>
        <p:nvSpPr>
          <p:cNvPr id="212" name="Rectangle 236"/>
          <p:cNvSpPr/>
          <p:nvPr/>
        </p:nvSpPr>
        <p:spPr>
          <a:xfrm>
            <a:off x="345961" y="1258906"/>
            <a:ext cx="198238" cy="756000"/>
          </a:xfrm>
          <a:prstGeom prst="roundRect">
            <a:avLst/>
          </a:prstGeom>
          <a:solidFill>
            <a:srgbClr val="1A1E30"/>
          </a:solidFill>
          <a:ln w="6350" cap="flat" cmpd="sng" algn="ctr">
            <a:solidFill>
              <a:srgbClr val="1A1E30"/>
            </a:solidFill>
            <a:prstDash val="solid"/>
            <a:miter lim="800000"/>
          </a:ln>
          <a:effectLst/>
        </p:spPr>
        <p:txBody>
          <a:bodyPr vert="vert270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Front-end</a:t>
            </a:r>
            <a:endParaRPr kumimoji="0" lang="pt-BR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5" name="Rectangle 236"/>
          <p:cNvSpPr/>
          <p:nvPr/>
        </p:nvSpPr>
        <p:spPr>
          <a:xfrm>
            <a:off x="345961" y="2077480"/>
            <a:ext cx="198404" cy="2700000"/>
          </a:xfrm>
          <a:prstGeom prst="roundRect">
            <a:avLst/>
          </a:prstGeom>
          <a:solidFill>
            <a:srgbClr val="1A1E30"/>
          </a:solidFill>
          <a:ln w="6350" cap="flat" cmpd="sng" algn="ctr">
            <a:solidFill>
              <a:srgbClr val="1A1E30"/>
            </a:solidFill>
            <a:prstDash val="solid"/>
            <a:miter lim="800000"/>
          </a:ln>
          <a:effectLst/>
        </p:spPr>
        <p:txBody>
          <a:bodyPr vert="vert270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Back-end SIBS</a:t>
            </a:r>
          </a:p>
        </p:txBody>
      </p:sp>
      <p:sp>
        <p:nvSpPr>
          <p:cNvPr id="128" name="Rectangle 106"/>
          <p:cNvSpPr>
            <a:spLocks noChangeAspect="1"/>
          </p:cNvSpPr>
          <p:nvPr/>
        </p:nvSpPr>
        <p:spPr>
          <a:xfrm rot="16200000">
            <a:off x="1216598" y="3358166"/>
            <a:ext cx="180000" cy="180000"/>
          </a:xfrm>
          <a:prstGeom prst="rect">
            <a:avLst/>
          </a:prstGeom>
          <a:solidFill>
            <a:srgbClr val="1A1E30"/>
          </a:solidFill>
          <a:ln w="12700" cap="flat" cmpd="sng" algn="ctr">
            <a:solidFill>
              <a:srgbClr val="1DAF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algn="ctr" defTabSz="334544"/>
            <a:r>
              <a:rPr lang="pt-BR" sz="800" b="1" kern="0" dirty="0">
                <a:solidFill>
                  <a:srgbClr val="FFFFFF"/>
                </a:solidFill>
                <a:latin typeface="Arial" panose="020B0604020202020204"/>
              </a:rPr>
              <a:t>D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99089" y="3516312"/>
            <a:ext cx="81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PT" sz="600" dirty="0" smtClean="0">
                <a:solidFill>
                  <a:srgbClr val="E7E6E6">
                    <a:lumMod val="10000"/>
                  </a:srgbClr>
                </a:solidFill>
                <a:latin typeface="Arial" panose="020B0604020202020204"/>
              </a:rPr>
              <a:t>Tratamento da 3ª Submissão (</a:t>
            </a:r>
            <a:r>
              <a:rPr lang="pt-PT" sz="600" dirty="0" err="1" smtClean="0">
                <a:solidFill>
                  <a:srgbClr val="E7E6E6">
                    <a:lumMod val="10000"/>
                  </a:srgbClr>
                </a:solidFill>
                <a:latin typeface="Arial" panose="020B0604020202020204"/>
              </a:rPr>
              <a:t>Cont</a:t>
            </a:r>
            <a:r>
              <a:rPr lang="pt-PT" sz="600" dirty="0" smtClean="0">
                <a:solidFill>
                  <a:srgbClr val="E7E6E6">
                    <a:lumMod val="10000"/>
                  </a:srgbClr>
                </a:solidFill>
                <a:latin typeface="Arial" panose="020B0604020202020204"/>
              </a:rPr>
              <a:t>.)</a:t>
            </a:r>
            <a:endParaRPr lang="pt-PT" sz="600" dirty="0">
              <a:solidFill>
                <a:srgbClr val="E7E6E6">
                  <a:lumMod val="10000"/>
                </a:srgbClr>
              </a:solidFill>
              <a:latin typeface="Arial" panose="020B0604020202020204"/>
            </a:endParaRPr>
          </a:p>
        </p:txBody>
      </p:sp>
      <p:cxnSp>
        <p:nvCxnSpPr>
          <p:cNvPr id="142" name="Straight Arrow Connector 141"/>
          <p:cNvCxnSpPr>
            <a:stCxn id="128" idx="2"/>
            <a:endCxn id="157" idx="0"/>
          </p:cNvCxnSpPr>
          <p:nvPr/>
        </p:nvCxnSpPr>
        <p:spPr>
          <a:xfrm>
            <a:off x="1396598" y="3448166"/>
            <a:ext cx="313101" cy="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7" name="Flowchart: Connector 136"/>
          <p:cNvSpPr>
            <a:spLocks noChangeAspect="1"/>
          </p:cNvSpPr>
          <p:nvPr/>
        </p:nvSpPr>
        <p:spPr>
          <a:xfrm>
            <a:off x="1291072" y="1574488"/>
            <a:ext cx="162000" cy="162000"/>
          </a:xfrm>
          <a:prstGeom prst="flowChartConnector">
            <a:avLst/>
          </a:prstGeom>
          <a:solidFill>
            <a:srgbClr val="FFFFFF"/>
          </a:solidFill>
          <a:ln w="1905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pt-PT" sz="1351" kern="0">
              <a:solidFill>
                <a:srgbClr val="FFFFFF"/>
              </a:solidFill>
            </a:endParaRPr>
          </a:p>
        </p:txBody>
      </p:sp>
      <p:cxnSp>
        <p:nvCxnSpPr>
          <p:cNvPr id="138" name="Straight Arrow Connector 137"/>
          <p:cNvCxnSpPr>
            <a:stCxn id="137" idx="6"/>
            <a:endCxn id="139" idx="0"/>
          </p:cNvCxnSpPr>
          <p:nvPr/>
        </p:nvCxnSpPr>
        <p:spPr>
          <a:xfrm>
            <a:off x="1453072" y="1655489"/>
            <a:ext cx="259988" cy="633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9" name="Rectangle 106"/>
          <p:cNvSpPr/>
          <p:nvPr/>
        </p:nvSpPr>
        <p:spPr>
          <a:xfrm rot="16200000">
            <a:off x="2024224" y="1200957"/>
            <a:ext cx="288001" cy="910328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algn="ctr" defTabSz="334544"/>
            <a:r>
              <a:rPr lang="pt-BR" sz="650" kern="0" dirty="0" smtClean="0">
                <a:solidFill>
                  <a:srgbClr val="1A1E30"/>
                </a:solidFill>
                <a:latin typeface="Arial" panose="020B0604020202020204"/>
              </a:rPr>
              <a:t>Cancelar Processo</a:t>
            </a:r>
            <a:endParaRPr lang="pt-BR" sz="650" kern="0" dirty="0">
              <a:solidFill>
                <a:srgbClr val="1A1E30"/>
              </a:solidFill>
              <a:latin typeface="Arial" panose="020B0604020202020204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174094" y="1408250"/>
            <a:ext cx="3767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fontAlgn="auto">
              <a:spcBef>
                <a:spcPts val="0"/>
              </a:spcBef>
              <a:spcAft>
                <a:spcPts val="0"/>
              </a:spcAft>
              <a:defRPr sz="600" b="1" kern="0">
                <a:solidFill>
                  <a:srgbClr val="A2AAAD">
                    <a:lumMod val="50000"/>
                  </a:srgbClr>
                </a:solidFill>
                <a:latin typeface="+mn-lt"/>
                <a:cs typeface="+mn-cs"/>
              </a:defRPr>
            </a:lvl1pPr>
          </a:lstStyle>
          <a:p>
            <a:pPr algn="ctr"/>
            <a:r>
              <a:rPr lang="pt-PT" dirty="0" smtClean="0"/>
              <a:t>Início</a:t>
            </a:r>
            <a:endParaRPr lang="pt-PT" dirty="0"/>
          </a:p>
        </p:txBody>
      </p:sp>
      <p:pic>
        <p:nvPicPr>
          <p:cNvPr id="153" name="Picture 1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9250" y="1415763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" name="Oval 153"/>
          <p:cNvSpPr>
            <a:spLocks noChangeAspect="1"/>
          </p:cNvSpPr>
          <p:nvPr/>
        </p:nvSpPr>
        <p:spPr>
          <a:xfrm flipH="1">
            <a:off x="1641765" y="1433831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pt-BR" sz="600" b="1" kern="0" dirty="0">
                <a:solidFill>
                  <a:prstClr val="white"/>
                </a:solidFill>
                <a:latin typeface="Arial" panose="020B0604020202020204"/>
              </a:rPr>
              <a:t>1</a:t>
            </a:r>
          </a:p>
        </p:txBody>
      </p:sp>
      <p:sp>
        <p:nvSpPr>
          <p:cNvPr id="155" name="Rectangle 236"/>
          <p:cNvSpPr/>
          <p:nvPr/>
        </p:nvSpPr>
        <p:spPr>
          <a:xfrm>
            <a:off x="346487" y="4840054"/>
            <a:ext cx="198404" cy="1512000"/>
          </a:xfrm>
          <a:prstGeom prst="roundRect">
            <a:avLst/>
          </a:prstGeom>
          <a:solidFill>
            <a:srgbClr val="1A1E30"/>
          </a:solidFill>
          <a:ln w="6350" cap="flat" cmpd="sng" algn="ctr">
            <a:solidFill>
              <a:srgbClr val="1A1E30"/>
            </a:solidFill>
            <a:prstDash val="solid"/>
            <a:miter lim="800000"/>
          </a:ln>
          <a:effectLst/>
        </p:spPr>
        <p:txBody>
          <a:bodyPr vert="vert270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Sistemas Unicre</a:t>
            </a:r>
            <a:endParaRPr kumimoji="0" lang="pt-BR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6" name="TextBox 67"/>
          <p:cNvSpPr txBox="1"/>
          <p:nvPr/>
        </p:nvSpPr>
        <p:spPr>
          <a:xfrm>
            <a:off x="604375" y="4840054"/>
            <a:ext cx="11252268" cy="1512000"/>
          </a:xfrm>
          <a:prstGeom prst="roundRect">
            <a:avLst>
              <a:gd name="adj" fmla="val 2061"/>
            </a:avLst>
          </a:prstGeom>
          <a:solidFill>
            <a:srgbClr val="FFFFFF"/>
          </a:solidFill>
          <a:ln w="9525" cap="flat" cmpd="sng" algn="ctr">
            <a:solidFill>
              <a:srgbClr val="A2AAAD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54000" rIns="0" bIns="0" rtlCol="0" anchor="t" anchorCtr="0"/>
          <a:lstStyle>
            <a:defPPr>
              <a:defRPr lang="en-US"/>
            </a:defPPr>
            <a:lvl1pPr algn="ctr">
              <a:defRPr sz="600" b="1">
                <a:solidFill>
                  <a:srgbClr val="000000"/>
                </a:solidFill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sp>
        <p:nvSpPr>
          <p:cNvPr id="157" name="Rectangle 106"/>
          <p:cNvSpPr/>
          <p:nvPr/>
        </p:nvSpPr>
        <p:spPr>
          <a:xfrm rot="16200000">
            <a:off x="1927928" y="2993002"/>
            <a:ext cx="473870" cy="910328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algn="ctr" defTabSz="334544"/>
            <a:r>
              <a:rPr lang="pt-PT" sz="650" kern="0" dirty="0">
                <a:solidFill>
                  <a:srgbClr val="1A1E30"/>
                </a:solidFill>
                <a:latin typeface="Arial" panose="020B0604020202020204"/>
              </a:rPr>
              <a:t>Iniciar Fluxo de Cancelamento de Processo</a:t>
            </a:r>
          </a:p>
        </p:txBody>
      </p:sp>
      <p:cxnSp>
        <p:nvCxnSpPr>
          <p:cNvPr id="160" name="Straight Arrow Connector 159"/>
          <p:cNvCxnSpPr>
            <a:stCxn id="139" idx="1"/>
            <a:endCxn id="161" idx="1"/>
          </p:cNvCxnSpPr>
          <p:nvPr/>
        </p:nvCxnSpPr>
        <p:spPr>
          <a:xfrm flipH="1">
            <a:off x="2164862" y="1800122"/>
            <a:ext cx="0" cy="444652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1" name="Flowchart: Decision 160"/>
          <p:cNvSpPr>
            <a:spLocks noChangeAspect="1"/>
          </p:cNvSpPr>
          <p:nvPr/>
        </p:nvSpPr>
        <p:spPr>
          <a:xfrm rot="5400000">
            <a:off x="2040479" y="2262901"/>
            <a:ext cx="248767" cy="212513"/>
          </a:xfrm>
          <a:prstGeom prst="flowChartDecision">
            <a:avLst/>
          </a:prstGeom>
          <a:solidFill>
            <a:srgbClr val="FFFFFF"/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?</a:t>
            </a:r>
          </a:p>
        </p:txBody>
      </p:sp>
      <p:cxnSp>
        <p:nvCxnSpPr>
          <p:cNvPr id="162" name="Straight Arrow Connector 161"/>
          <p:cNvCxnSpPr>
            <a:stCxn id="161" idx="3"/>
            <a:endCxn id="157" idx="3"/>
          </p:cNvCxnSpPr>
          <p:nvPr/>
        </p:nvCxnSpPr>
        <p:spPr>
          <a:xfrm>
            <a:off x="2164862" y="2493541"/>
            <a:ext cx="1" cy="71769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5" name="TextBox 164"/>
          <p:cNvSpPr txBox="1"/>
          <p:nvPr/>
        </p:nvSpPr>
        <p:spPr>
          <a:xfrm>
            <a:off x="1362043" y="2180024"/>
            <a:ext cx="762394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pt-PT" sz="600" kern="0" dirty="0" smtClean="0">
                <a:solidFill>
                  <a:srgbClr val="E7E6E6">
                    <a:lumMod val="10000"/>
                  </a:srgbClr>
                </a:solidFill>
                <a:latin typeface="Trebuchet MS" panose="020B0603020202020204" pitchFamily="34" charset="0"/>
              </a:rPr>
              <a:t>Processo elegível para cancelamento?</a:t>
            </a:r>
            <a:endParaRPr lang="pt-PT" sz="600" kern="0" dirty="0">
              <a:solidFill>
                <a:srgbClr val="E7E6E6">
                  <a:lumMod val="10000"/>
                </a:srgbClr>
              </a:solidFill>
              <a:latin typeface="Trebuchet MS" panose="020B0603020202020204" pitchFamily="34" charset="0"/>
            </a:endParaRPr>
          </a:p>
        </p:txBody>
      </p:sp>
      <p:sp>
        <p:nvSpPr>
          <p:cNvPr id="167" name="Rectangle 106"/>
          <p:cNvSpPr/>
          <p:nvPr/>
        </p:nvSpPr>
        <p:spPr>
          <a:xfrm rot="16200000">
            <a:off x="3227591" y="1205519"/>
            <a:ext cx="288001" cy="910328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algn="ctr" defTabSz="334544"/>
            <a:r>
              <a:rPr lang="pt-BR" sz="650" kern="0" dirty="0" smtClean="0">
                <a:solidFill>
                  <a:srgbClr val="1A1E30"/>
                </a:solidFill>
                <a:latin typeface="Arial" panose="020B0604020202020204"/>
              </a:rPr>
              <a:t>Opção inválida e não permitida</a:t>
            </a:r>
            <a:endParaRPr lang="pt-BR" sz="650" kern="0" dirty="0">
              <a:solidFill>
                <a:srgbClr val="1A1E30"/>
              </a:solidFill>
              <a:latin typeface="Arial" panose="020B0604020202020204"/>
            </a:endParaRPr>
          </a:p>
        </p:txBody>
      </p:sp>
      <p:cxnSp>
        <p:nvCxnSpPr>
          <p:cNvPr id="168" name="Elbow Connector 167"/>
          <p:cNvCxnSpPr>
            <a:stCxn id="161" idx="0"/>
            <a:endCxn id="167" idx="1"/>
          </p:cNvCxnSpPr>
          <p:nvPr/>
        </p:nvCxnSpPr>
        <p:spPr>
          <a:xfrm flipV="1">
            <a:off x="2271119" y="1804684"/>
            <a:ext cx="1100473" cy="564474"/>
          </a:xfrm>
          <a:prstGeom prst="bentConnector2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4" name="Oval 173"/>
          <p:cNvSpPr>
            <a:spLocks noChangeAspect="1"/>
          </p:cNvSpPr>
          <p:nvPr/>
        </p:nvSpPr>
        <p:spPr>
          <a:xfrm flipH="1">
            <a:off x="2826427" y="1402580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 flipH="1">
            <a:off x="1632436" y="3085987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084386" y="2570569"/>
            <a:ext cx="371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Sim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203759" y="2206873"/>
            <a:ext cx="371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Não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0" name="Flowchart: Terminator 179"/>
          <p:cNvSpPr>
            <a:spLocks/>
          </p:cNvSpPr>
          <p:nvPr/>
        </p:nvSpPr>
        <p:spPr>
          <a:xfrm>
            <a:off x="4136447" y="1549187"/>
            <a:ext cx="396000" cy="225542"/>
          </a:xfrm>
          <a:prstGeom prst="flowChartTerminator">
            <a:avLst/>
          </a:prstGeom>
          <a:solidFill>
            <a:srgbClr val="1A1E3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Fim</a:t>
            </a:r>
          </a:p>
        </p:txBody>
      </p:sp>
      <p:cxnSp>
        <p:nvCxnSpPr>
          <p:cNvPr id="182" name="Straight Arrow Connector 181"/>
          <p:cNvCxnSpPr>
            <a:stCxn id="167" idx="2"/>
            <a:endCxn id="180" idx="1"/>
          </p:cNvCxnSpPr>
          <p:nvPr/>
        </p:nvCxnSpPr>
        <p:spPr>
          <a:xfrm>
            <a:off x="3826756" y="1660682"/>
            <a:ext cx="309691" cy="1276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0" name="Straight Arrow Connector 189"/>
          <p:cNvCxnSpPr>
            <a:stCxn id="157" idx="2"/>
            <a:endCxn id="235" idx="0"/>
          </p:cNvCxnSpPr>
          <p:nvPr/>
        </p:nvCxnSpPr>
        <p:spPr>
          <a:xfrm>
            <a:off x="2620027" y="3448166"/>
            <a:ext cx="1555819" cy="1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5" name="Rectangle 106"/>
          <p:cNvSpPr/>
          <p:nvPr/>
        </p:nvSpPr>
        <p:spPr>
          <a:xfrm rot="16200000">
            <a:off x="4394075" y="2993003"/>
            <a:ext cx="473870" cy="910328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algn="ctr" defTabSz="334544"/>
            <a:r>
              <a:rPr lang="pt-PT" sz="650" kern="0" dirty="0" smtClean="0">
                <a:solidFill>
                  <a:srgbClr val="1A1E30"/>
                </a:solidFill>
                <a:latin typeface="Arial" panose="020B0604020202020204"/>
              </a:rPr>
              <a:t>Criar Atividade </a:t>
            </a:r>
          </a:p>
          <a:p>
            <a:pPr algn="ctr" defTabSz="334544"/>
            <a:r>
              <a:rPr lang="pt-PT" sz="650" kern="0" dirty="0" smtClean="0">
                <a:solidFill>
                  <a:srgbClr val="1A1E30"/>
                </a:solidFill>
                <a:latin typeface="Arial" panose="020B0604020202020204"/>
              </a:rPr>
              <a:t>com </a:t>
            </a:r>
            <a:r>
              <a:rPr lang="pt-PT" sz="650" i="1" kern="0" dirty="0" smtClean="0">
                <a:solidFill>
                  <a:srgbClr val="1A1E30"/>
                </a:solidFill>
                <a:latin typeface="Arial" panose="020B0604020202020204"/>
              </a:rPr>
              <a:t>flag </a:t>
            </a:r>
            <a:r>
              <a:rPr lang="pt-PT" sz="650" kern="0" dirty="0" smtClean="0">
                <a:solidFill>
                  <a:srgbClr val="1A1E30"/>
                </a:solidFill>
                <a:latin typeface="Arial" panose="020B0604020202020204"/>
              </a:rPr>
              <a:t>de Conclusão de Processo = ‘False’</a:t>
            </a:r>
            <a:endParaRPr lang="pt-PT" sz="650" kern="0" dirty="0">
              <a:solidFill>
                <a:srgbClr val="1A1E30"/>
              </a:solidFill>
              <a:latin typeface="Arial" panose="020B0604020202020204"/>
            </a:endParaRPr>
          </a:p>
        </p:txBody>
      </p:sp>
      <p:sp>
        <p:nvSpPr>
          <p:cNvPr id="238" name="Oval 237"/>
          <p:cNvSpPr>
            <a:spLocks noChangeAspect="1"/>
          </p:cNvSpPr>
          <p:nvPr/>
        </p:nvSpPr>
        <p:spPr>
          <a:xfrm flipH="1">
            <a:off x="4098583" y="3085987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239" name="Group 238"/>
          <p:cNvGrpSpPr/>
          <p:nvPr/>
        </p:nvGrpSpPr>
        <p:grpSpPr>
          <a:xfrm rot="21352263">
            <a:off x="4195896" y="5179093"/>
            <a:ext cx="939019" cy="355232"/>
            <a:chOff x="9510198" y="5212499"/>
            <a:chExt cx="1252027" cy="368813"/>
          </a:xfrm>
        </p:grpSpPr>
        <p:sp>
          <p:nvSpPr>
            <p:cNvPr id="240" name="Flowchart: Data 1212"/>
            <p:cNvSpPr>
              <a:spLocks noChangeAspect="1"/>
            </p:cNvSpPr>
            <p:nvPr/>
          </p:nvSpPr>
          <p:spPr>
            <a:xfrm rot="21001400">
              <a:off x="9510198" y="5212499"/>
              <a:ext cx="1200000" cy="36881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1131 h 11131"/>
                <a:gd name="connsiteX1" fmla="*/ 1411 w 10000"/>
                <a:gd name="connsiteY1" fmla="*/ 0 h 11131"/>
                <a:gd name="connsiteX2" fmla="*/ 10000 w 10000"/>
                <a:gd name="connsiteY2" fmla="*/ 1131 h 11131"/>
                <a:gd name="connsiteX3" fmla="*/ 8000 w 10000"/>
                <a:gd name="connsiteY3" fmla="*/ 11131 h 11131"/>
                <a:gd name="connsiteX4" fmla="*/ 0 w 10000"/>
                <a:gd name="connsiteY4" fmla="*/ 11131 h 11131"/>
                <a:gd name="connsiteX0" fmla="*/ 0 w 10000"/>
                <a:gd name="connsiteY0" fmla="*/ 11131 h 12028"/>
                <a:gd name="connsiteX1" fmla="*/ 1411 w 10000"/>
                <a:gd name="connsiteY1" fmla="*/ 0 h 12028"/>
                <a:gd name="connsiteX2" fmla="*/ 10000 w 10000"/>
                <a:gd name="connsiteY2" fmla="*/ 1131 h 12028"/>
                <a:gd name="connsiteX3" fmla="*/ 8660 w 10000"/>
                <a:gd name="connsiteY3" fmla="*/ 12028 h 12028"/>
                <a:gd name="connsiteX4" fmla="*/ 0 w 10000"/>
                <a:gd name="connsiteY4" fmla="*/ 11131 h 12028"/>
                <a:gd name="connsiteX0" fmla="*/ 0 w 10000"/>
                <a:gd name="connsiteY0" fmla="*/ 11131 h 11397"/>
                <a:gd name="connsiteX1" fmla="*/ 1411 w 10000"/>
                <a:gd name="connsiteY1" fmla="*/ 0 h 11397"/>
                <a:gd name="connsiteX2" fmla="*/ 10000 w 10000"/>
                <a:gd name="connsiteY2" fmla="*/ 1131 h 11397"/>
                <a:gd name="connsiteX3" fmla="*/ 9099 w 10000"/>
                <a:gd name="connsiteY3" fmla="*/ 11397 h 11397"/>
                <a:gd name="connsiteX4" fmla="*/ 0 w 10000"/>
                <a:gd name="connsiteY4" fmla="*/ 11131 h 11397"/>
                <a:gd name="connsiteX0" fmla="*/ 0 w 10000"/>
                <a:gd name="connsiteY0" fmla="*/ 10000 h 10266"/>
                <a:gd name="connsiteX1" fmla="*/ 1140 w 10000"/>
                <a:gd name="connsiteY1" fmla="*/ 108 h 10266"/>
                <a:gd name="connsiteX2" fmla="*/ 10000 w 10000"/>
                <a:gd name="connsiteY2" fmla="*/ 0 h 10266"/>
                <a:gd name="connsiteX3" fmla="*/ 9099 w 10000"/>
                <a:gd name="connsiteY3" fmla="*/ 10266 h 10266"/>
                <a:gd name="connsiteX4" fmla="*/ 0 w 10000"/>
                <a:gd name="connsiteY4" fmla="*/ 10000 h 10266"/>
                <a:gd name="connsiteX0" fmla="*/ 0 w 10000"/>
                <a:gd name="connsiteY0" fmla="*/ 10130 h 10396"/>
                <a:gd name="connsiteX1" fmla="*/ 1077 w 10000"/>
                <a:gd name="connsiteY1" fmla="*/ 0 h 10396"/>
                <a:gd name="connsiteX2" fmla="*/ 10000 w 10000"/>
                <a:gd name="connsiteY2" fmla="*/ 130 h 10396"/>
                <a:gd name="connsiteX3" fmla="*/ 9099 w 10000"/>
                <a:gd name="connsiteY3" fmla="*/ 10396 h 10396"/>
                <a:gd name="connsiteX4" fmla="*/ 0 w 10000"/>
                <a:gd name="connsiteY4" fmla="*/ 10130 h 1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396">
                  <a:moveTo>
                    <a:pt x="0" y="10130"/>
                  </a:moveTo>
                  <a:lnTo>
                    <a:pt x="1077" y="0"/>
                  </a:lnTo>
                  <a:lnTo>
                    <a:pt x="10000" y="130"/>
                  </a:lnTo>
                  <a:cubicBezTo>
                    <a:pt x="9700" y="3552"/>
                    <a:pt x="9399" y="6974"/>
                    <a:pt x="9099" y="10396"/>
                  </a:cubicBezTo>
                  <a:lnTo>
                    <a:pt x="0" y="10130"/>
                  </a:lnTo>
                  <a:close/>
                </a:path>
              </a:pathLst>
            </a:custGeom>
            <a:solidFill>
              <a:srgbClr val="1A1E30"/>
            </a:solidFill>
            <a:ln w="12700" cap="flat" cmpd="sng" algn="ctr">
              <a:solidFill>
                <a:srgbClr val="898686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  <a:scene3d>
                <a:camera prst="orthographicFront">
                  <a:rot lat="0" lon="0" rev="0"/>
                </a:camera>
                <a:lightRig rig="threePt" dir="t"/>
              </a:scene3d>
              <a:sp3d z="3175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451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1" name="TextBox 240"/>
            <p:cNvSpPr txBox="1">
              <a:spLocks noChangeAspect="1"/>
            </p:cNvSpPr>
            <p:nvPr/>
          </p:nvSpPr>
          <p:spPr>
            <a:xfrm rot="21053017">
              <a:off x="9565282" y="5290020"/>
              <a:ext cx="1196943" cy="191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Criar Atividade</a:t>
              </a:r>
              <a:endParaRPr kumimoji="0" lang="pt-PT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242" name="Picture 307" descr="Roda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085" y="5341967"/>
            <a:ext cx="216000" cy="234326"/>
          </a:xfrm>
          <a:prstGeom prst="rect">
            <a:avLst/>
          </a:prstGeom>
        </p:spPr>
      </p:pic>
      <p:grpSp>
        <p:nvGrpSpPr>
          <p:cNvPr id="247" name="Group 246"/>
          <p:cNvGrpSpPr/>
          <p:nvPr/>
        </p:nvGrpSpPr>
        <p:grpSpPr>
          <a:xfrm>
            <a:off x="4106052" y="5132177"/>
            <a:ext cx="292068" cy="184666"/>
            <a:chOff x="8616374" y="1374627"/>
            <a:chExt cx="292068" cy="184666"/>
          </a:xfrm>
        </p:grpSpPr>
        <p:sp>
          <p:nvSpPr>
            <p:cNvPr id="249" name="Oval 248"/>
            <p:cNvSpPr>
              <a:spLocks noChangeAspect="1"/>
            </p:cNvSpPr>
            <p:nvPr/>
          </p:nvSpPr>
          <p:spPr>
            <a:xfrm flipH="1">
              <a:off x="8663424" y="1376960"/>
              <a:ext cx="180000" cy="180000"/>
            </a:xfrm>
            <a:prstGeom prst="ellipse">
              <a:avLst/>
            </a:prstGeom>
            <a:solidFill>
              <a:srgbClr val="1A1E30"/>
            </a:solidFill>
            <a:ln w="19050" cap="flat" cmpd="sng" algn="ctr">
              <a:solidFill>
                <a:srgbClr val="B5B4B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8616374" y="1374627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600" b="1" kern="0" dirty="0">
                  <a:solidFill>
                    <a:srgbClr val="FFFFFF"/>
                  </a:solidFill>
                  <a:latin typeface="Arial" panose="020B0604020202020204"/>
                </a:rPr>
                <a:t>4</a:t>
              </a:r>
              <a:r>
                <a:rPr kumimoji="0" lang="pt-P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.1</a:t>
              </a:r>
              <a:endParaRPr kumimoji="0" lang="pt-PT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cxnSp>
        <p:nvCxnSpPr>
          <p:cNvPr id="252" name="Straight Arrow Connector 251"/>
          <p:cNvCxnSpPr>
            <a:stCxn id="235" idx="1"/>
            <a:endCxn id="241" idx="0"/>
          </p:cNvCxnSpPr>
          <p:nvPr/>
        </p:nvCxnSpPr>
        <p:spPr>
          <a:xfrm>
            <a:off x="4631010" y="3685102"/>
            <a:ext cx="0" cy="147600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dash"/>
            <a:miter lim="800000"/>
            <a:headEnd type="triangle"/>
            <a:tailEnd type="triangle"/>
          </a:ln>
          <a:effectLst/>
        </p:spPr>
      </p:cxnSp>
      <p:sp>
        <p:nvSpPr>
          <p:cNvPr id="254" name="Rectangle 106"/>
          <p:cNvSpPr/>
          <p:nvPr/>
        </p:nvSpPr>
        <p:spPr>
          <a:xfrm rot="16200000">
            <a:off x="6742404" y="2993003"/>
            <a:ext cx="473870" cy="910328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algn="ctr" defTabSz="334544"/>
            <a:r>
              <a:rPr lang="pt-PT" sz="650" kern="0" dirty="0" smtClean="0">
                <a:solidFill>
                  <a:srgbClr val="1A1E30"/>
                </a:solidFill>
                <a:latin typeface="Arial" panose="020B0604020202020204"/>
              </a:rPr>
              <a:t>Enviar Processo para Arquivo Digital </a:t>
            </a:r>
            <a:endParaRPr lang="pt-PT" sz="650" kern="0" dirty="0">
              <a:solidFill>
                <a:srgbClr val="1A1E30"/>
              </a:solidFill>
              <a:latin typeface="Arial" panose="020B0604020202020204"/>
            </a:endParaRPr>
          </a:p>
        </p:txBody>
      </p:sp>
      <p:sp>
        <p:nvSpPr>
          <p:cNvPr id="256" name="Oval 255"/>
          <p:cNvSpPr>
            <a:spLocks noChangeAspect="1"/>
          </p:cNvSpPr>
          <p:nvPr/>
        </p:nvSpPr>
        <p:spPr>
          <a:xfrm flipH="1">
            <a:off x="6446912" y="3085987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7" name="Flowchart: Decision 276"/>
          <p:cNvSpPr>
            <a:spLocks noChangeAspect="1"/>
          </p:cNvSpPr>
          <p:nvPr/>
        </p:nvSpPr>
        <p:spPr>
          <a:xfrm rot="5400000">
            <a:off x="5769761" y="3341910"/>
            <a:ext cx="248767" cy="212513"/>
          </a:xfrm>
          <a:prstGeom prst="flowChartDecision">
            <a:avLst/>
          </a:prstGeom>
          <a:solidFill>
            <a:srgbClr val="FFFFFF"/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?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5515866" y="3541110"/>
            <a:ext cx="762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PT" sz="600" kern="0" dirty="0" smtClean="0">
                <a:solidFill>
                  <a:srgbClr val="E7E6E6">
                    <a:lumMod val="10000"/>
                  </a:srgbClr>
                </a:solidFill>
                <a:latin typeface="Trebuchet MS" panose="020B0603020202020204" pitchFamily="34" charset="0"/>
              </a:rPr>
              <a:t>Cancelamento por utilizador em </a:t>
            </a:r>
            <a:r>
              <a:rPr lang="pt-PT" sz="600" i="1" kern="0" dirty="0" smtClean="0">
                <a:solidFill>
                  <a:srgbClr val="E7E6E6">
                    <a:lumMod val="10000"/>
                  </a:srgbClr>
                </a:solidFill>
                <a:latin typeface="Trebuchet MS" panose="020B0603020202020204" pitchFamily="34" charset="0"/>
              </a:rPr>
              <a:t>front-end</a:t>
            </a:r>
            <a:r>
              <a:rPr lang="pt-PT" sz="600" kern="0" dirty="0" smtClean="0">
                <a:solidFill>
                  <a:srgbClr val="E7E6E6">
                    <a:lumMod val="10000"/>
                  </a:srgbClr>
                </a:solidFill>
                <a:latin typeface="Trebuchet MS" panose="020B0603020202020204" pitchFamily="34" charset="0"/>
              </a:rPr>
              <a:t> 1ªetapa?</a:t>
            </a:r>
            <a:endParaRPr lang="pt-PT" sz="600" kern="0" dirty="0">
              <a:solidFill>
                <a:srgbClr val="E7E6E6">
                  <a:lumMod val="10000"/>
                </a:srgbClr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79" name="Straight Arrow Connector 278"/>
          <p:cNvCxnSpPr>
            <a:stCxn id="235" idx="2"/>
            <a:endCxn id="277" idx="2"/>
          </p:cNvCxnSpPr>
          <p:nvPr/>
        </p:nvCxnSpPr>
        <p:spPr>
          <a:xfrm>
            <a:off x="5086174" y="3448167"/>
            <a:ext cx="701714" cy="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0" name="Straight Arrow Connector 279"/>
          <p:cNvCxnSpPr>
            <a:stCxn id="277" idx="0"/>
            <a:endCxn id="254" idx="0"/>
          </p:cNvCxnSpPr>
          <p:nvPr/>
        </p:nvCxnSpPr>
        <p:spPr>
          <a:xfrm>
            <a:off x="6000401" y="3448167"/>
            <a:ext cx="523774" cy="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1" name="Rectangle 106"/>
          <p:cNvSpPr/>
          <p:nvPr/>
        </p:nvSpPr>
        <p:spPr>
          <a:xfrm rot="16200000">
            <a:off x="10398479" y="2993002"/>
            <a:ext cx="473870" cy="910328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algn="ctr" defTabSz="334544"/>
            <a:r>
              <a:rPr lang="pt-PT" sz="650" kern="0" dirty="0" smtClean="0">
                <a:solidFill>
                  <a:srgbClr val="1A1E30"/>
                </a:solidFill>
                <a:latin typeface="Arial" panose="020B0604020202020204"/>
              </a:rPr>
              <a:t>Atualizar Estado do Processo = ‘Cancelado’</a:t>
            </a:r>
            <a:endParaRPr lang="pt-PT" sz="650" kern="0" dirty="0">
              <a:solidFill>
                <a:srgbClr val="1A1E30"/>
              </a:solidFill>
              <a:latin typeface="Arial" panose="020B0604020202020204"/>
            </a:endParaRPr>
          </a:p>
        </p:txBody>
      </p:sp>
      <p:sp>
        <p:nvSpPr>
          <p:cNvPr id="283" name="Oval 282"/>
          <p:cNvSpPr>
            <a:spLocks noChangeAspect="1"/>
          </p:cNvSpPr>
          <p:nvPr/>
        </p:nvSpPr>
        <p:spPr>
          <a:xfrm flipH="1">
            <a:off x="10102987" y="3085987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5973938" y="3294024"/>
            <a:ext cx="371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Não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85" name="Elbow Connector 284"/>
          <p:cNvCxnSpPr>
            <a:stCxn id="277" idx="1"/>
            <a:endCxn id="72" idx="3"/>
          </p:cNvCxnSpPr>
          <p:nvPr/>
        </p:nvCxnSpPr>
        <p:spPr>
          <a:xfrm rot="5400000" flipH="1" flipV="1">
            <a:off x="7227948" y="1884807"/>
            <a:ext cx="105172" cy="2772781"/>
          </a:xfrm>
          <a:prstGeom prst="bentConnector3">
            <a:avLst>
              <a:gd name="adj1" fmla="val 524855"/>
            </a:avLst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5815484" y="3097803"/>
            <a:ext cx="371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Sim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87" name="Straight Arrow Connector 286"/>
          <p:cNvCxnSpPr>
            <a:stCxn id="72" idx="2"/>
            <a:endCxn id="281" idx="0"/>
          </p:cNvCxnSpPr>
          <p:nvPr/>
        </p:nvCxnSpPr>
        <p:spPr>
          <a:xfrm flipV="1">
            <a:off x="9122089" y="3448166"/>
            <a:ext cx="1058161" cy="738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9" name="Flowchart: Terminator 288"/>
          <p:cNvSpPr>
            <a:spLocks/>
          </p:cNvSpPr>
          <p:nvPr/>
        </p:nvSpPr>
        <p:spPr>
          <a:xfrm>
            <a:off x="11340885" y="3335395"/>
            <a:ext cx="396000" cy="225542"/>
          </a:xfrm>
          <a:prstGeom prst="flowChartTerminator">
            <a:avLst/>
          </a:prstGeom>
          <a:solidFill>
            <a:srgbClr val="1A1E3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Fim</a:t>
            </a:r>
          </a:p>
        </p:txBody>
      </p:sp>
      <p:cxnSp>
        <p:nvCxnSpPr>
          <p:cNvPr id="290" name="Straight Arrow Connector 289"/>
          <p:cNvCxnSpPr>
            <a:stCxn id="281" idx="2"/>
            <a:endCxn id="289" idx="1"/>
          </p:cNvCxnSpPr>
          <p:nvPr/>
        </p:nvCxnSpPr>
        <p:spPr>
          <a:xfrm>
            <a:off x="11090578" y="3448166"/>
            <a:ext cx="250307" cy="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63" name="Group 62"/>
          <p:cNvGrpSpPr/>
          <p:nvPr/>
        </p:nvGrpSpPr>
        <p:grpSpPr>
          <a:xfrm rot="21352263">
            <a:off x="8267331" y="5091999"/>
            <a:ext cx="899999" cy="355232"/>
            <a:chOff x="9510198" y="5212499"/>
            <a:chExt cx="1200000" cy="368813"/>
          </a:xfrm>
        </p:grpSpPr>
        <p:sp>
          <p:nvSpPr>
            <p:cNvPr id="64" name="Flowchart: Data 1212"/>
            <p:cNvSpPr>
              <a:spLocks noChangeAspect="1"/>
            </p:cNvSpPr>
            <p:nvPr/>
          </p:nvSpPr>
          <p:spPr>
            <a:xfrm rot="21001400">
              <a:off x="9510198" y="5212499"/>
              <a:ext cx="1200000" cy="36881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1131 h 11131"/>
                <a:gd name="connsiteX1" fmla="*/ 1411 w 10000"/>
                <a:gd name="connsiteY1" fmla="*/ 0 h 11131"/>
                <a:gd name="connsiteX2" fmla="*/ 10000 w 10000"/>
                <a:gd name="connsiteY2" fmla="*/ 1131 h 11131"/>
                <a:gd name="connsiteX3" fmla="*/ 8000 w 10000"/>
                <a:gd name="connsiteY3" fmla="*/ 11131 h 11131"/>
                <a:gd name="connsiteX4" fmla="*/ 0 w 10000"/>
                <a:gd name="connsiteY4" fmla="*/ 11131 h 11131"/>
                <a:gd name="connsiteX0" fmla="*/ 0 w 10000"/>
                <a:gd name="connsiteY0" fmla="*/ 11131 h 12028"/>
                <a:gd name="connsiteX1" fmla="*/ 1411 w 10000"/>
                <a:gd name="connsiteY1" fmla="*/ 0 h 12028"/>
                <a:gd name="connsiteX2" fmla="*/ 10000 w 10000"/>
                <a:gd name="connsiteY2" fmla="*/ 1131 h 12028"/>
                <a:gd name="connsiteX3" fmla="*/ 8660 w 10000"/>
                <a:gd name="connsiteY3" fmla="*/ 12028 h 12028"/>
                <a:gd name="connsiteX4" fmla="*/ 0 w 10000"/>
                <a:gd name="connsiteY4" fmla="*/ 11131 h 12028"/>
                <a:gd name="connsiteX0" fmla="*/ 0 w 10000"/>
                <a:gd name="connsiteY0" fmla="*/ 11131 h 11397"/>
                <a:gd name="connsiteX1" fmla="*/ 1411 w 10000"/>
                <a:gd name="connsiteY1" fmla="*/ 0 h 11397"/>
                <a:gd name="connsiteX2" fmla="*/ 10000 w 10000"/>
                <a:gd name="connsiteY2" fmla="*/ 1131 h 11397"/>
                <a:gd name="connsiteX3" fmla="*/ 9099 w 10000"/>
                <a:gd name="connsiteY3" fmla="*/ 11397 h 11397"/>
                <a:gd name="connsiteX4" fmla="*/ 0 w 10000"/>
                <a:gd name="connsiteY4" fmla="*/ 11131 h 11397"/>
                <a:gd name="connsiteX0" fmla="*/ 0 w 10000"/>
                <a:gd name="connsiteY0" fmla="*/ 10000 h 10266"/>
                <a:gd name="connsiteX1" fmla="*/ 1140 w 10000"/>
                <a:gd name="connsiteY1" fmla="*/ 108 h 10266"/>
                <a:gd name="connsiteX2" fmla="*/ 10000 w 10000"/>
                <a:gd name="connsiteY2" fmla="*/ 0 h 10266"/>
                <a:gd name="connsiteX3" fmla="*/ 9099 w 10000"/>
                <a:gd name="connsiteY3" fmla="*/ 10266 h 10266"/>
                <a:gd name="connsiteX4" fmla="*/ 0 w 10000"/>
                <a:gd name="connsiteY4" fmla="*/ 10000 h 10266"/>
                <a:gd name="connsiteX0" fmla="*/ 0 w 10000"/>
                <a:gd name="connsiteY0" fmla="*/ 10130 h 10396"/>
                <a:gd name="connsiteX1" fmla="*/ 1077 w 10000"/>
                <a:gd name="connsiteY1" fmla="*/ 0 h 10396"/>
                <a:gd name="connsiteX2" fmla="*/ 10000 w 10000"/>
                <a:gd name="connsiteY2" fmla="*/ 130 h 10396"/>
                <a:gd name="connsiteX3" fmla="*/ 9099 w 10000"/>
                <a:gd name="connsiteY3" fmla="*/ 10396 h 10396"/>
                <a:gd name="connsiteX4" fmla="*/ 0 w 10000"/>
                <a:gd name="connsiteY4" fmla="*/ 10130 h 1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396">
                  <a:moveTo>
                    <a:pt x="0" y="10130"/>
                  </a:moveTo>
                  <a:lnTo>
                    <a:pt x="1077" y="0"/>
                  </a:lnTo>
                  <a:lnTo>
                    <a:pt x="10000" y="130"/>
                  </a:lnTo>
                  <a:cubicBezTo>
                    <a:pt x="9700" y="3552"/>
                    <a:pt x="9399" y="6974"/>
                    <a:pt x="9099" y="10396"/>
                  </a:cubicBezTo>
                  <a:lnTo>
                    <a:pt x="0" y="10130"/>
                  </a:lnTo>
                  <a:close/>
                </a:path>
              </a:pathLst>
            </a:custGeom>
            <a:solidFill>
              <a:srgbClr val="1A1E30"/>
            </a:solidFill>
            <a:ln w="12700" cap="flat" cmpd="sng" algn="ctr">
              <a:solidFill>
                <a:srgbClr val="898686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  <a:scene3d>
                <a:camera prst="orthographicFront">
                  <a:rot lat="0" lon="0" rev="0"/>
                </a:camera>
                <a:lightRig rig="threePt" dir="t"/>
              </a:scene3d>
              <a:sp3d z="3175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451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5" name="TextBox 64"/>
            <p:cNvSpPr txBox="1">
              <a:spLocks noChangeAspect="1"/>
            </p:cNvSpPr>
            <p:nvPr/>
          </p:nvSpPr>
          <p:spPr>
            <a:xfrm rot="21053017">
              <a:off x="9565962" y="5296660"/>
              <a:ext cx="1089285" cy="191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Notificar UN</a:t>
              </a:r>
              <a:endParaRPr kumimoji="0" lang="pt-PT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196212" y="5064103"/>
            <a:ext cx="292068" cy="184666"/>
            <a:chOff x="8614308" y="1374055"/>
            <a:chExt cx="292068" cy="184666"/>
          </a:xfrm>
        </p:grpSpPr>
        <p:sp>
          <p:nvSpPr>
            <p:cNvPr id="67" name="Oval 66"/>
            <p:cNvSpPr>
              <a:spLocks noChangeAspect="1"/>
            </p:cNvSpPr>
            <p:nvPr/>
          </p:nvSpPr>
          <p:spPr>
            <a:xfrm flipH="1">
              <a:off x="8663424" y="1376960"/>
              <a:ext cx="180000" cy="180000"/>
            </a:xfrm>
            <a:prstGeom prst="ellipse">
              <a:avLst/>
            </a:prstGeom>
            <a:solidFill>
              <a:srgbClr val="1A1E30"/>
            </a:solidFill>
            <a:ln w="19050" cap="flat" cmpd="sng" algn="ctr">
              <a:solidFill>
                <a:srgbClr val="B5B4B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14308" y="1374055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600" b="1" kern="0" dirty="0">
                  <a:solidFill>
                    <a:srgbClr val="FFFFFF"/>
                  </a:solidFill>
                  <a:latin typeface="Arial" panose="020B0604020202020204"/>
                </a:rPr>
                <a:t>6</a:t>
              </a:r>
              <a:r>
                <a:rPr kumimoji="0" lang="pt-P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.1</a:t>
              </a:r>
              <a:endParaRPr kumimoji="0" lang="pt-PT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69" name="Picture 307" descr="Roda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1048" y="5273893"/>
            <a:ext cx="216000" cy="234326"/>
          </a:xfrm>
          <a:prstGeom prst="rect">
            <a:avLst/>
          </a:prstGeom>
        </p:spPr>
      </p:pic>
      <p:cxnSp>
        <p:nvCxnSpPr>
          <p:cNvPr id="71" name="Straight Arrow Connector 70"/>
          <p:cNvCxnSpPr>
            <a:stCxn id="72" idx="1"/>
          </p:cNvCxnSpPr>
          <p:nvPr/>
        </p:nvCxnSpPr>
        <p:spPr>
          <a:xfrm>
            <a:off x="8666925" y="3692481"/>
            <a:ext cx="0" cy="1385751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dash"/>
            <a:miter lim="800000"/>
            <a:headEnd type="triangle"/>
            <a:tailEnd type="triangle"/>
          </a:ln>
          <a:effectLst/>
        </p:spPr>
      </p:cxnSp>
      <p:sp>
        <p:nvSpPr>
          <p:cNvPr id="72" name="Rectangle 106"/>
          <p:cNvSpPr/>
          <p:nvPr/>
        </p:nvSpPr>
        <p:spPr>
          <a:xfrm rot="16200000">
            <a:off x="8429990" y="3000382"/>
            <a:ext cx="473870" cy="910328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algn="ctr" defTabSz="334544"/>
            <a:r>
              <a:rPr lang="pt-PT" sz="650" kern="0" dirty="0" smtClean="0">
                <a:solidFill>
                  <a:srgbClr val="1A1E30"/>
                </a:solidFill>
                <a:latin typeface="Arial" panose="020B0604020202020204"/>
              </a:rPr>
              <a:t>Notificar o comercial</a:t>
            </a:r>
          </a:p>
          <a:p>
            <a:pPr algn="ctr" defTabSz="334544"/>
            <a:r>
              <a:rPr lang="pt-PT" sz="650" kern="0" dirty="0" smtClean="0">
                <a:solidFill>
                  <a:srgbClr val="1A1E30"/>
                </a:solidFill>
                <a:latin typeface="Arial" panose="020B0604020202020204"/>
              </a:rPr>
              <a:t>com a indicação de Cancelamento</a:t>
            </a:r>
            <a:endParaRPr lang="pt-PT" sz="650" kern="0" dirty="0">
              <a:solidFill>
                <a:srgbClr val="1A1E30"/>
              </a:solidFill>
              <a:latin typeface="Arial" panose="020B0604020202020204"/>
            </a:endParaRPr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 flipH="1">
            <a:off x="8134498" y="3093366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6</a:t>
            </a:r>
            <a:endParaRPr kumimoji="0" lang="pt-BR" sz="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75" name="Straight Arrow Connector 74"/>
          <p:cNvCxnSpPr>
            <a:stCxn id="254" idx="2"/>
            <a:endCxn id="72" idx="0"/>
          </p:cNvCxnSpPr>
          <p:nvPr/>
        </p:nvCxnSpPr>
        <p:spPr>
          <a:xfrm>
            <a:off x="7434503" y="3448167"/>
            <a:ext cx="777258" cy="7379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76" name="Picture 307" descr="Roda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744" y="1385461"/>
            <a:ext cx="180000" cy="195273"/>
          </a:xfrm>
          <a:prstGeom prst="rect">
            <a:avLst/>
          </a:prstGeom>
        </p:spPr>
      </p:pic>
      <p:pic>
        <p:nvPicPr>
          <p:cNvPr id="77" name="Picture 307" descr="Roda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155" y="3122496"/>
            <a:ext cx="180000" cy="195273"/>
          </a:xfrm>
          <a:prstGeom prst="rect">
            <a:avLst/>
          </a:prstGeom>
        </p:spPr>
      </p:pic>
      <p:pic>
        <p:nvPicPr>
          <p:cNvPr id="78" name="Picture 307" descr="Roda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085" y="3113593"/>
            <a:ext cx="180000" cy="195273"/>
          </a:xfrm>
          <a:prstGeom prst="rect">
            <a:avLst/>
          </a:prstGeom>
        </p:spPr>
      </p:pic>
      <p:pic>
        <p:nvPicPr>
          <p:cNvPr id="79" name="Picture 307" descr="Roda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917" y="3120974"/>
            <a:ext cx="180000" cy="195273"/>
          </a:xfrm>
          <a:prstGeom prst="rect">
            <a:avLst/>
          </a:prstGeom>
        </p:spPr>
      </p:pic>
      <p:pic>
        <p:nvPicPr>
          <p:cNvPr id="80" name="Picture 307" descr="Roda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242" y="3104961"/>
            <a:ext cx="180000" cy="195273"/>
          </a:xfrm>
          <a:prstGeom prst="rect">
            <a:avLst/>
          </a:prstGeom>
        </p:spPr>
      </p:pic>
      <p:pic>
        <p:nvPicPr>
          <p:cNvPr id="81" name="Picture 307" descr="Roda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9209" y="3128510"/>
            <a:ext cx="180000" cy="195273"/>
          </a:xfrm>
          <a:prstGeom prst="rect">
            <a:avLst/>
          </a:prstGeom>
        </p:spPr>
      </p:pic>
      <p:sp>
        <p:nvSpPr>
          <p:cNvPr id="84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2ª Etapa</a:t>
            </a:r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406137" y="744589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Fluxos </a:t>
            </a:r>
            <a:r>
              <a:rPr lang="pt-PT" sz="1600" dirty="0"/>
              <a:t>de </a:t>
            </a:r>
            <a:r>
              <a:rPr lang="pt-PT" sz="1600" dirty="0" smtClean="0"/>
              <a:t>tratamento: Cancelamento Processo</a:t>
            </a:r>
            <a:endParaRPr lang="pt-PT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18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742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927" y="1964695"/>
            <a:ext cx="12324899" cy="2511771"/>
          </a:xfrm>
        </p:spPr>
        <p:txBody>
          <a:bodyPr>
            <a:normAutofit/>
          </a:bodyPr>
          <a:lstStyle/>
          <a:p>
            <a:pPr marL="0" indent="0" defTabSz="534988">
              <a:spcBef>
                <a:spcPts val="600"/>
              </a:spcBef>
              <a:spcAft>
                <a:spcPts val="600"/>
              </a:spcAft>
              <a:buNone/>
            </a:pP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Onboarding Comerciante|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1ª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Etapa</a:t>
            </a:r>
            <a:endParaRPr lang="pt-PT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E202-FF3E-4B51-B6A2-82C701AAD325}" type="slidenum">
              <a:rPr lang="pt-PT" sz="1100" smtClean="0"/>
              <a:t>19</a:t>
            </a:fld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54005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9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Índice 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1055" y="1020693"/>
            <a:ext cx="523009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  <a:hlinkClick r:id="rId3" action="ppaction://hlinksldjump"/>
              </a:rPr>
              <a:t>Jornada Cliente &amp; Macro </a:t>
            </a:r>
            <a:r>
              <a:rPr lang="pt-PT" dirty="0" smtClean="0">
                <a:solidFill>
                  <a:schemeClr val="accent1"/>
                </a:solidFill>
                <a:hlinkClick r:id="rId3" action="ppaction://hlinksldjump"/>
              </a:rPr>
              <a:t>Fluxo</a:t>
            </a:r>
            <a:endParaRPr lang="pt-PT" dirty="0" smtClean="0">
              <a:solidFill>
                <a:schemeClr val="accent1"/>
              </a:solidFill>
            </a:endParaRPr>
          </a:p>
          <a:p>
            <a:r>
              <a:rPr lang="pt-PT" dirty="0">
                <a:solidFill>
                  <a:schemeClr val="accent1"/>
                </a:solidFill>
                <a:hlinkClick r:id="rId4" action="ppaction://hlinksldjump"/>
              </a:rPr>
              <a:t>Plano da fase de análise </a:t>
            </a:r>
            <a:endParaRPr lang="pt-PT" dirty="0" smtClean="0">
              <a:solidFill>
                <a:schemeClr val="accent1"/>
              </a:solidFill>
            </a:endParaRPr>
          </a:p>
          <a:p>
            <a:r>
              <a:rPr lang="pt-PT" dirty="0" smtClean="0">
                <a:solidFill>
                  <a:schemeClr val="accent1"/>
                </a:solidFill>
              </a:rPr>
              <a:t>Fluxos</a:t>
            </a:r>
          </a:p>
          <a:p>
            <a:pPr marL="800100" lvl="1" indent="-342900">
              <a:buFont typeface="+mj-lt"/>
              <a:buAutoNum type="alphaUcPeriod"/>
            </a:pPr>
            <a:r>
              <a:rPr lang="pt-PT" dirty="0">
                <a:hlinkClick r:id="rId5" action="ppaction://hlinksldjump"/>
              </a:rPr>
              <a:t>Fluxo de Tratamento – </a:t>
            </a:r>
            <a:r>
              <a:rPr lang="pt-PT" dirty="0" smtClean="0">
                <a:hlinkClick r:id="rId5" action="ppaction://hlinksldjump"/>
              </a:rPr>
              <a:t>1ª Etapa</a:t>
            </a:r>
            <a:endParaRPr lang="pt-PT" dirty="0" smtClean="0"/>
          </a:p>
          <a:p>
            <a:pPr marL="800100" lvl="1" indent="-342900">
              <a:buFont typeface="+mj-lt"/>
              <a:buAutoNum type="alphaUcPeriod"/>
            </a:pPr>
            <a:r>
              <a:rPr lang="pt-PT" dirty="0">
                <a:hlinkClick r:id="rId6" action="ppaction://hlinksldjump"/>
              </a:rPr>
              <a:t>Fluxo de Tratamento – </a:t>
            </a:r>
            <a:r>
              <a:rPr lang="pt-PT" dirty="0" smtClean="0">
                <a:hlinkClick r:id="rId6" action="ppaction://hlinksldjump"/>
              </a:rPr>
              <a:t>2ª Etapa</a:t>
            </a:r>
            <a:endParaRPr lang="pt-PT" dirty="0"/>
          </a:p>
          <a:p>
            <a:r>
              <a:rPr lang="pt-PT" dirty="0" smtClean="0">
                <a:solidFill>
                  <a:schemeClr val="accent1"/>
                </a:solidFill>
                <a:hlinkClick r:id="rId7" action="ppaction://hlinksldjump"/>
              </a:rPr>
              <a:t>Ecrãs </a:t>
            </a:r>
            <a:r>
              <a:rPr lang="pt-PT" dirty="0">
                <a:solidFill>
                  <a:schemeClr val="accent1"/>
                </a:solidFill>
                <a:hlinkClick r:id="rId7" action="ppaction://hlinksldjump"/>
              </a:rPr>
              <a:t>de suporte à Jornada de Cliente – 1ª </a:t>
            </a:r>
            <a:r>
              <a:rPr lang="pt-PT" dirty="0" smtClean="0">
                <a:solidFill>
                  <a:schemeClr val="accent1"/>
                </a:solidFill>
                <a:hlinkClick r:id="rId7" action="ppaction://hlinksldjump"/>
              </a:rPr>
              <a:t>Etapa</a:t>
            </a:r>
            <a:endParaRPr lang="pt-PT" dirty="0" smtClean="0">
              <a:solidFill>
                <a:schemeClr val="accent1"/>
              </a:solidFill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pt-PT" dirty="0">
                <a:hlinkClick r:id="rId8" action="ppaction://hlinksldjump"/>
              </a:rPr>
              <a:t>Caracterização do Comerciante</a:t>
            </a:r>
            <a:endParaRPr lang="pt-PT" dirty="0"/>
          </a:p>
          <a:p>
            <a:pPr marL="800100" lvl="1" indent="-342900">
              <a:buFont typeface="+mj-lt"/>
              <a:buAutoNum type="alphaUcPeriod"/>
            </a:pPr>
            <a:r>
              <a:rPr lang="pt-PT" dirty="0">
                <a:hlinkClick r:id="rId9" action="ppaction://hlinksldjump"/>
              </a:rPr>
              <a:t>Identificação do(s) Interveniente(s)</a:t>
            </a:r>
            <a:endParaRPr lang="pt-PT" dirty="0"/>
          </a:p>
          <a:p>
            <a:pPr marL="800100" lvl="1" indent="-342900">
              <a:buFont typeface="+mj-lt"/>
              <a:buAutoNum type="alphaUcPeriod"/>
            </a:pPr>
            <a:r>
              <a:rPr lang="pt-PT" dirty="0">
                <a:hlinkClick r:id="rId10" action="ppaction://hlinksldjump"/>
              </a:rPr>
              <a:t>Lojas</a:t>
            </a:r>
            <a:endParaRPr lang="pt-PT" dirty="0"/>
          </a:p>
          <a:p>
            <a:pPr marL="800100" lvl="1" indent="-342900">
              <a:buFont typeface="+mj-lt"/>
              <a:buAutoNum type="alphaUcPeriod"/>
            </a:pPr>
            <a:r>
              <a:rPr lang="pt-PT" dirty="0">
                <a:hlinkClick r:id="rId11" action="ppaction://hlinksldjump"/>
              </a:rPr>
              <a:t>Comprovativos</a:t>
            </a:r>
            <a:endParaRPr lang="pt-PT" dirty="0"/>
          </a:p>
          <a:p>
            <a:pPr marL="800100" lvl="1" indent="-342900">
              <a:buFont typeface="+mj-lt"/>
              <a:buAutoNum type="alphaUcPeriod"/>
            </a:pPr>
            <a:r>
              <a:rPr lang="pt-PT" dirty="0">
                <a:hlinkClick r:id="rId12" action="ppaction://hlinksldjump"/>
              </a:rPr>
              <a:t>Oferta Comercial</a:t>
            </a:r>
            <a:endParaRPr lang="pt-PT" dirty="0"/>
          </a:p>
          <a:p>
            <a:pPr marL="800100" lvl="1" indent="-342900">
              <a:buFont typeface="+mj-lt"/>
              <a:buAutoNum type="alphaUcPeriod"/>
            </a:pPr>
            <a:r>
              <a:rPr lang="pt-PT" dirty="0">
                <a:hlinkClick r:id="rId13" action="ppaction://hlinksldjump"/>
              </a:rPr>
              <a:t>Informação </a:t>
            </a:r>
            <a:r>
              <a:rPr lang="pt-PT" dirty="0" smtClean="0">
                <a:hlinkClick r:id="rId13" action="ppaction://hlinksldjump"/>
              </a:rPr>
              <a:t>Declarativa</a:t>
            </a:r>
            <a:endParaRPr lang="pt-PT" dirty="0" smtClean="0"/>
          </a:p>
          <a:p>
            <a:pPr marL="800100" lvl="1" indent="-342900">
              <a:buFont typeface="+mj-lt"/>
              <a:buAutoNum type="alphaUcPeriod"/>
            </a:pPr>
            <a:r>
              <a:rPr lang="pt-PT" dirty="0" smtClean="0">
                <a:hlinkClick r:id="rId14" action="ppaction://hlinksldjump"/>
              </a:rPr>
              <a:t>Devoluções</a:t>
            </a:r>
            <a:endParaRPr lang="pt-PT" dirty="0"/>
          </a:p>
          <a:p>
            <a:endParaRPr lang="pt-PT" sz="5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46619" y="1020693"/>
            <a:ext cx="523009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500" dirty="0">
              <a:solidFill>
                <a:schemeClr val="accent1"/>
              </a:solidFill>
            </a:endParaRPr>
          </a:p>
          <a:p>
            <a:r>
              <a:rPr lang="pt-PT" dirty="0">
                <a:solidFill>
                  <a:schemeClr val="accent1"/>
                </a:solidFill>
                <a:hlinkClick r:id="rId15" action="ppaction://hlinksldjump"/>
              </a:rPr>
              <a:t>Ecrãs de suporte à Jornada de Cliente – 2ª Etapa</a:t>
            </a:r>
            <a:endParaRPr lang="pt-PT" dirty="0">
              <a:solidFill>
                <a:schemeClr val="accent1"/>
              </a:solidFill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pt-PT" dirty="0" smtClean="0">
                <a:hlinkClick r:id="rId16" action="ppaction://hlinksldjump"/>
              </a:rPr>
              <a:t>Aceitação</a:t>
            </a:r>
            <a:endParaRPr lang="pt-PT" dirty="0" smtClean="0"/>
          </a:p>
          <a:p>
            <a:r>
              <a:rPr lang="pt-PT" dirty="0" smtClean="0">
                <a:hlinkClick r:id="rId17" action="ppaction://hlinksldjump"/>
              </a:rPr>
              <a:t>Ecrã de Consultas</a:t>
            </a:r>
            <a:endParaRPr lang="pt-PT" dirty="0"/>
          </a:p>
          <a:p>
            <a:r>
              <a:rPr lang="pt-PT" dirty="0" smtClean="0">
                <a:solidFill>
                  <a:schemeClr val="accent1"/>
                </a:solidFill>
                <a:hlinkClick r:id="rId18" action="ppaction://hlinksldjump"/>
              </a:rPr>
              <a:t>Ecrãs de Filas de Trabalho Externas</a:t>
            </a:r>
            <a:endParaRPr lang="pt-PT" dirty="0" smtClean="0">
              <a:solidFill>
                <a:schemeClr val="accent1"/>
              </a:solidFill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pt-PT" dirty="0" smtClean="0">
                <a:hlinkClick r:id="rId19" action="ppaction://hlinksldjump"/>
              </a:rPr>
              <a:t>Pareceres Elegibilidade</a:t>
            </a:r>
            <a:endParaRPr lang="pt-PT" dirty="0" smtClean="0"/>
          </a:p>
          <a:p>
            <a:pPr marL="800100" lvl="1" indent="-342900">
              <a:buFont typeface="+mj-lt"/>
              <a:buAutoNum type="alphaUcPeriod"/>
            </a:pPr>
            <a:r>
              <a:rPr lang="pt-PT" dirty="0" smtClean="0">
                <a:hlinkClick r:id="rId20" action="ppaction://hlinksldjump"/>
              </a:rPr>
              <a:t>Parecer Risco</a:t>
            </a:r>
            <a:endParaRPr lang="pt-PT" dirty="0" smtClean="0"/>
          </a:p>
          <a:p>
            <a:pPr marL="800100" lvl="1" indent="-342900">
              <a:buFont typeface="+mj-lt"/>
              <a:buAutoNum type="alphaUcPeriod"/>
            </a:pPr>
            <a:r>
              <a:rPr lang="pt-PT" dirty="0" smtClean="0">
                <a:hlinkClick r:id="rId21" action="ppaction://hlinksldjump"/>
              </a:rPr>
              <a:t>Duvidas Compliance</a:t>
            </a:r>
            <a:endParaRPr lang="pt-PT" dirty="0" smtClean="0"/>
          </a:p>
          <a:p>
            <a:pPr marL="800100" lvl="1" indent="-342900">
              <a:buFont typeface="+mj-lt"/>
              <a:buAutoNum type="alphaUcPeriod"/>
            </a:pPr>
            <a:r>
              <a:rPr lang="pt-PT" dirty="0" smtClean="0">
                <a:hlinkClick r:id="rId22" action="ppaction://hlinksldjump"/>
              </a:rPr>
              <a:t>Múltiplos Clientes</a:t>
            </a:r>
            <a:endParaRPr lang="pt-PT" dirty="0" smtClean="0"/>
          </a:p>
          <a:p>
            <a:pPr marL="800100" lvl="1" indent="-342900">
              <a:buFont typeface="+mj-lt"/>
              <a:buAutoNum type="alphaUcPeriod"/>
            </a:pPr>
            <a:r>
              <a:rPr lang="pt-PT" dirty="0" smtClean="0">
                <a:hlinkClick r:id="rId23" action="ppaction://hlinksldjump"/>
              </a:rPr>
              <a:t>Valida DO</a:t>
            </a:r>
            <a:endParaRPr lang="pt-PT" dirty="0"/>
          </a:p>
          <a:p>
            <a:pPr marL="800100" lvl="1" indent="-342900">
              <a:buFont typeface="+mj-lt"/>
              <a:buAutoNum type="alphaUcPeriod"/>
            </a:pPr>
            <a:r>
              <a:rPr lang="pt-PT" dirty="0">
                <a:hlinkClick r:id="rId24" action="ppaction://hlinksldjump"/>
              </a:rPr>
              <a:t>Fila Tratamento de MCC</a:t>
            </a:r>
            <a:endParaRPr lang="pt-PT" dirty="0"/>
          </a:p>
          <a:p>
            <a:pPr marL="800100" lvl="1" indent="-342900">
              <a:buFont typeface="+mj-lt"/>
              <a:buAutoNum type="alphaUcPeriod"/>
            </a:pPr>
            <a:r>
              <a:rPr lang="pt-PT" dirty="0">
                <a:hlinkClick r:id="rId25" action="ppaction://hlinksldjump"/>
              </a:rPr>
              <a:t>Fila tratamento de Serviços </a:t>
            </a:r>
            <a:r>
              <a:rPr lang="pt-PT" dirty="0" smtClean="0">
                <a:hlinkClick r:id="rId25" action="ppaction://hlinksldjump"/>
              </a:rPr>
              <a:t>Externos</a:t>
            </a:r>
            <a:endParaRPr lang="pt-PT" dirty="0" smtClean="0"/>
          </a:p>
          <a:p>
            <a:pPr marL="0" lvl="1">
              <a:lnSpc>
                <a:spcPct val="150000"/>
              </a:lnSpc>
            </a:pPr>
            <a:r>
              <a:rPr lang="pt-PT" dirty="0">
                <a:solidFill>
                  <a:schemeClr val="accent1"/>
                </a:solidFill>
                <a:hlinkClick r:id="rId26" action="ppaction://hlinksldjump"/>
              </a:rPr>
              <a:t>Ecrãs de </a:t>
            </a:r>
            <a:r>
              <a:rPr lang="pt-PT" dirty="0" err="1">
                <a:solidFill>
                  <a:schemeClr val="accent1"/>
                </a:solidFill>
                <a:hlinkClick r:id="rId26" action="ppaction://hlinksldjump"/>
              </a:rPr>
              <a:t>Home</a:t>
            </a:r>
            <a:r>
              <a:rPr lang="pt-PT" dirty="0">
                <a:solidFill>
                  <a:schemeClr val="accent1"/>
                </a:solidFill>
                <a:hlinkClick r:id="rId26" action="ppaction://hlinksldjump"/>
              </a:rPr>
              <a:t> </a:t>
            </a:r>
            <a:r>
              <a:rPr lang="pt-PT" dirty="0" err="1">
                <a:solidFill>
                  <a:schemeClr val="accent1"/>
                </a:solidFill>
                <a:hlinkClick r:id="rId26" action="ppaction://hlinksldjump"/>
              </a:rPr>
              <a:t>Page</a:t>
            </a:r>
            <a:r>
              <a:rPr lang="pt-PT" dirty="0">
                <a:solidFill>
                  <a:schemeClr val="accent1"/>
                </a:solidFill>
                <a:hlinkClick r:id="rId26" action="ppaction://hlinksldjump"/>
              </a:rPr>
              <a:t> de Canal Presencial por </a:t>
            </a:r>
            <a:r>
              <a:rPr lang="pt-PT" dirty="0" smtClean="0">
                <a:solidFill>
                  <a:schemeClr val="accent1"/>
                </a:solidFill>
                <a:hlinkClick r:id="rId26" action="ppaction://hlinksldjump"/>
              </a:rPr>
              <a:t>Perfil</a:t>
            </a:r>
            <a:endParaRPr lang="pt-PT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052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90" name="Rectangle 89"/>
          <p:cNvSpPr/>
          <p:nvPr/>
        </p:nvSpPr>
        <p:spPr>
          <a:xfrm>
            <a:off x="9631594" y="4243661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PESQUISAR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35562" y="3637442"/>
            <a:ext cx="11647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Tipo de Documento:*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735561" y="3411076"/>
            <a:ext cx="197476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50" dirty="0">
                <a:solidFill>
                  <a:schemeClr val="bg2">
                    <a:lumMod val="25000"/>
                  </a:schemeClr>
                </a:solidFill>
              </a:rPr>
              <a:t>Pesquise o Cliente: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797374" y="3820330"/>
            <a:ext cx="3729340" cy="168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529463466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10441" y="3637442"/>
            <a:ext cx="1006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Nº do Documento:*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22496" y="3820330"/>
            <a:ext cx="3729340" cy="168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Selecione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L-Shape 100"/>
          <p:cNvSpPr>
            <a:spLocks noChangeAspect="1"/>
          </p:cNvSpPr>
          <p:nvPr/>
        </p:nvSpPr>
        <p:spPr>
          <a:xfrm rot="18841292">
            <a:off x="6414029" y="386393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10392582" y="6460622"/>
            <a:ext cx="216000" cy="216000"/>
            <a:chOff x="2133905" y="990905"/>
            <a:chExt cx="5609626" cy="5609626"/>
          </a:xfrm>
        </p:grpSpPr>
        <p:sp>
          <p:nvSpPr>
            <p:cNvPr id="56" name="Isosceles Triangle 55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57" name="Rectangle 56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pic>
        <p:nvPicPr>
          <p:cNvPr id="70" name="Pictur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12974"/>
            <a:ext cx="1135275" cy="318221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2822496" y="3982166"/>
            <a:ext cx="3729340" cy="308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de Cliente</a:t>
            </a:r>
          </a:p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Número de Identificação de Pessoa </a:t>
            </a:r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Coletiva</a:t>
            </a:r>
          </a:p>
        </p:txBody>
      </p:sp>
      <p:grpSp>
        <p:nvGrpSpPr>
          <p:cNvPr id="111" name="Group 110"/>
          <p:cNvGrpSpPr>
            <a:grpSpLocks noChangeAspect="1"/>
          </p:cNvGrpSpPr>
          <p:nvPr/>
        </p:nvGrpSpPr>
        <p:grpSpPr>
          <a:xfrm>
            <a:off x="6458605" y="3873818"/>
            <a:ext cx="216000" cy="216000"/>
            <a:chOff x="2133905" y="990905"/>
            <a:chExt cx="5609626" cy="5609626"/>
          </a:xfrm>
        </p:grpSpPr>
        <p:sp>
          <p:nvSpPr>
            <p:cNvPr id="112" name="Isosceles Triangle 111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13" name="Rectangle 112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121" name="Text Placeholder 2"/>
          <p:cNvSpPr txBox="1">
            <a:spLocks/>
          </p:cNvSpPr>
          <p:nvPr/>
        </p:nvSpPr>
        <p:spPr>
          <a:xfrm>
            <a:off x="418310" y="707236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2.A | Ecrãs </a:t>
            </a:r>
            <a:r>
              <a:rPr lang="pt-PT" sz="1600" dirty="0"/>
              <a:t>de suporte à Jornada de </a:t>
            </a:r>
            <a:r>
              <a:rPr lang="pt-PT" sz="1600" dirty="0" smtClean="0"/>
              <a:t>Cliente – Identificação do Comerciante </a:t>
            </a:r>
            <a:r>
              <a:rPr lang="pt-PT" sz="1600" dirty="0"/>
              <a:t>– </a:t>
            </a:r>
            <a:r>
              <a:rPr lang="pt-PT" sz="1600" dirty="0" smtClean="0"/>
              <a:t>Pesquisa de Cliente </a:t>
            </a:r>
            <a:endParaRPr lang="pt-PT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2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42947" y="2837256"/>
            <a:ext cx="393475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50" dirty="0" smtClean="0"/>
              <a:t>Qual a tipologia do Comerciante?* </a:t>
            </a:r>
            <a:endParaRPr lang="pt-PT" sz="750" dirty="0"/>
          </a:p>
        </p:txBody>
      </p:sp>
      <p:sp>
        <p:nvSpPr>
          <p:cNvPr id="84" name="TextBox 83"/>
          <p:cNvSpPr txBox="1"/>
          <p:nvPr/>
        </p:nvSpPr>
        <p:spPr>
          <a:xfrm>
            <a:off x="3122671" y="3131008"/>
            <a:ext cx="721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Empresa</a:t>
            </a:r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64271" y="3126640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ENI</a:t>
            </a:r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3024147" y="3156365"/>
            <a:ext cx="144000" cy="144000"/>
            <a:chOff x="6160984" y="4251739"/>
            <a:chExt cx="144000" cy="144000"/>
          </a:xfrm>
        </p:grpSpPr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100" name="Oval 99"/>
          <p:cNvSpPr>
            <a:spLocks noChangeAspect="1"/>
          </p:cNvSpPr>
          <p:nvPr/>
        </p:nvSpPr>
        <p:spPr>
          <a:xfrm>
            <a:off x="4348588" y="3156740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grpSp>
        <p:nvGrpSpPr>
          <p:cNvPr id="102" name="Group 101"/>
          <p:cNvGrpSpPr>
            <a:grpSpLocks noChangeAspect="1"/>
          </p:cNvGrpSpPr>
          <p:nvPr/>
        </p:nvGrpSpPr>
        <p:grpSpPr>
          <a:xfrm>
            <a:off x="3667214" y="3176135"/>
            <a:ext cx="216000" cy="216000"/>
            <a:chOff x="2133905" y="990905"/>
            <a:chExt cx="5609626" cy="5609626"/>
          </a:xfrm>
        </p:grpSpPr>
        <p:sp>
          <p:nvSpPr>
            <p:cNvPr id="103" name="Isosceles Triangle 102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04" name="Rectangle 103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107" name="Rectangle 106"/>
          <p:cNvSpPr/>
          <p:nvPr/>
        </p:nvSpPr>
        <p:spPr>
          <a:xfrm>
            <a:off x="7529865" y="1967446"/>
            <a:ext cx="157882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380561" y="1958001"/>
            <a:ext cx="117977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106576" y="1967446"/>
            <a:ext cx="1598792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0" name="Down Arrow Callout 109"/>
          <p:cNvSpPr/>
          <p:nvPr/>
        </p:nvSpPr>
        <p:spPr>
          <a:xfrm>
            <a:off x="2602985" y="1967446"/>
            <a:ext cx="1255277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015056" y="1967446"/>
            <a:ext cx="1358014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843743" y="1967446"/>
            <a:ext cx="1189381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750933" y="2559185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IDENTIFICAÇÃO DO </a:t>
            </a:r>
            <a:r>
              <a:rPr lang="pt-PT" sz="800" dirty="0" smtClean="0">
                <a:solidFill>
                  <a:srgbClr val="002060"/>
                </a:solidFill>
              </a:rPr>
              <a:t>COMERCIANTE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75" name="L-Shape 74"/>
          <p:cNvSpPr>
            <a:spLocks noChangeAspect="1"/>
          </p:cNvSpPr>
          <p:nvPr/>
        </p:nvSpPr>
        <p:spPr>
          <a:xfrm rot="18841292">
            <a:off x="2677972" y="260762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76" name="Rectangle 75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5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7" name="Rectangle 76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25" y="1805446"/>
            <a:ext cx="76806" cy="76806"/>
          </a:xfrm>
          <a:prstGeom prst="rect">
            <a:avLst/>
          </a:prstGeom>
        </p:spPr>
      </p:pic>
      <p:sp>
        <p:nvSpPr>
          <p:cNvPr id="133" name="Half Frame 132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4" name="Rectangle 133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37" name="Rectangle 136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39" name="Rectangle 138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512716" y="2556884"/>
            <a:ext cx="1058481" cy="16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Parecer</a:t>
            </a:r>
            <a:r>
              <a:rPr lang="pt-PT" sz="550" kern="0" dirty="0" smtClean="0">
                <a:solidFill>
                  <a:srgbClr val="000000"/>
                </a:solidFill>
              </a:rPr>
              <a:t> </a:t>
            </a:r>
            <a:r>
              <a:rPr lang="pt-PT" sz="550" b="1" kern="0" dirty="0" smtClean="0">
                <a:solidFill>
                  <a:srgbClr val="000000"/>
                </a:solidFill>
              </a:rPr>
              <a:t>Elegibilidade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507728" y="3538662"/>
            <a:ext cx="1063469" cy="171892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Tratamento MCC</a:t>
            </a:r>
            <a:endParaRPr lang="pt-PT" sz="550" b="1" kern="0" dirty="0"/>
          </a:p>
        </p:txBody>
      </p:sp>
      <p:sp>
        <p:nvSpPr>
          <p:cNvPr id="142" name="Rectangle 141"/>
          <p:cNvSpPr/>
          <p:nvPr/>
        </p:nvSpPr>
        <p:spPr>
          <a:xfrm>
            <a:off x="1507728" y="3706400"/>
            <a:ext cx="1063469" cy="237951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Tratamento de Serviços                             Externos</a:t>
            </a:r>
            <a:endParaRPr lang="pt-PT" sz="550" b="1" kern="0" dirty="0"/>
          </a:p>
        </p:txBody>
      </p:sp>
      <p:sp>
        <p:nvSpPr>
          <p:cNvPr id="143" name="Rectangle 142"/>
          <p:cNvSpPr/>
          <p:nvPr/>
        </p:nvSpPr>
        <p:spPr>
          <a:xfrm>
            <a:off x="1507728" y="3034495"/>
            <a:ext cx="1063469" cy="173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Tratamento de Processos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1512716" y="2709145"/>
            <a:ext cx="1058481" cy="16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Parecer</a:t>
            </a:r>
            <a:r>
              <a:rPr lang="pt-PT" sz="550" kern="0" dirty="0" smtClean="0">
                <a:solidFill>
                  <a:srgbClr val="000000"/>
                </a:solidFill>
              </a:rPr>
              <a:t> </a:t>
            </a:r>
            <a:r>
              <a:rPr lang="pt-PT" sz="550" b="1" kern="0" dirty="0" smtClean="0">
                <a:solidFill>
                  <a:srgbClr val="000000"/>
                </a:solidFill>
              </a:rPr>
              <a:t>Risco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500967" y="3379201"/>
            <a:ext cx="1071276" cy="148214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Validação DO</a:t>
            </a:r>
            <a:endParaRPr lang="pt-PT" sz="550" b="1" kern="0" dirty="0"/>
          </a:p>
        </p:txBody>
      </p:sp>
      <p:sp>
        <p:nvSpPr>
          <p:cNvPr id="146" name="Rectangle 145"/>
          <p:cNvSpPr/>
          <p:nvPr/>
        </p:nvSpPr>
        <p:spPr>
          <a:xfrm>
            <a:off x="1507728" y="2869475"/>
            <a:ext cx="1063469" cy="164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Dúvidas Compliance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47" name="L-Shape 146"/>
          <p:cNvSpPr>
            <a:spLocks noChangeAspect="1"/>
          </p:cNvSpPr>
          <p:nvPr/>
        </p:nvSpPr>
        <p:spPr>
          <a:xfrm rot="18841292">
            <a:off x="2459633" y="3098250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48" name="L-Shape 147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49" name="Rectangle 148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5394" y="1628860"/>
            <a:ext cx="8169815" cy="89300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Elbow Connector 3"/>
          <p:cNvCxnSpPr>
            <a:stCxn id="2" idx="3"/>
            <a:endCxn id="5" idx="0"/>
          </p:cNvCxnSpPr>
          <p:nvPr/>
        </p:nvCxnSpPr>
        <p:spPr>
          <a:xfrm>
            <a:off x="10765209" y="2075363"/>
            <a:ext cx="685005" cy="8633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743898" y="2938665"/>
            <a:ext cx="141263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900" b="1" dirty="0" smtClean="0"/>
              <a:t>Canal Não Presencial</a:t>
            </a:r>
            <a:r>
              <a:rPr lang="pt-PT" sz="900" dirty="0" smtClean="0"/>
              <a:t>:</a:t>
            </a:r>
          </a:p>
          <a:p>
            <a:r>
              <a:rPr lang="pt-PT" sz="900" dirty="0" smtClean="0"/>
              <a:t>terá uma ordem diferente de tabuladores:</a:t>
            </a:r>
          </a:p>
          <a:p>
            <a:r>
              <a:rPr lang="pt-PT" sz="900" dirty="0" smtClean="0"/>
              <a:t>1.Comerciante</a:t>
            </a:r>
          </a:p>
          <a:p>
            <a:r>
              <a:rPr lang="pt-PT" sz="900" dirty="0" smtClean="0"/>
              <a:t>2. Oferta Comercial</a:t>
            </a:r>
          </a:p>
          <a:p>
            <a:r>
              <a:rPr lang="pt-PT" sz="900" dirty="0" smtClean="0"/>
              <a:t>3. Intervenientes</a:t>
            </a:r>
          </a:p>
          <a:p>
            <a:r>
              <a:rPr lang="pt-PT" sz="900" dirty="0" smtClean="0"/>
              <a:t>4. Comprovativos</a:t>
            </a:r>
          </a:p>
          <a:p>
            <a:r>
              <a:rPr lang="pt-PT" sz="900" dirty="0" smtClean="0"/>
              <a:t>5. Informação  Declarativa</a:t>
            </a:r>
          </a:p>
        </p:txBody>
      </p:sp>
      <p:sp>
        <p:nvSpPr>
          <p:cNvPr id="91" name="Rectangle 90"/>
          <p:cNvSpPr/>
          <p:nvPr/>
        </p:nvSpPr>
        <p:spPr>
          <a:xfrm rot="5400000">
            <a:off x="970311" y="2274371"/>
            <a:ext cx="2110520" cy="128510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7" name="TextBox 116"/>
          <p:cNvSpPr txBox="1"/>
          <p:nvPr/>
        </p:nvSpPr>
        <p:spPr>
          <a:xfrm>
            <a:off x="38374" y="4192359"/>
            <a:ext cx="141263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900" b="1" dirty="0" smtClean="0">
                <a:solidFill>
                  <a:schemeClr val="tx1"/>
                </a:solidFill>
              </a:rPr>
              <a:t>Canal Não Presencial:</a:t>
            </a:r>
          </a:p>
          <a:p>
            <a:r>
              <a:rPr lang="pt-PT" sz="900" dirty="0" smtClean="0"/>
              <a:t>terá apenas o separador “Novo Processo”, “Consultas”</a:t>
            </a:r>
          </a:p>
        </p:txBody>
      </p:sp>
      <p:cxnSp>
        <p:nvCxnSpPr>
          <p:cNvPr id="118" name="Elbow Connector 117"/>
          <p:cNvCxnSpPr>
            <a:stCxn id="91" idx="2"/>
            <a:endCxn id="117" idx="0"/>
          </p:cNvCxnSpPr>
          <p:nvPr/>
        </p:nvCxnSpPr>
        <p:spPr>
          <a:xfrm rot="10800000" flipV="1">
            <a:off x="744691" y="2916921"/>
            <a:ext cx="638331" cy="12754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507728" y="3220429"/>
            <a:ext cx="1071276" cy="148214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Múltiplos Clientes</a:t>
            </a:r>
            <a:endParaRPr lang="pt-PT" sz="550" b="1" kern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20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7619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90" name="Rectangle 89"/>
          <p:cNvSpPr/>
          <p:nvPr/>
        </p:nvSpPr>
        <p:spPr>
          <a:xfrm>
            <a:off x="9631594" y="4234136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PESQUISAR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797374" y="3829855"/>
            <a:ext cx="3729340" cy="168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529463466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22496" y="3829855"/>
            <a:ext cx="3729340" cy="168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Número de Identificação de Pessoa Coletiva</a:t>
            </a:r>
          </a:p>
        </p:txBody>
      </p:sp>
      <p:sp>
        <p:nvSpPr>
          <p:cNvPr id="101" name="L-Shape 100"/>
          <p:cNvSpPr>
            <a:spLocks noChangeAspect="1"/>
          </p:cNvSpPr>
          <p:nvPr/>
        </p:nvSpPr>
        <p:spPr>
          <a:xfrm rot="18841292">
            <a:off x="6414029" y="387346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10392582" y="6460622"/>
            <a:ext cx="216000" cy="216000"/>
            <a:chOff x="2133905" y="990905"/>
            <a:chExt cx="5609626" cy="5609626"/>
          </a:xfrm>
        </p:grpSpPr>
        <p:sp>
          <p:nvSpPr>
            <p:cNvPr id="56" name="Isosceles Triangle 55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57" name="Rectangle 56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pic>
        <p:nvPicPr>
          <p:cNvPr id="70" name="Pictur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74" name="Text Placeholder 2"/>
          <p:cNvSpPr txBox="1">
            <a:spLocks/>
          </p:cNvSpPr>
          <p:nvPr/>
        </p:nvSpPr>
        <p:spPr>
          <a:xfrm>
            <a:off x="418310" y="707236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2.B </a:t>
            </a:r>
            <a:r>
              <a:rPr lang="pt-PT" sz="1600" dirty="0"/>
              <a:t>|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</a:t>
            </a:r>
            <a:r>
              <a:rPr lang="pt-PT" sz="1600" dirty="0" smtClean="0"/>
              <a:t> </a:t>
            </a:r>
            <a:r>
              <a:rPr lang="pt-PT" sz="1600" dirty="0"/>
              <a:t>– Identificação do Comerciante – Pesquisa de Cliente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0961" y="4208549"/>
            <a:ext cx="1076325" cy="81915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735562" y="3637442"/>
            <a:ext cx="11647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Tipo de Documento:*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735561" y="3411076"/>
            <a:ext cx="197476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50" dirty="0">
                <a:solidFill>
                  <a:schemeClr val="bg2">
                    <a:lumMod val="25000"/>
                  </a:schemeClr>
                </a:solidFill>
              </a:rPr>
              <a:t>Pesquise o Cliente: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710441" y="3637442"/>
            <a:ext cx="1006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Nº do Documento:*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742947" y="2837256"/>
            <a:ext cx="393475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50" dirty="0" smtClean="0"/>
              <a:t>Qual a tipologia do Comerciante?* </a:t>
            </a:r>
            <a:endParaRPr lang="pt-PT" sz="750" dirty="0"/>
          </a:p>
        </p:txBody>
      </p:sp>
      <p:sp>
        <p:nvSpPr>
          <p:cNvPr id="102" name="TextBox 101"/>
          <p:cNvSpPr txBox="1"/>
          <p:nvPr/>
        </p:nvSpPr>
        <p:spPr>
          <a:xfrm>
            <a:off x="3122671" y="3131008"/>
            <a:ext cx="721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Empresa</a:t>
            </a:r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464271" y="3126640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ENI</a:t>
            </a:r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3024147" y="3156365"/>
            <a:ext cx="144000" cy="144000"/>
            <a:chOff x="6160984" y="4251739"/>
            <a:chExt cx="144000" cy="144000"/>
          </a:xfrm>
        </p:grpSpPr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107" name="Oval 106"/>
          <p:cNvSpPr>
            <a:spLocks noChangeAspect="1"/>
          </p:cNvSpPr>
          <p:nvPr/>
        </p:nvSpPr>
        <p:spPr>
          <a:xfrm>
            <a:off x="4348588" y="3156740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2750933" y="2559185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IDENTIFICAÇÃO DO </a:t>
            </a:r>
            <a:r>
              <a:rPr lang="pt-PT" sz="800" dirty="0" smtClean="0">
                <a:solidFill>
                  <a:srgbClr val="002060"/>
                </a:solidFill>
              </a:rPr>
              <a:t>COMERCIANTE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69" name="L-Shape 68"/>
          <p:cNvSpPr>
            <a:spLocks noChangeAspect="1"/>
          </p:cNvSpPr>
          <p:nvPr/>
        </p:nvSpPr>
        <p:spPr>
          <a:xfrm rot="18841292">
            <a:off x="2677972" y="260762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75" name="Rectangle 74"/>
          <p:cNvSpPr/>
          <p:nvPr/>
        </p:nvSpPr>
        <p:spPr>
          <a:xfrm>
            <a:off x="7529865" y="1967446"/>
            <a:ext cx="157882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80561" y="1958001"/>
            <a:ext cx="117977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106576" y="1967446"/>
            <a:ext cx="1598792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5" name="Down Arrow Callout 84"/>
          <p:cNvSpPr/>
          <p:nvPr/>
        </p:nvSpPr>
        <p:spPr>
          <a:xfrm>
            <a:off x="2602985" y="1967446"/>
            <a:ext cx="1255277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15056" y="1967446"/>
            <a:ext cx="1358014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843743" y="1967446"/>
            <a:ext cx="1189381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94884" y="1967447"/>
            <a:ext cx="8110484" cy="4281868"/>
          </a:xfrm>
          <a:prstGeom prst="rect">
            <a:avLst/>
          </a:prstGeom>
          <a:solidFill>
            <a:schemeClr val="bg1">
              <a:lumMod val="65000"/>
              <a:alpha val="2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1" name="Rectangle 90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6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6" name="Rectangle 95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25" y="1805446"/>
            <a:ext cx="76806" cy="76806"/>
          </a:xfrm>
          <a:prstGeom prst="rect">
            <a:avLst/>
          </a:prstGeom>
        </p:spPr>
      </p:pic>
      <p:sp>
        <p:nvSpPr>
          <p:cNvPr id="118" name="Half Frame 117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9" name="Rectangle 118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8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22" name="Rectangle 121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41" name="Rectangle 140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43" name="L-Shape 142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44" name="Rectangle 143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21</a:t>
            </a:fld>
            <a:endParaRPr lang="pt-PT" dirty="0"/>
          </a:p>
        </p:txBody>
      </p:sp>
      <p:sp>
        <p:nvSpPr>
          <p:cNvPr id="65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33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10392582" y="6460622"/>
            <a:ext cx="216000" cy="216000"/>
            <a:chOff x="2133905" y="990905"/>
            <a:chExt cx="5609626" cy="5609626"/>
          </a:xfrm>
        </p:grpSpPr>
        <p:sp>
          <p:nvSpPr>
            <p:cNvPr id="56" name="Isosceles Triangle 55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57" name="Rectangle 56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pic>
        <p:nvPicPr>
          <p:cNvPr id="70" name="Pictur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2750933" y="2559185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IDENTIFICAÇÃO DO </a:t>
            </a:r>
            <a:r>
              <a:rPr lang="pt-PT" sz="800" dirty="0" smtClean="0">
                <a:solidFill>
                  <a:srgbClr val="002060"/>
                </a:solidFill>
              </a:rPr>
              <a:t>COMERCIANTE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85" name="L-Shape 84"/>
          <p:cNvSpPr>
            <a:spLocks noChangeAspect="1"/>
          </p:cNvSpPr>
          <p:nvPr/>
        </p:nvSpPr>
        <p:spPr>
          <a:xfrm rot="18841292">
            <a:off x="2677972" y="260762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109" name="Text Placeholder 2"/>
          <p:cNvSpPr txBox="1">
            <a:spLocks/>
          </p:cNvSpPr>
          <p:nvPr/>
        </p:nvSpPr>
        <p:spPr>
          <a:xfrm>
            <a:off x="418310" y="707236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2.C </a:t>
            </a:r>
            <a:r>
              <a:rPr lang="pt-PT" sz="1600" dirty="0"/>
              <a:t>|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– Identificação </a:t>
            </a:r>
            <a:r>
              <a:rPr lang="pt-PT" sz="1600" dirty="0" smtClean="0"/>
              <a:t>do Comerciante </a:t>
            </a:r>
            <a:r>
              <a:rPr lang="pt-PT" sz="1600" dirty="0"/>
              <a:t>– </a:t>
            </a:r>
            <a:r>
              <a:rPr lang="pt-PT" sz="1600" dirty="0" smtClean="0"/>
              <a:t>Cliente não existente</a:t>
            </a:r>
            <a:endParaRPr lang="pt-PT" sz="16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71314" y="4658353"/>
            <a:ext cx="197476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50" dirty="0">
                <a:solidFill>
                  <a:schemeClr val="bg2">
                    <a:lumMod val="25000"/>
                  </a:schemeClr>
                </a:solidFill>
              </a:rPr>
              <a:t>Selecione um cliente: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758249" y="4866747"/>
            <a:ext cx="7704219" cy="256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Não foram encontrados </a:t>
            </a:r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resultados.</a:t>
            </a:r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31594" y="4234136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PESQUISAR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797374" y="3829855"/>
            <a:ext cx="3729340" cy="168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529463466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822496" y="3829855"/>
            <a:ext cx="3729340" cy="168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Número de Identificação de Pessoa Coletiva</a:t>
            </a:r>
          </a:p>
        </p:txBody>
      </p:sp>
      <p:sp>
        <p:nvSpPr>
          <p:cNvPr id="101" name="L-Shape 100"/>
          <p:cNvSpPr>
            <a:spLocks noChangeAspect="1"/>
          </p:cNvSpPr>
          <p:nvPr/>
        </p:nvSpPr>
        <p:spPr>
          <a:xfrm rot="18841292">
            <a:off x="6414029" y="387346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735562" y="3637442"/>
            <a:ext cx="11647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Tipo de Documento:*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735561" y="3411076"/>
            <a:ext cx="197476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50" dirty="0">
                <a:solidFill>
                  <a:schemeClr val="bg2">
                    <a:lumMod val="25000"/>
                  </a:schemeClr>
                </a:solidFill>
              </a:rPr>
              <a:t>Pesquise o Cliente: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710441" y="3637442"/>
            <a:ext cx="1006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Nº do Documento:*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742947" y="2837256"/>
            <a:ext cx="393475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50" dirty="0" smtClean="0"/>
              <a:t>Qual a tipologia do Comerciante?*</a:t>
            </a:r>
            <a:endParaRPr lang="pt-PT" sz="750" dirty="0"/>
          </a:p>
        </p:txBody>
      </p:sp>
      <p:sp>
        <p:nvSpPr>
          <p:cNvPr id="107" name="TextBox 106"/>
          <p:cNvSpPr txBox="1"/>
          <p:nvPr/>
        </p:nvSpPr>
        <p:spPr>
          <a:xfrm>
            <a:off x="3122671" y="3131008"/>
            <a:ext cx="721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Empresa</a:t>
            </a:r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464271" y="3126640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ENI</a:t>
            </a:r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3024147" y="3156365"/>
            <a:ext cx="144000" cy="144000"/>
            <a:chOff x="6160984" y="4251739"/>
            <a:chExt cx="144000" cy="144000"/>
          </a:xfrm>
        </p:grpSpPr>
        <p:sp>
          <p:nvSpPr>
            <p:cNvPr id="111" name="Oval 110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113" name="Oval 112"/>
          <p:cNvSpPr>
            <a:spLocks noChangeAspect="1"/>
          </p:cNvSpPr>
          <p:nvPr/>
        </p:nvSpPr>
        <p:spPr>
          <a:xfrm>
            <a:off x="4348588" y="3156740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65" name="Rectangle 64"/>
          <p:cNvSpPr/>
          <p:nvPr/>
        </p:nvSpPr>
        <p:spPr>
          <a:xfrm>
            <a:off x="7529865" y="1967446"/>
            <a:ext cx="157882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380561" y="1958001"/>
            <a:ext cx="117977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106576" y="1967446"/>
            <a:ext cx="1598792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5" name="Down Arrow Callout 74"/>
          <p:cNvSpPr/>
          <p:nvPr/>
        </p:nvSpPr>
        <p:spPr>
          <a:xfrm>
            <a:off x="2602985" y="1967446"/>
            <a:ext cx="1255277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015056" y="1967446"/>
            <a:ext cx="1358014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843743" y="1967446"/>
            <a:ext cx="1189381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1" name="Rectangle 80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5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Rectangle 81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84" name="Half Frame 83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0" name="Rectangle 89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95" name="Rectangle 94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96" name="L-Shape 95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7" name="Rectangle 96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22</a:t>
            </a:fld>
            <a:endParaRPr lang="pt-PT" dirty="0"/>
          </a:p>
        </p:txBody>
      </p:sp>
      <p:sp>
        <p:nvSpPr>
          <p:cNvPr id="66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97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10392582" y="6460622"/>
            <a:ext cx="216000" cy="216000"/>
            <a:chOff x="2133905" y="990905"/>
            <a:chExt cx="5609626" cy="5609626"/>
          </a:xfrm>
        </p:grpSpPr>
        <p:sp>
          <p:nvSpPr>
            <p:cNvPr id="56" name="Isosceles Triangle 55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57" name="Rectangle 56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pic>
        <p:nvPicPr>
          <p:cNvPr id="70" name="Pictur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761965" y="4397402"/>
            <a:ext cx="11647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Selecione o cliente: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477266"/>
              </p:ext>
            </p:extLst>
          </p:nvPr>
        </p:nvGraphicFramePr>
        <p:xfrm>
          <a:off x="2822496" y="4641093"/>
          <a:ext cx="7643687" cy="984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58">
                  <a:extLst>
                    <a:ext uri="{9D8B030D-6E8A-4147-A177-3AD203B41FA5}">
                      <a16:colId xmlns:a16="http://schemas.microsoft.com/office/drawing/2014/main" val="4036311858"/>
                    </a:ext>
                  </a:extLst>
                </a:gridCol>
                <a:gridCol w="1624948">
                  <a:extLst>
                    <a:ext uri="{9D8B030D-6E8A-4147-A177-3AD203B41FA5}">
                      <a16:colId xmlns:a16="http://schemas.microsoft.com/office/drawing/2014/main" val="2804618133"/>
                    </a:ext>
                  </a:extLst>
                </a:gridCol>
                <a:gridCol w="1530644">
                  <a:extLst>
                    <a:ext uri="{9D8B030D-6E8A-4147-A177-3AD203B41FA5}">
                      <a16:colId xmlns:a16="http://schemas.microsoft.com/office/drawing/2014/main" val="409346052"/>
                    </a:ext>
                  </a:extLst>
                </a:gridCol>
                <a:gridCol w="1131660">
                  <a:extLst>
                    <a:ext uri="{9D8B030D-6E8A-4147-A177-3AD203B41FA5}">
                      <a16:colId xmlns:a16="http://schemas.microsoft.com/office/drawing/2014/main" val="2741355083"/>
                    </a:ext>
                  </a:extLst>
                </a:gridCol>
                <a:gridCol w="1095390">
                  <a:extLst>
                    <a:ext uri="{9D8B030D-6E8A-4147-A177-3AD203B41FA5}">
                      <a16:colId xmlns:a16="http://schemas.microsoft.com/office/drawing/2014/main" val="384726643"/>
                    </a:ext>
                  </a:extLst>
                </a:gridCol>
                <a:gridCol w="1095390">
                  <a:extLst>
                    <a:ext uri="{9D8B030D-6E8A-4147-A177-3AD203B41FA5}">
                      <a16:colId xmlns:a16="http://schemas.microsoft.com/office/drawing/2014/main" val="783770884"/>
                    </a:ext>
                  </a:extLst>
                </a:gridCol>
                <a:gridCol w="755497">
                  <a:extLst>
                    <a:ext uri="{9D8B030D-6E8A-4147-A177-3AD203B41FA5}">
                      <a16:colId xmlns:a16="http://schemas.microsoft.com/office/drawing/2014/main" val="3799426397"/>
                    </a:ext>
                  </a:extLst>
                </a:gridCol>
              </a:tblGrid>
              <a:tr h="2860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PT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Nº de Cliente</a:t>
                      </a:r>
                      <a:endParaRPr lang="pt-PT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endParaRPr lang="pt-PT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Morada</a:t>
                      </a:r>
                      <a:endParaRPr lang="pt-PT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Código Postal</a:t>
                      </a:r>
                      <a:endParaRPr lang="pt-PT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Localidade</a:t>
                      </a:r>
                      <a:endParaRPr lang="pt-PT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País</a:t>
                      </a:r>
                      <a:endParaRPr lang="pt-PT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917538"/>
                  </a:ext>
                </a:extLst>
              </a:tr>
              <a:tr h="4295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PT" sz="11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789563928236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EMPRESA TESTE UNIPESSAL LDA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Rua Gomes Artur, nº 8</a:t>
                      </a:r>
                      <a:endParaRPr lang="pt-PT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1000-001</a:t>
                      </a:r>
                      <a:endParaRPr lang="pt-PT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Lisboa</a:t>
                      </a:r>
                      <a:endParaRPr lang="pt-PT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Portugal</a:t>
                      </a:r>
                      <a:endParaRPr lang="pt-PT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919397"/>
                  </a:ext>
                </a:extLst>
              </a:tr>
              <a:tr h="268439">
                <a:tc gridSpan="7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PT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8630"/>
                  </a:ext>
                </a:extLst>
              </a:tr>
            </a:tbl>
          </a:graphicData>
        </a:graphic>
      </p:graphicFrame>
      <p:sp>
        <p:nvSpPr>
          <p:cNvPr id="54" name="Oval 53"/>
          <p:cNvSpPr>
            <a:spLocks noChangeAspect="1"/>
          </p:cNvSpPr>
          <p:nvPr/>
        </p:nvSpPr>
        <p:spPr>
          <a:xfrm>
            <a:off x="2972907" y="5118584"/>
            <a:ext cx="108000" cy="108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8" name="TextBox 97"/>
          <p:cNvSpPr txBox="1"/>
          <p:nvPr/>
        </p:nvSpPr>
        <p:spPr>
          <a:xfrm>
            <a:off x="9603381" y="5384153"/>
            <a:ext cx="774700" cy="184666"/>
          </a:xfrm>
          <a:prstGeom prst="rect">
            <a:avLst/>
          </a:prstGeom>
          <a:noFill/>
          <a:ln w="9525" cap="flat" cmpd="sng" algn="ctr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1 - 1,   2 no Total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887856" y="5384153"/>
            <a:ext cx="671734" cy="184666"/>
          </a:xfrm>
          <a:prstGeom prst="rect">
            <a:avLst/>
          </a:prstGeom>
          <a:noFill/>
          <a:ln w="9525" cap="flat" cmpd="sng" algn="ctr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Sem Páginas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2991256" y="5150168"/>
            <a:ext cx="61777" cy="6177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F8702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9" name="Text Placeholder 2"/>
          <p:cNvSpPr txBox="1">
            <a:spLocks/>
          </p:cNvSpPr>
          <p:nvPr/>
        </p:nvSpPr>
        <p:spPr>
          <a:xfrm>
            <a:off x="418310" y="707236"/>
            <a:ext cx="11842516" cy="524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2.D </a:t>
            </a:r>
            <a:r>
              <a:rPr lang="pt-PT" sz="1600" dirty="0"/>
              <a:t>|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– </a:t>
            </a:r>
            <a:r>
              <a:rPr lang="pt-PT" sz="1600" dirty="0" smtClean="0"/>
              <a:t>Identificação do Comerciante – Recolha de dados Cliente Empresa (1 registo)</a:t>
            </a:r>
            <a:endParaRPr lang="pt-PT" sz="16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8584871" y="2300070"/>
            <a:ext cx="1960110" cy="365174"/>
          </a:xfrm>
          <a:prstGeom prst="roundRect">
            <a:avLst/>
          </a:prstGeom>
          <a:solidFill>
            <a:srgbClr val="00B050">
              <a:alpha val="52157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b="1" dirty="0" smtClean="0"/>
              <a:t>Cliente existente</a:t>
            </a:r>
            <a:endParaRPr lang="pt-PT" sz="800" b="1" dirty="0"/>
          </a:p>
        </p:txBody>
      </p:sp>
      <p:sp>
        <p:nvSpPr>
          <p:cNvPr id="63" name="Rectangle 62"/>
          <p:cNvSpPr/>
          <p:nvPr/>
        </p:nvSpPr>
        <p:spPr>
          <a:xfrm>
            <a:off x="9631594" y="4234136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PESQUISAR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797374" y="3829855"/>
            <a:ext cx="3729340" cy="168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529463466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822496" y="3829855"/>
            <a:ext cx="3729340" cy="168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Número de Identificação de Pessoa Coletiva</a:t>
            </a:r>
          </a:p>
        </p:txBody>
      </p:sp>
      <p:sp>
        <p:nvSpPr>
          <p:cNvPr id="74" name="L-Shape 73"/>
          <p:cNvSpPr>
            <a:spLocks noChangeAspect="1"/>
          </p:cNvSpPr>
          <p:nvPr/>
        </p:nvSpPr>
        <p:spPr>
          <a:xfrm rot="18841292">
            <a:off x="6414029" y="387346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76" name="TextBox 75"/>
          <p:cNvSpPr txBox="1"/>
          <p:nvPr/>
        </p:nvSpPr>
        <p:spPr>
          <a:xfrm>
            <a:off x="2735562" y="3637442"/>
            <a:ext cx="11647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Tipo de Documento:*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735561" y="3411076"/>
            <a:ext cx="197476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50" dirty="0">
                <a:solidFill>
                  <a:schemeClr val="bg2">
                    <a:lumMod val="25000"/>
                  </a:schemeClr>
                </a:solidFill>
              </a:rPr>
              <a:t>Pesquise o Cliente: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710441" y="3637442"/>
            <a:ext cx="1006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Nº do Documento:*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742947" y="2837256"/>
            <a:ext cx="393475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50" dirty="0" smtClean="0"/>
              <a:t>Qual a tipologia do Comerciante?* </a:t>
            </a:r>
            <a:endParaRPr lang="pt-PT" sz="750" dirty="0"/>
          </a:p>
        </p:txBody>
      </p:sp>
      <p:sp>
        <p:nvSpPr>
          <p:cNvPr id="105" name="TextBox 104"/>
          <p:cNvSpPr txBox="1"/>
          <p:nvPr/>
        </p:nvSpPr>
        <p:spPr>
          <a:xfrm>
            <a:off x="3122671" y="3131008"/>
            <a:ext cx="721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Empresa</a:t>
            </a:r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464271" y="3126640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ENI</a:t>
            </a:r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3024147" y="3156365"/>
            <a:ext cx="144000" cy="144000"/>
            <a:chOff x="6160984" y="4251739"/>
            <a:chExt cx="144000" cy="144000"/>
          </a:xfrm>
        </p:grpSpPr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111" name="Oval 110"/>
          <p:cNvSpPr>
            <a:spLocks noChangeAspect="1"/>
          </p:cNvSpPr>
          <p:nvPr/>
        </p:nvSpPr>
        <p:spPr>
          <a:xfrm>
            <a:off x="4348588" y="3156740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2750933" y="2559185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IDENTIFICAÇÃO DO </a:t>
            </a:r>
            <a:r>
              <a:rPr lang="pt-PT" sz="800" dirty="0" smtClean="0">
                <a:solidFill>
                  <a:srgbClr val="002060"/>
                </a:solidFill>
              </a:rPr>
              <a:t>COMERCIANTE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78" name="L-Shape 77"/>
          <p:cNvSpPr>
            <a:spLocks noChangeAspect="1"/>
          </p:cNvSpPr>
          <p:nvPr/>
        </p:nvSpPr>
        <p:spPr>
          <a:xfrm rot="18841292">
            <a:off x="2677972" y="260762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80" name="Rectangle 79"/>
          <p:cNvSpPr/>
          <p:nvPr/>
        </p:nvSpPr>
        <p:spPr>
          <a:xfrm>
            <a:off x="7529865" y="1967446"/>
            <a:ext cx="157882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380561" y="1958001"/>
            <a:ext cx="117977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106576" y="1967446"/>
            <a:ext cx="1598792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3" name="Down Arrow Callout 82"/>
          <p:cNvSpPr/>
          <p:nvPr/>
        </p:nvSpPr>
        <p:spPr>
          <a:xfrm>
            <a:off x="2602985" y="1967446"/>
            <a:ext cx="1255277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015056" y="1967446"/>
            <a:ext cx="1358014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43743" y="1967446"/>
            <a:ext cx="1189381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7" name="Rectangle 76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5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5" name="Rectangle 84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75" name="Half Frame 74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2" name="Rectangle 91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95" name="Rectangle 94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12" name="Rectangle 111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13" name="L-Shape 112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14" name="Rectangle 113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23</a:t>
            </a:fld>
            <a:endParaRPr lang="pt-PT" dirty="0"/>
          </a:p>
        </p:txBody>
      </p:sp>
      <p:sp>
        <p:nvSpPr>
          <p:cNvPr id="115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73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44539" y="6140731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498632" y="1760947"/>
            <a:ext cx="1097130" cy="49027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10392582" y="6460622"/>
            <a:ext cx="216000" cy="216000"/>
            <a:chOff x="2133905" y="990905"/>
            <a:chExt cx="5609626" cy="5609626"/>
          </a:xfrm>
        </p:grpSpPr>
        <p:sp>
          <p:nvSpPr>
            <p:cNvPr id="56" name="Isosceles Triangle 55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57" name="Rectangle 56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pic>
        <p:nvPicPr>
          <p:cNvPr id="92" name="Picture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2699769" y="3146669"/>
            <a:ext cx="11647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Natureza </a:t>
            </a:r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Jurídica N1:*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690348" y="3718001"/>
            <a:ext cx="3729600" cy="169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EMPRESA TESTE UNIPESSOAL LDA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620691" y="3517472"/>
            <a:ext cx="16969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Denominação Social:*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750168" y="3338074"/>
            <a:ext cx="3729340" cy="168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Sociedade unipessoal por quotas</a:t>
            </a:r>
          </a:p>
        </p:txBody>
      </p:sp>
      <p:sp>
        <p:nvSpPr>
          <p:cNvPr id="109" name="L-Shape 108"/>
          <p:cNvSpPr>
            <a:spLocks noChangeAspect="1"/>
          </p:cNvSpPr>
          <p:nvPr/>
        </p:nvSpPr>
        <p:spPr>
          <a:xfrm rot="18841292">
            <a:off x="6392426" y="298809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12" name="Rectangle 111"/>
          <p:cNvSpPr/>
          <p:nvPr/>
        </p:nvSpPr>
        <p:spPr>
          <a:xfrm>
            <a:off x="2750168" y="3718958"/>
            <a:ext cx="3729340" cy="168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L-Shape 112"/>
          <p:cNvSpPr>
            <a:spLocks noChangeAspect="1"/>
          </p:cNvSpPr>
          <p:nvPr/>
        </p:nvSpPr>
        <p:spPr>
          <a:xfrm rot="18841292">
            <a:off x="6314335" y="375374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14" name="Rectangle 113"/>
          <p:cNvSpPr/>
          <p:nvPr/>
        </p:nvSpPr>
        <p:spPr>
          <a:xfrm>
            <a:off x="6670212" y="3347193"/>
            <a:ext cx="3729340" cy="168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529463466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631581" y="3164389"/>
            <a:ext cx="16969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NIF/NIPC</a:t>
            </a:r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:*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823292" y="2957190"/>
            <a:ext cx="3729340" cy="1680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0000-0000-0000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736359" y="2764819"/>
            <a:ext cx="16969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Código Certidão Registo Comercial: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5" name="Text Placeholder 2"/>
          <p:cNvSpPr txBox="1">
            <a:spLocks/>
          </p:cNvSpPr>
          <p:nvPr/>
        </p:nvSpPr>
        <p:spPr>
          <a:xfrm>
            <a:off x="418310" y="707236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2.E | Ecrãs </a:t>
            </a:r>
            <a:r>
              <a:rPr lang="pt-PT" sz="1600" dirty="0"/>
              <a:t>de suporte à Jornada de Cliente – Identificação </a:t>
            </a:r>
            <a:r>
              <a:rPr lang="pt-PT" sz="1600" dirty="0" smtClean="0"/>
              <a:t>do Comerciante – Recolha de dados Cliente Empresa</a:t>
            </a:r>
            <a:endParaRPr lang="pt-PT" sz="1600" dirty="0"/>
          </a:p>
        </p:txBody>
      </p:sp>
      <p:grpSp>
        <p:nvGrpSpPr>
          <p:cNvPr id="127" name="Group 57"/>
          <p:cNvGrpSpPr/>
          <p:nvPr/>
        </p:nvGrpSpPr>
        <p:grpSpPr>
          <a:xfrm>
            <a:off x="238901" y="2670910"/>
            <a:ext cx="1254966" cy="774768"/>
            <a:chOff x="6367364" y="5782003"/>
            <a:chExt cx="729866" cy="77088"/>
          </a:xfrm>
        </p:grpSpPr>
        <p:sp>
          <p:nvSpPr>
            <p:cNvPr id="128" name="Rounded Rectangle 127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398939" y="5792912"/>
              <a:ext cx="691507" cy="4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>
                  <a:solidFill>
                    <a:srgbClr val="E34826"/>
                  </a:solidFill>
                </a:rPr>
                <a:t>Aplicável apenas quando a Natureza Jurídica for Sociedade Comercial</a:t>
              </a:r>
            </a:p>
          </p:txBody>
        </p:sp>
      </p:grpSp>
      <p:cxnSp>
        <p:nvCxnSpPr>
          <p:cNvPr id="3" name="Straight Connector 2"/>
          <p:cNvCxnSpPr>
            <a:stCxn id="136" idx="3"/>
            <a:endCxn id="4" idx="1"/>
          </p:cNvCxnSpPr>
          <p:nvPr/>
        </p:nvCxnSpPr>
        <p:spPr>
          <a:xfrm>
            <a:off x="1482203" y="2987011"/>
            <a:ext cx="1246256" cy="455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 rot="5400000">
            <a:off x="8442986" y="4023846"/>
            <a:ext cx="4300458" cy="179129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0" name="Rectangle 130"/>
          <p:cNvSpPr/>
          <p:nvPr/>
        </p:nvSpPr>
        <p:spPr>
          <a:xfrm rot="5400000">
            <a:off x="9684309" y="3693961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372963" y="2293803"/>
            <a:ext cx="211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900" b="1" dirty="0" smtClean="0">
                <a:solidFill>
                  <a:srgbClr val="E34826"/>
                </a:solidFill>
              </a:rPr>
              <a:t>Campos serão pré-preenchidos, caso o cliente já exista e atualizados por dados obtidos da CRC Digital, quando aplicável</a:t>
            </a:r>
            <a:endParaRPr lang="pt-PT" sz="900" b="1" dirty="0">
              <a:solidFill>
                <a:srgbClr val="E34826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 rot="5400000">
            <a:off x="9149065" y="1505886"/>
            <a:ext cx="495214" cy="2128915"/>
          </a:xfrm>
          <a:prstGeom prst="roundRect">
            <a:avLst/>
          </a:prstGeom>
          <a:noFill/>
          <a:ln w="19050">
            <a:solidFill>
              <a:srgbClr val="E34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E34826"/>
              </a:solidFill>
            </a:endParaRPr>
          </a:p>
        </p:txBody>
      </p:sp>
      <p:sp>
        <p:nvSpPr>
          <p:cNvPr id="4" name="Left Bracket 3"/>
          <p:cNvSpPr/>
          <p:nvPr/>
        </p:nvSpPr>
        <p:spPr>
          <a:xfrm>
            <a:off x="2728459" y="2795119"/>
            <a:ext cx="85302" cy="392883"/>
          </a:xfrm>
          <a:prstGeom prst="leftBracket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4" name="TextBox 83"/>
          <p:cNvSpPr txBox="1"/>
          <p:nvPr/>
        </p:nvSpPr>
        <p:spPr>
          <a:xfrm>
            <a:off x="2651969" y="3516815"/>
            <a:ext cx="11647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Natureza </a:t>
            </a:r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Jurídica N2:*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9" name="L-Shape 98"/>
          <p:cNvSpPr>
            <a:spLocks noChangeAspect="1"/>
          </p:cNvSpPr>
          <p:nvPr/>
        </p:nvSpPr>
        <p:spPr>
          <a:xfrm rot="18841292">
            <a:off x="6314335" y="337274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94" name="TextBox 93"/>
          <p:cNvSpPr txBox="1"/>
          <p:nvPr/>
        </p:nvSpPr>
        <p:spPr>
          <a:xfrm>
            <a:off x="6640756" y="3885706"/>
            <a:ext cx="20335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Ramo de Negócio de Objeto </a:t>
            </a:r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Social Principal*</a:t>
            </a:r>
            <a:endParaRPr lang="pt-PT" sz="700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685926" y="4061375"/>
            <a:ext cx="3729600" cy="169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Hotéis com Restaurante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750403" y="4054917"/>
            <a:ext cx="3729340" cy="168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55111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711998" y="3890586"/>
            <a:ext cx="11647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CAE Principal *</a:t>
            </a:r>
            <a:endParaRPr lang="pt-PT" sz="700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640755" y="4226859"/>
            <a:ext cx="20335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Ramo de Negócio de Objeto </a:t>
            </a:r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Social Secundário 1</a:t>
            </a:r>
            <a:endParaRPr lang="pt-PT" sz="700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685926" y="4428430"/>
            <a:ext cx="3729600" cy="1692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Hotéis com Restaurante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750403" y="4407672"/>
            <a:ext cx="3729340" cy="168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55111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711999" y="4241484"/>
            <a:ext cx="11647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CAE Secundário 1</a:t>
            </a:r>
            <a:endParaRPr lang="pt-PT" sz="700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746924" y="5207173"/>
            <a:ext cx="13854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Data de Constituição</a:t>
            </a:r>
            <a:endParaRPr lang="pt-PT" sz="700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610054" y="5904998"/>
            <a:ext cx="13854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Morada da Sede Social</a:t>
            </a:r>
            <a:endParaRPr lang="pt-PT" sz="700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6637570" y="6097280"/>
            <a:ext cx="3729600" cy="169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Selecione…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765824" y="5399544"/>
            <a:ext cx="3729340" cy="1680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Selecione…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727420" y="5559928"/>
            <a:ext cx="16659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Pais da Sede Social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681845" y="5912683"/>
            <a:ext cx="16659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Código Postal da Sede Social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605465" y="5528871"/>
            <a:ext cx="16659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Localidade da Sede Social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765824" y="5752299"/>
            <a:ext cx="3729340" cy="1680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2765824" y="6105053"/>
            <a:ext cx="3729340" cy="1680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_ _ _ _ - _ _ _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661140" y="5728926"/>
            <a:ext cx="3729600" cy="169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rgbClr val="FF0000"/>
              </a:solidFill>
            </a:endParaRP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732" y="5348985"/>
            <a:ext cx="252765" cy="252765"/>
          </a:xfrm>
          <a:prstGeom prst="rect">
            <a:avLst/>
          </a:prstGeom>
        </p:spPr>
      </p:pic>
      <p:grpSp>
        <p:nvGrpSpPr>
          <p:cNvPr id="181" name="Group 57"/>
          <p:cNvGrpSpPr/>
          <p:nvPr/>
        </p:nvGrpSpPr>
        <p:grpSpPr>
          <a:xfrm>
            <a:off x="296692" y="5192254"/>
            <a:ext cx="1102967" cy="1073343"/>
            <a:chOff x="6367364" y="5782003"/>
            <a:chExt cx="729866" cy="82111"/>
          </a:xfrm>
        </p:grpSpPr>
        <p:sp>
          <p:nvSpPr>
            <p:cNvPr id="182" name="Rounded Rectangle 18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371615" y="5782204"/>
              <a:ext cx="696738" cy="81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>
                  <a:solidFill>
                    <a:srgbClr val="E34826"/>
                  </a:solidFill>
                </a:rPr>
                <a:t>Os campos morada poderão ser preenchidos automaticamente com base no código postal.</a:t>
              </a:r>
            </a:p>
          </p:txBody>
        </p:sp>
      </p:grpSp>
      <p:sp>
        <p:nvSpPr>
          <p:cNvPr id="184" name="Right Bracket 183"/>
          <p:cNvSpPr/>
          <p:nvPr/>
        </p:nvSpPr>
        <p:spPr>
          <a:xfrm flipH="1">
            <a:off x="2690752" y="5679729"/>
            <a:ext cx="52484" cy="593392"/>
          </a:xfrm>
          <a:prstGeom prst="rightBracket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85" name="Straight Connector 184"/>
          <p:cNvCxnSpPr/>
          <p:nvPr/>
        </p:nvCxnSpPr>
        <p:spPr>
          <a:xfrm flipH="1">
            <a:off x="1409604" y="5679729"/>
            <a:ext cx="1296805" cy="87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7529865" y="1967446"/>
            <a:ext cx="157882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380561" y="1958001"/>
            <a:ext cx="117977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9106576" y="1967446"/>
            <a:ext cx="1598792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1" name="Down Arrow Callout 110"/>
          <p:cNvSpPr/>
          <p:nvPr/>
        </p:nvSpPr>
        <p:spPr>
          <a:xfrm>
            <a:off x="2602985" y="1967446"/>
            <a:ext cx="1255277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015056" y="1967446"/>
            <a:ext cx="1358014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843743" y="1967446"/>
            <a:ext cx="1189381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2" name="L-Shape 101"/>
          <p:cNvSpPr>
            <a:spLocks noChangeAspect="1"/>
          </p:cNvSpPr>
          <p:nvPr/>
        </p:nvSpPr>
        <p:spPr>
          <a:xfrm rot="18841292">
            <a:off x="10541306" y="613960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10" name="L-Shape 109"/>
          <p:cNvSpPr>
            <a:spLocks noChangeAspect="1"/>
          </p:cNvSpPr>
          <p:nvPr/>
        </p:nvSpPr>
        <p:spPr>
          <a:xfrm rot="8021044">
            <a:off x="10561600" y="2363493"/>
            <a:ext cx="100404" cy="100404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22" name="Rectangle 121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123" name="Half Frame 122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5" name="Rectangle 124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37" name="Rectangle 136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41" name="Rectangle 140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44" name="L-Shape 143"/>
          <p:cNvSpPr>
            <a:spLocks noChangeAspect="1"/>
          </p:cNvSpPr>
          <p:nvPr/>
        </p:nvSpPr>
        <p:spPr>
          <a:xfrm rot="18841292">
            <a:off x="2453836" y="242976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46" name="Rectangle 145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24</a:t>
            </a:fld>
            <a:endParaRPr lang="pt-PT" dirty="0"/>
          </a:p>
        </p:txBody>
      </p:sp>
      <p:sp>
        <p:nvSpPr>
          <p:cNvPr id="147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797391" y="2457651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rgbClr val="002060"/>
                </a:solidFill>
              </a:rPr>
              <a:t>CARACTERIZAÇÃO SOCIAL DA EMPRESA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118" name="L-Shape 117"/>
          <p:cNvSpPr>
            <a:spLocks noChangeAspect="1"/>
          </p:cNvSpPr>
          <p:nvPr/>
        </p:nvSpPr>
        <p:spPr>
          <a:xfrm rot="18841292">
            <a:off x="2724430" y="250609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00" name="Rectangle 99"/>
          <p:cNvSpPr/>
          <p:nvPr/>
        </p:nvSpPr>
        <p:spPr>
          <a:xfrm>
            <a:off x="2761074" y="4723965"/>
            <a:ext cx="3729340" cy="168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Selecionar 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722669" y="4542933"/>
            <a:ext cx="11647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CAE </a:t>
            </a:r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Secundário 2</a:t>
            </a:r>
            <a:endParaRPr lang="pt-PT" sz="700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761074" y="5060019"/>
            <a:ext cx="3729340" cy="168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Selecionar 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722670" y="4893831"/>
            <a:ext cx="11647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CAE Secundário 3</a:t>
            </a:r>
            <a:endParaRPr lang="pt-PT" sz="700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628719" y="4580011"/>
            <a:ext cx="20335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Ramo de Negócio de Objeto </a:t>
            </a:r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Social Secundário 2</a:t>
            </a:r>
            <a:endParaRPr lang="pt-PT" sz="700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685926" y="4783198"/>
            <a:ext cx="3729600" cy="1692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640755" y="4955834"/>
            <a:ext cx="20335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Ramo de Negócio de Objeto </a:t>
            </a:r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Social Secundário 3</a:t>
            </a:r>
            <a:endParaRPr lang="pt-PT" sz="700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674175" y="5118842"/>
            <a:ext cx="3729600" cy="1692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49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95767" y="1935542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48957" y="6248779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10392582" y="6460622"/>
            <a:ext cx="216000" cy="216000"/>
            <a:chOff x="2133905" y="990905"/>
            <a:chExt cx="5609626" cy="5609626"/>
          </a:xfrm>
        </p:grpSpPr>
        <p:sp>
          <p:nvSpPr>
            <p:cNvPr id="56" name="Isosceles Triangle 55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57" name="Rectangle 56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113" name="L-Shape 112"/>
          <p:cNvSpPr>
            <a:spLocks noChangeAspect="1"/>
          </p:cNvSpPr>
          <p:nvPr/>
        </p:nvSpPr>
        <p:spPr>
          <a:xfrm rot="2758708" flipV="1">
            <a:off x="10602963" y="2073204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4" name="Text Placeholder 2"/>
          <p:cNvSpPr txBox="1">
            <a:spLocks/>
          </p:cNvSpPr>
          <p:nvPr/>
        </p:nvSpPr>
        <p:spPr>
          <a:xfrm>
            <a:off x="418310" y="707236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2.F </a:t>
            </a:r>
            <a:r>
              <a:rPr lang="pt-PT" sz="1600" dirty="0"/>
              <a:t>|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– Identificação </a:t>
            </a:r>
            <a:r>
              <a:rPr lang="pt-PT" sz="1600" dirty="0" smtClean="0"/>
              <a:t>do Comerciante – Recolha de dados Cliente Empresa</a:t>
            </a:r>
            <a:endParaRPr lang="pt-PT" sz="1600" dirty="0"/>
          </a:p>
        </p:txBody>
      </p:sp>
      <p:sp>
        <p:nvSpPr>
          <p:cNvPr id="94" name="Rectangle 93"/>
          <p:cNvSpPr/>
          <p:nvPr/>
        </p:nvSpPr>
        <p:spPr>
          <a:xfrm rot="5400000">
            <a:off x="8467915" y="4035147"/>
            <a:ext cx="4300458" cy="179129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Rectangle 130"/>
          <p:cNvSpPr/>
          <p:nvPr/>
        </p:nvSpPr>
        <p:spPr>
          <a:xfrm rot="5400000">
            <a:off x="9668397" y="3699949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L-Shape 97"/>
          <p:cNvSpPr>
            <a:spLocks noChangeAspect="1"/>
          </p:cNvSpPr>
          <p:nvPr/>
        </p:nvSpPr>
        <p:spPr>
          <a:xfrm rot="2758708" flipV="1">
            <a:off x="10568550" y="2068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99" name="L-Shape 129"/>
          <p:cNvSpPr>
            <a:spLocks noChangeAspect="1"/>
          </p:cNvSpPr>
          <p:nvPr/>
        </p:nvSpPr>
        <p:spPr>
          <a:xfrm rot="18841292">
            <a:off x="10558408" y="6052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14" name="TextBox 113"/>
          <p:cNvSpPr txBox="1"/>
          <p:nvPr/>
        </p:nvSpPr>
        <p:spPr>
          <a:xfrm>
            <a:off x="2659733" y="3341390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Faturação Anual Expectável*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655993" y="4099998"/>
            <a:ext cx="3729600" cy="16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Transações Média*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59733" y="3748683"/>
            <a:ext cx="3729600" cy="16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Produtos Vendidos/ Serviços </a:t>
            </a:r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Prestados*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659733" y="3917548"/>
            <a:ext cx="37296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>
                <a:solidFill>
                  <a:schemeClr val="bg1">
                    <a:lumMod val="50000"/>
                  </a:schemeClr>
                </a:solidFill>
              </a:rPr>
              <a:t>Selecione…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534719" y="4079849"/>
            <a:ext cx="3729600" cy="16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Países de Destino dos </a:t>
            </a:r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Produtos Serviços*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534719" y="4274060"/>
            <a:ext cx="37296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1">
                    <a:lumMod val="50000"/>
                  </a:schemeClr>
                </a:solidFill>
              </a:rPr>
              <a:t>Selecione…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655993" y="4292578"/>
            <a:ext cx="37296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1">
                    <a:lumMod val="50000"/>
                  </a:schemeClr>
                </a:solidFill>
              </a:rPr>
              <a:t>Selecione…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659733" y="3532462"/>
            <a:ext cx="37296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>
                <a:solidFill>
                  <a:schemeClr val="bg1">
                    <a:lumMod val="50000"/>
                  </a:schemeClr>
                </a:solidFill>
              </a:rPr>
              <a:t>Selecione…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0" name="L-Shape 149"/>
          <p:cNvSpPr>
            <a:spLocks noChangeAspect="1"/>
          </p:cNvSpPr>
          <p:nvPr/>
        </p:nvSpPr>
        <p:spPr>
          <a:xfrm rot="18841292">
            <a:off x="10084320" y="430748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58" name="TextBox 157"/>
          <p:cNvSpPr txBox="1"/>
          <p:nvPr/>
        </p:nvSpPr>
        <p:spPr>
          <a:xfrm>
            <a:off x="2653530" y="2583383"/>
            <a:ext cx="1906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Nome Franchise</a:t>
            </a:r>
            <a:endParaRPr lang="pt-PT" sz="700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659733" y="2787846"/>
            <a:ext cx="37296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Selecione…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L-Shape 159"/>
          <p:cNvSpPr>
            <a:spLocks noChangeAspect="1"/>
          </p:cNvSpPr>
          <p:nvPr/>
        </p:nvSpPr>
        <p:spPr>
          <a:xfrm rot="18841292">
            <a:off x="6173064" y="283504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61" name="Rectangle 160"/>
          <p:cNvSpPr/>
          <p:nvPr/>
        </p:nvSpPr>
        <p:spPr>
          <a:xfrm>
            <a:off x="2659733" y="2962881"/>
            <a:ext cx="3729600" cy="3046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Zara</a:t>
            </a:r>
          </a:p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….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590696" y="2553046"/>
            <a:ext cx="3729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NIPC do Grupo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6590696" y="2781680"/>
            <a:ext cx="37296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1">
                    <a:lumMod val="50000"/>
                  </a:schemeClr>
                </a:solidFill>
              </a:rPr>
              <a:t>Selecione…</a:t>
            </a:r>
          </a:p>
        </p:txBody>
      </p:sp>
      <p:cxnSp>
        <p:nvCxnSpPr>
          <p:cNvPr id="164" name="Straight Connector 163"/>
          <p:cNvCxnSpPr>
            <a:stCxn id="167" idx="2"/>
            <a:endCxn id="165" idx="1"/>
          </p:cNvCxnSpPr>
          <p:nvPr/>
        </p:nvCxnSpPr>
        <p:spPr>
          <a:xfrm flipH="1" flipV="1">
            <a:off x="10433307" y="2844759"/>
            <a:ext cx="437484" cy="5074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Left Bracket 164"/>
          <p:cNvSpPr/>
          <p:nvPr/>
        </p:nvSpPr>
        <p:spPr>
          <a:xfrm flipH="1">
            <a:off x="10283479" y="2583383"/>
            <a:ext cx="149828" cy="522751"/>
          </a:xfrm>
          <a:prstGeom prst="leftBracket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66" name="Group 57"/>
          <p:cNvGrpSpPr/>
          <p:nvPr/>
        </p:nvGrpSpPr>
        <p:grpSpPr>
          <a:xfrm>
            <a:off x="10870792" y="2237974"/>
            <a:ext cx="1254966" cy="1223708"/>
            <a:chOff x="6367365" y="5785454"/>
            <a:chExt cx="729866" cy="112497"/>
          </a:xfrm>
        </p:grpSpPr>
        <p:sp>
          <p:nvSpPr>
            <p:cNvPr id="167" name="Rounded Rectangle 166"/>
            <p:cNvSpPr/>
            <p:nvPr/>
          </p:nvSpPr>
          <p:spPr>
            <a:xfrm rot="5400000">
              <a:off x="6676049" y="5476770"/>
              <a:ext cx="112497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375625" y="5804787"/>
              <a:ext cx="691507" cy="78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>
                  <a:solidFill>
                    <a:srgbClr val="E34826"/>
                  </a:solidFill>
                </a:rPr>
                <a:t>Aplicável apenas quando </a:t>
              </a:r>
              <a:r>
                <a:rPr lang="pt-PT" sz="900" b="1" dirty="0" smtClean="0">
                  <a:solidFill>
                    <a:srgbClr val="E34826"/>
                  </a:solidFill>
                </a:rPr>
                <a:t>Grupo/Franchise tiver opção Grupo ou Franchise</a:t>
              </a:r>
              <a:endParaRPr lang="pt-PT" sz="900" b="1" dirty="0">
                <a:solidFill>
                  <a:srgbClr val="E34826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721638" y="2401845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rgbClr val="002060"/>
                </a:solidFill>
              </a:rPr>
              <a:t>INFORMAÇÃO COMPLEMENTAR DA EMPRESA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81" name="L-Shape 80"/>
          <p:cNvSpPr>
            <a:spLocks noChangeAspect="1"/>
          </p:cNvSpPr>
          <p:nvPr/>
        </p:nvSpPr>
        <p:spPr>
          <a:xfrm rot="18841292">
            <a:off x="2648677" y="245028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82" name="Rectangle 81"/>
          <p:cNvSpPr/>
          <p:nvPr/>
        </p:nvSpPr>
        <p:spPr>
          <a:xfrm>
            <a:off x="7529865" y="1967446"/>
            <a:ext cx="157882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380561" y="1958001"/>
            <a:ext cx="117977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106576" y="1967445"/>
            <a:ext cx="1397074" cy="3008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5" name="Down Arrow Callout 84"/>
          <p:cNvSpPr/>
          <p:nvPr/>
        </p:nvSpPr>
        <p:spPr>
          <a:xfrm>
            <a:off x="2602985" y="1967446"/>
            <a:ext cx="1255277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015056" y="1967446"/>
            <a:ext cx="1358014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843743" y="1967446"/>
            <a:ext cx="1189381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93" name="Half Frame 92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0" name="Rectangle 99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6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07" name="L-Shape 106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08" name="Rectangle 107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25</a:t>
            </a:fld>
            <a:endParaRPr lang="pt-PT" dirty="0"/>
          </a:p>
        </p:txBody>
      </p:sp>
      <p:sp>
        <p:nvSpPr>
          <p:cNvPr id="109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137" name="TextBox 114"/>
          <p:cNvSpPr txBox="1"/>
          <p:nvPr/>
        </p:nvSpPr>
        <p:spPr>
          <a:xfrm>
            <a:off x="6566647" y="2979453"/>
            <a:ext cx="2521113" cy="200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Selecione a sua preferência de receção de documentação:</a:t>
            </a:r>
          </a:p>
        </p:txBody>
      </p:sp>
      <p:sp>
        <p:nvSpPr>
          <p:cNvPr id="138" name="TextBox 115"/>
          <p:cNvSpPr txBox="1"/>
          <p:nvPr/>
        </p:nvSpPr>
        <p:spPr>
          <a:xfrm>
            <a:off x="6711172" y="3184026"/>
            <a:ext cx="9111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100% Digital</a:t>
            </a:r>
            <a:endParaRPr lang="pt-PT" sz="7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39" name="TextBox 120"/>
          <p:cNvSpPr txBox="1"/>
          <p:nvPr/>
        </p:nvSpPr>
        <p:spPr>
          <a:xfrm>
            <a:off x="8040018" y="3180100"/>
            <a:ext cx="12873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Documentação por carta</a:t>
            </a:r>
            <a:endParaRPr lang="pt-PT" sz="7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7934348" y="3213162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050" dirty="0"/>
          </a:p>
        </p:txBody>
      </p:sp>
      <p:grpSp>
        <p:nvGrpSpPr>
          <p:cNvPr id="141" name="Group 140"/>
          <p:cNvGrpSpPr/>
          <p:nvPr/>
        </p:nvGrpSpPr>
        <p:grpSpPr>
          <a:xfrm>
            <a:off x="6610481" y="3191781"/>
            <a:ext cx="144000" cy="144000"/>
            <a:chOff x="6160984" y="4251739"/>
            <a:chExt cx="144000" cy="144000"/>
          </a:xfrm>
        </p:grpSpPr>
        <p:sp>
          <p:nvSpPr>
            <p:cNvPr id="171" name="Oval 170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sz="1050" dirty="0"/>
            </a:p>
          </p:txBody>
        </p:sp>
        <p:sp>
          <p:nvSpPr>
            <p:cNvPr id="172" name="Oval 171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sz="1050" dirty="0"/>
            </a:p>
          </p:txBody>
        </p:sp>
      </p:grpSp>
      <p:sp>
        <p:nvSpPr>
          <p:cNvPr id="142" name="TextBox 126"/>
          <p:cNvSpPr txBox="1"/>
          <p:nvPr/>
        </p:nvSpPr>
        <p:spPr>
          <a:xfrm>
            <a:off x="6541010" y="3437914"/>
            <a:ext cx="20746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Selecione como </a:t>
            </a:r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preferia </a:t>
            </a:r>
            <a:r>
              <a:rPr lang="pt-PT" sz="7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ser contatado:*</a:t>
            </a:r>
          </a:p>
        </p:txBody>
      </p:sp>
      <p:sp>
        <p:nvSpPr>
          <p:cNvPr id="143" name="TextBox 127"/>
          <p:cNvSpPr txBox="1"/>
          <p:nvPr/>
        </p:nvSpPr>
        <p:spPr>
          <a:xfrm>
            <a:off x="6735825" y="3675663"/>
            <a:ext cx="5339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Chamada</a:t>
            </a:r>
          </a:p>
        </p:txBody>
      </p:sp>
      <p:sp>
        <p:nvSpPr>
          <p:cNvPr id="144" name="TextBox 128"/>
          <p:cNvSpPr txBox="1"/>
          <p:nvPr/>
        </p:nvSpPr>
        <p:spPr>
          <a:xfrm>
            <a:off x="8350008" y="3676581"/>
            <a:ext cx="4883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Email</a:t>
            </a:r>
          </a:p>
        </p:txBody>
      </p:sp>
      <p:sp>
        <p:nvSpPr>
          <p:cNvPr id="145" name="Oval 144"/>
          <p:cNvSpPr>
            <a:spLocks noChangeAspect="1"/>
          </p:cNvSpPr>
          <p:nvPr/>
        </p:nvSpPr>
        <p:spPr>
          <a:xfrm>
            <a:off x="8231584" y="3710085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050" dirty="0"/>
          </a:p>
        </p:txBody>
      </p:sp>
      <p:sp>
        <p:nvSpPr>
          <p:cNvPr id="146" name="TextBox 130"/>
          <p:cNvSpPr txBox="1"/>
          <p:nvPr/>
        </p:nvSpPr>
        <p:spPr>
          <a:xfrm>
            <a:off x="7524889" y="3678697"/>
            <a:ext cx="552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Correio</a:t>
            </a:r>
            <a:endParaRPr lang="pt-PT" sz="7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47" name="Oval 146"/>
          <p:cNvSpPr>
            <a:spLocks noChangeAspect="1"/>
          </p:cNvSpPr>
          <p:nvPr/>
        </p:nvSpPr>
        <p:spPr>
          <a:xfrm>
            <a:off x="7406464" y="3712200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050" dirty="0"/>
          </a:p>
        </p:txBody>
      </p:sp>
      <p:sp>
        <p:nvSpPr>
          <p:cNvPr id="148" name="TextBox 134"/>
          <p:cNvSpPr txBox="1"/>
          <p:nvPr/>
        </p:nvSpPr>
        <p:spPr>
          <a:xfrm>
            <a:off x="9137927" y="3679921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SMS</a:t>
            </a:r>
          </a:p>
        </p:txBody>
      </p:sp>
      <p:sp>
        <p:nvSpPr>
          <p:cNvPr id="156" name="Oval 155"/>
          <p:cNvSpPr>
            <a:spLocks noChangeAspect="1"/>
          </p:cNvSpPr>
          <p:nvPr/>
        </p:nvSpPr>
        <p:spPr>
          <a:xfrm>
            <a:off x="9019502" y="3713425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050" dirty="0"/>
          </a:p>
        </p:txBody>
      </p:sp>
      <p:grpSp>
        <p:nvGrpSpPr>
          <p:cNvPr id="157" name="Group 156"/>
          <p:cNvGrpSpPr/>
          <p:nvPr/>
        </p:nvGrpSpPr>
        <p:grpSpPr>
          <a:xfrm>
            <a:off x="6623567" y="3702816"/>
            <a:ext cx="144000" cy="144000"/>
            <a:chOff x="6160984" y="4251739"/>
            <a:chExt cx="144000" cy="144000"/>
          </a:xfrm>
        </p:grpSpPr>
        <p:sp>
          <p:nvSpPr>
            <p:cNvPr id="169" name="Oval 168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sz="1050" dirty="0"/>
            </a:p>
          </p:txBody>
        </p:sp>
        <p:sp>
          <p:nvSpPr>
            <p:cNvPr id="170" name="Oval 169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sz="1050" dirty="0"/>
            </a:p>
          </p:txBody>
        </p:sp>
      </p:grpSp>
      <p:sp>
        <p:nvSpPr>
          <p:cNvPr id="173" name="TextBox 109"/>
          <p:cNvSpPr txBox="1"/>
          <p:nvPr/>
        </p:nvSpPr>
        <p:spPr>
          <a:xfrm>
            <a:off x="2713566" y="5432649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dirty="0">
                <a:solidFill>
                  <a:srgbClr val="002060"/>
                </a:solidFill>
              </a:rPr>
              <a:t>DOCUMENTOS DO CLIENTE</a:t>
            </a:r>
          </a:p>
        </p:txBody>
      </p:sp>
      <p:pic>
        <p:nvPicPr>
          <p:cNvPr id="174" name="tabl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9220" y="5664534"/>
            <a:ext cx="7719491" cy="43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666933" y="6368318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88" name="L-Shape 187"/>
          <p:cNvSpPr>
            <a:spLocks noChangeAspect="1"/>
          </p:cNvSpPr>
          <p:nvPr/>
        </p:nvSpPr>
        <p:spPr>
          <a:xfrm rot="18841292">
            <a:off x="2798813" y="247598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89" name="TextBox 188"/>
          <p:cNvSpPr txBox="1"/>
          <p:nvPr/>
        </p:nvSpPr>
        <p:spPr>
          <a:xfrm>
            <a:off x="2860883" y="2431207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INTERVENIENTES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699735" y="2633424"/>
            <a:ext cx="7704219" cy="256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Não existem </a:t>
            </a:r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Interveniente</a:t>
            </a:r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758044" y="3696533"/>
            <a:ext cx="2348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Tipo de Documento:*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826534" y="3941028"/>
            <a:ext cx="3422387" cy="168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10000"/>
                  </a:schemeClr>
                </a:solidFill>
              </a:rPr>
              <a:t>Cartão de Cidadão</a:t>
            </a:r>
          </a:p>
        </p:txBody>
      </p:sp>
      <p:sp>
        <p:nvSpPr>
          <p:cNvPr id="117" name="L-Shape 116"/>
          <p:cNvSpPr>
            <a:spLocks noChangeAspect="1"/>
          </p:cNvSpPr>
          <p:nvPr/>
        </p:nvSpPr>
        <p:spPr>
          <a:xfrm rot="18841292">
            <a:off x="6095928" y="398906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18" name="TextBox 117"/>
          <p:cNvSpPr txBox="1"/>
          <p:nvPr/>
        </p:nvSpPr>
        <p:spPr>
          <a:xfrm>
            <a:off x="2758044" y="4156313"/>
            <a:ext cx="2348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País do documento: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2826534" y="4350006"/>
            <a:ext cx="3422387" cy="168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tx2">
                    <a:lumMod val="50000"/>
                  </a:schemeClr>
                </a:solidFill>
              </a:rPr>
              <a:t>Portugal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332223" y="4860781"/>
            <a:ext cx="3422387" cy="800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8656234" y="4071706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grpSp>
        <p:nvGrpSpPr>
          <p:cNvPr id="122" name="Group 121"/>
          <p:cNvGrpSpPr/>
          <p:nvPr/>
        </p:nvGrpSpPr>
        <p:grpSpPr>
          <a:xfrm>
            <a:off x="7335072" y="4071706"/>
            <a:ext cx="144000" cy="144000"/>
            <a:chOff x="6160984" y="4251739"/>
            <a:chExt cx="144000" cy="144000"/>
          </a:xfrm>
        </p:grpSpPr>
        <p:sp>
          <p:nvSpPr>
            <p:cNvPr id="123" name="Oval 122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124" name="Oval 123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7427375" y="4046349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Sim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768975" y="4041981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Não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583148" y="5745602"/>
            <a:ext cx="1199368" cy="1943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Ler Cartão Cidadão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839485" y="4621297"/>
            <a:ext cx="4407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>
                <a:solidFill>
                  <a:schemeClr val="accent1">
                    <a:lumMod val="50000"/>
                  </a:schemeClr>
                </a:solidFill>
              </a:rPr>
              <a:t>CLIQUE EM LER CARTÃO PARA PROCEDER À LEITURA DO CARTÃO DE CIDADÃO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568394" y="4875389"/>
            <a:ext cx="30457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accent1">
                    <a:lumMod val="50000"/>
                  </a:schemeClr>
                </a:solidFill>
              </a:rPr>
              <a:t>Nome</a:t>
            </a:r>
            <a:r>
              <a:rPr lang="pt-PT" sz="600" dirty="0">
                <a:solidFill>
                  <a:srgbClr val="E34826"/>
                </a:solidFill>
              </a:rPr>
              <a:t>    </a:t>
            </a:r>
            <a:r>
              <a:rPr lang="pt-PT" sz="600" dirty="0">
                <a:solidFill>
                  <a:schemeClr val="bg2">
                    <a:lumMod val="10000"/>
                  </a:schemeClr>
                </a:solidFill>
              </a:rPr>
              <a:t>BIJAL DE CANELA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699071" y="4995690"/>
            <a:ext cx="2781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 smtClean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pt-PT" sz="600" dirty="0" smtClean="0">
                <a:solidFill>
                  <a:srgbClr val="E34826"/>
                </a:solidFill>
              </a:rPr>
              <a:t>   </a:t>
            </a:r>
            <a:r>
              <a:rPr lang="pt-PT" sz="600" dirty="0">
                <a:solidFill>
                  <a:schemeClr val="bg2">
                    <a:lumMod val="10000"/>
                  </a:schemeClr>
                </a:solidFill>
              </a:rPr>
              <a:t>133586359DS1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666933" y="5109202"/>
            <a:ext cx="15532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accent1">
                    <a:lumMod val="50000"/>
                  </a:schemeClr>
                </a:solidFill>
              </a:rPr>
              <a:t>NIF</a:t>
            </a:r>
            <a:r>
              <a:rPr lang="pt-PT" sz="600" dirty="0">
                <a:solidFill>
                  <a:srgbClr val="E34826"/>
                </a:solidFill>
              </a:rPr>
              <a:t>    </a:t>
            </a:r>
            <a:r>
              <a:rPr lang="pt-PT" sz="600" dirty="0">
                <a:solidFill>
                  <a:schemeClr val="bg2">
                    <a:lumMod val="10000"/>
                  </a:schemeClr>
                </a:solidFill>
              </a:rPr>
              <a:t>162243839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509900" y="5225023"/>
            <a:ext cx="163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accent1">
                    <a:lumMod val="50000"/>
                  </a:schemeClr>
                </a:solidFill>
              </a:rPr>
              <a:t>Dt. </a:t>
            </a:r>
            <a:r>
              <a:rPr lang="pt-PT" sz="600" dirty="0" err="1">
                <a:solidFill>
                  <a:schemeClr val="accent1">
                    <a:lumMod val="50000"/>
                  </a:schemeClr>
                </a:solidFill>
              </a:rPr>
              <a:t>Nasc</a:t>
            </a:r>
            <a:r>
              <a:rPr lang="pt-PT" sz="600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pt-PT" sz="600" dirty="0">
                <a:solidFill>
                  <a:schemeClr val="bg2">
                    <a:lumMod val="10000"/>
                  </a:schemeClr>
                </a:solidFill>
              </a:rPr>
              <a:t>19/09/1985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545535" y="5348563"/>
            <a:ext cx="194190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accent1">
                    <a:lumMod val="50000"/>
                  </a:schemeClr>
                </a:solidFill>
              </a:rPr>
              <a:t>Morada </a:t>
            </a:r>
            <a:r>
              <a:rPr lang="pt-PT" sz="600" dirty="0">
                <a:solidFill>
                  <a:srgbClr val="E34826"/>
                </a:solidFill>
              </a:rPr>
              <a:t>  </a:t>
            </a:r>
            <a:r>
              <a:rPr lang="pt-PT" sz="600" dirty="0">
                <a:solidFill>
                  <a:schemeClr val="bg2">
                    <a:lumMod val="10000"/>
                  </a:schemeClr>
                </a:solidFill>
              </a:rPr>
              <a:t>RUA DO VALE Nº1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330473" y="5470815"/>
            <a:ext cx="13862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accent1">
                    <a:lumMod val="50000"/>
                  </a:schemeClr>
                </a:solidFill>
              </a:rPr>
              <a:t>Código Postal   </a:t>
            </a:r>
            <a:r>
              <a:rPr lang="pt-PT" sz="600" dirty="0">
                <a:solidFill>
                  <a:schemeClr val="bg2">
                    <a:lumMod val="10000"/>
                  </a:schemeClr>
                </a:solidFill>
              </a:rPr>
              <a:t>2800-001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882913" y="4860780"/>
            <a:ext cx="914400" cy="794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7" name="Group 136"/>
          <p:cNvGrpSpPr>
            <a:grpSpLocks noChangeAspect="1"/>
          </p:cNvGrpSpPr>
          <p:nvPr/>
        </p:nvGrpSpPr>
        <p:grpSpPr>
          <a:xfrm>
            <a:off x="6964953" y="4911376"/>
            <a:ext cx="789553" cy="729584"/>
            <a:chOff x="5963959" y="5036007"/>
            <a:chExt cx="511621" cy="472762"/>
          </a:xfrm>
        </p:grpSpPr>
        <p:pic>
          <p:nvPicPr>
            <p:cNvPr id="138" name="Picture 137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019"/>
            <a:stretch/>
          </p:blipFill>
          <p:spPr>
            <a:xfrm>
              <a:off x="5963959" y="5247937"/>
              <a:ext cx="511621" cy="260832"/>
            </a:xfrm>
            <a:prstGeom prst="rect">
              <a:avLst/>
            </a:prstGeom>
          </p:spPr>
        </p:pic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599" b="49492"/>
            <a:stretch/>
          </p:blipFill>
          <p:spPr>
            <a:xfrm>
              <a:off x="5963959" y="5036007"/>
              <a:ext cx="511621" cy="281939"/>
            </a:xfrm>
            <a:prstGeom prst="rect">
              <a:avLst/>
            </a:prstGeom>
          </p:spPr>
        </p:pic>
      </p:grpSp>
      <p:sp>
        <p:nvSpPr>
          <p:cNvPr id="140" name="Rectangle 139"/>
          <p:cNvSpPr/>
          <p:nvPr/>
        </p:nvSpPr>
        <p:spPr>
          <a:xfrm>
            <a:off x="9092845" y="5925745"/>
            <a:ext cx="1276827" cy="249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PESQUISAR/ ADICIONAR </a:t>
            </a:r>
            <a:r>
              <a:rPr lang="pt-PT" sz="70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INTERVENIENTE</a:t>
            </a:r>
            <a:endParaRPr lang="pt-PT" sz="70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41" name="Group 140"/>
          <p:cNvGrpSpPr>
            <a:grpSpLocks noChangeAspect="1"/>
          </p:cNvGrpSpPr>
          <p:nvPr/>
        </p:nvGrpSpPr>
        <p:grpSpPr>
          <a:xfrm>
            <a:off x="10100301" y="6053403"/>
            <a:ext cx="187307" cy="187307"/>
            <a:chOff x="3324401" y="2756234"/>
            <a:chExt cx="3299924" cy="3299924"/>
          </a:xfrm>
        </p:grpSpPr>
        <p:sp>
          <p:nvSpPr>
            <p:cNvPr id="142" name="Rectangle 141"/>
            <p:cNvSpPr/>
            <p:nvPr/>
          </p:nvSpPr>
          <p:spPr>
            <a:xfrm rot="2552870">
              <a:off x="5534878" y="5151731"/>
              <a:ext cx="914400" cy="540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3" name="Isosceles Triangle 142"/>
            <p:cNvSpPr/>
            <p:nvPr/>
          </p:nvSpPr>
          <p:spPr>
            <a:xfrm rot="19047103">
              <a:off x="4480828" y="3947281"/>
              <a:ext cx="1421511" cy="136815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4401" y="2756234"/>
              <a:ext cx="3299924" cy="3299924"/>
            </a:xfrm>
            <a:prstGeom prst="rect">
              <a:avLst/>
            </a:prstGeom>
          </p:spPr>
        </p:pic>
      </p:grpSp>
      <p:sp>
        <p:nvSpPr>
          <p:cNvPr id="145" name="TextBox 144"/>
          <p:cNvSpPr txBox="1"/>
          <p:nvPr/>
        </p:nvSpPr>
        <p:spPr>
          <a:xfrm>
            <a:off x="7254356" y="3740676"/>
            <a:ext cx="333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Recolha eletrónica dos dados do Cartão de Cidadão?</a:t>
            </a:r>
          </a:p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Processo mais rápido e dispensa a apresentação de comprovativos em papel:*</a:t>
            </a:r>
          </a:p>
        </p:txBody>
      </p:sp>
      <p:pic>
        <p:nvPicPr>
          <p:cNvPr id="182" name="Picture 1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08" name="Text Placeholder 2"/>
          <p:cNvSpPr txBox="1">
            <a:spLocks/>
          </p:cNvSpPr>
          <p:nvPr/>
        </p:nvSpPr>
        <p:spPr>
          <a:xfrm>
            <a:off x="418310" y="69184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3.A | Ecrãs </a:t>
            </a:r>
            <a:r>
              <a:rPr lang="pt-PT" sz="1600" dirty="0"/>
              <a:t>de suporte à Jornada de Cliente – Identificação </a:t>
            </a:r>
            <a:r>
              <a:rPr lang="pt-PT" sz="1600" dirty="0" smtClean="0"/>
              <a:t>dos Sócios – Recolha de dados das Entidades Relacionadas</a:t>
            </a:r>
            <a:endParaRPr lang="pt-PT" sz="1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596823" y="1961619"/>
            <a:ext cx="1163504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 rot="5400000">
            <a:off x="8442986" y="4023846"/>
            <a:ext cx="4300458" cy="179129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Rectangle 130"/>
          <p:cNvSpPr/>
          <p:nvPr/>
        </p:nvSpPr>
        <p:spPr>
          <a:xfrm rot="5400000">
            <a:off x="9668397" y="3699949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L-Shape 93"/>
          <p:cNvSpPr>
            <a:spLocks noChangeAspect="1"/>
          </p:cNvSpPr>
          <p:nvPr/>
        </p:nvSpPr>
        <p:spPr>
          <a:xfrm rot="2758708" flipV="1">
            <a:off x="10568550" y="2068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96" name="L-Shape 129"/>
          <p:cNvSpPr>
            <a:spLocks noChangeAspect="1"/>
          </p:cNvSpPr>
          <p:nvPr/>
        </p:nvSpPr>
        <p:spPr>
          <a:xfrm rot="18841292">
            <a:off x="10558408" y="6052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82" name="Rectangle 81"/>
          <p:cNvSpPr/>
          <p:nvPr/>
        </p:nvSpPr>
        <p:spPr>
          <a:xfrm>
            <a:off x="7529865" y="1967446"/>
            <a:ext cx="157882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346537" y="1975596"/>
            <a:ext cx="117977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106576" y="1967446"/>
            <a:ext cx="1397074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9" name="Down Arrow Callout 98"/>
          <p:cNvSpPr/>
          <p:nvPr/>
        </p:nvSpPr>
        <p:spPr>
          <a:xfrm>
            <a:off x="3771385" y="1967446"/>
            <a:ext cx="1255277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Intervenientes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026662" y="1975596"/>
            <a:ext cx="1358014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45987" y="2919168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ADIÇÃO DE OUTROS </a:t>
            </a:r>
            <a:r>
              <a:rPr lang="pt-PT" sz="800" dirty="0" smtClean="0">
                <a:solidFill>
                  <a:srgbClr val="002060"/>
                </a:solidFill>
              </a:rPr>
              <a:t>INTERVENIENTES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649484" y="3110725"/>
            <a:ext cx="197476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50" dirty="0">
                <a:solidFill>
                  <a:schemeClr val="bg2">
                    <a:lumMod val="25000"/>
                  </a:schemeClr>
                </a:solidFill>
              </a:rPr>
              <a:t>Por favor, pesquise o </a:t>
            </a:r>
            <a:r>
              <a:rPr lang="pt-PT" sz="750" dirty="0" smtClean="0">
                <a:solidFill>
                  <a:schemeClr val="bg2">
                    <a:lumMod val="25000"/>
                  </a:schemeClr>
                </a:solidFill>
              </a:rPr>
              <a:t>Interveniente.</a:t>
            </a:r>
            <a:endParaRPr lang="pt-PT" sz="7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03382" y="3304549"/>
            <a:ext cx="2348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Tipo de </a:t>
            </a:r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Interveniente:*</a:t>
            </a:r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822673" y="3498242"/>
            <a:ext cx="3422387" cy="168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10000"/>
                  </a:schemeClr>
                </a:solidFill>
              </a:rPr>
              <a:t>Particular</a:t>
            </a:r>
            <a:endParaRPr lang="pt-PT" sz="7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2" name="L-Shape 111"/>
          <p:cNvSpPr>
            <a:spLocks noChangeAspect="1"/>
          </p:cNvSpPr>
          <p:nvPr/>
        </p:nvSpPr>
        <p:spPr>
          <a:xfrm rot="18841292">
            <a:off x="6092064" y="354627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80" name="Rectangle 79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6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4" name="Rectangle 153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90" name="Half Frame 89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2" name="Rectangle 101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8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14" name="Rectangle 113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35" name="Rectangle 134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46" name="L-Shape 145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47" name="Rectangle 146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26</a:t>
            </a:fld>
            <a:endParaRPr lang="pt-PT" dirty="0"/>
          </a:p>
        </p:txBody>
      </p:sp>
      <p:sp>
        <p:nvSpPr>
          <p:cNvPr id="85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89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666933" y="6368318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88" name="L-Shape 187"/>
          <p:cNvSpPr>
            <a:spLocks noChangeAspect="1"/>
          </p:cNvSpPr>
          <p:nvPr/>
        </p:nvSpPr>
        <p:spPr>
          <a:xfrm rot="18841292">
            <a:off x="2798813" y="247598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89" name="TextBox 188"/>
          <p:cNvSpPr txBox="1"/>
          <p:nvPr/>
        </p:nvSpPr>
        <p:spPr>
          <a:xfrm>
            <a:off x="2860883" y="2431207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INTERVENIENTES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699735" y="2633424"/>
            <a:ext cx="7704219" cy="256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Não existem </a:t>
            </a:r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Interveniente</a:t>
            </a:r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758044" y="3696533"/>
            <a:ext cx="2348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Tipo de Documento:*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826534" y="3941028"/>
            <a:ext cx="3422387" cy="168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10000"/>
                  </a:schemeClr>
                </a:solidFill>
              </a:rPr>
              <a:t>Cartão de Cidadão</a:t>
            </a:r>
          </a:p>
        </p:txBody>
      </p:sp>
      <p:sp>
        <p:nvSpPr>
          <p:cNvPr id="117" name="L-Shape 116"/>
          <p:cNvSpPr>
            <a:spLocks noChangeAspect="1"/>
          </p:cNvSpPr>
          <p:nvPr/>
        </p:nvSpPr>
        <p:spPr>
          <a:xfrm rot="18841292">
            <a:off x="6095928" y="398906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18" name="TextBox 117"/>
          <p:cNvSpPr txBox="1"/>
          <p:nvPr/>
        </p:nvSpPr>
        <p:spPr>
          <a:xfrm>
            <a:off x="2758044" y="4156313"/>
            <a:ext cx="2348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País do documento: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2826534" y="4350006"/>
            <a:ext cx="3422387" cy="168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tx2">
                    <a:lumMod val="50000"/>
                  </a:schemeClr>
                </a:solidFill>
              </a:rPr>
              <a:t>Portugal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332223" y="4860781"/>
            <a:ext cx="3422387" cy="800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8656234" y="4071706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grpSp>
        <p:nvGrpSpPr>
          <p:cNvPr id="122" name="Group 121"/>
          <p:cNvGrpSpPr/>
          <p:nvPr/>
        </p:nvGrpSpPr>
        <p:grpSpPr>
          <a:xfrm>
            <a:off x="7335072" y="4071706"/>
            <a:ext cx="144000" cy="144000"/>
            <a:chOff x="6160984" y="4251739"/>
            <a:chExt cx="144000" cy="144000"/>
          </a:xfrm>
        </p:grpSpPr>
        <p:sp>
          <p:nvSpPr>
            <p:cNvPr id="123" name="Oval 122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124" name="Oval 123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7427375" y="4046349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Sim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768975" y="4041981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Não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583148" y="5745602"/>
            <a:ext cx="1199368" cy="1943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Ler Cartão Cidadão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839485" y="4621297"/>
            <a:ext cx="4407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>
                <a:solidFill>
                  <a:schemeClr val="accent1">
                    <a:lumMod val="50000"/>
                  </a:schemeClr>
                </a:solidFill>
              </a:rPr>
              <a:t>CLIQUE EM LER CARTÃO PARA PROCEDER À LEITURA DO CARTÃO DE CIDADÃO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568394" y="4875389"/>
            <a:ext cx="30457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accent1">
                    <a:lumMod val="50000"/>
                  </a:schemeClr>
                </a:solidFill>
              </a:rPr>
              <a:t>Nome</a:t>
            </a:r>
            <a:r>
              <a:rPr lang="pt-PT" sz="600" dirty="0">
                <a:solidFill>
                  <a:srgbClr val="E34826"/>
                </a:solidFill>
              </a:rPr>
              <a:t>    </a:t>
            </a:r>
            <a:r>
              <a:rPr lang="pt-PT" sz="600" dirty="0">
                <a:solidFill>
                  <a:schemeClr val="bg2">
                    <a:lumMod val="10000"/>
                  </a:schemeClr>
                </a:solidFill>
              </a:rPr>
              <a:t>BIJAL DE CANELA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699071" y="4995690"/>
            <a:ext cx="2781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 smtClean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pt-PT" sz="600" dirty="0" smtClean="0">
                <a:solidFill>
                  <a:srgbClr val="E34826"/>
                </a:solidFill>
              </a:rPr>
              <a:t>   </a:t>
            </a:r>
            <a:r>
              <a:rPr lang="pt-PT" sz="600" dirty="0">
                <a:solidFill>
                  <a:schemeClr val="bg2">
                    <a:lumMod val="10000"/>
                  </a:schemeClr>
                </a:solidFill>
              </a:rPr>
              <a:t>133586359DS1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666933" y="5109202"/>
            <a:ext cx="15532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accent1">
                    <a:lumMod val="50000"/>
                  </a:schemeClr>
                </a:solidFill>
              </a:rPr>
              <a:t>NIF</a:t>
            </a:r>
            <a:r>
              <a:rPr lang="pt-PT" sz="600" dirty="0">
                <a:solidFill>
                  <a:srgbClr val="E34826"/>
                </a:solidFill>
              </a:rPr>
              <a:t>    </a:t>
            </a:r>
            <a:r>
              <a:rPr lang="pt-PT" sz="600" dirty="0">
                <a:solidFill>
                  <a:schemeClr val="bg2">
                    <a:lumMod val="10000"/>
                  </a:schemeClr>
                </a:solidFill>
              </a:rPr>
              <a:t>162243839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509900" y="5225023"/>
            <a:ext cx="1635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accent1">
                    <a:lumMod val="50000"/>
                  </a:schemeClr>
                </a:solidFill>
              </a:rPr>
              <a:t>Dt. </a:t>
            </a:r>
            <a:r>
              <a:rPr lang="pt-PT" sz="600" dirty="0" err="1">
                <a:solidFill>
                  <a:schemeClr val="accent1">
                    <a:lumMod val="50000"/>
                  </a:schemeClr>
                </a:solidFill>
              </a:rPr>
              <a:t>Nasc</a:t>
            </a:r>
            <a:r>
              <a:rPr lang="pt-PT" sz="600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pt-PT" sz="600" dirty="0">
                <a:solidFill>
                  <a:schemeClr val="bg2">
                    <a:lumMod val="10000"/>
                  </a:schemeClr>
                </a:solidFill>
              </a:rPr>
              <a:t>19/09/1985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545535" y="5348563"/>
            <a:ext cx="194190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accent1">
                    <a:lumMod val="50000"/>
                  </a:schemeClr>
                </a:solidFill>
              </a:rPr>
              <a:t>Morada </a:t>
            </a:r>
            <a:r>
              <a:rPr lang="pt-PT" sz="600" dirty="0">
                <a:solidFill>
                  <a:srgbClr val="E34826"/>
                </a:solidFill>
              </a:rPr>
              <a:t>  </a:t>
            </a:r>
            <a:r>
              <a:rPr lang="pt-PT" sz="600" dirty="0">
                <a:solidFill>
                  <a:schemeClr val="bg2">
                    <a:lumMod val="10000"/>
                  </a:schemeClr>
                </a:solidFill>
              </a:rPr>
              <a:t>RUA DO VALE Nº1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330473" y="5470815"/>
            <a:ext cx="13862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accent1">
                    <a:lumMod val="50000"/>
                  </a:schemeClr>
                </a:solidFill>
              </a:rPr>
              <a:t>Código Postal   </a:t>
            </a:r>
            <a:r>
              <a:rPr lang="pt-PT" sz="600" dirty="0">
                <a:solidFill>
                  <a:schemeClr val="bg2">
                    <a:lumMod val="10000"/>
                  </a:schemeClr>
                </a:solidFill>
              </a:rPr>
              <a:t>2800-001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882913" y="4860780"/>
            <a:ext cx="914400" cy="794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7" name="Group 136"/>
          <p:cNvGrpSpPr>
            <a:grpSpLocks noChangeAspect="1"/>
          </p:cNvGrpSpPr>
          <p:nvPr/>
        </p:nvGrpSpPr>
        <p:grpSpPr>
          <a:xfrm>
            <a:off x="6964953" y="4911376"/>
            <a:ext cx="789553" cy="729584"/>
            <a:chOff x="5963959" y="5036007"/>
            <a:chExt cx="511621" cy="472762"/>
          </a:xfrm>
        </p:grpSpPr>
        <p:pic>
          <p:nvPicPr>
            <p:cNvPr id="138" name="Picture 137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019"/>
            <a:stretch/>
          </p:blipFill>
          <p:spPr>
            <a:xfrm>
              <a:off x="5963959" y="5247937"/>
              <a:ext cx="511621" cy="260832"/>
            </a:xfrm>
            <a:prstGeom prst="rect">
              <a:avLst/>
            </a:prstGeom>
          </p:spPr>
        </p:pic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599" b="49492"/>
            <a:stretch/>
          </p:blipFill>
          <p:spPr>
            <a:xfrm>
              <a:off x="5963959" y="5036007"/>
              <a:ext cx="511621" cy="281939"/>
            </a:xfrm>
            <a:prstGeom prst="rect">
              <a:avLst/>
            </a:prstGeom>
          </p:spPr>
        </p:pic>
      </p:grpSp>
      <p:sp>
        <p:nvSpPr>
          <p:cNvPr id="140" name="Rectangle 139"/>
          <p:cNvSpPr/>
          <p:nvPr/>
        </p:nvSpPr>
        <p:spPr>
          <a:xfrm>
            <a:off x="9092845" y="5925745"/>
            <a:ext cx="1276827" cy="249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PESQUISAR/ ADICIONAR </a:t>
            </a:r>
            <a:r>
              <a:rPr lang="pt-PT" sz="70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INTERVENIENTE</a:t>
            </a:r>
            <a:endParaRPr lang="pt-PT" sz="70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41" name="Group 140"/>
          <p:cNvGrpSpPr>
            <a:grpSpLocks noChangeAspect="1"/>
          </p:cNvGrpSpPr>
          <p:nvPr/>
        </p:nvGrpSpPr>
        <p:grpSpPr>
          <a:xfrm>
            <a:off x="10100301" y="6053403"/>
            <a:ext cx="187307" cy="187307"/>
            <a:chOff x="3324401" y="2756234"/>
            <a:chExt cx="3299924" cy="3299924"/>
          </a:xfrm>
        </p:grpSpPr>
        <p:sp>
          <p:nvSpPr>
            <p:cNvPr id="142" name="Rectangle 141"/>
            <p:cNvSpPr/>
            <p:nvPr/>
          </p:nvSpPr>
          <p:spPr>
            <a:xfrm rot="2552870">
              <a:off x="5534878" y="5151731"/>
              <a:ext cx="914400" cy="540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3" name="Isosceles Triangle 142"/>
            <p:cNvSpPr/>
            <p:nvPr/>
          </p:nvSpPr>
          <p:spPr>
            <a:xfrm rot="19047103">
              <a:off x="4480828" y="3947281"/>
              <a:ext cx="1421511" cy="136815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4401" y="2756234"/>
              <a:ext cx="3299924" cy="3299924"/>
            </a:xfrm>
            <a:prstGeom prst="rect">
              <a:avLst/>
            </a:prstGeom>
          </p:spPr>
        </p:pic>
      </p:grpSp>
      <p:sp>
        <p:nvSpPr>
          <p:cNvPr id="145" name="TextBox 144"/>
          <p:cNvSpPr txBox="1"/>
          <p:nvPr/>
        </p:nvSpPr>
        <p:spPr>
          <a:xfrm>
            <a:off x="7254356" y="3740676"/>
            <a:ext cx="333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Recolha eletrónica dos dados do Cartão de Cidadão?</a:t>
            </a:r>
          </a:p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Processo mais rápido e dispensa a apresentação de comprovativos em papel:*</a:t>
            </a:r>
          </a:p>
        </p:txBody>
      </p:sp>
      <p:pic>
        <p:nvPicPr>
          <p:cNvPr id="182" name="Picture 1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08" name="Text Placeholder 2"/>
          <p:cNvSpPr txBox="1">
            <a:spLocks/>
          </p:cNvSpPr>
          <p:nvPr/>
        </p:nvSpPr>
        <p:spPr>
          <a:xfrm>
            <a:off x="418310" y="69184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3.B | Ecrãs </a:t>
            </a:r>
            <a:r>
              <a:rPr lang="pt-PT" sz="1600" dirty="0"/>
              <a:t>de suporte à Jornada de Cliente – Identificação </a:t>
            </a:r>
            <a:r>
              <a:rPr lang="pt-PT" sz="1600" dirty="0" smtClean="0"/>
              <a:t>dos Sócios – Recolha de dados das Entidades Relacionadas</a:t>
            </a:r>
            <a:endParaRPr lang="pt-PT" sz="1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 rot="5400000">
            <a:off x="8442986" y="4023846"/>
            <a:ext cx="4300458" cy="179129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Rectangle 130"/>
          <p:cNvSpPr/>
          <p:nvPr/>
        </p:nvSpPr>
        <p:spPr>
          <a:xfrm rot="5400000">
            <a:off x="9668397" y="3699949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L-Shape 93"/>
          <p:cNvSpPr>
            <a:spLocks noChangeAspect="1"/>
          </p:cNvSpPr>
          <p:nvPr/>
        </p:nvSpPr>
        <p:spPr>
          <a:xfrm rot="2758708" flipV="1">
            <a:off x="10568550" y="2068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96" name="L-Shape 129"/>
          <p:cNvSpPr>
            <a:spLocks noChangeAspect="1"/>
          </p:cNvSpPr>
          <p:nvPr/>
        </p:nvSpPr>
        <p:spPr>
          <a:xfrm rot="18841292">
            <a:off x="10558408" y="6052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06" name="TextBox 105"/>
          <p:cNvSpPr txBox="1"/>
          <p:nvPr/>
        </p:nvSpPr>
        <p:spPr>
          <a:xfrm>
            <a:off x="2645987" y="2919168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ADIÇÃO DE OUTROS </a:t>
            </a:r>
            <a:r>
              <a:rPr lang="pt-PT" sz="800" dirty="0" smtClean="0">
                <a:solidFill>
                  <a:srgbClr val="002060"/>
                </a:solidFill>
              </a:rPr>
              <a:t>INTERVENIENTES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649484" y="3110725"/>
            <a:ext cx="197476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50" dirty="0">
                <a:solidFill>
                  <a:schemeClr val="bg2">
                    <a:lumMod val="25000"/>
                  </a:schemeClr>
                </a:solidFill>
              </a:rPr>
              <a:t>Por favor, pesquise o </a:t>
            </a:r>
            <a:r>
              <a:rPr lang="pt-PT" sz="750" dirty="0" smtClean="0">
                <a:solidFill>
                  <a:schemeClr val="bg2">
                    <a:lumMod val="25000"/>
                  </a:schemeClr>
                </a:solidFill>
              </a:rPr>
              <a:t>Interveniente.</a:t>
            </a:r>
            <a:endParaRPr lang="pt-PT" sz="7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03382" y="3304549"/>
            <a:ext cx="2348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Tipo de </a:t>
            </a:r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Interveniente:*</a:t>
            </a:r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830740" y="3503892"/>
            <a:ext cx="3422387" cy="168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10000"/>
                  </a:schemeClr>
                </a:solidFill>
              </a:rPr>
              <a:t>Particular</a:t>
            </a:r>
            <a:endParaRPr lang="pt-PT" sz="7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2" name="L-Shape 111"/>
          <p:cNvSpPr>
            <a:spLocks noChangeAspect="1"/>
          </p:cNvSpPr>
          <p:nvPr/>
        </p:nvSpPr>
        <p:spPr>
          <a:xfrm rot="18841292">
            <a:off x="6093619" y="352865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6" cstate="print">
            <a:duotone>
              <a:srgbClr val="7E7879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61661" flipH="1">
            <a:off x="6305950" y="3982702"/>
            <a:ext cx="646757" cy="646757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2596823" y="1961619"/>
            <a:ext cx="1163504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529865" y="1967446"/>
            <a:ext cx="157882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346537" y="1975596"/>
            <a:ext cx="117977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106576" y="1967446"/>
            <a:ext cx="1397074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5" name="Down Arrow Callout 104"/>
          <p:cNvSpPr/>
          <p:nvPr/>
        </p:nvSpPr>
        <p:spPr>
          <a:xfrm>
            <a:off x="3771385" y="1967446"/>
            <a:ext cx="1255277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Intervenientes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026662" y="1975596"/>
            <a:ext cx="1358014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593060" y="1961297"/>
            <a:ext cx="8125956" cy="4308255"/>
          </a:xfrm>
          <a:prstGeom prst="rect">
            <a:avLst/>
          </a:prstGeom>
          <a:solidFill>
            <a:schemeClr val="bg1">
              <a:lumMod val="65000"/>
              <a:alpha val="2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Rectangle 81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7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7" name="Half Frame 96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9" name="Rectangle 98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8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16" name="Rectangle 115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46" name="Rectangle 145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47" name="L-Shape 146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48" name="Rectangle 147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50" name="Picture 1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27</a:t>
            </a:fld>
            <a:endParaRPr lang="pt-PT" dirty="0"/>
          </a:p>
        </p:txBody>
      </p:sp>
      <p:sp>
        <p:nvSpPr>
          <p:cNvPr id="91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27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11" name="Rectangle 110"/>
          <p:cNvSpPr/>
          <p:nvPr/>
        </p:nvSpPr>
        <p:spPr>
          <a:xfrm rot="5400000">
            <a:off x="8481578" y="4047449"/>
            <a:ext cx="4281055" cy="151327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Rectangle 130"/>
          <p:cNvSpPr/>
          <p:nvPr/>
        </p:nvSpPr>
        <p:spPr>
          <a:xfrm rot="5400000">
            <a:off x="9697749" y="4841518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893387" y="2487442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INTERVENIENTES</a:t>
            </a:r>
          </a:p>
        </p:txBody>
      </p:sp>
      <p:sp>
        <p:nvSpPr>
          <p:cNvPr id="98" name="L-Shape 97"/>
          <p:cNvSpPr>
            <a:spLocks noChangeAspect="1"/>
          </p:cNvSpPr>
          <p:nvPr/>
        </p:nvSpPr>
        <p:spPr>
          <a:xfrm rot="18841292">
            <a:off x="2831317" y="253222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645987" y="3571108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ADIÇÃO DE OUTROS </a:t>
            </a:r>
            <a:r>
              <a:rPr lang="pt-PT" sz="800" dirty="0" smtClean="0">
                <a:solidFill>
                  <a:srgbClr val="002060"/>
                </a:solidFill>
              </a:rPr>
              <a:t>INTERVENIENTES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649484" y="3762665"/>
            <a:ext cx="197476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50" dirty="0">
                <a:solidFill>
                  <a:schemeClr val="bg2">
                    <a:lumMod val="25000"/>
                  </a:schemeClr>
                </a:solidFill>
              </a:rPr>
              <a:t>Por favor, pesquise o </a:t>
            </a:r>
            <a:r>
              <a:rPr lang="pt-PT" sz="750" dirty="0" smtClean="0">
                <a:solidFill>
                  <a:schemeClr val="bg2">
                    <a:lumMod val="25000"/>
                  </a:schemeClr>
                </a:solidFill>
              </a:rPr>
              <a:t>Interveniente.</a:t>
            </a:r>
            <a:endParaRPr lang="pt-PT" sz="7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703382" y="4337489"/>
            <a:ext cx="2348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Tipo de Documento:*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771872" y="4573516"/>
            <a:ext cx="3422387" cy="168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10000"/>
                  </a:schemeClr>
                </a:solidFill>
              </a:rPr>
              <a:t>Número de Identificação de Pessoa Coletiva</a:t>
            </a:r>
            <a:endParaRPr lang="pt-PT" sz="7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8" name="L-Shape 107"/>
          <p:cNvSpPr>
            <a:spLocks noChangeAspect="1"/>
          </p:cNvSpPr>
          <p:nvPr/>
        </p:nvSpPr>
        <p:spPr>
          <a:xfrm rot="18841292">
            <a:off x="6041266" y="462155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graphicFrame>
        <p:nvGraphicFramePr>
          <p:cNvPr id="159" name="Table 158"/>
          <p:cNvGraphicFramePr>
            <a:graphicFrameLocks noGrp="1"/>
          </p:cNvGraphicFramePr>
          <p:nvPr>
            <p:extLst/>
          </p:nvPr>
        </p:nvGraphicFramePr>
        <p:xfrm>
          <a:off x="2724265" y="2698955"/>
          <a:ext cx="7677218" cy="75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465">
                  <a:extLst>
                    <a:ext uri="{9D8B030D-6E8A-4147-A177-3AD203B41FA5}">
                      <a16:colId xmlns:a16="http://schemas.microsoft.com/office/drawing/2014/main" val="2582696835"/>
                    </a:ext>
                  </a:extLst>
                </a:gridCol>
                <a:gridCol w="1002070">
                  <a:extLst>
                    <a:ext uri="{9D8B030D-6E8A-4147-A177-3AD203B41FA5}">
                      <a16:colId xmlns:a16="http://schemas.microsoft.com/office/drawing/2014/main" val="4243204064"/>
                    </a:ext>
                  </a:extLst>
                </a:gridCol>
                <a:gridCol w="2760133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1210734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1553816">
                  <a:extLst>
                    <a:ext uri="{9D8B030D-6E8A-4147-A177-3AD203B41FA5}">
                      <a16:colId xmlns:a16="http://schemas.microsoft.com/office/drawing/2014/main" val="3590309092"/>
                    </a:ext>
                  </a:extLst>
                </a:gridCol>
              </a:tblGrid>
              <a:tr h="212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Associado ao Contrato</a:t>
                      </a:r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Cliente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Cliente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NIF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Elegível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69763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1032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BIJAL</a:t>
                      </a:r>
                      <a:r>
                        <a:rPr lang="pt-PT" sz="700" baseline="0" dirty="0" smtClean="0"/>
                        <a:t> DE CANELA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162243839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Elegível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  <a:tr h="269763"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215283"/>
                  </a:ext>
                </a:extLst>
              </a:tr>
            </a:tbl>
          </a:graphicData>
        </a:graphic>
      </p:graphicFrame>
      <p:sp>
        <p:nvSpPr>
          <p:cNvPr id="160" name="TextBox 159"/>
          <p:cNvSpPr txBox="1"/>
          <p:nvPr/>
        </p:nvSpPr>
        <p:spPr>
          <a:xfrm>
            <a:off x="8887302" y="3229135"/>
            <a:ext cx="671734" cy="184666"/>
          </a:xfrm>
          <a:prstGeom prst="rect">
            <a:avLst/>
          </a:prstGeom>
          <a:noFill/>
          <a:ln w="9525" cap="flat" cmpd="sng" algn="ctr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Sem Páginas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618798" y="3229135"/>
            <a:ext cx="774700" cy="184666"/>
          </a:xfrm>
          <a:prstGeom prst="rect">
            <a:avLst/>
          </a:prstGeom>
          <a:noFill/>
          <a:ln w="9525" cap="flat" cmpd="sng" algn="ctr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1 - 1,   1 no Total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8546917" y="2308551"/>
            <a:ext cx="1960110" cy="365174"/>
          </a:xfrm>
          <a:prstGeom prst="roundRect">
            <a:avLst/>
          </a:prstGeom>
          <a:solidFill>
            <a:srgbClr val="00B050">
              <a:alpha val="52157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b="1" dirty="0"/>
              <a:t>   </a:t>
            </a:r>
            <a:r>
              <a:rPr lang="pt-PT" sz="800" b="1" dirty="0" smtClean="0"/>
              <a:t>Interveniente </a:t>
            </a:r>
            <a:r>
              <a:rPr lang="pt-PT" sz="800" b="1" dirty="0"/>
              <a:t>adicionado com sucesso.</a:t>
            </a:r>
          </a:p>
        </p:txBody>
      </p:sp>
      <p:pic>
        <p:nvPicPr>
          <p:cNvPr id="173" name="Picture 1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92" name="L-Shape 91"/>
          <p:cNvSpPr>
            <a:spLocks noChangeAspect="1"/>
          </p:cNvSpPr>
          <p:nvPr/>
        </p:nvSpPr>
        <p:spPr>
          <a:xfrm rot="2758708" flipV="1">
            <a:off x="10618464" y="2024425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03" name="TextBox 102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8" name="Text Placeholder 2"/>
          <p:cNvSpPr txBox="1">
            <a:spLocks/>
          </p:cNvSpPr>
          <p:nvPr/>
        </p:nvSpPr>
        <p:spPr>
          <a:xfrm>
            <a:off x="418310" y="69184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3.C | Ecrãs </a:t>
            </a:r>
            <a:r>
              <a:rPr lang="pt-PT" sz="1600" dirty="0"/>
              <a:t>de suporte à Jornada de Cliente – Identificação </a:t>
            </a:r>
            <a:r>
              <a:rPr lang="pt-PT" sz="1600" dirty="0" smtClean="0"/>
              <a:t>dos Sócios – Recolha de dados das Entidades Relacionadas</a:t>
            </a:r>
            <a:endParaRPr lang="pt-PT" sz="1600" dirty="0"/>
          </a:p>
        </p:txBody>
      </p:sp>
      <p:grpSp>
        <p:nvGrpSpPr>
          <p:cNvPr id="82" name="Group 57"/>
          <p:cNvGrpSpPr/>
          <p:nvPr/>
        </p:nvGrpSpPr>
        <p:grpSpPr>
          <a:xfrm>
            <a:off x="45329" y="2269584"/>
            <a:ext cx="1402793" cy="1452943"/>
            <a:chOff x="7153340" y="5990013"/>
            <a:chExt cx="618655" cy="167578"/>
          </a:xfrm>
        </p:grpSpPr>
        <p:sp>
          <p:nvSpPr>
            <p:cNvPr id="83" name="Rounded Rectangle 82"/>
            <p:cNvSpPr/>
            <p:nvPr/>
          </p:nvSpPr>
          <p:spPr>
            <a:xfrm rot="5400000">
              <a:off x="7378879" y="5764474"/>
              <a:ext cx="167578" cy="618655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164659" y="5996593"/>
              <a:ext cx="604898" cy="154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>
                  <a:solidFill>
                    <a:srgbClr val="E34826"/>
                  </a:solidFill>
                </a:rPr>
                <a:t>Os campos do formulário serão pré-preenchidos com dados dos intervenientes que já existam nos sistemas da UNICRE ou com os dados obtidos por leitura do </a:t>
              </a:r>
              <a:r>
                <a:rPr lang="pt-PT" sz="900" b="1" dirty="0" smtClean="0">
                  <a:solidFill>
                    <a:srgbClr val="E34826"/>
                  </a:solidFill>
                </a:rPr>
                <a:t>CC ou com os dados da CRC Digital</a:t>
              </a:r>
              <a:endParaRPr lang="pt-PT" sz="900" b="1" dirty="0">
                <a:solidFill>
                  <a:srgbClr val="E34826"/>
                </a:solidFill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2703382" y="3956489"/>
            <a:ext cx="2348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Tipo de </a:t>
            </a:r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Interveniente:*</a:t>
            </a:r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771872" y="4150182"/>
            <a:ext cx="3422387" cy="168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10000"/>
                  </a:schemeClr>
                </a:solidFill>
              </a:rPr>
              <a:t>Empresa</a:t>
            </a:r>
            <a:endParaRPr lang="pt-PT" sz="7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0" name="L-Shape 129"/>
          <p:cNvSpPr>
            <a:spLocks noChangeAspect="1"/>
          </p:cNvSpPr>
          <p:nvPr/>
        </p:nvSpPr>
        <p:spPr>
          <a:xfrm rot="18841292">
            <a:off x="6041263" y="419821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32" name="Rectangle 131"/>
          <p:cNvSpPr/>
          <p:nvPr/>
        </p:nvSpPr>
        <p:spPr>
          <a:xfrm>
            <a:off x="9168973" y="5914373"/>
            <a:ext cx="1199368" cy="2833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Adicionar Interveniente</a:t>
            </a:r>
            <a:endParaRPr lang="pt-PT" sz="70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4" name="L-Shape 129"/>
          <p:cNvSpPr>
            <a:spLocks noChangeAspect="1"/>
          </p:cNvSpPr>
          <p:nvPr/>
        </p:nvSpPr>
        <p:spPr>
          <a:xfrm rot="18841292">
            <a:off x="10579749" y="6161874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33" name="Right Bracket 132"/>
          <p:cNvSpPr/>
          <p:nvPr/>
        </p:nvSpPr>
        <p:spPr>
          <a:xfrm flipH="1">
            <a:off x="2656885" y="2495606"/>
            <a:ext cx="110593" cy="987052"/>
          </a:xfrm>
          <a:prstGeom prst="rightBracket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4" name="Straight Connector 133"/>
          <p:cNvCxnSpPr>
            <a:stCxn id="133" idx="2"/>
            <a:endCxn id="83" idx="0"/>
          </p:cNvCxnSpPr>
          <p:nvPr/>
        </p:nvCxnSpPr>
        <p:spPr>
          <a:xfrm flipH="1">
            <a:off x="1448125" y="2989132"/>
            <a:ext cx="1208760" cy="69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6626384" y="4570160"/>
            <a:ext cx="3729340" cy="168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538593741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9194130" y="4822543"/>
            <a:ext cx="1199368" cy="1943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PESQUISAR</a:t>
            </a:r>
            <a:endParaRPr lang="pt-PT" sz="70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671314" y="4937755"/>
            <a:ext cx="197476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50" dirty="0">
                <a:solidFill>
                  <a:schemeClr val="bg2">
                    <a:lumMod val="25000"/>
                  </a:schemeClr>
                </a:solidFill>
              </a:rPr>
              <a:t>Selecione um cliente: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2758249" y="5154617"/>
            <a:ext cx="7704219" cy="256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Não foram encontrados </a:t>
            </a:r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resultados.</a:t>
            </a:r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580677" y="4347924"/>
            <a:ext cx="2348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Numero do </a:t>
            </a:r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Documento:*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2758006" y="5670834"/>
            <a:ext cx="3729340" cy="168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538593741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712299" y="5448598"/>
            <a:ext cx="2348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Número do </a:t>
            </a:r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Documento:*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633079" y="5663438"/>
            <a:ext cx="3729340" cy="168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Empresa Testes SA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587372" y="5441202"/>
            <a:ext cx="2348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Denominação Social:</a:t>
            </a:r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44" name="Group 143"/>
          <p:cNvGrpSpPr>
            <a:grpSpLocks noChangeAspect="1"/>
          </p:cNvGrpSpPr>
          <p:nvPr/>
        </p:nvGrpSpPr>
        <p:grpSpPr>
          <a:xfrm>
            <a:off x="10191756" y="5977073"/>
            <a:ext cx="216000" cy="216000"/>
            <a:chOff x="2133905" y="990905"/>
            <a:chExt cx="5609626" cy="5609626"/>
          </a:xfrm>
        </p:grpSpPr>
        <p:sp>
          <p:nvSpPr>
            <p:cNvPr id="145" name="Isosceles Triangle 144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62" name="Rectangle 161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170" name="Rectangle 169"/>
          <p:cNvSpPr/>
          <p:nvPr/>
        </p:nvSpPr>
        <p:spPr>
          <a:xfrm>
            <a:off x="9223169" y="3526930"/>
            <a:ext cx="1199368" cy="2833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Adicionar Novo Interveniente</a:t>
            </a:r>
            <a:endParaRPr lang="pt-PT" sz="70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938207" y="3526930"/>
            <a:ext cx="1199368" cy="2833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Remover Interveniente</a:t>
            </a:r>
            <a:endParaRPr lang="pt-PT" sz="70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596823" y="1961619"/>
            <a:ext cx="1163504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529865" y="1967446"/>
            <a:ext cx="157882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346537" y="1975596"/>
            <a:ext cx="117977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106576" y="1967446"/>
            <a:ext cx="1397074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0" name="Down Arrow Callout 79"/>
          <p:cNvSpPr/>
          <p:nvPr/>
        </p:nvSpPr>
        <p:spPr>
          <a:xfrm>
            <a:off x="3771385" y="1967446"/>
            <a:ext cx="1255277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Intervenientes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026662" y="1975596"/>
            <a:ext cx="1358014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5" name="Rectangle 84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5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ctangle 8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110" name="Half Frame 109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3" name="Rectangle 112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17" name="Rectangle 116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54" name="L-Shape 153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55" name="Rectangle 154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28</a:t>
            </a:fld>
            <a:endParaRPr lang="pt-PT" dirty="0"/>
          </a:p>
        </p:txBody>
      </p:sp>
      <p:sp>
        <p:nvSpPr>
          <p:cNvPr id="91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03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11" name="Rectangle 110"/>
          <p:cNvSpPr/>
          <p:nvPr/>
        </p:nvSpPr>
        <p:spPr>
          <a:xfrm rot="5400000">
            <a:off x="8481578" y="4047449"/>
            <a:ext cx="4281055" cy="151327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Rectangle 130"/>
          <p:cNvSpPr/>
          <p:nvPr/>
        </p:nvSpPr>
        <p:spPr>
          <a:xfrm rot="5400000">
            <a:off x="9697749" y="4841518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893387" y="2487442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INTERVENIENTES</a:t>
            </a:r>
          </a:p>
        </p:txBody>
      </p:sp>
      <p:sp>
        <p:nvSpPr>
          <p:cNvPr id="98" name="L-Shape 97"/>
          <p:cNvSpPr>
            <a:spLocks noChangeAspect="1"/>
          </p:cNvSpPr>
          <p:nvPr/>
        </p:nvSpPr>
        <p:spPr>
          <a:xfrm rot="18841292">
            <a:off x="2831317" y="253222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645987" y="3571108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ADIÇÃO DE OUTROS </a:t>
            </a:r>
            <a:r>
              <a:rPr lang="pt-PT" sz="800" dirty="0" smtClean="0">
                <a:solidFill>
                  <a:srgbClr val="002060"/>
                </a:solidFill>
              </a:rPr>
              <a:t>INTERVENIENTES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649484" y="3762665"/>
            <a:ext cx="197476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50" dirty="0">
                <a:solidFill>
                  <a:schemeClr val="bg2">
                    <a:lumMod val="25000"/>
                  </a:schemeClr>
                </a:solidFill>
              </a:rPr>
              <a:t>Por favor, pesquise o </a:t>
            </a:r>
            <a:r>
              <a:rPr lang="pt-PT" sz="750" dirty="0" smtClean="0">
                <a:solidFill>
                  <a:schemeClr val="bg2">
                    <a:lumMod val="25000"/>
                  </a:schemeClr>
                </a:solidFill>
              </a:rPr>
              <a:t>Interveniente.</a:t>
            </a:r>
            <a:endParaRPr lang="pt-PT" sz="7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703382" y="4337489"/>
            <a:ext cx="2348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Tipo de Documento:*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771872" y="4573516"/>
            <a:ext cx="3422387" cy="168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10000"/>
                  </a:schemeClr>
                </a:solidFill>
              </a:rPr>
              <a:t>Número de Identificação de Pessoa Coletiva</a:t>
            </a:r>
            <a:endParaRPr lang="pt-PT" sz="7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8" name="L-Shape 107"/>
          <p:cNvSpPr>
            <a:spLocks noChangeAspect="1"/>
          </p:cNvSpPr>
          <p:nvPr/>
        </p:nvSpPr>
        <p:spPr>
          <a:xfrm rot="18841292">
            <a:off x="6041266" y="462155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graphicFrame>
        <p:nvGraphicFramePr>
          <p:cNvPr id="159" name="Table 158"/>
          <p:cNvGraphicFramePr>
            <a:graphicFrameLocks noGrp="1"/>
          </p:cNvGraphicFramePr>
          <p:nvPr>
            <p:extLst/>
          </p:nvPr>
        </p:nvGraphicFramePr>
        <p:xfrm>
          <a:off x="2724265" y="2698955"/>
          <a:ext cx="7677218" cy="75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465">
                  <a:extLst>
                    <a:ext uri="{9D8B030D-6E8A-4147-A177-3AD203B41FA5}">
                      <a16:colId xmlns:a16="http://schemas.microsoft.com/office/drawing/2014/main" val="2582696835"/>
                    </a:ext>
                  </a:extLst>
                </a:gridCol>
                <a:gridCol w="1002070">
                  <a:extLst>
                    <a:ext uri="{9D8B030D-6E8A-4147-A177-3AD203B41FA5}">
                      <a16:colId xmlns:a16="http://schemas.microsoft.com/office/drawing/2014/main" val="4243204064"/>
                    </a:ext>
                  </a:extLst>
                </a:gridCol>
                <a:gridCol w="2760133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1210734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1553816">
                  <a:extLst>
                    <a:ext uri="{9D8B030D-6E8A-4147-A177-3AD203B41FA5}">
                      <a16:colId xmlns:a16="http://schemas.microsoft.com/office/drawing/2014/main" val="3590309092"/>
                    </a:ext>
                  </a:extLst>
                </a:gridCol>
              </a:tblGrid>
              <a:tr h="212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Associado ao Contrato</a:t>
                      </a:r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Cliente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Cliente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NIF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Elegível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69763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1032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BIJAL</a:t>
                      </a:r>
                      <a:r>
                        <a:rPr lang="pt-PT" sz="700" baseline="0" dirty="0" smtClean="0"/>
                        <a:t> DE CANELA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162243839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Elegível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  <a:tr h="269763"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215283"/>
                  </a:ext>
                </a:extLst>
              </a:tr>
            </a:tbl>
          </a:graphicData>
        </a:graphic>
      </p:graphicFrame>
      <p:sp>
        <p:nvSpPr>
          <p:cNvPr id="160" name="TextBox 159"/>
          <p:cNvSpPr txBox="1"/>
          <p:nvPr/>
        </p:nvSpPr>
        <p:spPr>
          <a:xfrm>
            <a:off x="8887302" y="3229135"/>
            <a:ext cx="671734" cy="184666"/>
          </a:xfrm>
          <a:prstGeom prst="rect">
            <a:avLst/>
          </a:prstGeom>
          <a:noFill/>
          <a:ln w="9525" cap="flat" cmpd="sng" algn="ctr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Sem Páginas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618798" y="3229135"/>
            <a:ext cx="774700" cy="184666"/>
          </a:xfrm>
          <a:prstGeom prst="rect">
            <a:avLst/>
          </a:prstGeom>
          <a:noFill/>
          <a:ln w="9525" cap="flat" cmpd="sng" algn="ctr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1 - 1,   1 no Total</a:t>
            </a:r>
          </a:p>
        </p:txBody>
      </p:sp>
      <p:pic>
        <p:nvPicPr>
          <p:cNvPr id="173" name="Picture 1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92" name="L-Shape 91"/>
          <p:cNvSpPr>
            <a:spLocks noChangeAspect="1"/>
          </p:cNvSpPr>
          <p:nvPr/>
        </p:nvSpPr>
        <p:spPr>
          <a:xfrm rot="2758708" flipV="1">
            <a:off x="10618464" y="2024425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03" name="TextBox 102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8" name="Text Placeholder 2"/>
          <p:cNvSpPr txBox="1">
            <a:spLocks/>
          </p:cNvSpPr>
          <p:nvPr/>
        </p:nvSpPr>
        <p:spPr>
          <a:xfrm>
            <a:off x="418310" y="69184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3.D | Ecrãs </a:t>
            </a:r>
            <a:r>
              <a:rPr lang="pt-PT" sz="1600" dirty="0"/>
              <a:t>de suporte à Jornada de Cliente – Identificação </a:t>
            </a:r>
            <a:r>
              <a:rPr lang="pt-PT" sz="1600" dirty="0" smtClean="0"/>
              <a:t>dos Sócios – Recolha de dados das Entidades Relacionadas</a:t>
            </a:r>
            <a:endParaRPr lang="pt-PT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2703382" y="3956489"/>
            <a:ext cx="2348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Tipo de </a:t>
            </a:r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Interveniente:*</a:t>
            </a:r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771872" y="4150182"/>
            <a:ext cx="3422387" cy="168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10000"/>
                  </a:schemeClr>
                </a:solidFill>
              </a:rPr>
              <a:t>Empresa</a:t>
            </a:r>
            <a:endParaRPr lang="pt-PT" sz="7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0" name="L-Shape 129"/>
          <p:cNvSpPr>
            <a:spLocks noChangeAspect="1"/>
          </p:cNvSpPr>
          <p:nvPr/>
        </p:nvSpPr>
        <p:spPr>
          <a:xfrm rot="18841292">
            <a:off x="6041263" y="419821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32" name="Rectangle 131"/>
          <p:cNvSpPr/>
          <p:nvPr/>
        </p:nvSpPr>
        <p:spPr>
          <a:xfrm>
            <a:off x="9168973" y="5914373"/>
            <a:ext cx="1199368" cy="2833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Adicionar Interveniente</a:t>
            </a:r>
            <a:endParaRPr lang="pt-PT" sz="70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4" name="L-Shape 129"/>
          <p:cNvSpPr>
            <a:spLocks noChangeAspect="1"/>
          </p:cNvSpPr>
          <p:nvPr/>
        </p:nvSpPr>
        <p:spPr>
          <a:xfrm rot="18841292">
            <a:off x="10579749" y="6161874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35" name="Rectangle 134"/>
          <p:cNvSpPr/>
          <p:nvPr/>
        </p:nvSpPr>
        <p:spPr>
          <a:xfrm>
            <a:off x="6626384" y="4570160"/>
            <a:ext cx="3729340" cy="168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538593741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9194130" y="4822543"/>
            <a:ext cx="1199368" cy="1943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PESQUISAR</a:t>
            </a:r>
            <a:endParaRPr lang="pt-PT" sz="70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671314" y="4937755"/>
            <a:ext cx="197476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50" dirty="0">
                <a:solidFill>
                  <a:schemeClr val="bg2">
                    <a:lumMod val="25000"/>
                  </a:schemeClr>
                </a:solidFill>
              </a:rPr>
              <a:t>Selecione um cliente: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2758249" y="5154617"/>
            <a:ext cx="7704219" cy="256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Não foram encontrados </a:t>
            </a:r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resultados.</a:t>
            </a:r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580677" y="4347924"/>
            <a:ext cx="2348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Numero do </a:t>
            </a:r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Documento:*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2758006" y="5670834"/>
            <a:ext cx="3729340" cy="168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538593741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712299" y="5448598"/>
            <a:ext cx="2348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Número do </a:t>
            </a:r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Documento:*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633079" y="5663438"/>
            <a:ext cx="3729340" cy="168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Empresa Testes SA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587372" y="5441202"/>
            <a:ext cx="2348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Denominação Social:</a:t>
            </a:r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44" name="Group 143"/>
          <p:cNvGrpSpPr>
            <a:grpSpLocks noChangeAspect="1"/>
          </p:cNvGrpSpPr>
          <p:nvPr/>
        </p:nvGrpSpPr>
        <p:grpSpPr>
          <a:xfrm>
            <a:off x="10191756" y="5977073"/>
            <a:ext cx="216000" cy="216000"/>
            <a:chOff x="2133905" y="990905"/>
            <a:chExt cx="5609626" cy="5609626"/>
          </a:xfrm>
        </p:grpSpPr>
        <p:sp>
          <p:nvSpPr>
            <p:cNvPr id="145" name="Isosceles Triangle 144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62" name="Rectangle 161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170" name="Rectangle 169"/>
          <p:cNvSpPr/>
          <p:nvPr/>
        </p:nvSpPr>
        <p:spPr>
          <a:xfrm>
            <a:off x="9223169" y="3526930"/>
            <a:ext cx="1199368" cy="2833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Adicionar Novo Interveniente</a:t>
            </a:r>
            <a:endParaRPr lang="pt-PT" sz="70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938207" y="3526930"/>
            <a:ext cx="1199368" cy="2833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Remover Interveniente</a:t>
            </a:r>
            <a:endParaRPr lang="pt-PT" sz="70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596823" y="1961619"/>
            <a:ext cx="1163504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529865" y="1967446"/>
            <a:ext cx="157882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346537" y="1975596"/>
            <a:ext cx="117977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106576" y="1967446"/>
            <a:ext cx="1397074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0" name="Down Arrow Callout 79"/>
          <p:cNvSpPr/>
          <p:nvPr/>
        </p:nvSpPr>
        <p:spPr>
          <a:xfrm>
            <a:off x="3771385" y="1967446"/>
            <a:ext cx="1255277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Intervenientes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026662" y="1975596"/>
            <a:ext cx="1358014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587474" y="1946188"/>
            <a:ext cx="8131542" cy="4307471"/>
          </a:xfrm>
          <a:prstGeom prst="rect">
            <a:avLst/>
          </a:prstGeom>
          <a:solidFill>
            <a:schemeClr val="bg1">
              <a:lumMod val="65000"/>
              <a:alpha val="2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5" cstate="print">
            <a:duotone>
              <a:srgbClr val="7E7879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61661" flipH="1">
            <a:off x="6305950" y="3982702"/>
            <a:ext cx="646757" cy="646757"/>
          </a:xfrm>
          <a:prstGeom prst="rect">
            <a:avLst/>
          </a:prstGeom>
        </p:spPr>
      </p:pic>
      <p:sp>
        <p:nvSpPr>
          <p:cNvPr id="70" name="Rectangle 69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6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Rectangle 81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84" name="Half Frame 83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5" name="Rectangle 84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8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99" name="L-Shape 98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00" name="Rectangle 99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29</a:t>
            </a:fld>
            <a:endParaRPr lang="pt-PT" dirty="0"/>
          </a:p>
        </p:txBody>
      </p:sp>
      <p:sp>
        <p:nvSpPr>
          <p:cNvPr id="102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71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3513" y="5467975"/>
            <a:ext cx="2917455" cy="1361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i="1" dirty="0" err="1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Acquiring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: </a:t>
            </a:r>
            <a:r>
              <a:rPr lang="pt-PT" sz="2400" i="1" dirty="0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Onboarding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de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Comerciantes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185" name="Text Placeholder 2"/>
          <p:cNvSpPr txBox="1">
            <a:spLocks/>
          </p:cNvSpPr>
          <p:nvPr/>
        </p:nvSpPr>
        <p:spPr>
          <a:xfrm>
            <a:off x="406137" y="744589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dirty="0" smtClean="0"/>
              <a:t>Jornada Cliente &amp; Macro Fluxo</a:t>
            </a:r>
            <a:endParaRPr lang="pt-PT" dirty="0"/>
          </a:p>
        </p:txBody>
      </p:sp>
      <p:sp>
        <p:nvSpPr>
          <p:cNvPr id="335" name="Rectangle 334"/>
          <p:cNvSpPr/>
          <p:nvPr/>
        </p:nvSpPr>
        <p:spPr>
          <a:xfrm>
            <a:off x="9836429" y="6009598"/>
            <a:ext cx="711943" cy="771370"/>
          </a:xfrm>
          <a:prstGeom prst="rect">
            <a:avLst/>
          </a:prstGeom>
          <a:solidFill>
            <a:srgbClr val="FFFFFF">
              <a:lumMod val="85000"/>
              <a:alpha val="40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700" b="1" i="1" u="none" strike="noStrike" kern="0" cap="none" spc="0" normalizeH="0" baseline="0" noProof="0" dirty="0" smtClean="0">
              <a:ln>
                <a:noFill/>
              </a:ln>
              <a:solidFill>
                <a:srgbClr val="7E7879">
                  <a:lumMod val="25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1180167" y="3724137"/>
            <a:ext cx="9368137" cy="1941326"/>
          </a:xfrm>
          <a:prstGeom prst="rect">
            <a:avLst/>
          </a:prstGeom>
          <a:solidFill>
            <a:srgbClr val="CCDBF0">
              <a:alpha val="40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700" b="1" i="1" u="none" strike="noStrike" kern="0" cap="none" spc="0" normalizeH="0" baseline="0" noProof="0" dirty="0" smtClean="0">
              <a:ln>
                <a:noFill/>
              </a:ln>
              <a:solidFill>
                <a:srgbClr val="7E7879">
                  <a:lumMod val="25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1186354" y="6013498"/>
            <a:ext cx="8609889" cy="771370"/>
          </a:xfrm>
          <a:prstGeom prst="rect">
            <a:avLst/>
          </a:prstGeom>
          <a:solidFill>
            <a:srgbClr val="FFFFFF">
              <a:lumMod val="85000"/>
              <a:alpha val="40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700" b="1" i="1" u="none" strike="noStrike" kern="0" cap="none" spc="0" normalizeH="0" baseline="0" noProof="0" dirty="0" smtClean="0">
              <a:ln>
                <a:noFill/>
              </a:ln>
              <a:solidFill>
                <a:srgbClr val="7E7879">
                  <a:lumMod val="25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8" name="Text Placeholder 10">
            <a:extLst>
              <a:ext uri="{FF2B5EF4-FFF2-40B4-BE49-F238E27FC236}">
                <a16:creationId xmlns:a16="http://schemas.microsoft.com/office/drawing/2014/main" id="{354B655F-C341-B045-ACAA-E556515AB5A0}"/>
              </a:ext>
            </a:extLst>
          </p:cNvPr>
          <p:cNvSpPr txBox="1">
            <a:spLocks/>
          </p:cNvSpPr>
          <p:nvPr/>
        </p:nvSpPr>
        <p:spPr>
          <a:xfrm>
            <a:off x="709812" y="1397689"/>
            <a:ext cx="9231528" cy="4679416"/>
          </a:xfrm>
          <a:prstGeom prst="rect">
            <a:avLst/>
          </a:prstGeom>
        </p:spPr>
        <p:txBody>
          <a:bodyPr vert="horz" lIns="91440" tIns="45720" rIns="91440" bIns="45720" numCol="1" spcCol="900000" rtlCol="0">
            <a:norm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lang="pt-PT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5841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None/>
              <a:defRPr lang="pt-PT" sz="122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562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None/>
              <a:defRPr lang="pt-PT" sz="122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7523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None/>
              <a:defRPr lang="pt-PT" sz="122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3364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None/>
              <a:defRPr lang="pt-PT" sz="122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9929" indent="-140723" algn="l" defTabSz="931682" rtl="0" eaLnBrk="1" latinLnBrk="0" hangingPunct="1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713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7967" indent="-232921" algn="l" defTabSz="9316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3808" indent="-232921" algn="l" defTabSz="9316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59649" indent="-232921" algn="l" defTabSz="9316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SzTx/>
              <a:buFont typeface="Arial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B1325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SzTx/>
              <a:buFont typeface="Arial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B1325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AB726423-6BBE-4EA4-A892-8D9682E27901}"/>
              </a:ext>
            </a:extLst>
          </p:cNvPr>
          <p:cNvCxnSpPr>
            <a:cxnSpLocks/>
          </p:cNvCxnSpPr>
          <p:nvPr/>
        </p:nvCxnSpPr>
        <p:spPr>
          <a:xfrm>
            <a:off x="3638016" y="3860149"/>
            <a:ext cx="6771600" cy="21601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lumMod val="75000"/>
              </a:srgbClr>
            </a:solidFill>
            <a:prstDash val="solid"/>
            <a:headEnd type="oval" w="med" len="med"/>
            <a:tailEnd type="triangle" w="med" len="med"/>
          </a:ln>
          <a:effectLst/>
        </p:spPr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AB726423-6BBE-4EA4-A892-8D9682E27901}"/>
              </a:ext>
            </a:extLst>
          </p:cNvPr>
          <p:cNvCxnSpPr>
            <a:cxnSpLocks/>
          </p:cNvCxnSpPr>
          <p:nvPr/>
        </p:nvCxnSpPr>
        <p:spPr>
          <a:xfrm>
            <a:off x="1088063" y="1720557"/>
            <a:ext cx="8712000" cy="21601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lumMod val="75000"/>
              </a:srgbClr>
            </a:solidFill>
            <a:prstDash val="solid"/>
            <a:headEnd type="oval" w="med" len="med"/>
            <a:tailEnd type="triangle" w="med" len="med"/>
          </a:ln>
          <a:effectLst/>
        </p:spPr>
      </p:cxnSp>
      <p:sp>
        <p:nvSpPr>
          <p:cNvPr id="341" name="Shape 3715">
            <a:extLst>
              <a:ext uri="{FF2B5EF4-FFF2-40B4-BE49-F238E27FC236}">
                <a16:creationId xmlns:a16="http://schemas.microsoft.com/office/drawing/2014/main" id="{8D60C1BB-A011-4C32-8103-79B63298EF12}"/>
              </a:ext>
            </a:extLst>
          </p:cNvPr>
          <p:cNvSpPr>
            <a:spLocks noChangeAspect="1"/>
          </p:cNvSpPr>
          <p:nvPr/>
        </p:nvSpPr>
        <p:spPr>
          <a:xfrm>
            <a:off x="1905962" y="2155347"/>
            <a:ext cx="355804" cy="489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4" y="20618"/>
                  <a:pt x="1350" y="20179"/>
                  <a:pt x="1350" y="19636"/>
                </a:cubicBezTo>
                <a:lnTo>
                  <a:pt x="1350" y="1964"/>
                </a:lnTo>
                <a:cubicBezTo>
                  <a:pt x="1350" y="1422"/>
                  <a:pt x="1954" y="982"/>
                  <a:pt x="2700" y="982"/>
                </a:cubicBezTo>
                <a:lnTo>
                  <a:pt x="18900" y="982"/>
                </a:lnTo>
                <a:cubicBezTo>
                  <a:pt x="19645" y="982"/>
                  <a:pt x="20250" y="1422"/>
                  <a:pt x="20250" y="1964"/>
                </a:cubicBezTo>
                <a:cubicBezTo>
                  <a:pt x="20250" y="1964"/>
                  <a:pt x="20250" y="19636"/>
                  <a:pt x="20250" y="19636"/>
                </a:cubicBezTo>
                <a:close/>
                <a:moveTo>
                  <a:pt x="18900" y="0"/>
                </a:moveTo>
                <a:lnTo>
                  <a:pt x="2700" y="0"/>
                </a:lnTo>
                <a:cubicBezTo>
                  <a:pt x="120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2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2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391" y="0"/>
                  <a:pt x="18900" y="0"/>
                </a:cubicBezTo>
                <a:moveTo>
                  <a:pt x="4050" y="3927"/>
                </a:moveTo>
                <a:lnTo>
                  <a:pt x="17550" y="3927"/>
                </a:lnTo>
                <a:lnTo>
                  <a:pt x="17550" y="17673"/>
                </a:lnTo>
                <a:lnTo>
                  <a:pt x="4050" y="17673"/>
                </a:lnTo>
                <a:cubicBezTo>
                  <a:pt x="4050" y="17673"/>
                  <a:pt x="4050" y="3927"/>
                  <a:pt x="4050" y="3927"/>
                </a:cubicBezTo>
                <a:close/>
                <a:moveTo>
                  <a:pt x="2700" y="18655"/>
                </a:moveTo>
                <a:lnTo>
                  <a:pt x="18900" y="18655"/>
                </a:lnTo>
                <a:lnTo>
                  <a:pt x="18900" y="2945"/>
                </a:lnTo>
                <a:lnTo>
                  <a:pt x="2700" y="2945"/>
                </a:lnTo>
                <a:cubicBezTo>
                  <a:pt x="2700" y="2945"/>
                  <a:pt x="2700" y="18655"/>
                  <a:pt x="2700" y="18655"/>
                </a:cubicBezTo>
                <a:close/>
                <a:moveTo>
                  <a:pt x="10125" y="2455"/>
                </a:moveTo>
                <a:lnTo>
                  <a:pt x="11475" y="2455"/>
                </a:lnTo>
                <a:cubicBezTo>
                  <a:pt x="11848" y="2455"/>
                  <a:pt x="12150" y="2235"/>
                  <a:pt x="12150" y="1964"/>
                </a:cubicBezTo>
                <a:cubicBezTo>
                  <a:pt x="12150" y="1692"/>
                  <a:pt x="11848" y="1473"/>
                  <a:pt x="11475" y="1473"/>
                </a:cubicBezTo>
                <a:lnTo>
                  <a:pt x="10125" y="1473"/>
                </a:lnTo>
                <a:cubicBezTo>
                  <a:pt x="9752" y="1473"/>
                  <a:pt x="9450" y="1692"/>
                  <a:pt x="9450" y="1964"/>
                </a:cubicBezTo>
                <a:cubicBezTo>
                  <a:pt x="9450" y="2235"/>
                  <a:pt x="9752" y="2455"/>
                  <a:pt x="10125" y="2455"/>
                </a:cubicBezTo>
                <a:moveTo>
                  <a:pt x="10800" y="19145"/>
                </a:moveTo>
                <a:cubicBezTo>
                  <a:pt x="10427" y="19145"/>
                  <a:pt x="10125" y="19366"/>
                  <a:pt x="10125" y="19636"/>
                </a:cubicBezTo>
                <a:cubicBezTo>
                  <a:pt x="10125" y="19908"/>
                  <a:pt x="10427" y="20127"/>
                  <a:pt x="10800" y="20127"/>
                </a:cubicBezTo>
                <a:cubicBezTo>
                  <a:pt x="11173" y="20127"/>
                  <a:pt x="11475" y="19908"/>
                  <a:pt x="11475" y="19636"/>
                </a:cubicBezTo>
                <a:cubicBezTo>
                  <a:pt x="11475" y="19366"/>
                  <a:pt x="11173" y="19145"/>
                  <a:pt x="10800" y="19145"/>
                </a:cubicBezTo>
              </a:path>
            </a:pathLst>
          </a:custGeom>
          <a:solidFill>
            <a:srgbClr val="15467B">
              <a:lumMod val="75000"/>
              <a:alpha val="67000"/>
            </a:srgb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smtClean="0">
              <a:ln>
                <a:noFill/>
              </a:ln>
              <a:solidFill>
                <a:srgbClr val="607D8B"/>
              </a:solidFill>
              <a:effectLst/>
              <a:uLnTx/>
              <a:uFillTx/>
              <a:latin typeface="Trebuchet MS" panose="020B0603020202020204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342" name="Graphic 169">
            <a:extLst>
              <a:ext uri="{FF2B5EF4-FFF2-40B4-BE49-F238E27FC236}">
                <a16:creationId xmlns:a16="http://schemas.microsoft.com/office/drawing/2014/main" id="{92EDE848-FB81-4E4E-955A-B645965D35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rgbClr val="15467B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03"/>
              </a:ext>
            </a:extLst>
          </a:blip>
          <a:stretch>
            <a:fillRect/>
          </a:stretch>
        </p:blipFill>
        <p:spPr>
          <a:xfrm>
            <a:off x="1983084" y="2293051"/>
            <a:ext cx="215733" cy="215733"/>
          </a:xfrm>
          <a:prstGeom prst="rect">
            <a:avLst/>
          </a:prstGeom>
        </p:spPr>
      </p:pic>
      <p:sp>
        <p:nvSpPr>
          <p:cNvPr id="343" name="TextBox 342">
            <a:extLst>
              <a:ext uri="{FF2B5EF4-FFF2-40B4-BE49-F238E27FC236}">
                <a16:creationId xmlns:a16="http://schemas.microsoft.com/office/drawing/2014/main" id="{80BD7405-FD09-40BF-87F2-1C2D80069562}"/>
              </a:ext>
            </a:extLst>
          </p:cNvPr>
          <p:cNvSpPr txBox="1"/>
          <p:nvPr/>
        </p:nvSpPr>
        <p:spPr>
          <a:xfrm>
            <a:off x="746292" y="2707785"/>
            <a:ext cx="1267516" cy="80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90488" indent="-90488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700">
                <a:solidFill>
                  <a:schemeClr val="accent1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180975" lvl="1" indent="-85725" algn="just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­"/>
              <a:defRPr sz="700">
                <a:solidFill>
                  <a:schemeClr val="accent1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</a:lstStyle>
          <a:p>
            <a:pPr fontAlgn="base"/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Aceder ao portal de </a:t>
            </a:r>
            <a:r>
              <a:rPr lang="pt-PT" i="1" dirty="0">
                <a:solidFill>
                  <a:srgbClr val="15467B"/>
                </a:solidFill>
                <a:latin typeface="Trebuchet MS" panose="020B0603020202020204"/>
              </a:rPr>
              <a:t>Onboarding</a:t>
            </a:r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:</a:t>
            </a:r>
          </a:p>
          <a:p>
            <a:pPr lvl="1" algn="l" fontAlgn="base"/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Comercial </a:t>
            </a: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ACQUIRER</a:t>
            </a:r>
            <a:endParaRPr lang="pt-PT" dirty="0">
              <a:solidFill>
                <a:srgbClr val="15467B"/>
              </a:solidFill>
              <a:latin typeface="Trebuchet MS" panose="020B0603020202020204"/>
            </a:endParaRPr>
          </a:p>
          <a:p>
            <a:pPr lvl="1" algn="l" fontAlgn="base"/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Comercial </a:t>
            </a: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Parceiro</a:t>
            </a:r>
            <a:endParaRPr lang="pt-PT" dirty="0">
              <a:solidFill>
                <a:srgbClr val="15467B"/>
              </a:solidFill>
              <a:latin typeface="Trebuchet MS" panose="020B0603020202020204"/>
            </a:endParaRPr>
          </a:p>
          <a:p>
            <a:pPr lvl="1" algn="l" fontAlgn="base">
              <a:spcBef>
                <a:spcPts val="0"/>
              </a:spcBef>
              <a:spcAft>
                <a:spcPts val="0"/>
              </a:spcAft>
            </a:pPr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Cliente </a:t>
            </a: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final</a:t>
            </a:r>
          </a:p>
          <a:p>
            <a:pPr lvl="1" indent="0" algn="l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(modelo </a:t>
            </a:r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self-service</a:t>
            </a: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)</a:t>
            </a:r>
            <a:endParaRPr lang="pt-PT" dirty="0">
              <a:solidFill>
                <a:srgbClr val="15467B"/>
              </a:solidFill>
              <a:latin typeface="Trebuchet MS" panose="020B0603020202020204"/>
            </a:endParaRPr>
          </a:p>
        </p:txBody>
      </p:sp>
      <p:sp>
        <p:nvSpPr>
          <p:cNvPr id="344" name="Rounded Rectangle 343"/>
          <p:cNvSpPr/>
          <p:nvPr/>
        </p:nvSpPr>
        <p:spPr>
          <a:xfrm>
            <a:off x="1756648" y="1600135"/>
            <a:ext cx="2002348" cy="236023"/>
          </a:xfrm>
          <a:prstGeom prst="roundRect">
            <a:avLst/>
          </a:prstGeom>
          <a:solidFill>
            <a:srgbClr val="15467B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Recolha de Dados e </a:t>
            </a:r>
            <a:r>
              <a:rPr kumimoji="0" lang="pt-PT" sz="8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Upload</a:t>
            </a:r>
            <a:r>
              <a:rPr kumimoji="0" lang="pt-PT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de </a:t>
            </a:r>
            <a:r>
              <a:rPr kumimoji="0" lang="pt-PT" sz="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Docs</a:t>
            </a:r>
            <a:endParaRPr kumimoji="0" lang="pt-PT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80BD7405-FD09-40BF-87F2-1C2D80069562}"/>
              </a:ext>
            </a:extLst>
          </p:cNvPr>
          <p:cNvSpPr txBox="1"/>
          <p:nvPr/>
        </p:nvSpPr>
        <p:spPr>
          <a:xfrm>
            <a:off x="1825656" y="2707785"/>
            <a:ext cx="1035671" cy="85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90488" indent="-90488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700">
                <a:solidFill>
                  <a:schemeClr val="accent1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180975" lvl="1" indent="-85725" algn="just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­"/>
              <a:defRPr sz="700">
                <a:solidFill>
                  <a:schemeClr val="accent1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</a:lstStyle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Inserir dados identificativos do Cliente </a:t>
            </a: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Empresa</a:t>
            </a:r>
          </a:p>
          <a:p>
            <a:pPr marL="85725" indent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(NIF</a:t>
            </a:r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, e-mail, Código </a:t>
            </a: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CRC)</a:t>
            </a:r>
          </a:p>
          <a:p>
            <a:pPr fontAlgn="base"/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Validar se </a:t>
            </a:r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já é </a:t>
            </a: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Cliente</a:t>
            </a:r>
            <a:endParaRPr lang="pt-PT" dirty="0">
              <a:solidFill>
                <a:srgbClr val="15467B"/>
              </a:solidFill>
              <a:latin typeface="Trebuchet MS" panose="020B0603020202020204"/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80BD7405-FD09-40BF-87F2-1C2D80069562}"/>
              </a:ext>
            </a:extLst>
          </p:cNvPr>
          <p:cNvSpPr txBox="1"/>
          <p:nvPr/>
        </p:nvSpPr>
        <p:spPr>
          <a:xfrm>
            <a:off x="2779263" y="2707785"/>
            <a:ext cx="1555170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90488" indent="-90488" algn="just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700">
                <a:solidFill>
                  <a:schemeClr val="accent1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180975" lvl="1" indent="-85725" algn="just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­"/>
              <a:defRPr sz="700">
                <a:solidFill>
                  <a:schemeClr val="accent1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</a:lstStyle>
          <a:p>
            <a:pPr algn="l" fontAlgn="base"/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Enviar documentação em falta/caducada (</a:t>
            </a:r>
            <a:r>
              <a:rPr lang="pt-PT" i="1" dirty="0" err="1">
                <a:solidFill>
                  <a:srgbClr val="15467B"/>
                </a:solidFill>
                <a:latin typeface="Trebuchet MS" panose="020B0603020202020204"/>
              </a:rPr>
              <a:t>upload</a:t>
            </a:r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 em PDF único ou vários </a:t>
            </a:r>
            <a:r>
              <a:rPr lang="pt-PT" dirty="0" err="1">
                <a:solidFill>
                  <a:srgbClr val="15467B"/>
                </a:solidFill>
                <a:latin typeface="Trebuchet MS" panose="020B0603020202020204"/>
              </a:rPr>
              <a:t>PDFs</a:t>
            </a:r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) </a:t>
            </a:r>
          </a:p>
          <a:p>
            <a:pPr algn="l" fontAlgn="base"/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Inserir informação declarativa do Cliente</a:t>
            </a:r>
          </a:p>
        </p:txBody>
      </p:sp>
      <p:sp>
        <p:nvSpPr>
          <p:cNvPr id="347" name="Shape 3715">
            <a:extLst>
              <a:ext uri="{FF2B5EF4-FFF2-40B4-BE49-F238E27FC236}">
                <a16:creationId xmlns:a16="http://schemas.microsoft.com/office/drawing/2014/main" id="{8D60C1BB-A011-4C32-8103-79B63298EF12}"/>
              </a:ext>
            </a:extLst>
          </p:cNvPr>
          <p:cNvSpPr>
            <a:spLocks noChangeAspect="1"/>
          </p:cNvSpPr>
          <p:nvPr/>
        </p:nvSpPr>
        <p:spPr>
          <a:xfrm>
            <a:off x="2890339" y="2155347"/>
            <a:ext cx="355804" cy="489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4" y="20618"/>
                  <a:pt x="1350" y="20179"/>
                  <a:pt x="1350" y="19636"/>
                </a:cubicBezTo>
                <a:lnTo>
                  <a:pt x="1350" y="1964"/>
                </a:lnTo>
                <a:cubicBezTo>
                  <a:pt x="1350" y="1422"/>
                  <a:pt x="1954" y="982"/>
                  <a:pt x="2700" y="982"/>
                </a:cubicBezTo>
                <a:lnTo>
                  <a:pt x="18900" y="982"/>
                </a:lnTo>
                <a:cubicBezTo>
                  <a:pt x="19645" y="982"/>
                  <a:pt x="20250" y="1422"/>
                  <a:pt x="20250" y="1964"/>
                </a:cubicBezTo>
                <a:cubicBezTo>
                  <a:pt x="20250" y="1964"/>
                  <a:pt x="20250" y="19636"/>
                  <a:pt x="20250" y="19636"/>
                </a:cubicBezTo>
                <a:close/>
                <a:moveTo>
                  <a:pt x="18900" y="0"/>
                </a:moveTo>
                <a:lnTo>
                  <a:pt x="2700" y="0"/>
                </a:lnTo>
                <a:cubicBezTo>
                  <a:pt x="120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2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2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391" y="0"/>
                  <a:pt x="18900" y="0"/>
                </a:cubicBezTo>
                <a:moveTo>
                  <a:pt x="4050" y="3927"/>
                </a:moveTo>
                <a:lnTo>
                  <a:pt x="17550" y="3927"/>
                </a:lnTo>
                <a:lnTo>
                  <a:pt x="17550" y="17673"/>
                </a:lnTo>
                <a:lnTo>
                  <a:pt x="4050" y="17673"/>
                </a:lnTo>
                <a:cubicBezTo>
                  <a:pt x="4050" y="17673"/>
                  <a:pt x="4050" y="3927"/>
                  <a:pt x="4050" y="3927"/>
                </a:cubicBezTo>
                <a:close/>
                <a:moveTo>
                  <a:pt x="2700" y="18655"/>
                </a:moveTo>
                <a:lnTo>
                  <a:pt x="18900" y="18655"/>
                </a:lnTo>
                <a:lnTo>
                  <a:pt x="18900" y="2945"/>
                </a:lnTo>
                <a:lnTo>
                  <a:pt x="2700" y="2945"/>
                </a:lnTo>
                <a:cubicBezTo>
                  <a:pt x="2700" y="2945"/>
                  <a:pt x="2700" y="18655"/>
                  <a:pt x="2700" y="18655"/>
                </a:cubicBezTo>
                <a:close/>
                <a:moveTo>
                  <a:pt x="10125" y="2455"/>
                </a:moveTo>
                <a:lnTo>
                  <a:pt x="11475" y="2455"/>
                </a:lnTo>
                <a:cubicBezTo>
                  <a:pt x="11848" y="2455"/>
                  <a:pt x="12150" y="2235"/>
                  <a:pt x="12150" y="1964"/>
                </a:cubicBezTo>
                <a:cubicBezTo>
                  <a:pt x="12150" y="1692"/>
                  <a:pt x="11848" y="1473"/>
                  <a:pt x="11475" y="1473"/>
                </a:cubicBezTo>
                <a:lnTo>
                  <a:pt x="10125" y="1473"/>
                </a:lnTo>
                <a:cubicBezTo>
                  <a:pt x="9752" y="1473"/>
                  <a:pt x="9450" y="1692"/>
                  <a:pt x="9450" y="1964"/>
                </a:cubicBezTo>
                <a:cubicBezTo>
                  <a:pt x="9450" y="2235"/>
                  <a:pt x="9752" y="2455"/>
                  <a:pt x="10125" y="2455"/>
                </a:cubicBezTo>
                <a:moveTo>
                  <a:pt x="10800" y="19145"/>
                </a:moveTo>
                <a:cubicBezTo>
                  <a:pt x="10427" y="19145"/>
                  <a:pt x="10125" y="19366"/>
                  <a:pt x="10125" y="19636"/>
                </a:cubicBezTo>
                <a:cubicBezTo>
                  <a:pt x="10125" y="19908"/>
                  <a:pt x="10427" y="20127"/>
                  <a:pt x="10800" y="20127"/>
                </a:cubicBezTo>
                <a:cubicBezTo>
                  <a:pt x="11173" y="20127"/>
                  <a:pt x="11475" y="19908"/>
                  <a:pt x="11475" y="19636"/>
                </a:cubicBezTo>
                <a:cubicBezTo>
                  <a:pt x="11475" y="19366"/>
                  <a:pt x="11173" y="19145"/>
                  <a:pt x="10800" y="19145"/>
                </a:cubicBezTo>
              </a:path>
            </a:pathLst>
          </a:custGeom>
          <a:solidFill>
            <a:srgbClr val="15467B">
              <a:lumMod val="75000"/>
              <a:alpha val="67000"/>
            </a:srgb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smtClean="0">
              <a:ln>
                <a:noFill/>
              </a:ln>
              <a:solidFill>
                <a:srgbClr val="607D8B"/>
              </a:solidFill>
              <a:effectLst/>
              <a:uLnTx/>
              <a:uFillTx/>
              <a:latin typeface="Trebuchet MS" panose="020B0603020202020204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48" name="Shape 3715">
            <a:extLst>
              <a:ext uri="{FF2B5EF4-FFF2-40B4-BE49-F238E27FC236}">
                <a16:creationId xmlns:a16="http://schemas.microsoft.com/office/drawing/2014/main" id="{8D60C1BB-A011-4C32-8103-79B63298EF12}"/>
              </a:ext>
            </a:extLst>
          </p:cNvPr>
          <p:cNvSpPr>
            <a:spLocks noChangeAspect="1"/>
          </p:cNvSpPr>
          <p:nvPr/>
        </p:nvSpPr>
        <p:spPr>
          <a:xfrm>
            <a:off x="4604027" y="2155347"/>
            <a:ext cx="355804" cy="489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4" y="20618"/>
                  <a:pt x="1350" y="20179"/>
                  <a:pt x="1350" y="19636"/>
                </a:cubicBezTo>
                <a:lnTo>
                  <a:pt x="1350" y="1964"/>
                </a:lnTo>
                <a:cubicBezTo>
                  <a:pt x="1350" y="1422"/>
                  <a:pt x="1954" y="982"/>
                  <a:pt x="2700" y="982"/>
                </a:cubicBezTo>
                <a:lnTo>
                  <a:pt x="18900" y="982"/>
                </a:lnTo>
                <a:cubicBezTo>
                  <a:pt x="19645" y="982"/>
                  <a:pt x="20250" y="1422"/>
                  <a:pt x="20250" y="1964"/>
                </a:cubicBezTo>
                <a:cubicBezTo>
                  <a:pt x="20250" y="1964"/>
                  <a:pt x="20250" y="19636"/>
                  <a:pt x="20250" y="19636"/>
                </a:cubicBezTo>
                <a:close/>
                <a:moveTo>
                  <a:pt x="18900" y="0"/>
                </a:moveTo>
                <a:lnTo>
                  <a:pt x="2700" y="0"/>
                </a:lnTo>
                <a:cubicBezTo>
                  <a:pt x="120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2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2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391" y="0"/>
                  <a:pt x="18900" y="0"/>
                </a:cubicBezTo>
                <a:moveTo>
                  <a:pt x="4050" y="3927"/>
                </a:moveTo>
                <a:lnTo>
                  <a:pt x="17550" y="3927"/>
                </a:lnTo>
                <a:lnTo>
                  <a:pt x="17550" y="17673"/>
                </a:lnTo>
                <a:lnTo>
                  <a:pt x="4050" y="17673"/>
                </a:lnTo>
                <a:cubicBezTo>
                  <a:pt x="4050" y="17673"/>
                  <a:pt x="4050" y="3927"/>
                  <a:pt x="4050" y="3927"/>
                </a:cubicBezTo>
                <a:close/>
                <a:moveTo>
                  <a:pt x="2700" y="18655"/>
                </a:moveTo>
                <a:lnTo>
                  <a:pt x="18900" y="18655"/>
                </a:lnTo>
                <a:lnTo>
                  <a:pt x="18900" y="2945"/>
                </a:lnTo>
                <a:lnTo>
                  <a:pt x="2700" y="2945"/>
                </a:lnTo>
                <a:cubicBezTo>
                  <a:pt x="2700" y="2945"/>
                  <a:pt x="2700" y="18655"/>
                  <a:pt x="2700" y="18655"/>
                </a:cubicBezTo>
                <a:close/>
                <a:moveTo>
                  <a:pt x="10125" y="2455"/>
                </a:moveTo>
                <a:lnTo>
                  <a:pt x="11475" y="2455"/>
                </a:lnTo>
                <a:cubicBezTo>
                  <a:pt x="11848" y="2455"/>
                  <a:pt x="12150" y="2235"/>
                  <a:pt x="12150" y="1964"/>
                </a:cubicBezTo>
                <a:cubicBezTo>
                  <a:pt x="12150" y="1692"/>
                  <a:pt x="11848" y="1473"/>
                  <a:pt x="11475" y="1473"/>
                </a:cubicBezTo>
                <a:lnTo>
                  <a:pt x="10125" y="1473"/>
                </a:lnTo>
                <a:cubicBezTo>
                  <a:pt x="9752" y="1473"/>
                  <a:pt x="9450" y="1692"/>
                  <a:pt x="9450" y="1964"/>
                </a:cubicBezTo>
                <a:cubicBezTo>
                  <a:pt x="9450" y="2235"/>
                  <a:pt x="9752" y="2455"/>
                  <a:pt x="10125" y="2455"/>
                </a:cubicBezTo>
                <a:moveTo>
                  <a:pt x="10800" y="19145"/>
                </a:moveTo>
                <a:cubicBezTo>
                  <a:pt x="10427" y="19145"/>
                  <a:pt x="10125" y="19366"/>
                  <a:pt x="10125" y="19636"/>
                </a:cubicBezTo>
                <a:cubicBezTo>
                  <a:pt x="10125" y="19908"/>
                  <a:pt x="10427" y="20127"/>
                  <a:pt x="10800" y="20127"/>
                </a:cubicBezTo>
                <a:cubicBezTo>
                  <a:pt x="11173" y="20127"/>
                  <a:pt x="11475" y="19908"/>
                  <a:pt x="11475" y="19636"/>
                </a:cubicBezTo>
                <a:cubicBezTo>
                  <a:pt x="11475" y="19366"/>
                  <a:pt x="11173" y="19145"/>
                  <a:pt x="10800" y="19145"/>
                </a:cubicBezTo>
              </a:path>
            </a:pathLst>
          </a:custGeom>
          <a:solidFill>
            <a:srgbClr val="15467B">
              <a:lumMod val="75000"/>
              <a:alpha val="67000"/>
            </a:srgb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smtClean="0">
              <a:ln>
                <a:noFill/>
              </a:ln>
              <a:solidFill>
                <a:srgbClr val="607D8B"/>
              </a:solidFill>
              <a:effectLst/>
              <a:uLnTx/>
              <a:uFillTx/>
              <a:latin typeface="Trebuchet MS" panose="020B0603020202020204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80BD7405-FD09-40BF-87F2-1C2D80069562}"/>
              </a:ext>
            </a:extLst>
          </p:cNvPr>
          <p:cNvSpPr txBox="1"/>
          <p:nvPr/>
        </p:nvSpPr>
        <p:spPr>
          <a:xfrm>
            <a:off x="2563238" y="4476459"/>
            <a:ext cx="1195757" cy="979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90488" indent="-90488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700">
                <a:solidFill>
                  <a:schemeClr val="accent1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180975" lvl="1" indent="-85725" algn="just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­"/>
              <a:defRPr sz="700">
                <a:solidFill>
                  <a:schemeClr val="accent1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</a:lstStyle>
          <a:p>
            <a:pPr fontAlgn="base"/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Obter dados e documentos (</a:t>
            </a:r>
            <a:r>
              <a:rPr lang="pt-PT" i="1" dirty="0">
                <a:solidFill>
                  <a:srgbClr val="15467B"/>
                </a:solidFill>
                <a:latin typeface="Trebuchet MS" panose="020B0603020202020204"/>
              </a:rPr>
              <a:t>real-time</a:t>
            </a:r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) através de entidades externas </a:t>
            </a: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fidedignas</a:t>
            </a:r>
          </a:p>
          <a:p>
            <a:pPr marL="85725" indent="0" fontAlgn="base">
              <a:buFont typeface="Arial" panose="020B0604020202020204" pitchFamily="34" charset="0"/>
              <a:buNone/>
            </a:pP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(Ex: CRC para empresas, com base no código CRC)</a:t>
            </a:r>
            <a:endParaRPr lang="pt-PT" dirty="0">
              <a:solidFill>
                <a:srgbClr val="15467B"/>
              </a:solidFill>
              <a:latin typeface="Trebuchet MS" panose="020B0603020202020204"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80BD7405-FD09-40BF-87F2-1C2D80069562}"/>
              </a:ext>
            </a:extLst>
          </p:cNvPr>
          <p:cNvSpPr txBox="1"/>
          <p:nvPr/>
        </p:nvSpPr>
        <p:spPr>
          <a:xfrm>
            <a:off x="4564960" y="2707785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90488" indent="-90488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700">
                <a:solidFill>
                  <a:schemeClr val="accent1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180975" lvl="1" indent="-85725" algn="just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­"/>
              <a:defRPr sz="700">
                <a:solidFill>
                  <a:schemeClr val="accent1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</a:lstStyle>
          <a:p>
            <a:pPr fontAlgn="base"/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Selecionar produtos e serviços pretendidos pelo </a:t>
            </a: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Cliente</a:t>
            </a:r>
            <a:endParaRPr lang="pt-PT" dirty="0">
              <a:solidFill>
                <a:srgbClr val="15467B"/>
              </a:solidFill>
              <a:latin typeface="Trebuchet MS" panose="020B0603020202020204"/>
            </a:endParaRPr>
          </a:p>
        </p:txBody>
      </p:sp>
      <p:grpSp>
        <p:nvGrpSpPr>
          <p:cNvPr id="351" name="Group 350"/>
          <p:cNvGrpSpPr/>
          <p:nvPr/>
        </p:nvGrpSpPr>
        <p:grpSpPr>
          <a:xfrm>
            <a:off x="2600471" y="3912043"/>
            <a:ext cx="714129" cy="504973"/>
            <a:chOff x="2653611" y="4543741"/>
            <a:chExt cx="714129" cy="504973"/>
          </a:xfrm>
        </p:grpSpPr>
        <p:pic>
          <p:nvPicPr>
            <p:cNvPr id="352" name="Picture 351"/>
            <p:cNvPicPr>
              <a:picLocks noChangeAspect="1"/>
            </p:cNvPicPr>
            <p:nvPr/>
          </p:nvPicPr>
          <p:blipFill>
            <a:blip r:embed="rId204"/>
            <a:stretch>
              <a:fillRect/>
            </a:stretch>
          </p:blipFill>
          <p:spPr>
            <a:xfrm>
              <a:off x="2845459" y="4543741"/>
              <a:ext cx="330433" cy="106640"/>
            </a:xfrm>
            <a:prstGeom prst="rect">
              <a:avLst/>
            </a:prstGeom>
          </p:spPr>
        </p:pic>
        <p:pic>
          <p:nvPicPr>
            <p:cNvPr id="353" name="Picture 352"/>
            <p:cNvPicPr>
              <a:picLocks noChangeAspect="1"/>
            </p:cNvPicPr>
            <p:nvPr/>
          </p:nvPicPr>
          <p:blipFill>
            <a:blip r:embed="rId20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3611" y="4636900"/>
              <a:ext cx="714129" cy="271745"/>
            </a:xfrm>
            <a:prstGeom prst="rect">
              <a:avLst/>
            </a:prstGeom>
          </p:spPr>
        </p:pic>
        <p:pic>
          <p:nvPicPr>
            <p:cNvPr id="354" name="Picture 353"/>
            <p:cNvPicPr>
              <a:picLocks noChangeAspect="1"/>
            </p:cNvPicPr>
            <p:nvPr/>
          </p:nvPicPr>
          <p:blipFill>
            <a:blip r:embed="rId206"/>
            <a:stretch>
              <a:fillRect/>
            </a:stretch>
          </p:blipFill>
          <p:spPr>
            <a:xfrm>
              <a:off x="2828208" y="4912039"/>
              <a:ext cx="364935" cy="136675"/>
            </a:xfrm>
            <a:prstGeom prst="rect">
              <a:avLst/>
            </a:prstGeom>
          </p:spPr>
        </p:pic>
      </p:grpSp>
      <p:pic>
        <p:nvPicPr>
          <p:cNvPr id="355" name="Picture 354"/>
          <p:cNvPicPr>
            <a:picLocks noChangeAspect="1" noChangeArrowheads="1"/>
          </p:cNvPicPr>
          <p:nvPr/>
        </p:nvPicPr>
        <p:blipFill>
          <a:blip r:embed="rId207" cstate="print">
            <a:duotone>
              <a:srgbClr val="15467B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5020121" y="4014888"/>
            <a:ext cx="308666" cy="2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6" name="Picture 355"/>
          <p:cNvPicPr>
            <a:picLocks noChangeAspect="1"/>
          </p:cNvPicPr>
          <p:nvPr/>
        </p:nvPicPr>
        <p:blipFill>
          <a:blip r:embed="rId208" cstate="print">
            <a:duotone>
              <a:srgbClr val="15467B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850" y="4021180"/>
            <a:ext cx="270005" cy="270005"/>
          </a:xfrm>
          <a:prstGeom prst="rect">
            <a:avLst/>
          </a:prstGeom>
        </p:spPr>
      </p:pic>
      <p:sp>
        <p:nvSpPr>
          <p:cNvPr id="357" name="TextBox 356">
            <a:extLst>
              <a:ext uri="{FF2B5EF4-FFF2-40B4-BE49-F238E27FC236}">
                <a16:creationId xmlns:a16="http://schemas.microsoft.com/office/drawing/2014/main" id="{80BD7405-FD09-40BF-87F2-1C2D80069562}"/>
              </a:ext>
            </a:extLst>
          </p:cNvPr>
          <p:cNvSpPr txBox="1"/>
          <p:nvPr/>
        </p:nvSpPr>
        <p:spPr>
          <a:xfrm>
            <a:off x="3787375" y="4307328"/>
            <a:ext cx="2678413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 fontAlgn="base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pt-PT" sz="700" dirty="0" smtClean="0">
                <a:solidFill>
                  <a:srgbClr val="15467B"/>
                </a:solidFill>
                <a:latin typeface="Trebuchet MS" panose="020B0603020202020204"/>
                <a:ea typeface="Segoe UI Historic" panose="020B0502040204020203" pitchFamily="34" charset="0"/>
                <a:cs typeface="Segoe UI Historic" panose="020B0502040204020203" pitchFamily="34" charset="0"/>
              </a:rPr>
              <a:t>Classificar documentos (OCR)</a:t>
            </a:r>
          </a:p>
          <a:p>
            <a:pPr marL="90488" indent="-90488" fontAlgn="base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pt-PT" sz="700" dirty="0">
                <a:solidFill>
                  <a:srgbClr val="15467B"/>
                </a:solidFill>
                <a:latin typeface="Trebuchet MS" panose="020B0603020202020204"/>
                <a:ea typeface="Segoe UI Historic" panose="020B0502040204020203" pitchFamily="34" charset="0"/>
                <a:cs typeface="Segoe UI Historic" panose="020B0502040204020203" pitchFamily="34" charset="0"/>
              </a:rPr>
              <a:t>E</a:t>
            </a:r>
            <a:r>
              <a:rPr lang="pt-PT" sz="700" dirty="0" smtClean="0">
                <a:solidFill>
                  <a:srgbClr val="15467B"/>
                </a:solidFill>
                <a:latin typeface="Trebuchet MS" panose="020B0603020202020204"/>
                <a:ea typeface="Segoe UI Historic" panose="020B0502040204020203" pitchFamily="34" charset="0"/>
                <a:cs typeface="Segoe UI Historic" panose="020B0502040204020203" pitchFamily="34" charset="0"/>
              </a:rPr>
              <a:t>xtrair dados (OCR)</a:t>
            </a:r>
          </a:p>
          <a:p>
            <a:pPr marL="90488" indent="-90488" fontAlgn="base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pt-PT" sz="700" dirty="0" smtClean="0">
                <a:solidFill>
                  <a:srgbClr val="15467B"/>
                </a:solidFill>
                <a:latin typeface="Trebuchet MS" panose="020B0603020202020204"/>
                <a:ea typeface="Segoe UI Historic" panose="020B0502040204020203" pitchFamily="34" charset="0"/>
                <a:cs typeface="Segoe UI Historic" panose="020B0502040204020203" pitchFamily="34" charset="0"/>
              </a:rPr>
              <a:t>Aplicar validações de negócio:</a:t>
            </a:r>
          </a:p>
          <a:p>
            <a:pPr marL="180975" lvl="1" indent="-85725" fontAlgn="base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­"/>
            </a:pPr>
            <a:r>
              <a:rPr lang="pt-PT" sz="700" dirty="0" smtClean="0">
                <a:solidFill>
                  <a:srgbClr val="15467B"/>
                </a:solidFill>
                <a:latin typeface="Trebuchet MS" panose="020B0603020202020204"/>
                <a:ea typeface="Segoe UI Historic" panose="020B0502040204020203" pitchFamily="34" charset="0"/>
                <a:cs typeface="Segoe UI Historic" panose="020B0502040204020203" pitchFamily="34" charset="0"/>
              </a:rPr>
              <a:t>Dados e documentos</a:t>
            </a:r>
          </a:p>
          <a:p>
            <a:pPr marL="180975" lvl="1" indent="-85725" fontAlgn="base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­"/>
            </a:pPr>
            <a:r>
              <a:rPr lang="pt-PT" sz="700" dirty="0" smtClean="0">
                <a:solidFill>
                  <a:srgbClr val="15467B"/>
                </a:solidFill>
                <a:latin typeface="Trebuchet MS" panose="020B0603020202020204"/>
                <a:ea typeface="Segoe UI Historic" panose="020B0502040204020203" pitchFamily="34" charset="0"/>
                <a:cs typeface="Segoe UI Historic" panose="020B0502040204020203" pitchFamily="34" charset="0"/>
              </a:rPr>
              <a:t>Pedidos duplicados (critérios: NIF, Código Postal e TPA)</a:t>
            </a:r>
          </a:p>
          <a:p>
            <a:pPr marL="180975" lvl="1" indent="-85725" fontAlgn="base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­"/>
            </a:pPr>
            <a:r>
              <a:rPr lang="pt-PT" sz="700" dirty="0" smtClean="0">
                <a:solidFill>
                  <a:srgbClr val="15467B"/>
                </a:solidFill>
                <a:latin typeface="Trebuchet MS" panose="020B0603020202020204"/>
                <a:ea typeface="Segoe UI Historic" panose="020B0502040204020203" pitchFamily="34" charset="0"/>
                <a:cs typeface="Segoe UI Historic" panose="020B0502040204020203" pitchFamily="34" charset="0"/>
              </a:rPr>
              <a:t>Tipo de produtos/serviços selecionados</a:t>
            </a:r>
            <a:endParaRPr lang="pt-PT" sz="700" dirty="0">
              <a:solidFill>
                <a:srgbClr val="15467B"/>
              </a:solidFill>
              <a:latin typeface="Trebuchet MS" panose="020B0603020202020204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180975" lvl="1" indent="-85725" fontAlgn="base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­"/>
            </a:pPr>
            <a:r>
              <a:rPr lang="pt-PT" sz="700" dirty="0" smtClean="0">
                <a:solidFill>
                  <a:srgbClr val="15467B"/>
                </a:solidFill>
                <a:latin typeface="Trebuchet MS" panose="020B0603020202020204"/>
                <a:ea typeface="Segoe UI Historic" panose="020B0502040204020203" pitchFamily="34" charset="0"/>
                <a:cs typeface="Segoe UI Historic" panose="020B0502040204020203" pitchFamily="34" charset="0"/>
              </a:rPr>
              <a:t>Risco/ AML e dados PEP (opcional)</a:t>
            </a:r>
          </a:p>
          <a:p>
            <a:pPr marL="90488" indent="-90488" fontAlgn="base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pt-PT" sz="700" dirty="0" smtClean="0">
                <a:solidFill>
                  <a:srgbClr val="15467B"/>
                </a:solidFill>
                <a:latin typeface="Trebuchet MS" panose="020B0603020202020204"/>
                <a:ea typeface="Segoe UI Historic" panose="020B0502040204020203" pitchFamily="34" charset="0"/>
                <a:cs typeface="Segoe UI Historic" panose="020B0502040204020203" pitchFamily="34" charset="0"/>
              </a:rPr>
              <a:t>Produzir, de forma automática, </a:t>
            </a:r>
            <a:r>
              <a:rPr lang="pt-PT" sz="700" i="1" dirty="0">
                <a:solidFill>
                  <a:srgbClr val="15467B"/>
                </a:solidFill>
                <a:latin typeface="Arial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pack</a:t>
            </a:r>
            <a:r>
              <a:rPr lang="pt-PT" sz="700" dirty="0">
                <a:solidFill>
                  <a:srgbClr val="15467B"/>
                </a:solidFill>
                <a:latin typeface="Arial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pt-PT" sz="700" dirty="0" smtClean="0">
                <a:solidFill>
                  <a:srgbClr val="15467B"/>
                </a:solidFill>
                <a:latin typeface="Arial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contratual</a:t>
            </a:r>
            <a:endParaRPr lang="pt-PT" sz="700" dirty="0" smtClean="0">
              <a:solidFill>
                <a:srgbClr val="15467B"/>
              </a:solidFill>
              <a:latin typeface="Trebuchet MS" panose="020B0603020202020204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90488" indent="-90488" fontAlgn="base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pt-PT" sz="700" dirty="0" smtClean="0">
                <a:solidFill>
                  <a:srgbClr val="15467B"/>
                </a:solidFill>
                <a:latin typeface="Trebuchet MS" panose="020B0603020202020204"/>
                <a:ea typeface="Segoe UI Historic" panose="020B0502040204020203" pitchFamily="34" charset="0"/>
                <a:cs typeface="Segoe UI Historic" panose="020B0502040204020203" pitchFamily="34" charset="0"/>
              </a:rPr>
              <a:t>Devolver à origem, em </a:t>
            </a:r>
            <a:r>
              <a:rPr lang="pt-PT" sz="700" dirty="0">
                <a:solidFill>
                  <a:srgbClr val="15467B"/>
                </a:solidFill>
                <a:latin typeface="Trebuchet MS" panose="020B0603020202020204"/>
                <a:ea typeface="Segoe UI Historic" panose="020B0502040204020203" pitchFamily="34" charset="0"/>
                <a:cs typeface="Segoe UI Historic" panose="020B0502040204020203" pitchFamily="34" charset="0"/>
              </a:rPr>
              <a:t>caso de </a:t>
            </a:r>
            <a:r>
              <a:rPr lang="pt-PT" sz="700" dirty="0" smtClean="0">
                <a:solidFill>
                  <a:srgbClr val="15467B"/>
                </a:solidFill>
                <a:latin typeface="Trebuchet MS" panose="020B0603020202020204"/>
                <a:ea typeface="Segoe UI Historic" panose="020B0502040204020203" pitchFamily="34" charset="0"/>
                <a:cs typeface="Segoe UI Historic" panose="020B0502040204020203" pitchFamily="34" charset="0"/>
              </a:rPr>
              <a:t>falha na </a:t>
            </a:r>
            <a:r>
              <a:rPr lang="pt-PT" sz="700" dirty="0">
                <a:solidFill>
                  <a:srgbClr val="15467B"/>
                </a:solidFill>
                <a:latin typeface="Trebuchet MS" panose="020B0603020202020204"/>
                <a:ea typeface="Segoe UI Historic" panose="020B0502040204020203" pitchFamily="34" charset="0"/>
                <a:cs typeface="Segoe UI Historic" panose="020B0502040204020203" pitchFamily="34" charset="0"/>
              </a:rPr>
              <a:t>validação de </a:t>
            </a:r>
            <a:r>
              <a:rPr lang="pt-PT" sz="700" dirty="0" smtClean="0">
                <a:solidFill>
                  <a:srgbClr val="15467B"/>
                </a:solidFill>
                <a:latin typeface="Trebuchet MS" panose="020B0603020202020204"/>
                <a:ea typeface="Segoe UI Historic" panose="020B0502040204020203" pitchFamily="34" charset="0"/>
                <a:cs typeface="Segoe UI Historic" panose="020B0502040204020203" pitchFamily="34" charset="0"/>
              </a:rPr>
              <a:t>requisitos (Motivos tipificados)</a:t>
            </a:r>
            <a:endParaRPr lang="pt-PT" sz="700" dirty="0">
              <a:solidFill>
                <a:srgbClr val="15467B"/>
              </a:solidFill>
              <a:latin typeface="Trebuchet MS" panose="020B0603020202020204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58" name="Shape 3715">
            <a:extLst>
              <a:ext uri="{FF2B5EF4-FFF2-40B4-BE49-F238E27FC236}">
                <a16:creationId xmlns:a16="http://schemas.microsoft.com/office/drawing/2014/main" id="{8D60C1BB-A011-4C32-8103-79B63298EF12}"/>
              </a:ext>
            </a:extLst>
          </p:cNvPr>
          <p:cNvSpPr>
            <a:spLocks noChangeAspect="1"/>
          </p:cNvSpPr>
          <p:nvPr/>
        </p:nvSpPr>
        <p:spPr>
          <a:xfrm>
            <a:off x="6076220" y="2155347"/>
            <a:ext cx="355804" cy="489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4" y="20618"/>
                  <a:pt x="1350" y="20179"/>
                  <a:pt x="1350" y="19636"/>
                </a:cubicBezTo>
                <a:lnTo>
                  <a:pt x="1350" y="1964"/>
                </a:lnTo>
                <a:cubicBezTo>
                  <a:pt x="1350" y="1422"/>
                  <a:pt x="1954" y="982"/>
                  <a:pt x="2700" y="982"/>
                </a:cubicBezTo>
                <a:lnTo>
                  <a:pt x="18900" y="982"/>
                </a:lnTo>
                <a:cubicBezTo>
                  <a:pt x="19645" y="982"/>
                  <a:pt x="20250" y="1422"/>
                  <a:pt x="20250" y="1964"/>
                </a:cubicBezTo>
                <a:cubicBezTo>
                  <a:pt x="20250" y="1964"/>
                  <a:pt x="20250" y="19636"/>
                  <a:pt x="20250" y="19636"/>
                </a:cubicBezTo>
                <a:close/>
                <a:moveTo>
                  <a:pt x="18900" y="0"/>
                </a:moveTo>
                <a:lnTo>
                  <a:pt x="2700" y="0"/>
                </a:lnTo>
                <a:cubicBezTo>
                  <a:pt x="120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2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2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391" y="0"/>
                  <a:pt x="18900" y="0"/>
                </a:cubicBezTo>
                <a:moveTo>
                  <a:pt x="4050" y="3927"/>
                </a:moveTo>
                <a:lnTo>
                  <a:pt x="17550" y="3927"/>
                </a:lnTo>
                <a:lnTo>
                  <a:pt x="17550" y="17673"/>
                </a:lnTo>
                <a:lnTo>
                  <a:pt x="4050" y="17673"/>
                </a:lnTo>
                <a:cubicBezTo>
                  <a:pt x="4050" y="17673"/>
                  <a:pt x="4050" y="3927"/>
                  <a:pt x="4050" y="3927"/>
                </a:cubicBezTo>
                <a:close/>
                <a:moveTo>
                  <a:pt x="2700" y="18655"/>
                </a:moveTo>
                <a:lnTo>
                  <a:pt x="18900" y="18655"/>
                </a:lnTo>
                <a:lnTo>
                  <a:pt x="18900" y="2945"/>
                </a:lnTo>
                <a:lnTo>
                  <a:pt x="2700" y="2945"/>
                </a:lnTo>
                <a:cubicBezTo>
                  <a:pt x="2700" y="2945"/>
                  <a:pt x="2700" y="18655"/>
                  <a:pt x="2700" y="18655"/>
                </a:cubicBezTo>
                <a:close/>
                <a:moveTo>
                  <a:pt x="10125" y="2455"/>
                </a:moveTo>
                <a:lnTo>
                  <a:pt x="11475" y="2455"/>
                </a:lnTo>
                <a:cubicBezTo>
                  <a:pt x="11848" y="2455"/>
                  <a:pt x="12150" y="2235"/>
                  <a:pt x="12150" y="1964"/>
                </a:cubicBezTo>
                <a:cubicBezTo>
                  <a:pt x="12150" y="1692"/>
                  <a:pt x="11848" y="1473"/>
                  <a:pt x="11475" y="1473"/>
                </a:cubicBezTo>
                <a:lnTo>
                  <a:pt x="10125" y="1473"/>
                </a:lnTo>
                <a:cubicBezTo>
                  <a:pt x="9752" y="1473"/>
                  <a:pt x="9450" y="1692"/>
                  <a:pt x="9450" y="1964"/>
                </a:cubicBezTo>
                <a:cubicBezTo>
                  <a:pt x="9450" y="2235"/>
                  <a:pt x="9752" y="2455"/>
                  <a:pt x="10125" y="2455"/>
                </a:cubicBezTo>
                <a:moveTo>
                  <a:pt x="10800" y="19145"/>
                </a:moveTo>
                <a:cubicBezTo>
                  <a:pt x="10427" y="19145"/>
                  <a:pt x="10125" y="19366"/>
                  <a:pt x="10125" y="19636"/>
                </a:cubicBezTo>
                <a:cubicBezTo>
                  <a:pt x="10125" y="19908"/>
                  <a:pt x="10427" y="20127"/>
                  <a:pt x="10800" y="20127"/>
                </a:cubicBezTo>
                <a:cubicBezTo>
                  <a:pt x="11173" y="20127"/>
                  <a:pt x="11475" y="19908"/>
                  <a:pt x="11475" y="19636"/>
                </a:cubicBezTo>
                <a:cubicBezTo>
                  <a:pt x="11475" y="19366"/>
                  <a:pt x="11173" y="19145"/>
                  <a:pt x="10800" y="19145"/>
                </a:cubicBezTo>
              </a:path>
            </a:pathLst>
          </a:custGeom>
          <a:solidFill>
            <a:srgbClr val="15467B">
              <a:lumMod val="75000"/>
              <a:alpha val="67000"/>
            </a:srgb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smtClean="0">
              <a:ln>
                <a:noFill/>
              </a:ln>
              <a:solidFill>
                <a:srgbClr val="607D8B"/>
              </a:solidFill>
              <a:effectLst/>
              <a:uLnTx/>
              <a:uFillTx/>
              <a:latin typeface="Trebuchet MS" panose="020B0603020202020204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80BD7405-FD09-40BF-87F2-1C2D80069562}"/>
              </a:ext>
            </a:extLst>
          </p:cNvPr>
          <p:cNvSpPr txBox="1"/>
          <p:nvPr/>
        </p:nvSpPr>
        <p:spPr>
          <a:xfrm>
            <a:off x="5947615" y="2707785"/>
            <a:ext cx="1179790" cy="333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90488" indent="-90488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700">
                <a:solidFill>
                  <a:schemeClr val="accent1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180975" lvl="1" indent="-85725" algn="just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­"/>
              <a:defRPr sz="700">
                <a:solidFill>
                  <a:schemeClr val="accent1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</a:lstStyle>
          <a:p>
            <a:pPr fontAlgn="base"/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Ler e validar contrato </a:t>
            </a:r>
            <a:endParaRPr lang="pt-PT" dirty="0" smtClean="0">
              <a:solidFill>
                <a:srgbClr val="15467B"/>
              </a:solidFill>
              <a:latin typeface="Trebuchet MS" panose="020B0603020202020204"/>
            </a:endParaRPr>
          </a:p>
          <a:p>
            <a:pPr marL="85725" indent="0" fontAlgn="base">
              <a:buFont typeface="Arial" panose="020B0604020202020204" pitchFamily="34" charset="0"/>
              <a:buNone/>
            </a:pP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pré-preenchido</a:t>
            </a:r>
            <a:endParaRPr lang="pt-PT" dirty="0">
              <a:solidFill>
                <a:srgbClr val="15467B"/>
              </a:solidFill>
              <a:latin typeface="Trebuchet MS" panose="020B0603020202020204"/>
            </a:endParaRPr>
          </a:p>
        </p:txBody>
      </p:sp>
      <p:sp>
        <p:nvSpPr>
          <p:cNvPr id="360" name="Shape 3715">
            <a:extLst>
              <a:ext uri="{FF2B5EF4-FFF2-40B4-BE49-F238E27FC236}">
                <a16:creationId xmlns:a16="http://schemas.microsoft.com/office/drawing/2014/main" id="{8D60C1BB-A011-4C32-8103-79B63298EF12}"/>
              </a:ext>
            </a:extLst>
          </p:cNvPr>
          <p:cNvSpPr>
            <a:spLocks noChangeAspect="1"/>
          </p:cNvSpPr>
          <p:nvPr/>
        </p:nvSpPr>
        <p:spPr>
          <a:xfrm>
            <a:off x="7214893" y="2155347"/>
            <a:ext cx="355804" cy="489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4" y="20618"/>
                  <a:pt x="1350" y="20179"/>
                  <a:pt x="1350" y="19636"/>
                </a:cubicBezTo>
                <a:lnTo>
                  <a:pt x="1350" y="1964"/>
                </a:lnTo>
                <a:cubicBezTo>
                  <a:pt x="1350" y="1422"/>
                  <a:pt x="1954" y="982"/>
                  <a:pt x="2700" y="982"/>
                </a:cubicBezTo>
                <a:lnTo>
                  <a:pt x="18900" y="982"/>
                </a:lnTo>
                <a:cubicBezTo>
                  <a:pt x="19645" y="982"/>
                  <a:pt x="20250" y="1422"/>
                  <a:pt x="20250" y="1964"/>
                </a:cubicBezTo>
                <a:cubicBezTo>
                  <a:pt x="20250" y="1964"/>
                  <a:pt x="20250" y="19636"/>
                  <a:pt x="20250" y="19636"/>
                </a:cubicBezTo>
                <a:close/>
                <a:moveTo>
                  <a:pt x="18900" y="0"/>
                </a:moveTo>
                <a:lnTo>
                  <a:pt x="2700" y="0"/>
                </a:lnTo>
                <a:cubicBezTo>
                  <a:pt x="120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2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2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391" y="0"/>
                  <a:pt x="18900" y="0"/>
                </a:cubicBezTo>
                <a:moveTo>
                  <a:pt x="4050" y="3927"/>
                </a:moveTo>
                <a:lnTo>
                  <a:pt x="17550" y="3927"/>
                </a:lnTo>
                <a:lnTo>
                  <a:pt x="17550" y="17673"/>
                </a:lnTo>
                <a:lnTo>
                  <a:pt x="4050" y="17673"/>
                </a:lnTo>
                <a:cubicBezTo>
                  <a:pt x="4050" y="17673"/>
                  <a:pt x="4050" y="3927"/>
                  <a:pt x="4050" y="3927"/>
                </a:cubicBezTo>
                <a:close/>
                <a:moveTo>
                  <a:pt x="2700" y="18655"/>
                </a:moveTo>
                <a:lnTo>
                  <a:pt x="18900" y="18655"/>
                </a:lnTo>
                <a:lnTo>
                  <a:pt x="18900" y="2945"/>
                </a:lnTo>
                <a:lnTo>
                  <a:pt x="2700" y="2945"/>
                </a:lnTo>
                <a:cubicBezTo>
                  <a:pt x="2700" y="2945"/>
                  <a:pt x="2700" y="18655"/>
                  <a:pt x="2700" y="18655"/>
                </a:cubicBezTo>
                <a:close/>
                <a:moveTo>
                  <a:pt x="10125" y="2455"/>
                </a:moveTo>
                <a:lnTo>
                  <a:pt x="11475" y="2455"/>
                </a:lnTo>
                <a:cubicBezTo>
                  <a:pt x="11848" y="2455"/>
                  <a:pt x="12150" y="2235"/>
                  <a:pt x="12150" y="1964"/>
                </a:cubicBezTo>
                <a:cubicBezTo>
                  <a:pt x="12150" y="1692"/>
                  <a:pt x="11848" y="1473"/>
                  <a:pt x="11475" y="1473"/>
                </a:cubicBezTo>
                <a:lnTo>
                  <a:pt x="10125" y="1473"/>
                </a:lnTo>
                <a:cubicBezTo>
                  <a:pt x="9752" y="1473"/>
                  <a:pt x="9450" y="1692"/>
                  <a:pt x="9450" y="1964"/>
                </a:cubicBezTo>
                <a:cubicBezTo>
                  <a:pt x="9450" y="2235"/>
                  <a:pt x="9752" y="2455"/>
                  <a:pt x="10125" y="2455"/>
                </a:cubicBezTo>
                <a:moveTo>
                  <a:pt x="10800" y="19145"/>
                </a:moveTo>
                <a:cubicBezTo>
                  <a:pt x="10427" y="19145"/>
                  <a:pt x="10125" y="19366"/>
                  <a:pt x="10125" y="19636"/>
                </a:cubicBezTo>
                <a:cubicBezTo>
                  <a:pt x="10125" y="19908"/>
                  <a:pt x="10427" y="20127"/>
                  <a:pt x="10800" y="20127"/>
                </a:cubicBezTo>
                <a:cubicBezTo>
                  <a:pt x="11173" y="20127"/>
                  <a:pt x="11475" y="19908"/>
                  <a:pt x="11475" y="19636"/>
                </a:cubicBezTo>
                <a:cubicBezTo>
                  <a:pt x="11475" y="19366"/>
                  <a:pt x="11173" y="19145"/>
                  <a:pt x="10800" y="19145"/>
                </a:cubicBezTo>
              </a:path>
            </a:pathLst>
          </a:custGeom>
          <a:solidFill>
            <a:srgbClr val="15467B">
              <a:lumMod val="75000"/>
              <a:alpha val="67000"/>
            </a:srgb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smtClean="0">
              <a:ln>
                <a:noFill/>
              </a:ln>
              <a:solidFill>
                <a:srgbClr val="607D8B"/>
              </a:solidFill>
              <a:effectLst/>
              <a:uLnTx/>
              <a:uFillTx/>
              <a:latin typeface="Trebuchet MS" panose="020B0603020202020204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361" name="Graphic 74">
            <a:extLst>
              <a:ext uri="{FF2B5EF4-FFF2-40B4-BE49-F238E27FC236}">
                <a16:creationId xmlns:a16="http://schemas.microsoft.com/office/drawing/2014/main" id="{2208E208-9BA6-3D47-8135-E5AC75DE56C8}"/>
              </a:ext>
            </a:extLst>
          </p:cNvPr>
          <p:cNvPicPr>
            <a:picLocks noChangeAspect="1"/>
          </p:cNvPicPr>
          <p:nvPr/>
        </p:nvPicPr>
        <p:blipFill>
          <a:blip r:embed="rId209" cstate="print">
            <a:duotone>
              <a:srgbClr val="15467B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3"/>
              </a:ext>
            </a:extLst>
          </a:blip>
          <a:stretch>
            <a:fillRect/>
          </a:stretch>
        </p:blipFill>
        <p:spPr>
          <a:xfrm>
            <a:off x="7301715" y="2303898"/>
            <a:ext cx="182160" cy="199508"/>
          </a:xfrm>
          <a:prstGeom prst="rect">
            <a:avLst/>
          </a:prstGeom>
        </p:spPr>
      </p:pic>
      <p:sp>
        <p:nvSpPr>
          <p:cNvPr id="362" name="TextBox 361">
            <a:extLst>
              <a:ext uri="{FF2B5EF4-FFF2-40B4-BE49-F238E27FC236}">
                <a16:creationId xmlns:a16="http://schemas.microsoft.com/office/drawing/2014/main" id="{80BD7405-FD09-40BF-87F2-1C2D80069562}"/>
              </a:ext>
            </a:extLst>
          </p:cNvPr>
          <p:cNvSpPr txBox="1"/>
          <p:nvPr/>
        </p:nvSpPr>
        <p:spPr>
          <a:xfrm>
            <a:off x="7166936" y="2707785"/>
            <a:ext cx="1590883" cy="574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90488" indent="-90488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700">
                <a:solidFill>
                  <a:schemeClr val="accent1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180975" lvl="1" indent="-85725" algn="just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­"/>
              <a:defRPr sz="700">
                <a:solidFill>
                  <a:schemeClr val="accent1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</a:lstStyle>
          <a:p>
            <a:pPr fontAlgn="base"/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Assinar contrato de </a:t>
            </a: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forma:</a:t>
            </a:r>
          </a:p>
          <a:p>
            <a:pPr lvl="1" algn="l" fontAlgn="base"/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Eletrónica </a:t>
            </a:r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no </a:t>
            </a:r>
            <a:r>
              <a:rPr lang="pt-PT" i="1" dirty="0" err="1" smtClean="0">
                <a:solidFill>
                  <a:srgbClr val="15467B"/>
                </a:solidFill>
                <a:latin typeface="Trebuchet MS" panose="020B0603020202020204"/>
              </a:rPr>
              <a:t>tablet</a:t>
            </a: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 </a:t>
            </a:r>
            <a:r>
              <a:rPr lang="pt-PT" dirty="0" err="1" smtClean="0">
                <a:solidFill>
                  <a:srgbClr val="15467B"/>
                </a:solidFill>
                <a:latin typeface="Trebuchet MS" panose="020B0603020202020204"/>
              </a:rPr>
              <a:t>Multicert</a:t>
            </a:r>
            <a:endParaRPr lang="pt-PT" dirty="0" smtClean="0">
              <a:solidFill>
                <a:srgbClr val="15467B"/>
              </a:solidFill>
              <a:latin typeface="Trebuchet MS" panose="020B0603020202020204"/>
            </a:endParaRPr>
          </a:p>
          <a:p>
            <a:pPr lvl="1" algn="l" fontAlgn="base"/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Manual </a:t>
            </a:r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em </a:t>
            </a: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papel e </a:t>
            </a:r>
            <a:r>
              <a:rPr lang="pt-PT" i="1" dirty="0" err="1" smtClean="0">
                <a:solidFill>
                  <a:srgbClr val="15467B"/>
                </a:solidFill>
                <a:latin typeface="Trebuchet MS" panose="020B0603020202020204"/>
              </a:rPr>
              <a:t>upload</a:t>
            </a: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 do documento</a:t>
            </a:r>
            <a:endParaRPr lang="pt-PT" dirty="0">
              <a:solidFill>
                <a:srgbClr val="15467B"/>
              </a:solidFill>
              <a:latin typeface="Trebuchet MS" panose="020B0603020202020204"/>
            </a:endParaRPr>
          </a:p>
        </p:txBody>
      </p:sp>
      <p:sp>
        <p:nvSpPr>
          <p:cNvPr id="363" name="Shape 3715">
            <a:extLst>
              <a:ext uri="{FF2B5EF4-FFF2-40B4-BE49-F238E27FC236}">
                <a16:creationId xmlns:a16="http://schemas.microsoft.com/office/drawing/2014/main" id="{8D60C1BB-A011-4C32-8103-79B63298EF12}"/>
              </a:ext>
            </a:extLst>
          </p:cNvPr>
          <p:cNvSpPr>
            <a:spLocks noChangeAspect="1"/>
          </p:cNvSpPr>
          <p:nvPr/>
        </p:nvSpPr>
        <p:spPr>
          <a:xfrm>
            <a:off x="8850608" y="2155347"/>
            <a:ext cx="355804" cy="489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4" y="20618"/>
                  <a:pt x="1350" y="20179"/>
                  <a:pt x="1350" y="19636"/>
                </a:cubicBezTo>
                <a:lnTo>
                  <a:pt x="1350" y="1964"/>
                </a:lnTo>
                <a:cubicBezTo>
                  <a:pt x="1350" y="1422"/>
                  <a:pt x="1954" y="982"/>
                  <a:pt x="2700" y="982"/>
                </a:cubicBezTo>
                <a:lnTo>
                  <a:pt x="18900" y="982"/>
                </a:lnTo>
                <a:cubicBezTo>
                  <a:pt x="19645" y="982"/>
                  <a:pt x="20250" y="1422"/>
                  <a:pt x="20250" y="1964"/>
                </a:cubicBezTo>
                <a:cubicBezTo>
                  <a:pt x="20250" y="1964"/>
                  <a:pt x="20250" y="19636"/>
                  <a:pt x="20250" y="19636"/>
                </a:cubicBezTo>
                <a:close/>
                <a:moveTo>
                  <a:pt x="18900" y="0"/>
                </a:moveTo>
                <a:lnTo>
                  <a:pt x="2700" y="0"/>
                </a:lnTo>
                <a:cubicBezTo>
                  <a:pt x="120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2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2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391" y="0"/>
                  <a:pt x="18900" y="0"/>
                </a:cubicBezTo>
                <a:moveTo>
                  <a:pt x="4050" y="3927"/>
                </a:moveTo>
                <a:lnTo>
                  <a:pt x="17550" y="3927"/>
                </a:lnTo>
                <a:lnTo>
                  <a:pt x="17550" y="17673"/>
                </a:lnTo>
                <a:lnTo>
                  <a:pt x="4050" y="17673"/>
                </a:lnTo>
                <a:cubicBezTo>
                  <a:pt x="4050" y="17673"/>
                  <a:pt x="4050" y="3927"/>
                  <a:pt x="4050" y="3927"/>
                </a:cubicBezTo>
                <a:close/>
                <a:moveTo>
                  <a:pt x="2700" y="18655"/>
                </a:moveTo>
                <a:lnTo>
                  <a:pt x="18900" y="18655"/>
                </a:lnTo>
                <a:lnTo>
                  <a:pt x="18900" y="2945"/>
                </a:lnTo>
                <a:lnTo>
                  <a:pt x="2700" y="2945"/>
                </a:lnTo>
                <a:cubicBezTo>
                  <a:pt x="2700" y="2945"/>
                  <a:pt x="2700" y="18655"/>
                  <a:pt x="2700" y="18655"/>
                </a:cubicBezTo>
                <a:close/>
                <a:moveTo>
                  <a:pt x="10125" y="2455"/>
                </a:moveTo>
                <a:lnTo>
                  <a:pt x="11475" y="2455"/>
                </a:lnTo>
                <a:cubicBezTo>
                  <a:pt x="11848" y="2455"/>
                  <a:pt x="12150" y="2235"/>
                  <a:pt x="12150" y="1964"/>
                </a:cubicBezTo>
                <a:cubicBezTo>
                  <a:pt x="12150" y="1692"/>
                  <a:pt x="11848" y="1473"/>
                  <a:pt x="11475" y="1473"/>
                </a:cubicBezTo>
                <a:lnTo>
                  <a:pt x="10125" y="1473"/>
                </a:lnTo>
                <a:cubicBezTo>
                  <a:pt x="9752" y="1473"/>
                  <a:pt x="9450" y="1692"/>
                  <a:pt x="9450" y="1964"/>
                </a:cubicBezTo>
                <a:cubicBezTo>
                  <a:pt x="9450" y="2235"/>
                  <a:pt x="9752" y="2455"/>
                  <a:pt x="10125" y="2455"/>
                </a:cubicBezTo>
                <a:moveTo>
                  <a:pt x="10800" y="19145"/>
                </a:moveTo>
                <a:cubicBezTo>
                  <a:pt x="10427" y="19145"/>
                  <a:pt x="10125" y="19366"/>
                  <a:pt x="10125" y="19636"/>
                </a:cubicBezTo>
                <a:cubicBezTo>
                  <a:pt x="10125" y="19908"/>
                  <a:pt x="10427" y="20127"/>
                  <a:pt x="10800" y="20127"/>
                </a:cubicBezTo>
                <a:cubicBezTo>
                  <a:pt x="11173" y="20127"/>
                  <a:pt x="11475" y="19908"/>
                  <a:pt x="11475" y="19636"/>
                </a:cubicBezTo>
                <a:cubicBezTo>
                  <a:pt x="11475" y="19366"/>
                  <a:pt x="11173" y="19145"/>
                  <a:pt x="10800" y="19145"/>
                </a:cubicBezTo>
              </a:path>
            </a:pathLst>
          </a:custGeom>
          <a:solidFill>
            <a:srgbClr val="15467B">
              <a:lumMod val="75000"/>
              <a:alpha val="67000"/>
            </a:srgb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smtClean="0">
              <a:ln>
                <a:noFill/>
              </a:ln>
              <a:solidFill>
                <a:srgbClr val="607D8B"/>
              </a:solidFill>
              <a:effectLst/>
              <a:uLnTx/>
              <a:uFillTx/>
              <a:latin typeface="Trebuchet MS" panose="020B0603020202020204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364" name="Graphic 14">
            <a:extLst>
              <a:ext uri="{FF2B5EF4-FFF2-40B4-BE49-F238E27FC236}">
                <a16:creationId xmlns:a16="http://schemas.microsoft.com/office/drawing/2014/main" id="{1BFDDB9E-64F8-E24D-AB47-2CC5E43238A9}"/>
              </a:ext>
            </a:extLst>
          </p:cNvPr>
          <p:cNvPicPr>
            <a:picLocks noChangeAspect="1"/>
          </p:cNvPicPr>
          <p:nvPr/>
        </p:nvPicPr>
        <p:blipFill>
          <a:blip r:embed="rId210" cstate="print">
            <a:duotone>
              <a:srgbClr val="15467B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47180" y="2322643"/>
            <a:ext cx="168072" cy="168072"/>
          </a:xfrm>
          <a:prstGeom prst="rect">
            <a:avLst/>
          </a:prstGeom>
        </p:spPr>
      </p:pic>
      <p:sp>
        <p:nvSpPr>
          <p:cNvPr id="365" name="TextBox 364">
            <a:extLst>
              <a:ext uri="{FF2B5EF4-FFF2-40B4-BE49-F238E27FC236}">
                <a16:creationId xmlns:a16="http://schemas.microsoft.com/office/drawing/2014/main" id="{80BD7405-FD09-40BF-87F2-1C2D80069562}"/>
              </a:ext>
            </a:extLst>
          </p:cNvPr>
          <p:cNvSpPr txBox="1"/>
          <p:nvPr/>
        </p:nvSpPr>
        <p:spPr>
          <a:xfrm>
            <a:off x="6465788" y="4307328"/>
            <a:ext cx="1820316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90488" indent="-90488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700">
                <a:solidFill>
                  <a:schemeClr val="accent1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180975" lvl="1" indent="-85725" algn="just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­"/>
              <a:defRPr sz="700">
                <a:solidFill>
                  <a:schemeClr val="accent1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</a:lstStyle>
          <a:p>
            <a:pPr fontAlgn="base"/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Validar requisitos de negócio (dados e documentação contratual</a:t>
            </a: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)</a:t>
            </a:r>
            <a:endParaRPr lang="pt-PT" dirty="0">
              <a:solidFill>
                <a:srgbClr val="15467B"/>
              </a:solidFill>
              <a:latin typeface="Trebuchet MS" panose="020B0603020202020204"/>
            </a:endParaRPr>
          </a:p>
          <a:p>
            <a:pPr fontAlgn="base"/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Devoluções automatizadas para o comercial em caso de falha na validação de </a:t>
            </a: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requisitos</a:t>
            </a:r>
            <a:endParaRPr lang="pt-PT" dirty="0">
              <a:solidFill>
                <a:srgbClr val="15467B"/>
              </a:solidFill>
              <a:latin typeface="Trebuchet MS" panose="020B0603020202020204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80BD7405-FD09-40BF-87F2-1C2D80069562}"/>
              </a:ext>
            </a:extLst>
          </p:cNvPr>
          <p:cNvSpPr txBox="1"/>
          <p:nvPr/>
        </p:nvSpPr>
        <p:spPr>
          <a:xfrm>
            <a:off x="8539903" y="4307328"/>
            <a:ext cx="2008401" cy="1164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90488" indent="-90488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700">
                <a:solidFill>
                  <a:schemeClr val="accent1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180975" lvl="1" indent="-85725" algn="just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­"/>
              <a:defRPr sz="700">
                <a:solidFill>
                  <a:schemeClr val="accent1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</a:lstStyle>
          <a:p>
            <a:pPr fontAlgn="base"/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Executar ordem de serviço:</a:t>
            </a:r>
          </a:p>
          <a:p>
            <a:pPr lvl="1" algn="l" fontAlgn="base"/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Abrir/ Atualizar </a:t>
            </a: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Cliente</a:t>
            </a:r>
            <a:endParaRPr lang="pt-PT" dirty="0">
              <a:solidFill>
                <a:srgbClr val="15467B"/>
              </a:solidFill>
              <a:latin typeface="Trebuchet MS" panose="020B0603020202020204"/>
            </a:endParaRPr>
          </a:p>
          <a:p>
            <a:pPr lvl="1" algn="l" fontAlgn="base"/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Ativar de Produto/Serviço (incluindo tarifário</a:t>
            </a: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)</a:t>
            </a:r>
            <a:endParaRPr lang="pt-PT" dirty="0">
              <a:solidFill>
                <a:srgbClr val="15467B"/>
              </a:solidFill>
              <a:latin typeface="Trebuchet MS" panose="020B0603020202020204"/>
            </a:endParaRPr>
          </a:p>
          <a:p>
            <a:pPr lvl="1" algn="l" fontAlgn="base"/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Solicitar </a:t>
            </a: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ativação de serviços em parceiros e/ou instalação </a:t>
            </a:r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de equipamentos (caso aplicável</a:t>
            </a: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) – Ex: SIBS, INGENICO, MONEX, …</a:t>
            </a:r>
            <a:endParaRPr lang="pt-PT" dirty="0">
              <a:solidFill>
                <a:srgbClr val="15467B"/>
              </a:solidFill>
              <a:latin typeface="Trebuchet MS" panose="020B0603020202020204"/>
            </a:endParaRPr>
          </a:p>
          <a:p>
            <a:pPr fontAlgn="base"/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Exportar processo para arquivo </a:t>
            </a: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digital</a:t>
            </a:r>
            <a:endParaRPr lang="pt-PT" dirty="0">
              <a:solidFill>
                <a:srgbClr val="15467B"/>
              </a:solidFill>
              <a:latin typeface="Trebuchet MS" panose="020B0603020202020204"/>
            </a:endParaRPr>
          </a:p>
        </p:txBody>
      </p:sp>
      <p:cxnSp>
        <p:nvCxnSpPr>
          <p:cNvPr id="367" name="Connector: Elbow 14">
            <a:extLst>
              <a:ext uri="{FF2B5EF4-FFF2-40B4-BE49-F238E27FC236}">
                <a16:creationId xmlns:a16="http://schemas.microsoft.com/office/drawing/2014/main" id="{ADF03DB2-83D2-4AE6-93B0-1B4039B93616}"/>
              </a:ext>
            </a:extLst>
          </p:cNvPr>
          <p:cNvCxnSpPr>
            <a:cxnSpLocks/>
          </p:cNvCxnSpPr>
          <p:nvPr/>
        </p:nvCxnSpPr>
        <p:spPr>
          <a:xfrm>
            <a:off x="2488231" y="2372701"/>
            <a:ext cx="180000" cy="1140"/>
          </a:xfrm>
          <a:prstGeom prst="straightConnector1">
            <a:avLst/>
          </a:prstGeom>
          <a:noFill/>
          <a:ln w="3175" cap="flat" cmpd="sng" algn="ctr">
            <a:solidFill>
              <a:srgbClr val="11447C"/>
            </a:solidFill>
            <a:prstDash val="solid"/>
            <a:tailEnd type="triangle"/>
          </a:ln>
          <a:effectLst/>
        </p:spPr>
      </p:cxnSp>
      <p:cxnSp>
        <p:nvCxnSpPr>
          <p:cNvPr id="368" name="Connector: Elbow 14">
            <a:extLst>
              <a:ext uri="{FF2B5EF4-FFF2-40B4-BE49-F238E27FC236}">
                <a16:creationId xmlns:a16="http://schemas.microsoft.com/office/drawing/2014/main" id="{ADF03DB2-83D2-4AE6-93B0-1B4039B93616}"/>
              </a:ext>
            </a:extLst>
          </p:cNvPr>
          <p:cNvCxnSpPr>
            <a:cxnSpLocks/>
          </p:cNvCxnSpPr>
          <p:nvPr/>
        </p:nvCxnSpPr>
        <p:spPr>
          <a:xfrm>
            <a:off x="5224179" y="2372701"/>
            <a:ext cx="564917" cy="1140"/>
          </a:xfrm>
          <a:prstGeom prst="straightConnector1">
            <a:avLst/>
          </a:prstGeom>
          <a:noFill/>
          <a:ln w="3175" cap="flat" cmpd="sng" algn="ctr">
            <a:solidFill>
              <a:srgbClr val="11447C"/>
            </a:solidFill>
            <a:prstDash val="solid"/>
            <a:tailEnd type="triangle"/>
          </a:ln>
          <a:effectLst/>
        </p:spPr>
      </p:cxnSp>
      <p:cxnSp>
        <p:nvCxnSpPr>
          <p:cNvPr id="369" name="Connector: Elbow 14">
            <a:extLst>
              <a:ext uri="{FF2B5EF4-FFF2-40B4-BE49-F238E27FC236}">
                <a16:creationId xmlns:a16="http://schemas.microsoft.com/office/drawing/2014/main" id="{ADF03DB2-83D2-4AE6-93B0-1B4039B93616}"/>
              </a:ext>
            </a:extLst>
          </p:cNvPr>
          <p:cNvCxnSpPr>
            <a:cxnSpLocks/>
          </p:cNvCxnSpPr>
          <p:nvPr/>
        </p:nvCxnSpPr>
        <p:spPr>
          <a:xfrm>
            <a:off x="6584071" y="2372701"/>
            <a:ext cx="424431" cy="1140"/>
          </a:xfrm>
          <a:prstGeom prst="straightConnector1">
            <a:avLst/>
          </a:prstGeom>
          <a:noFill/>
          <a:ln w="3175" cap="flat" cmpd="sng" algn="ctr">
            <a:solidFill>
              <a:srgbClr val="11447C"/>
            </a:solidFill>
            <a:prstDash val="solid"/>
            <a:tailEnd type="triangle"/>
          </a:ln>
          <a:effectLst/>
        </p:spPr>
      </p:cxnSp>
      <p:cxnSp>
        <p:nvCxnSpPr>
          <p:cNvPr id="370" name="Connector: Elbow 14">
            <a:extLst>
              <a:ext uri="{FF2B5EF4-FFF2-40B4-BE49-F238E27FC236}">
                <a16:creationId xmlns:a16="http://schemas.microsoft.com/office/drawing/2014/main" id="{ADF03DB2-83D2-4AE6-93B0-1B4039B93616}"/>
              </a:ext>
            </a:extLst>
          </p:cNvPr>
          <p:cNvCxnSpPr>
            <a:cxnSpLocks/>
          </p:cNvCxnSpPr>
          <p:nvPr/>
        </p:nvCxnSpPr>
        <p:spPr>
          <a:xfrm>
            <a:off x="8320596" y="4179382"/>
            <a:ext cx="180000" cy="1140"/>
          </a:xfrm>
          <a:prstGeom prst="straightConnector1">
            <a:avLst/>
          </a:prstGeom>
          <a:noFill/>
          <a:ln w="3175" cap="flat" cmpd="sng" algn="ctr">
            <a:solidFill>
              <a:srgbClr val="11447C"/>
            </a:solidFill>
            <a:prstDash val="solid"/>
            <a:tailEnd type="triangle"/>
          </a:ln>
          <a:effectLst/>
        </p:spPr>
      </p:cxnSp>
      <p:sp>
        <p:nvSpPr>
          <p:cNvPr id="371" name="Rounded Rectangle 370"/>
          <p:cNvSpPr/>
          <p:nvPr/>
        </p:nvSpPr>
        <p:spPr>
          <a:xfrm>
            <a:off x="4060904" y="1582559"/>
            <a:ext cx="1654833" cy="253599"/>
          </a:xfrm>
          <a:prstGeom prst="roundRect">
            <a:avLst/>
          </a:prstGeom>
          <a:solidFill>
            <a:srgbClr val="15467B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Oferta Comercial</a:t>
            </a:r>
          </a:p>
        </p:txBody>
      </p:sp>
      <p:cxnSp>
        <p:nvCxnSpPr>
          <p:cNvPr id="372" name="Connector: Elbow 22">
            <a:extLst>
              <a:ext uri="{FF2B5EF4-FFF2-40B4-BE49-F238E27FC236}">
                <a16:creationId xmlns:a16="http://schemas.microsoft.com/office/drawing/2014/main" id="{88BE5BB8-7DCC-415D-BBCD-C19C3C438919}"/>
              </a:ext>
            </a:extLst>
          </p:cNvPr>
          <p:cNvCxnSpPr>
            <a:cxnSpLocks/>
          </p:cNvCxnSpPr>
          <p:nvPr/>
        </p:nvCxnSpPr>
        <p:spPr>
          <a:xfrm>
            <a:off x="2996868" y="3296812"/>
            <a:ext cx="0" cy="245335"/>
          </a:xfrm>
          <a:prstGeom prst="straightConnector1">
            <a:avLst/>
          </a:prstGeom>
          <a:noFill/>
          <a:ln w="3175" cap="flat" cmpd="sng" algn="ctr">
            <a:solidFill>
              <a:srgbClr val="11447C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373" name="Connector: Elbow 14">
            <a:extLst>
              <a:ext uri="{FF2B5EF4-FFF2-40B4-BE49-F238E27FC236}">
                <a16:creationId xmlns:a16="http://schemas.microsoft.com/office/drawing/2014/main" id="{ADF03DB2-83D2-4AE6-93B0-1B4039B93616}"/>
              </a:ext>
            </a:extLst>
          </p:cNvPr>
          <p:cNvCxnSpPr>
            <a:cxnSpLocks/>
          </p:cNvCxnSpPr>
          <p:nvPr/>
        </p:nvCxnSpPr>
        <p:spPr>
          <a:xfrm>
            <a:off x="3571351" y="2372701"/>
            <a:ext cx="683550" cy="1140"/>
          </a:xfrm>
          <a:prstGeom prst="straightConnector1">
            <a:avLst/>
          </a:prstGeom>
          <a:noFill/>
          <a:ln w="3175" cap="flat" cmpd="sng" algn="ctr">
            <a:solidFill>
              <a:srgbClr val="11447C"/>
            </a:solidFill>
            <a:prstDash val="solid"/>
            <a:tailEnd type="triangle"/>
          </a:ln>
          <a:effectLst/>
        </p:spPr>
      </p:cxnSp>
      <p:cxnSp>
        <p:nvCxnSpPr>
          <p:cNvPr id="374" name="Connector: Elbow 14">
            <a:extLst>
              <a:ext uri="{FF2B5EF4-FFF2-40B4-BE49-F238E27FC236}">
                <a16:creationId xmlns:a16="http://schemas.microsoft.com/office/drawing/2014/main" id="{ADF03DB2-83D2-4AE6-93B0-1B4039B93616}"/>
              </a:ext>
            </a:extLst>
          </p:cNvPr>
          <p:cNvCxnSpPr>
            <a:cxnSpLocks/>
          </p:cNvCxnSpPr>
          <p:nvPr/>
        </p:nvCxnSpPr>
        <p:spPr>
          <a:xfrm>
            <a:off x="1504640" y="2372701"/>
            <a:ext cx="180000" cy="1140"/>
          </a:xfrm>
          <a:prstGeom prst="straightConnector1">
            <a:avLst/>
          </a:prstGeom>
          <a:noFill/>
          <a:ln w="3175" cap="flat" cmpd="sng" algn="ctr">
            <a:solidFill>
              <a:srgbClr val="11447C"/>
            </a:solidFill>
            <a:prstDash val="solid"/>
            <a:tailEnd type="triangle"/>
          </a:ln>
          <a:effectLst/>
        </p:spPr>
      </p:cxnSp>
      <p:sp>
        <p:nvSpPr>
          <p:cNvPr id="375" name="Rounded Rectangle 374"/>
          <p:cNvSpPr/>
          <p:nvPr/>
        </p:nvSpPr>
        <p:spPr>
          <a:xfrm>
            <a:off x="5933112" y="1587329"/>
            <a:ext cx="2002348" cy="248829"/>
          </a:xfrm>
          <a:prstGeom prst="roundRect">
            <a:avLst/>
          </a:prstGeom>
          <a:solidFill>
            <a:srgbClr val="15467B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Assinatura de Contrato</a:t>
            </a:r>
          </a:p>
        </p:txBody>
      </p:sp>
      <p:sp>
        <p:nvSpPr>
          <p:cNvPr id="376" name="Rounded Rectangle 375"/>
          <p:cNvSpPr/>
          <p:nvPr/>
        </p:nvSpPr>
        <p:spPr>
          <a:xfrm>
            <a:off x="8538211" y="1582559"/>
            <a:ext cx="934111" cy="253599"/>
          </a:xfrm>
          <a:prstGeom prst="roundRect">
            <a:avLst/>
          </a:prstGeom>
          <a:solidFill>
            <a:srgbClr val="15467B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Fecho</a:t>
            </a:r>
          </a:p>
        </p:txBody>
      </p:sp>
      <p:sp>
        <p:nvSpPr>
          <p:cNvPr id="377" name="Rounded Rectangle 376"/>
          <p:cNvSpPr/>
          <p:nvPr/>
        </p:nvSpPr>
        <p:spPr>
          <a:xfrm>
            <a:off x="3812202" y="3798949"/>
            <a:ext cx="2002348" cy="144000"/>
          </a:xfrm>
          <a:prstGeom prst="roundRect">
            <a:avLst/>
          </a:prstGeom>
          <a:solidFill>
            <a:srgbClr val="15467B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1ªetapa de validação de </a:t>
            </a:r>
            <a:r>
              <a:rPr kumimoji="0" lang="pt-PT" sz="7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back</a:t>
            </a:r>
            <a:r>
              <a:rPr kumimoji="0" lang="pt-PT" sz="7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pt-PT" sz="7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office</a:t>
            </a:r>
            <a:endParaRPr kumimoji="0" lang="pt-PT" sz="700" b="1" i="1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8" name="Rounded Rectangle 377"/>
          <p:cNvSpPr/>
          <p:nvPr/>
        </p:nvSpPr>
        <p:spPr>
          <a:xfrm>
            <a:off x="6415875" y="3798949"/>
            <a:ext cx="1820316" cy="144000"/>
          </a:xfrm>
          <a:prstGeom prst="roundRect">
            <a:avLst/>
          </a:prstGeom>
          <a:solidFill>
            <a:srgbClr val="15467B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2ªetapa de validação de </a:t>
            </a:r>
            <a:r>
              <a:rPr kumimoji="0" lang="pt-PT" sz="7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back</a:t>
            </a:r>
            <a:r>
              <a:rPr kumimoji="0" lang="pt-PT" sz="7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pt-PT" sz="7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office</a:t>
            </a:r>
            <a:endParaRPr kumimoji="0" lang="pt-PT" sz="700" b="1" i="1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9" name="Rounded Rectangle 378"/>
          <p:cNvSpPr/>
          <p:nvPr/>
        </p:nvSpPr>
        <p:spPr>
          <a:xfrm>
            <a:off x="8593515" y="3798949"/>
            <a:ext cx="1654833" cy="144000"/>
          </a:xfrm>
          <a:prstGeom prst="roundRect">
            <a:avLst/>
          </a:prstGeom>
          <a:solidFill>
            <a:srgbClr val="15467B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Conclusão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80BD7405-FD09-40BF-87F2-1C2D80069562}"/>
              </a:ext>
            </a:extLst>
          </p:cNvPr>
          <p:cNvSpPr txBox="1"/>
          <p:nvPr/>
        </p:nvSpPr>
        <p:spPr>
          <a:xfrm>
            <a:off x="8757819" y="2707785"/>
            <a:ext cx="10803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90488" indent="-90488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700">
                <a:solidFill>
                  <a:schemeClr val="accent1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180975" lvl="1" indent="-85725" algn="just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­"/>
              <a:defRPr sz="700">
                <a:solidFill>
                  <a:schemeClr val="accent1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</a:lstStyle>
          <a:p>
            <a:pPr fontAlgn="base"/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Processo </a:t>
            </a: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concluído</a:t>
            </a:r>
            <a:endParaRPr lang="pt-PT" dirty="0">
              <a:solidFill>
                <a:srgbClr val="15467B"/>
              </a:solidFill>
              <a:latin typeface="Trebuchet MS" panose="020B0603020202020204"/>
            </a:endParaRPr>
          </a:p>
        </p:txBody>
      </p:sp>
      <p:cxnSp>
        <p:nvCxnSpPr>
          <p:cNvPr id="381" name="Connector: Elbow 22">
            <a:extLst>
              <a:ext uri="{FF2B5EF4-FFF2-40B4-BE49-F238E27FC236}">
                <a16:creationId xmlns:a16="http://schemas.microsoft.com/office/drawing/2014/main" id="{88BE5BB8-7DCC-415D-BBCD-C19C3C438919}"/>
              </a:ext>
            </a:extLst>
          </p:cNvPr>
          <p:cNvCxnSpPr>
            <a:cxnSpLocks/>
          </p:cNvCxnSpPr>
          <p:nvPr/>
        </p:nvCxnSpPr>
        <p:spPr>
          <a:xfrm>
            <a:off x="3700864" y="3282301"/>
            <a:ext cx="0" cy="245335"/>
          </a:xfrm>
          <a:prstGeom prst="straightConnector1">
            <a:avLst/>
          </a:prstGeom>
          <a:noFill/>
          <a:ln w="3175" cap="flat" cmpd="sng" algn="ctr">
            <a:solidFill>
              <a:srgbClr val="11447C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382" name="Connector: Elbow 22">
            <a:extLst>
              <a:ext uri="{FF2B5EF4-FFF2-40B4-BE49-F238E27FC236}">
                <a16:creationId xmlns:a16="http://schemas.microsoft.com/office/drawing/2014/main" id="{88BE5BB8-7DCC-415D-BBCD-C19C3C438919}"/>
              </a:ext>
            </a:extLst>
          </p:cNvPr>
          <p:cNvCxnSpPr>
            <a:cxnSpLocks/>
          </p:cNvCxnSpPr>
          <p:nvPr/>
        </p:nvCxnSpPr>
        <p:spPr>
          <a:xfrm>
            <a:off x="7375946" y="3264151"/>
            <a:ext cx="0" cy="245335"/>
          </a:xfrm>
          <a:prstGeom prst="straightConnector1">
            <a:avLst/>
          </a:prstGeom>
          <a:noFill/>
          <a:ln w="3175" cap="flat" cmpd="sng" algn="ctr">
            <a:solidFill>
              <a:srgbClr val="11447C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383" name="Connector: Elbow 14">
            <a:extLst>
              <a:ext uri="{FF2B5EF4-FFF2-40B4-BE49-F238E27FC236}">
                <a16:creationId xmlns:a16="http://schemas.microsoft.com/office/drawing/2014/main" id="{ADF03DB2-83D2-4AE6-93B0-1B4039B93616}"/>
              </a:ext>
            </a:extLst>
          </p:cNvPr>
          <p:cNvCxnSpPr>
            <a:cxnSpLocks/>
          </p:cNvCxnSpPr>
          <p:nvPr/>
        </p:nvCxnSpPr>
        <p:spPr>
          <a:xfrm>
            <a:off x="7935593" y="2377471"/>
            <a:ext cx="621409" cy="1140"/>
          </a:xfrm>
          <a:prstGeom prst="straightConnector1">
            <a:avLst/>
          </a:prstGeom>
          <a:noFill/>
          <a:ln w="3175" cap="flat" cmpd="sng" algn="ctr">
            <a:solidFill>
              <a:srgbClr val="11447C"/>
            </a:solidFill>
            <a:prstDash val="solid"/>
            <a:tailEnd type="triangle"/>
          </a:ln>
          <a:effectLst/>
        </p:spPr>
      </p:cxnSp>
      <p:sp>
        <p:nvSpPr>
          <p:cNvPr id="384" name="Oval 383">
            <a:extLst>
              <a:ext uri="{FF2B5EF4-FFF2-40B4-BE49-F238E27FC236}">
                <a16:creationId xmlns:a16="http://schemas.microsoft.com/office/drawing/2014/main" id="{9378B054-E4F4-4FBD-85C7-0D7FC29751AE}"/>
              </a:ext>
            </a:extLst>
          </p:cNvPr>
          <p:cNvSpPr>
            <a:spLocks noChangeAspect="1"/>
          </p:cNvSpPr>
          <p:nvPr/>
        </p:nvSpPr>
        <p:spPr>
          <a:xfrm>
            <a:off x="1025523" y="1935458"/>
            <a:ext cx="148760" cy="148760"/>
          </a:xfrm>
          <a:prstGeom prst="ellipse">
            <a:avLst/>
          </a:prstGeom>
          <a:solidFill>
            <a:srgbClr val="15467B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Segoe UI Historic" panose="020B0502040204020203" pitchFamily="34" charset="0"/>
                <a:cs typeface="Segoe UI Historic" panose="020B0502040204020203" pitchFamily="34" charset="0"/>
              </a:rPr>
              <a:t>1</a:t>
            </a:r>
          </a:p>
        </p:txBody>
      </p:sp>
      <p:pic>
        <p:nvPicPr>
          <p:cNvPr id="385" name="Picture 384"/>
          <p:cNvPicPr>
            <a:picLocks noChangeAspect="1"/>
          </p:cNvPicPr>
          <p:nvPr/>
        </p:nvPicPr>
        <p:blipFill>
          <a:blip r:embed="rId2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2067B0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 flipH="1">
            <a:off x="909635" y="2182778"/>
            <a:ext cx="487333" cy="487333"/>
          </a:xfrm>
          <a:prstGeom prst="rect">
            <a:avLst/>
          </a:prstGeom>
        </p:spPr>
      </p:pic>
      <p:sp>
        <p:nvSpPr>
          <p:cNvPr id="386" name="Oval 385">
            <a:extLst>
              <a:ext uri="{FF2B5EF4-FFF2-40B4-BE49-F238E27FC236}">
                <a16:creationId xmlns:a16="http://schemas.microsoft.com/office/drawing/2014/main" id="{9378B054-E4F4-4FBD-85C7-0D7FC29751AE}"/>
              </a:ext>
            </a:extLst>
          </p:cNvPr>
          <p:cNvSpPr>
            <a:spLocks noChangeAspect="1"/>
          </p:cNvSpPr>
          <p:nvPr/>
        </p:nvSpPr>
        <p:spPr>
          <a:xfrm>
            <a:off x="1979251" y="1935458"/>
            <a:ext cx="148760" cy="148760"/>
          </a:xfrm>
          <a:prstGeom prst="ellipse">
            <a:avLst/>
          </a:prstGeom>
          <a:solidFill>
            <a:srgbClr val="15467B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Segoe UI Historic" panose="020B0502040204020203" pitchFamily="34" charset="0"/>
                <a:cs typeface="Segoe UI Historic" panose="020B0502040204020203" pitchFamily="34" charset="0"/>
              </a:rPr>
              <a:t>2</a:t>
            </a:r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9378B054-E4F4-4FBD-85C7-0D7FC29751AE}"/>
              </a:ext>
            </a:extLst>
          </p:cNvPr>
          <p:cNvSpPr>
            <a:spLocks noChangeAspect="1"/>
          </p:cNvSpPr>
          <p:nvPr/>
        </p:nvSpPr>
        <p:spPr>
          <a:xfrm>
            <a:off x="2993861" y="1935458"/>
            <a:ext cx="148760" cy="148760"/>
          </a:xfrm>
          <a:prstGeom prst="ellipse">
            <a:avLst/>
          </a:prstGeom>
          <a:solidFill>
            <a:srgbClr val="15467B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Segoe UI Historic" panose="020B0502040204020203" pitchFamily="34" charset="0"/>
                <a:cs typeface="Segoe UI Historic" panose="020B0502040204020203" pitchFamily="34" charset="0"/>
              </a:rPr>
              <a:t>3</a:t>
            </a:r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9378B054-E4F4-4FBD-85C7-0D7FC29751AE}"/>
              </a:ext>
            </a:extLst>
          </p:cNvPr>
          <p:cNvSpPr>
            <a:spLocks noChangeAspect="1"/>
          </p:cNvSpPr>
          <p:nvPr/>
        </p:nvSpPr>
        <p:spPr>
          <a:xfrm>
            <a:off x="4708903" y="3542147"/>
            <a:ext cx="148760" cy="148760"/>
          </a:xfrm>
          <a:prstGeom prst="ellipse">
            <a:avLst/>
          </a:prstGeom>
          <a:solidFill>
            <a:srgbClr val="15467B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Segoe UI Historic" panose="020B0502040204020203" pitchFamily="34" charset="0"/>
                <a:cs typeface="Segoe UI Historic" panose="020B0502040204020203" pitchFamily="34" charset="0"/>
              </a:rPr>
              <a:t>4</a:t>
            </a:r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9378B054-E4F4-4FBD-85C7-0D7FC29751AE}"/>
              </a:ext>
            </a:extLst>
          </p:cNvPr>
          <p:cNvSpPr>
            <a:spLocks noChangeAspect="1"/>
          </p:cNvSpPr>
          <p:nvPr/>
        </p:nvSpPr>
        <p:spPr>
          <a:xfrm>
            <a:off x="4708903" y="1935458"/>
            <a:ext cx="148760" cy="148760"/>
          </a:xfrm>
          <a:prstGeom prst="ellipse">
            <a:avLst/>
          </a:prstGeom>
          <a:solidFill>
            <a:srgbClr val="15467B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Segoe UI Historic" panose="020B0502040204020203" pitchFamily="34" charset="0"/>
                <a:cs typeface="Segoe UI Historic" panose="020B0502040204020203" pitchFamily="34" charset="0"/>
              </a:rPr>
              <a:t>4</a:t>
            </a:r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9378B054-E4F4-4FBD-85C7-0D7FC29751AE}"/>
              </a:ext>
            </a:extLst>
          </p:cNvPr>
          <p:cNvSpPr>
            <a:spLocks noChangeAspect="1"/>
          </p:cNvSpPr>
          <p:nvPr/>
        </p:nvSpPr>
        <p:spPr>
          <a:xfrm>
            <a:off x="6167883" y="1935458"/>
            <a:ext cx="148760" cy="148760"/>
          </a:xfrm>
          <a:prstGeom prst="ellipse">
            <a:avLst/>
          </a:prstGeom>
          <a:solidFill>
            <a:srgbClr val="15467B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Segoe UI Historic" panose="020B0502040204020203" pitchFamily="34" charset="0"/>
                <a:cs typeface="Segoe UI Historic" panose="020B0502040204020203" pitchFamily="34" charset="0"/>
              </a:rPr>
              <a:t>5</a:t>
            </a:r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9378B054-E4F4-4FBD-85C7-0D7FC29751AE}"/>
              </a:ext>
            </a:extLst>
          </p:cNvPr>
          <p:cNvSpPr>
            <a:spLocks noChangeAspect="1"/>
          </p:cNvSpPr>
          <p:nvPr/>
        </p:nvSpPr>
        <p:spPr>
          <a:xfrm>
            <a:off x="7324966" y="1935458"/>
            <a:ext cx="148760" cy="148760"/>
          </a:xfrm>
          <a:prstGeom prst="ellipse">
            <a:avLst/>
          </a:prstGeom>
          <a:solidFill>
            <a:srgbClr val="15467B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Segoe UI Historic" panose="020B0502040204020203" pitchFamily="34" charset="0"/>
                <a:cs typeface="Segoe UI Historic" panose="020B0502040204020203" pitchFamily="34" charset="0"/>
              </a:rPr>
              <a:t>6</a:t>
            </a:r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9378B054-E4F4-4FBD-85C7-0D7FC29751AE}"/>
              </a:ext>
            </a:extLst>
          </p:cNvPr>
          <p:cNvSpPr>
            <a:spLocks noChangeAspect="1"/>
          </p:cNvSpPr>
          <p:nvPr/>
        </p:nvSpPr>
        <p:spPr>
          <a:xfrm>
            <a:off x="8957448" y="1935458"/>
            <a:ext cx="148760" cy="148760"/>
          </a:xfrm>
          <a:prstGeom prst="ellipse">
            <a:avLst/>
          </a:prstGeom>
          <a:solidFill>
            <a:srgbClr val="15467B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Segoe UI Historic" panose="020B0502040204020203" pitchFamily="34" charset="0"/>
                <a:cs typeface="Segoe UI Historic" panose="020B0502040204020203" pitchFamily="34" charset="0"/>
              </a:rPr>
              <a:t>8</a:t>
            </a:r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9378B054-E4F4-4FBD-85C7-0D7FC29751AE}"/>
              </a:ext>
            </a:extLst>
          </p:cNvPr>
          <p:cNvSpPr>
            <a:spLocks noChangeAspect="1"/>
          </p:cNvSpPr>
          <p:nvPr/>
        </p:nvSpPr>
        <p:spPr>
          <a:xfrm>
            <a:off x="7301566" y="3542147"/>
            <a:ext cx="148760" cy="148760"/>
          </a:xfrm>
          <a:prstGeom prst="ellipse">
            <a:avLst/>
          </a:prstGeom>
          <a:solidFill>
            <a:srgbClr val="15467B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Segoe UI Historic" panose="020B0502040204020203" pitchFamily="34" charset="0"/>
                <a:cs typeface="Segoe UI Historic" panose="020B0502040204020203" pitchFamily="34" charset="0"/>
              </a:rPr>
              <a:t>7</a:t>
            </a:r>
          </a:p>
        </p:txBody>
      </p:sp>
      <p:sp>
        <p:nvSpPr>
          <p:cNvPr id="394" name="Oval 393">
            <a:extLst>
              <a:ext uri="{FF2B5EF4-FFF2-40B4-BE49-F238E27FC236}">
                <a16:creationId xmlns:a16="http://schemas.microsoft.com/office/drawing/2014/main" id="{9378B054-E4F4-4FBD-85C7-0D7FC29751AE}"/>
              </a:ext>
            </a:extLst>
          </p:cNvPr>
          <p:cNvSpPr>
            <a:spLocks noChangeAspect="1"/>
          </p:cNvSpPr>
          <p:nvPr/>
        </p:nvSpPr>
        <p:spPr>
          <a:xfrm>
            <a:off x="9324752" y="3542147"/>
            <a:ext cx="148760" cy="148760"/>
          </a:xfrm>
          <a:prstGeom prst="ellipse">
            <a:avLst/>
          </a:prstGeom>
          <a:solidFill>
            <a:srgbClr val="15467B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Segoe UI Historic" panose="020B0502040204020203" pitchFamily="34" charset="0"/>
                <a:cs typeface="Segoe UI Historic" panose="020B0502040204020203" pitchFamily="34" charset="0"/>
              </a:rPr>
              <a:t>8</a:t>
            </a:r>
          </a:p>
        </p:txBody>
      </p:sp>
      <p:pic>
        <p:nvPicPr>
          <p:cNvPr id="395" name="Picture 394"/>
          <p:cNvPicPr>
            <a:picLocks noChangeAspect="1"/>
          </p:cNvPicPr>
          <p:nvPr/>
        </p:nvPicPr>
        <p:blipFill>
          <a:blip r:embed="rId21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duotone>
              <a:srgbClr val="15467B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4261918" y="4015506"/>
            <a:ext cx="251580" cy="281352"/>
          </a:xfrm>
          <a:prstGeom prst="rect">
            <a:avLst/>
          </a:prstGeom>
        </p:spPr>
      </p:pic>
      <p:pic>
        <p:nvPicPr>
          <p:cNvPr id="396" name="Picture 395"/>
          <p:cNvPicPr>
            <a:picLocks noChangeAspect="1"/>
          </p:cNvPicPr>
          <p:nvPr/>
        </p:nvPicPr>
        <p:blipFill>
          <a:blip r:embed="rId21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duotone>
              <a:srgbClr val="15467B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2992554" y="2326040"/>
            <a:ext cx="161147" cy="162350"/>
          </a:xfrm>
          <a:prstGeom prst="rect">
            <a:avLst/>
          </a:prstGeom>
        </p:spPr>
      </p:pic>
      <p:pic>
        <p:nvPicPr>
          <p:cNvPr id="397" name="Picture 396"/>
          <p:cNvPicPr>
            <a:picLocks noChangeAspect="1" noChangeArrowheads="1"/>
          </p:cNvPicPr>
          <p:nvPr/>
        </p:nvPicPr>
        <p:blipFill>
          <a:blip r:embed="rId207" cstate="print">
            <a:duotone>
              <a:srgbClr val="15467B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7328764" y="4008370"/>
            <a:ext cx="308666" cy="2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8" name="Picture 397"/>
          <p:cNvPicPr>
            <a:picLocks noChangeAspect="1"/>
          </p:cNvPicPr>
          <p:nvPr/>
        </p:nvPicPr>
        <p:blipFill>
          <a:blip r:embed="rId208" cstate="print">
            <a:duotone>
              <a:srgbClr val="15467B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493" y="4014662"/>
            <a:ext cx="270005" cy="270005"/>
          </a:xfrm>
          <a:prstGeom prst="rect">
            <a:avLst/>
          </a:prstGeom>
        </p:spPr>
      </p:pic>
      <p:pic>
        <p:nvPicPr>
          <p:cNvPr id="399" name="Picture 398"/>
          <p:cNvPicPr>
            <a:picLocks noChangeAspect="1"/>
          </p:cNvPicPr>
          <p:nvPr/>
        </p:nvPicPr>
        <p:blipFill>
          <a:blip r:embed="rId208" cstate="print">
            <a:duotone>
              <a:srgbClr val="15467B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761" y="4001686"/>
            <a:ext cx="270005" cy="270005"/>
          </a:xfrm>
          <a:prstGeom prst="rect">
            <a:avLst/>
          </a:prstGeom>
        </p:spPr>
      </p:pic>
      <p:pic>
        <p:nvPicPr>
          <p:cNvPr id="400" name="Graphic 86">
            <a:extLst>
              <a:ext uri="{FF2B5EF4-FFF2-40B4-BE49-F238E27FC236}">
                <a16:creationId xmlns:a16="http://schemas.microsoft.com/office/drawing/2014/main" id="{4CD3B1D9-FD7F-EC48-9A23-3F65F1FE04A8}"/>
              </a:ext>
            </a:extLst>
          </p:cNvPr>
          <p:cNvPicPr>
            <a:picLocks noChangeAspect="1"/>
          </p:cNvPicPr>
          <p:nvPr/>
        </p:nvPicPr>
        <p:blipFill>
          <a:blip r:embed="rId214" cstate="print">
            <a:duotone>
              <a:srgbClr val="15467B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6154317" y="2266701"/>
            <a:ext cx="193431" cy="283699"/>
          </a:xfrm>
          <a:prstGeom prst="rect">
            <a:avLst/>
          </a:prstGeom>
        </p:spPr>
      </p:pic>
      <p:pic>
        <p:nvPicPr>
          <p:cNvPr id="401" name="Graphic 337">
            <a:extLst>
              <a:ext uri="{FF2B5EF4-FFF2-40B4-BE49-F238E27FC236}">
                <a16:creationId xmlns:a16="http://schemas.microsoft.com/office/drawing/2014/main" id="{4472AAEB-CE6F-EE4A-851B-6EF9B418B628}"/>
              </a:ext>
            </a:extLst>
          </p:cNvPr>
          <p:cNvPicPr>
            <a:picLocks noChangeAspect="1"/>
          </p:cNvPicPr>
          <p:nvPr/>
        </p:nvPicPr>
        <p:blipFill>
          <a:blip r:embed="rId215" cstate="print">
            <a:duotone>
              <a:srgbClr val="15467B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93"/>
              </a:ext>
            </a:extLst>
          </a:blip>
          <a:stretch>
            <a:fillRect/>
          </a:stretch>
        </p:blipFill>
        <p:spPr>
          <a:xfrm>
            <a:off x="4667373" y="2319465"/>
            <a:ext cx="208183" cy="176155"/>
          </a:xfrm>
          <a:prstGeom prst="rect">
            <a:avLst/>
          </a:prstGeom>
        </p:spPr>
      </p:pic>
      <p:sp>
        <p:nvSpPr>
          <p:cNvPr id="402" name="TextBox 401">
            <a:extLst>
              <a:ext uri="{FF2B5EF4-FFF2-40B4-BE49-F238E27FC236}">
                <a16:creationId xmlns:a16="http://schemas.microsoft.com/office/drawing/2014/main" id="{80BD7405-FD09-40BF-87F2-1C2D80069562}"/>
              </a:ext>
            </a:extLst>
          </p:cNvPr>
          <p:cNvSpPr txBox="1"/>
          <p:nvPr/>
        </p:nvSpPr>
        <p:spPr>
          <a:xfrm>
            <a:off x="2005415" y="6064726"/>
            <a:ext cx="18748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sz="700" dirty="0" smtClean="0">
                <a:solidFill>
                  <a:srgbClr val="15467B"/>
                </a:solidFill>
                <a:latin typeface="Trebuchet MS" panose="020B0603020202020204"/>
                <a:ea typeface="Segoe UI Historic" panose="020B0502040204020203" pitchFamily="34" charset="0"/>
                <a:cs typeface="Segoe UI Historic" panose="020B0502040204020203" pitchFamily="34" charset="0"/>
              </a:rPr>
              <a:t>Validar se é cliente</a:t>
            </a:r>
          </a:p>
          <a:p>
            <a:pPr marL="85725" indent="-85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sz="700" dirty="0" smtClean="0">
                <a:solidFill>
                  <a:srgbClr val="15467B"/>
                </a:solidFill>
                <a:latin typeface="Trebuchet MS" panose="020B0603020202020204"/>
                <a:ea typeface="Segoe UI Historic" panose="020B0502040204020203" pitchFamily="34" charset="0"/>
                <a:cs typeface="Segoe UI Historic" panose="020B0502040204020203" pitchFamily="34" charset="0"/>
              </a:rPr>
              <a:t>Obter dados e documentos, se é Cliente </a:t>
            </a:r>
          </a:p>
          <a:p>
            <a:pPr marL="85725" fontAlgn="base">
              <a:spcBef>
                <a:spcPct val="0"/>
              </a:spcBef>
              <a:spcAft>
                <a:spcPct val="0"/>
              </a:spcAft>
            </a:pPr>
            <a:r>
              <a:rPr lang="pt-PT" sz="700" dirty="0" smtClean="0">
                <a:solidFill>
                  <a:srgbClr val="15467B"/>
                </a:solidFill>
                <a:latin typeface="Trebuchet MS" panose="020B0603020202020204"/>
                <a:ea typeface="Segoe UI Historic" panose="020B0502040204020203" pitchFamily="34" charset="0"/>
                <a:cs typeface="Segoe UI Historic" panose="020B0502040204020203" pitchFamily="34" charset="0"/>
              </a:rPr>
              <a:t>(sistemas CRM/ Cliente, Arq. Digital)</a:t>
            </a:r>
            <a:endParaRPr lang="pt-PT" sz="700" i="1" dirty="0">
              <a:solidFill>
                <a:srgbClr val="15467B"/>
              </a:solidFill>
              <a:latin typeface="Trebuchet MS" panose="020B0603020202020204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80BD7405-FD09-40BF-87F2-1C2D80069562}"/>
              </a:ext>
            </a:extLst>
          </p:cNvPr>
          <p:cNvSpPr txBox="1"/>
          <p:nvPr/>
        </p:nvSpPr>
        <p:spPr>
          <a:xfrm>
            <a:off x="4469875" y="6064726"/>
            <a:ext cx="2538627" cy="78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90488" indent="-90488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700">
                <a:solidFill>
                  <a:schemeClr val="accent1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180975" lvl="1" indent="-85725" algn="just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­"/>
              <a:defRPr sz="700">
                <a:solidFill>
                  <a:schemeClr val="accent1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</a:lstStyle>
          <a:p>
            <a:pPr fontAlgn="base"/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Obter </a:t>
            </a:r>
            <a:r>
              <a:rPr lang="pt-PT" i="1" dirty="0" err="1">
                <a:solidFill>
                  <a:srgbClr val="15467B"/>
                </a:solidFill>
                <a:latin typeface="Trebuchet MS" panose="020B0603020202020204"/>
              </a:rPr>
              <a:t>scoring</a:t>
            </a:r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 de Risco/ AML </a:t>
            </a: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(vários sistemas: </a:t>
            </a:r>
            <a:r>
              <a:rPr lang="pt-PT" dirty="0" err="1" smtClean="0">
                <a:solidFill>
                  <a:srgbClr val="15467B"/>
                </a:solidFill>
                <a:latin typeface="Trebuchet MS" panose="020B0603020202020204"/>
              </a:rPr>
              <a:t>Iberiform</a:t>
            </a:r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, VMAS, MATCH</a:t>
            </a: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, </a:t>
            </a:r>
            <a:r>
              <a:rPr lang="pt-PT" dirty="0" err="1" smtClean="0">
                <a:solidFill>
                  <a:srgbClr val="15467B"/>
                </a:solidFill>
                <a:latin typeface="Trebuchet MS" panose="020B0603020202020204"/>
              </a:rPr>
              <a:t>BdP</a:t>
            </a: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, …)</a:t>
            </a:r>
            <a:endParaRPr lang="pt-PT" dirty="0">
              <a:solidFill>
                <a:srgbClr val="15467B"/>
              </a:solidFill>
              <a:latin typeface="Trebuchet MS" panose="020B0603020202020204"/>
            </a:endParaRPr>
          </a:p>
          <a:p>
            <a:pPr fontAlgn="base"/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Obter parecer do </a:t>
            </a:r>
            <a:r>
              <a:rPr lang="pt-PT" i="1" dirty="0" smtClean="0">
                <a:solidFill>
                  <a:srgbClr val="15467B"/>
                </a:solidFill>
                <a:latin typeface="Trebuchet MS" panose="020B0603020202020204"/>
              </a:rPr>
              <a:t>Compliance Office</a:t>
            </a: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, DRC (Direção Risco Crédito) e/ou Área Comercial</a:t>
            </a:r>
          </a:p>
          <a:p>
            <a:pPr fontAlgn="base"/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Produzir PDF </a:t>
            </a:r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pré-preenchido com os </a:t>
            </a: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meta dados </a:t>
            </a:r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resultados do tratamento do </a:t>
            </a: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processo</a:t>
            </a:r>
            <a:endParaRPr lang="pt-PT" dirty="0">
              <a:solidFill>
                <a:srgbClr val="15467B"/>
              </a:solidFill>
              <a:latin typeface="Trebuchet MS" panose="020B0603020202020204"/>
            </a:endParaRP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80BD7405-FD09-40BF-87F2-1C2D80069562}"/>
              </a:ext>
            </a:extLst>
          </p:cNvPr>
          <p:cNvSpPr txBox="1"/>
          <p:nvPr/>
        </p:nvSpPr>
        <p:spPr>
          <a:xfrm>
            <a:off x="8409001" y="6064726"/>
            <a:ext cx="1459373" cy="548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90488" indent="-90488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700">
                <a:solidFill>
                  <a:schemeClr val="accent1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180975" lvl="1" indent="-85725" algn="just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­"/>
              <a:defRPr sz="700">
                <a:solidFill>
                  <a:schemeClr val="accent1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</a:lstStyle>
          <a:p>
            <a:pPr fontAlgn="base"/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Orquestrar pedidos e integração com sistemas </a:t>
            </a: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core </a:t>
            </a:r>
          </a:p>
          <a:p>
            <a:pPr marL="85725" indent="0" fontAlgn="base">
              <a:buFont typeface="Arial" panose="020B0604020202020204" pitchFamily="34" charset="0"/>
              <a:buNone/>
            </a:pP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(CRM</a:t>
            </a:r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/ Cliente, Arq. Digital</a:t>
            </a: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, </a:t>
            </a:r>
            <a:r>
              <a:rPr lang="pt-PT" dirty="0">
                <a:solidFill>
                  <a:srgbClr val="15467B"/>
                </a:solidFill>
                <a:latin typeface="Trebuchet MS" panose="020B0603020202020204"/>
              </a:rPr>
              <a:t>outros)</a:t>
            </a:r>
          </a:p>
        </p:txBody>
      </p:sp>
      <p:pic>
        <p:nvPicPr>
          <p:cNvPr id="405" name="Picture 404"/>
          <p:cNvPicPr>
            <a:picLocks noChangeAspect="1"/>
          </p:cNvPicPr>
          <p:nvPr/>
        </p:nvPicPr>
        <p:blipFill>
          <a:blip r:embed="rId294">
            <a:duotone>
              <a:srgbClr val="15467B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872" y="6121079"/>
            <a:ext cx="270005" cy="279524"/>
          </a:xfrm>
          <a:prstGeom prst="rect">
            <a:avLst/>
          </a:prstGeom>
        </p:spPr>
      </p:pic>
      <p:pic>
        <p:nvPicPr>
          <p:cNvPr id="406" name="Picture 405"/>
          <p:cNvPicPr>
            <a:picLocks noChangeAspect="1"/>
          </p:cNvPicPr>
          <p:nvPr/>
        </p:nvPicPr>
        <p:blipFill>
          <a:blip r:embed="rId294">
            <a:duotone>
              <a:srgbClr val="15467B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932" y="6121079"/>
            <a:ext cx="270005" cy="279524"/>
          </a:xfrm>
          <a:prstGeom prst="rect">
            <a:avLst/>
          </a:prstGeom>
        </p:spPr>
      </p:pic>
      <p:pic>
        <p:nvPicPr>
          <p:cNvPr id="407" name="Picture 406"/>
          <p:cNvPicPr>
            <a:picLocks noChangeAspect="1"/>
          </p:cNvPicPr>
          <p:nvPr/>
        </p:nvPicPr>
        <p:blipFill rotWithShape="1">
          <a:blip r:embed="rId295" cstate="print">
            <a:duotone>
              <a:srgbClr val="15467B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6" t="15205" r="13743" b="15204"/>
          <a:stretch/>
        </p:blipFill>
        <p:spPr>
          <a:xfrm>
            <a:off x="9188650" y="4008759"/>
            <a:ext cx="247892" cy="238859"/>
          </a:xfrm>
          <a:prstGeom prst="rect">
            <a:avLst/>
          </a:prstGeom>
        </p:spPr>
      </p:pic>
      <p:cxnSp>
        <p:nvCxnSpPr>
          <p:cNvPr id="408" name="Connector: Elbow 22">
            <a:extLst>
              <a:ext uri="{FF2B5EF4-FFF2-40B4-BE49-F238E27FC236}">
                <a16:creationId xmlns:a16="http://schemas.microsoft.com/office/drawing/2014/main" id="{88BE5BB8-7DCC-415D-BBCD-C19C3C438919}"/>
              </a:ext>
            </a:extLst>
          </p:cNvPr>
          <p:cNvCxnSpPr>
            <a:cxnSpLocks/>
          </p:cNvCxnSpPr>
          <p:nvPr/>
        </p:nvCxnSpPr>
        <p:spPr>
          <a:xfrm>
            <a:off x="4783283" y="3264151"/>
            <a:ext cx="0" cy="245335"/>
          </a:xfrm>
          <a:prstGeom prst="straightConnector1">
            <a:avLst/>
          </a:prstGeom>
          <a:noFill/>
          <a:ln w="3175" cap="flat" cmpd="sng" algn="ctr">
            <a:solidFill>
              <a:srgbClr val="11447C"/>
            </a:solidFill>
            <a:prstDash val="solid"/>
            <a:headEnd type="triangle"/>
            <a:tailEnd type="triangle"/>
          </a:ln>
          <a:effectLst/>
        </p:spPr>
      </p:cxnSp>
      <p:pic>
        <p:nvPicPr>
          <p:cNvPr id="409" name="Picture 408"/>
          <p:cNvPicPr>
            <a:picLocks noChangeAspect="1"/>
          </p:cNvPicPr>
          <p:nvPr/>
        </p:nvPicPr>
        <p:blipFill>
          <a:blip r:embed="rId2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029" y="3801799"/>
            <a:ext cx="618572" cy="115982"/>
          </a:xfrm>
          <a:prstGeom prst="rect">
            <a:avLst/>
          </a:prstGeom>
        </p:spPr>
      </p:pic>
      <p:sp>
        <p:nvSpPr>
          <p:cNvPr id="410" name="TextBox 409">
            <a:extLst>
              <a:ext uri="{FF2B5EF4-FFF2-40B4-BE49-F238E27FC236}">
                <a16:creationId xmlns:a16="http://schemas.microsoft.com/office/drawing/2014/main" id="{80BD7405-FD09-40BF-87F2-1C2D80069562}"/>
              </a:ext>
            </a:extLst>
          </p:cNvPr>
          <p:cNvSpPr txBox="1"/>
          <p:nvPr/>
        </p:nvSpPr>
        <p:spPr>
          <a:xfrm>
            <a:off x="9773170" y="6026294"/>
            <a:ext cx="886964" cy="441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90488" indent="-90488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700">
                <a:solidFill>
                  <a:schemeClr val="accent1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180975" lvl="1" indent="-85725" algn="just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­"/>
              <a:defRPr sz="700">
                <a:solidFill>
                  <a:schemeClr val="accent1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</a:lstStyle>
          <a:p>
            <a:pPr fontAlgn="base"/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Configurar e ativar serviços</a:t>
            </a:r>
          </a:p>
          <a:p>
            <a:pPr fontAlgn="base"/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Instalar </a:t>
            </a:r>
            <a:r>
              <a:rPr lang="pt-PT" dirty="0" err="1" smtClean="0">
                <a:solidFill>
                  <a:srgbClr val="15467B"/>
                </a:solidFill>
                <a:latin typeface="Trebuchet MS" panose="020B0603020202020204"/>
              </a:rPr>
              <a:t>equip</a:t>
            </a:r>
            <a:r>
              <a:rPr lang="pt-PT" dirty="0" smtClean="0">
                <a:solidFill>
                  <a:srgbClr val="15467B"/>
                </a:solidFill>
                <a:latin typeface="Trebuchet MS" panose="020B0603020202020204"/>
              </a:rPr>
              <a:t>.</a:t>
            </a:r>
            <a:endParaRPr lang="pt-PT" dirty="0">
              <a:solidFill>
                <a:srgbClr val="15467B"/>
              </a:solidFill>
              <a:latin typeface="Trebuchet MS" panose="020B0603020202020204"/>
            </a:endParaRPr>
          </a:p>
        </p:txBody>
      </p:sp>
      <p:grpSp>
        <p:nvGrpSpPr>
          <p:cNvPr id="411" name="Group 410"/>
          <p:cNvGrpSpPr/>
          <p:nvPr/>
        </p:nvGrpSpPr>
        <p:grpSpPr>
          <a:xfrm>
            <a:off x="3970967" y="6012896"/>
            <a:ext cx="515439" cy="760200"/>
            <a:chOff x="3266879" y="5906532"/>
            <a:chExt cx="515439" cy="760200"/>
          </a:xfrm>
        </p:grpSpPr>
        <p:pic>
          <p:nvPicPr>
            <p:cNvPr id="412" name="Picture 411"/>
            <p:cNvPicPr>
              <a:picLocks noChangeAspect="1"/>
            </p:cNvPicPr>
            <p:nvPr/>
          </p:nvPicPr>
          <p:blipFill>
            <a:blip r:embed="rId297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duotone>
                <a:srgbClr val="15467B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3266879" y="5958969"/>
              <a:ext cx="257587" cy="259556"/>
            </a:xfrm>
            <a:prstGeom prst="rect">
              <a:avLst/>
            </a:prstGeom>
          </p:spPr>
        </p:pic>
        <p:pic>
          <p:nvPicPr>
            <p:cNvPr id="413" name="Graphic 259">
              <a:extLst>
                <a:ext uri="{FF2B5EF4-FFF2-40B4-BE49-F238E27FC236}">
                  <a16:creationId xmlns:a16="http://schemas.microsoft.com/office/drawing/2014/main" id="{3B0CE53D-4CF0-8445-B0DB-14A1814F9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8" cstate="print">
              <a:duotone>
                <a:srgbClr val="15467B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45"/>
                </a:ext>
              </a:extLst>
            </a:blip>
            <a:srcRect t="1" r="12878" b="-2153"/>
            <a:stretch/>
          </p:blipFill>
          <p:spPr>
            <a:xfrm>
              <a:off x="3463255" y="6458101"/>
              <a:ext cx="155504" cy="208631"/>
            </a:xfrm>
            <a:prstGeom prst="rect">
              <a:avLst/>
            </a:prstGeom>
          </p:spPr>
        </p:pic>
        <p:grpSp>
          <p:nvGrpSpPr>
            <p:cNvPr id="414" name="Group 413"/>
            <p:cNvGrpSpPr/>
            <p:nvPr/>
          </p:nvGrpSpPr>
          <p:grpSpPr>
            <a:xfrm>
              <a:off x="3304925" y="6248076"/>
              <a:ext cx="453841" cy="233544"/>
              <a:chOff x="4040326" y="3789040"/>
              <a:chExt cx="453841" cy="233544"/>
            </a:xfrm>
          </p:grpSpPr>
          <p:pic>
            <p:nvPicPr>
              <p:cNvPr id="416" name="Picture 415"/>
              <p:cNvPicPr>
                <a:picLocks noChangeAspect="1" noChangeArrowheads="1"/>
              </p:cNvPicPr>
              <p:nvPr/>
            </p:nvPicPr>
            <p:blipFill>
              <a:blip r:embed="rId207" cstate="print">
                <a:duotone>
                  <a:srgbClr val="15467B">
                    <a:shade val="45000"/>
                    <a:satMod val="135000"/>
                  </a:srgb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239072" y="3789040"/>
                <a:ext cx="255095" cy="233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7" name="Picture 416"/>
              <p:cNvPicPr>
                <a:picLocks noChangeAspect="1"/>
              </p:cNvPicPr>
              <p:nvPr/>
            </p:nvPicPr>
            <p:blipFill>
              <a:blip r:embed="rId299" cstate="print">
                <a:duotone>
                  <a:srgbClr val="15467B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0326" y="3794240"/>
                <a:ext cx="223145" cy="223145"/>
              </a:xfrm>
              <a:prstGeom prst="rect">
                <a:avLst/>
              </a:prstGeom>
            </p:spPr>
          </p:pic>
        </p:grpSp>
        <p:pic>
          <p:nvPicPr>
            <p:cNvPr id="415" name="Picture 6" descr="Rpa Images, Stock Photos &amp; Vectors | Shutterstock"/>
            <p:cNvPicPr>
              <a:picLocks noChangeAspect="1" noChangeArrowheads="1"/>
            </p:cNvPicPr>
            <p:nvPr/>
          </p:nvPicPr>
          <p:blipFill>
            <a:blip r:embed="rId30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878" y="5906532"/>
              <a:ext cx="311440" cy="335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8" name="Rectangle 417"/>
          <p:cNvSpPr/>
          <p:nvPr/>
        </p:nvSpPr>
        <p:spPr>
          <a:xfrm>
            <a:off x="1186354" y="5764612"/>
            <a:ext cx="9361950" cy="113874"/>
          </a:xfrm>
          <a:prstGeom prst="rect">
            <a:avLst/>
          </a:prstGeom>
          <a:solidFill>
            <a:srgbClr val="0B1325"/>
          </a:solidFill>
          <a:ln w="6350" cap="flat" cmpd="sng" algn="ctr">
            <a:solidFill>
              <a:srgbClr val="A5A5A5"/>
            </a:solidFill>
            <a:prstDash val="sysDash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Camada de Integração – API Gateway (</a:t>
            </a:r>
            <a:r>
              <a:rPr kumimoji="0" lang="pt-PT" sz="6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WebServices</a:t>
            </a:r>
            <a:r>
              <a:rPr kumimoji="0" lang="pt-PT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)</a:t>
            </a:r>
          </a:p>
        </p:txBody>
      </p:sp>
      <p:cxnSp>
        <p:nvCxnSpPr>
          <p:cNvPr id="419" name="Connector: Elbow 22">
            <a:extLst>
              <a:ext uri="{FF2B5EF4-FFF2-40B4-BE49-F238E27FC236}">
                <a16:creationId xmlns:a16="http://schemas.microsoft.com/office/drawing/2014/main" id="{88BE5BB8-7DCC-415D-BBCD-C19C3C438919}"/>
              </a:ext>
            </a:extLst>
          </p:cNvPr>
          <p:cNvCxnSpPr>
            <a:cxnSpLocks/>
          </p:cNvCxnSpPr>
          <p:nvPr/>
        </p:nvCxnSpPr>
        <p:spPr>
          <a:xfrm>
            <a:off x="2094088" y="3518487"/>
            <a:ext cx="20356" cy="2450645"/>
          </a:xfrm>
          <a:prstGeom prst="straightConnector1">
            <a:avLst/>
          </a:prstGeom>
          <a:noFill/>
          <a:ln w="3175" cap="flat" cmpd="sng" algn="ctr">
            <a:solidFill>
              <a:srgbClr val="FFFFFF">
                <a:lumMod val="75000"/>
              </a:srgbClr>
            </a:solidFill>
            <a:prstDash val="sysDash"/>
            <a:headEnd type="triangle"/>
            <a:tailEnd type="triangle"/>
          </a:ln>
          <a:effectLst/>
        </p:spPr>
      </p:cxnSp>
      <p:cxnSp>
        <p:nvCxnSpPr>
          <p:cNvPr id="420" name="Connector: Elbow 22">
            <a:extLst>
              <a:ext uri="{FF2B5EF4-FFF2-40B4-BE49-F238E27FC236}">
                <a16:creationId xmlns:a16="http://schemas.microsoft.com/office/drawing/2014/main" id="{88BE5BB8-7DCC-415D-BBCD-C19C3C438919}"/>
              </a:ext>
            </a:extLst>
          </p:cNvPr>
          <p:cNvCxnSpPr>
            <a:cxnSpLocks/>
          </p:cNvCxnSpPr>
          <p:nvPr/>
        </p:nvCxnSpPr>
        <p:spPr>
          <a:xfrm>
            <a:off x="4816512" y="5661641"/>
            <a:ext cx="0" cy="326542"/>
          </a:xfrm>
          <a:prstGeom prst="straightConnector1">
            <a:avLst/>
          </a:prstGeom>
          <a:noFill/>
          <a:ln w="3175" cap="flat" cmpd="sng" algn="ctr">
            <a:solidFill>
              <a:srgbClr val="FFFFFF">
                <a:lumMod val="75000"/>
              </a:srgbClr>
            </a:solidFill>
            <a:prstDash val="sysDash"/>
            <a:headEnd type="triangle"/>
            <a:tailEnd type="triangle"/>
          </a:ln>
          <a:effectLst/>
        </p:spPr>
      </p:cxnSp>
      <p:cxnSp>
        <p:nvCxnSpPr>
          <p:cNvPr id="421" name="Connector: Elbow 22">
            <a:extLst>
              <a:ext uri="{FF2B5EF4-FFF2-40B4-BE49-F238E27FC236}">
                <a16:creationId xmlns:a16="http://schemas.microsoft.com/office/drawing/2014/main" id="{88BE5BB8-7DCC-415D-BBCD-C19C3C438919}"/>
              </a:ext>
            </a:extLst>
          </p:cNvPr>
          <p:cNvCxnSpPr>
            <a:cxnSpLocks/>
          </p:cNvCxnSpPr>
          <p:nvPr/>
        </p:nvCxnSpPr>
        <p:spPr>
          <a:xfrm>
            <a:off x="8957448" y="5661641"/>
            <a:ext cx="0" cy="326542"/>
          </a:xfrm>
          <a:prstGeom prst="straightConnector1">
            <a:avLst/>
          </a:prstGeom>
          <a:noFill/>
          <a:ln w="3175" cap="flat" cmpd="sng" algn="ctr">
            <a:solidFill>
              <a:srgbClr val="FFFFFF">
                <a:lumMod val="75000"/>
              </a:srgbClr>
            </a:solidFill>
            <a:prstDash val="sysDash"/>
            <a:headEnd type="triangle"/>
            <a:tailEnd type="triangle"/>
          </a:ln>
          <a:effectLst/>
        </p:spPr>
      </p:cxnSp>
      <p:cxnSp>
        <p:nvCxnSpPr>
          <p:cNvPr id="422" name="Connector: Elbow 22">
            <a:extLst>
              <a:ext uri="{FF2B5EF4-FFF2-40B4-BE49-F238E27FC236}">
                <a16:creationId xmlns:a16="http://schemas.microsoft.com/office/drawing/2014/main" id="{88BE5BB8-7DCC-415D-BBCD-C19C3C438919}"/>
              </a:ext>
            </a:extLst>
          </p:cNvPr>
          <p:cNvCxnSpPr>
            <a:cxnSpLocks/>
          </p:cNvCxnSpPr>
          <p:nvPr/>
        </p:nvCxnSpPr>
        <p:spPr>
          <a:xfrm>
            <a:off x="10202624" y="5661641"/>
            <a:ext cx="0" cy="326542"/>
          </a:xfrm>
          <a:prstGeom prst="straightConnector1">
            <a:avLst/>
          </a:prstGeom>
          <a:noFill/>
          <a:ln w="3175" cap="flat" cmpd="sng" algn="ctr">
            <a:solidFill>
              <a:srgbClr val="FFFFFF">
                <a:lumMod val="75000"/>
              </a:srgbClr>
            </a:solidFill>
            <a:prstDash val="sysDash"/>
            <a:headEnd type="triangle"/>
            <a:tailEnd type="triangle"/>
          </a:ln>
          <a:effectLst/>
        </p:spPr>
      </p:cxnSp>
      <p:grpSp>
        <p:nvGrpSpPr>
          <p:cNvPr id="423" name="Group 422"/>
          <p:cNvGrpSpPr/>
          <p:nvPr/>
        </p:nvGrpSpPr>
        <p:grpSpPr>
          <a:xfrm>
            <a:off x="1098395" y="6461587"/>
            <a:ext cx="957019" cy="354734"/>
            <a:chOff x="1130875" y="5870358"/>
            <a:chExt cx="957019" cy="354734"/>
          </a:xfrm>
        </p:grpSpPr>
        <p:pic>
          <p:nvPicPr>
            <p:cNvPr id="424" name="Picture 2" descr="WIRECARD UK &amp; Ireland: Acquiring bank and merchant services"/>
            <p:cNvPicPr>
              <a:picLocks noChangeAspect="1" noChangeArrowheads="1"/>
            </p:cNvPicPr>
            <p:nvPr/>
          </p:nvPicPr>
          <p:blipFill>
            <a:blip r:embed="rId301" cstate="print">
              <a:clrChange>
                <a:clrFrom>
                  <a:srgbClr val="F3FFFF"/>
                </a:clrFrom>
                <a:clrTo>
                  <a:srgbClr val="F3FFFF">
                    <a:alpha val="0"/>
                  </a:srgbClr>
                </a:clrTo>
              </a:clrChange>
              <a:duotone>
                <a:srgbClr val="15467B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0875" y="5870358"/>
              <a:ext cx="473588" cy="354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80BD7405-FD09-40BF-87F2-1C2D80069562}"/>
                </a:ext>
              </a:extLst>
            </p:cNvPr>
            <p:cNvSpPr txBox="1"/>
            <p:nvPr/>
          </p:nvSpPr>
          <p:spPr>
            <a:xfrm>
              <a:off x="1424249" y="6008689"/>
              <a:ext cx="6636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5467B"/>
                  </a:solidFill>
                  <a:effectLst/>
                  <a:uLnTx/>
                  <a:uFillTx/>
                  <a:latin typeface="Trebuchet MS" panose="020B0603020202020204"/>
                  <a:ea typeface="Segoe UI Historic" panose="020B0502040204020203" pitchFamily="34" charset="0"/>
                  <a:cs typeface="Segoe UI Historic" panose="020B0502040204020203" pitchFamily="34" charset="0"/>
                </a:rPr>
                <a:t>AQUIRER</a:t>
              </a:r>
              <a:endParaRPr kumimoji="0" lang="pt-PT" sz="800" b="1" i="1" u="none" strike="noStrike" kern="0" cap="none" spc="0" normalizeH="0" baseline="0" noProof="0" dirty="0" smtClean="0">
                <a:ln>
                  <a:noFill/>
                </a:ln>
                <a:solidFill>
                  <a:srgbClr val="15467B"/>
                </a:solidFill>
                <a:effectLst/>
                <a:uLnTx/>
                <a:uFillTx/>
                <a:latin typeface="Trebuchet MS" panose="020B0603020202020204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</p:grpSp>
      <p:grpSp>
        <p:nvGrpSpPr>
          <p:cNvPr id="426" name="Group 425"/>
          <p:cNvGrpSpPr/>
          <p:nvPr/>
        </p:nvGrpSpPr>
        <p:grpSpPr>
          <a:xfrm>
            <a:off x="9774849" y="6463428"/>
            <a:ext cx="663645" cy="346818"/>
            <a:chOff x="-243969" y="6119322"/>
            <a:chExt cx="663645" cy="346818"/>
          </a:xfrm>
        </p:grpSpPr>
        <p:pic>
          <p:nvPicPr>
            <p:cNvPr id="427" name="Graphic 241">
              <a:extLst>
                <a:ext uri="{FF2B5EF4-FFF2-40B4-BE49-F238E27FC236}">
                  <a16:creationId xmlns:a16="http://schemas.microsoft.com/office/drawing/2014/main" id="{2D790452-EC33-0C4E-A5EB-D91485476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2" cstate="print">
              <a:duotone>
                <a:prstClr val="black"/>
                <a:srgbClr val="A5A5A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27"/>
                </a:ext>
              </a:extLst>
            </a:blip>
            <a:stretch>
              <a:fillRect/>
            </a:stretch>
          </p:blipFill>
          <p:spPr>
            <a:xfrm>
              <a:off x="-64885" y="6119322"/>
              <a:ext cx="232524" cy="193770"/>
            </a:xfrm>
            <a:prstGeom prst="rect">
              <a:avLst/>
            </a:prstGeom>
          </p:spPr>
        </p:pic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80BD7405-FD09-40BF-87F2-1C2D80069562}"/>
                </a:ext>
              </a:extLst>
            </p:cNvPr>
            <p:cNvSpPr txBox="1"/>
            <p:nvPr/>
          </p:nvSpPr>
          <p:spPr>
            <a:xfrm>
              <a:off x="-243969" y="6281474"/>
              <a:ext cx="66364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5467B"/>
                  </a:solidFill>
                  <a:effectLst/>
                  <a:uLnTx/>
                  <a:uFillTx/>
                  <a:latin typeface="Trebuchet MS" panose="020B0603020202020204"/>
                  <a:ea typeface="Segoe UI Historic" panose="020B0502040204020203" pitchFamily="34" charset="0"/>
                  <a:cs typeface="Segoe UI Historic" panose="020B0502040204020203" pitchFamily="34" charset="0"/>
                </a:rPr>
                <a:t>PARCEIROS</a:t>
              </a:r>
              <a:endParaRPr kumimoji="0" lang="pt-PT" sz="600" b="1" i="1" u="none" strike="noStrike" kern="0" cap="none" spc="0" normalizeH="0" baseline="0" noProof="0" dirty="0" smtClean="0">
                <a:ln>
                  <a:noFill/>
                </a:ln>
                <a:solidFill>
                  <a:srgbClr val="15467B"/>
                </a:solidFill>
                <a:effectLst/>
                <a:uLnTx/>
                <a:uFillTx/>
                <a:latin typeface="Trebuchet MS" panose="020B0603020202020204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</p:grpSp>
      <p:sp>
        <p:nvSpPr>
          <p:cNvPr id="430" name="Rounded Rectangle 429"/>
          <p:cNvSpPr/>
          <p:nvPr/>
        </p:nvSpPr>
        <p:spPr>
          <a:xfrm>
            <a:off x="909635" y="1115091"/>
            <a:ext cx="4806102" cy="351000"/>
          </a:xfrm>
          <a:prstGeom prst="roundRect">
            <a:avLst/>
          </a:prstGeom>
          <a:solidFill>
            <a:srgbClr val="1C5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75" b="1" dirty="0">
                <a:solidFill>
                  <a:schemeClr val="bg1"/>
                </a:solidFill>
              </a:rPr>
              <a:t>1ª </a:t>
            </a:r>
            <a:r>
              <a:rPr lang="pt-PT" sz="975" b="1" dirty="0" smtClean="0">
                <a:solidFill>
                  <a:schemeClr val="bg1"/>
                </a:solidFill>
              </a:rPr>
              <a:t>ETAPA: Identificação Comerciante, Intervenientes e Recolha Comprovativos</a:t>
            </a:r>
            <a:endParaRPr lang="pt-PT" sz="975" b="1" dirty="0">
              <a:solidFill>
                <a:schemeClr val="bg1"/>
              </a:solidFill>
            </a:endParaRPr>
          </a:p>
        </p:txBody>
      </p:sp>
      <p:sp>
        <p:nvSpPr>
          <p:cNvPr id="432" name="Rounded Rectangle 431"/>
          <p:cNvSpPr/>
          <p:nvPr/>
        </p:nvSpPr>
        <p:spPr>
          <a:xfrm>
            <a:off x="5933112" y="1104234"/>
            <a:ext cx="4615192" cy="351000"/>
          </a:xfrm>
          <a:prstGeom prst="roundRect">
            <a:avLst/>
          </a:prstGeom>
          <a:solidFill>
            <a:srgbClr val="1C5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75" b="1" dirty="0">
                <a:solidFill>
                  <a:schemeClr val="bg1"/>
                </a:solidFill>
              </a:rPr>
              <a:t>2ª ETAPA: </a:t>
            </a:r>
            <a:r>
              <a:rPr lang="pt-PT" sz="975" b="1" dirty="0" smtClean="0">
                <a:solidFill>
                  <a:schemeClr val="bg1"/>
                </a:solidFill>
              </a:rPr>
              <a:t>Aceitação, Assinatura e Validação </a:t>
            </a:r>
            <a:r>
              <a:rPr lang="pt-PT" sz="975" b="1" dirty="0">
                <a:solidFill>
                  <a:schemeClr val="bg1"/>
                </a:solidFill>
              </a:rPr>
              <a:t>do </a:t>
            </a:r>
            <a:r>
              <a:rPr lang="pt-PT" sz="975" b="1" dirty="0" smtClean="0">
                <a:solidFill>
                  <a:schemeClr val="bg1"/>
                </a:solidFill>
              </a:rPr>
              <a:t>Contrato</a:t>
            </a:r>
            <a:endParaRPr lang="pt-PT" sz="975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E202-FF3E-4B51-B6A2-82C701AAD325}" type="slidenum">
              <a:rPr lang="pt-PT" sz="1100" smtClean="0"/>
              <a:t>3</a:t>
            </a:fld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211147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2724265" y="2698955"/>
          <a:ext cx="7677218" cy="102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465">
                  <a:extLst>
                    <a:ext uri="{9D8B030D-6E8A-4147-A177-3AD203B41FA5}">
                      <a16:colId xmlns:a16="http://schemas.microsoft.com/office/drawing/2014/main" val="2582696835"/>
                    </a:ext>
                  </a:extLst>
                </a:gridCol>
                <a:gridCol w="1002070">
                  <a:extLst>
                    <a:ext uri="{9D8B030D-6E8A-4147-A177-3AD203B41FA5}">
                      <a16:colId xmlns:a16="http://schemas.microsoft.com/office/drawing/2014/main" val="4243204064"/>
                    </a:ext>
                  </a:extLst>
                </a:gridCol>
                <a:gridCol w="2760133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1210734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1553816">
                  <a:extLst>
                    <a:ext uri="{9D8B030D-6E8A-4147-A177-3AD203B41FA5}">
                      <a16:colId xmlns:a16="http://schemas.microsoft.com/office/drawing/2014/main" val="3590309092"/>
                    </a:ext>
                  </a:extLst>
                </a:gridCol>
              </a:tblGrid>
              <a:tr h="212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Associado ao Contrato</a:t>
                      </a:r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Cliente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Cliente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NIF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Elegível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69763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1032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BIJAL</a:t>
                      </a:r>
                      <a:r>
                        <a:rPr lang="pt-PT" sz="700" baseline="0" dirty="0" smtClean="0"/>
                        <a:t> DE CANELA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162243839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b="0" dirty="0" smtClean="0"/>
                        <a:t>Elegível</a:t>
                      </a:r>
                      <a:endParaRPr lang="pt-PT" sz="7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  <a:tr h="269763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Empresa Testes</a:t>
                      </a:r>
                      <a:r>
                        <a:rPr lang="pt-PT" sz="7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SA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538593741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Elegível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992514"/>
                  </a:ext>
                </a:extLst>
              </a:tr>
              <a:tr h="269763"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215283"/>
                  </a:ext>
                </a:extLst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11" name="Rectangle 110"/>
          <p:cNvSpPr/>
          <p:nvPr/>
        </p:nvSpPr>
        <p:spPr>
          <a:xfrm rot="5400000">
            <a:off x="8481578" y="4047449"/>
            <a:ext cx="4281055" cy="151327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Rectangle 130"/>
          <p:cNvSpPr/>
          <p:nvPr/>
        </p:nvSpPr>
        <p:spPr>
          <a:xfrm rot="5400000">
            <a:off x="9697749" y="4841518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893387" y="2487442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INTERVENIENTES</a:t>
            </a:r>
          </a:p>
        </p:txBody>
      </p:sp>
      <p:sp>
        <p:nvSpPr>
          <p:cNvPr id="98" name="L-Shape 97"/>
          <p:cNvSpPr>
            <a:spLocks noChangeAspect="1"/>
          </p:cNvSpPr>
          <p:nvPr/>
        </p:nvSpPr>
        <p:spPr>
          <a:xfrm rot="18841292">
            <a:off x="2831317" y="253222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60" name="TextBox 159"/>
          <p:cNvSpPr txBox="1"/>
          <p:nvPr/>
        </p:nvSpPr>
        <p:spPr>
          <a:xfrm>
            <a:off x="8887302" y="3491599"/>
            <a:ext cx="671734" cy="184666"/>
          </a:xfrm>
          <a:prstGeom prst="rect">
            <a:avLst/>
          </a:prstGeom>
          <a:noFill/>
          <a:ln w="9525" cap="flat" cmpd="sng" algn="ctr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Sem Páginas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618798" y="3491599"/>
            <a:ext cx="774700" cy="184666"/>
          </a:xfrm>
          <a:prstGeom prst="rect">
            <a:avLst/>
          </a:prstGeom>
          <a:noFill/>
          <a:ln w="9525" cap="flat" cmpd="sng" algn="ctr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1 - </a:t>
            </a:r>
            <a:r>
              <a:rPr lang="pt-PT" sz="600" kern="0" dirty="0" smtClean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2,   </a:t>
            </a: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2</a:t>
            </a:r>
            <a:r>
              <a:rPr lang="pt-PT" sz="600" kern="0" dirty="0" smtClean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 </a:t>
            </a: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no Total</a:t>
            </a:r>
          </a:p>
        </p:txBody>
      </p:sp>
      <p:pic>
        <p:nvPicPr>
          <p:cNvPr id="173" name="Picture 1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92" name="L-Shape 91"/>
          <p:cNvSpPr>
            <a:spLocks noChangeAspect="1"/>
          </p:cNvSpPr>
          <p:nvPr/>
        </p:nvSpPr>
        <p:spPr>
          <a:xfrm rot="2758708" flipV="1">
            <a:off x="10618464" y="2024425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03" name="TextBox 102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8" name="Text Placeholder 2"/>
          <p:cNvSpPr txBox="1">
            <a:spLocks/>
          </p:cNvSpPr>
          <p:nvPr/>
        </p:nvSpPr>
        <p:spPr>
          <a:xfrm>
            <a:off x="418310" y="69184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3.F </a:t>
            </a:r>
            <a:r>
              <a:rPr lang="pt-PT" sz="1600" dirty="0"/>
              <a:t>|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– </a:t>
            </a:r>
            <a:r>
              <a:rPr lang="pt-PT" sz="1600" dirty="0" smtClean="0"/>
              <a:t>Identificação dos Sócios – Recolha de dados das Entidades Relacionadas</a:t>
            </a:r>
            <a:endParaRPr lang="pt-PT" sz="1600" dirty="0"/>
          </a:p>
        </p:txBody>
      </p:sp>
      <p:sp>
        <p:nvSpPr>
          <p:cNvPr id="114" name="L-Shape 129"/>
          <p:cNvSpPr>
            <a:spLocks noChangeAspect="1"/>
          </p:cNvSpPr>
          <p:nvPr/>
        </p:nvSpPr>
        <p:spPr>
          <a:xfrm rot="18841292">
            <a:off x="10579749" y="6161874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74" name="Rounded Rectangle 73"/>
          <p:cNvSpPr/>
          <p:nvPr/>
        </p:nvSpPr>
        <p:spPr>
          <a:xfrm>
            <a:off x="8546917" y="2308551"/>
            <a:ext cx="1960110" cy="365174"/>
          </a:xfrm>
          <a:prstGeom prst="roundRect">
            <a:avLst/>
          </a:prstGeom>
          <a:solidFill>
            <a:srgbClr val="00B050">
              <a:alpha val="52157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b="1" dirty="0"/>
              <a:t>   </a:t>
            </a:r>
            <a:r>
              <a:rPr lang="pt-PT" sz="800" b="1" dirty="0" smtClean="0"/>
              <a:t>Interveniente </a:t>
            </a:r>
            <a:r>
              <a:rPr lang="pt-PT" sz="800" b="1" dirty="0"/>
              <a:t>adicionado com sucesso.</a:t>
            </a:r>
          </a:p>
        </p:txBody>
      </p:sp>
      <p:sp>
        <p:nvSpPr>
          <p:cNvPr id="82" name="Rectangle 81"/>
          <p:cNvSpPr/>
          <p:nvPr/>
        </p:nvSpPr>
        <p:spPr>
          <a:xfrm>
            <a:off x="9223169" y="3772465"/>
            <a:ext cx="1199368" cy="2833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Adicionar Novo Interveniente</a:t>
            </a:r>
            <a:endParaRPr lang="pt-PT" sz="70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938207" y="3772465"/>
            <a:ext cx="1199368" cy="2833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Remover Interveniente</a:t>
            </a:r>
            <a:endParaRPr lang="pt-PT" sz="70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>
            <a:off x="10392582" y="6460622"/>
            <a:ext cx="216000" cy="216000"/>
            <a:chOff x="2133905" y="990905"/>
            <a:chExt cx="5609626" cy="5609626"/>
          </a:xfrm>
        </p:grpSpPr>
        <p:sp>
          <p:nvSpPr>
            <p:cNvPr id="85" name="Isosceles Triangle 84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88" name="Rectangle 87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50" name="Rectangle 49"/>
          <p:cNvSpPr/>
          <p:nvPr/>
        </p:nvSpPr>
        <p:spPr>
          <a:xfrm>
            <a:off x="2596823" y="1961619"/>
            <a:ext cx="1163504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529865" y="1967446"/>
            <a:ext cx="157882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46537" y="1975596"/>
            <a:ext cx="117977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106576" y="1967446"/>
            <a:ext cx="1397074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4" name="Down Arrow Callout 53"/>
          <p:cNvSpPr/>
          <p:nvPr/>
        </p:nvSpPr>
        <p:spPr>
          <a:xfrm>
            <a:off x="3771385" y="1967446"/>
            <a:ext cx="1255277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Intervenientes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026662" y="1975596"/>
            <a:ext cx="1358014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6" name="Rectangle 55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5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Rectangle 56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63" name="Half Frame 62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4" name="Rectangle 63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70" name="L-Shape 69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75" name="Rectangle 74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30</a:t>
            </a:fld>
            <a:endParaRPr lang="pt-PT" dirty="0"/>
          </a:p>
        </p:txBody>
      </p:sp>
      <p:sp>
        <p:nvSpPr>
          <p:cNvPr id="59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05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10392582" y="6460622"/>
            <a:ext cx="216000" cy="216000"/>
            <a:chOff x="2133905" y="990905"/>
            <a:chExt cx="5609626" cy="5609626"/>
          </a:xfrm>
        </p:grpSpPr>
        <p:sp>
          <p:nvSpPr>
            <p:cNvPr id="56" name="Isosceles Triangle 55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57" name="Rectangle 56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111" name="Rectangle 110"/>
          <p:cNvSpPr/>
          <p:nvPr/>
        </p:nvSpPr>
        <p:spPr>
          <a:xfrm rot="5400000">
            <a:off x="8472519" y="4028416"/>
            <a:ext cx="4261597" cy="179129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Rectangle 130"/>
          <p:cNvSpPr/>
          <p:nvPr/>
        </p:nvSpPr>
        <p:spPr>
          <a:xfrm rot="5400000">
            <a:off x="9675571" y="4632667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L-Shape 129"/>
          <p:cNvSpPr>
            <a:spLocks noChangeAspect="1"/>
          </p:cNvSpPr>
          <p:nvPr/>
        </p:nvSpPr>
        <p:spPr>
          <a:xfrm rot="18841292">
            <a:off x="10579749" y="6161874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pic>
        <p:nvPicPr>
          <p:cNvPr id="171" name="Picture 1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01" name="L-Shape 100"/>
          <p:cNvSpPr>
            <a:spLocks noChangeAspect="1"/>
          </p:cNvSpPr>
          <p:nvPr/>
        </p:nvSpPr>
        <p:spPr>
          <a:xfrm rot="2758708" flipV="1">
            <a:off x="10559195" y="2024425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46" name="TextBox 145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Text Placeholder 2"/>
          <p:cNvSpPr txBox="1">
            <a:spLocks/>
          </p:cNvSpPr>
          <p:nvPr/>
        </p:nvSpPr>
        <p:spPr>
          <a:xfrm>
            <a:off x="418310" y="69184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3.G | Ecrãs </a:t>
            </a:r>
            <a:r>
              <a:rPr lang="pt-PT" sz="1600" dirty="0"/>
              <a:t>de suporte à Jornada de Cliente – Identificação </a:t>
            </a:r>
            <a:r>
              <a:rPr lang="pt-PT" sz="1600" dirty="0" smtClean="0"/>
              <a:t>dos Sócios – Recolha de dados das Entidades Relacionadas</a:t>
            </a:r>
            <a:endParaRPr lang="pt-PT" sz="16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893387" y="2487442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INTERVENIENTES</a:t>
            </a:r>
          </a:p>
        </p:txBody>
      </p:sp>
      <p:sp>
        <p:nvSpPr>
          <p:cNvPr id="123" name="L-Shape 122"/>
          <p:cNvSpPr>
            <a:spLocks noChangeAspect="1"/>
          </p:cNvSpPr>
          <p:nvPr/>
        </p:nvSpPr>
        <p:spPr>
          <a:xfrm rot="18841292">
            <a:off x="2831317" y="253222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graphicFrame>
        <p:nvGraphicFramePr>
          <p:cNvPr id="124" name="Table 123"/>
          <p:cNvGraphicFramePr>
            <a:graphicFrameLocks noGrp="1"/>
          </p:cNvGraphicFramePr>
          <p:nvPr>
            <p:extLst/>
          </p:nvPr>
        </p:nvGraphicFramePr>
        <p:xfrm>
          <a:off x="2724265" y="2698955"/>
          <a:ext cx="7677218" cy="102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465">
                  <a:extLst>
                    <a:ext uri="{9D8B030D-6E8A-4147-A177-3AD203B41FA5}">
                      <a16:colId xmlns:a16="http://schemas.microsoft.com/office/drawing/2014/main" val="2582696835"/>
                    </a:ext>
                  </a:extLst>
                </a:gridCol>
                <a:gridCol w="1002070">
                  <a:extLst>
                    <a:ext uri="{9D8B030D-6E8A-4147-A177-3AD203B41FA5}">
                      <a16:colId xmlns:a16="http://schemas.microsoft.com/office/drawing/2014/main" val="4243204064"/>
                    </a:ext>
                  </a:extLst>
                </a:gridCol>
                <a:gridCol w="2760133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1210734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1553816">
                  <a:extLst>
                    <a:ext uri="{9D8B030D-6E8A-4147-A177-3AD203B41FA5}">
                      <a16:colId xmlns:a16="http://schemas.microsoft.com/office/drawing/2014/main" val="3590309092"/>
                    </a:ext>
                  </a:extLst>
                </a:gridCol>
              </a:tblGrid>
              <a:tr h="212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Associado ao Contrato</a:t>
                      </a:r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Cliente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Cliente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NIF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Elegível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69763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Sim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1032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BIJAL</a:t>
                      </a:r>
                      <a:r>
                        <a:rPr lang="pt-PT" sz="700" baseline="0" dirty="0" smtClean="0"/>
                        <a:t> DE CANELA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162243839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b="0" dirty="0" smtClean="0"/>
                        <a:t>Elegível</a:t>
                      </a:r>
                      <a:endParaRPr lang="pt-PT" sz="7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  <a:tr h="269763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Empresa Testes</a:t>
                      </a:r>
                      <a:r>
                        <a:rPr lang="pt-PT" sz="7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SA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538593741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Elegível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992514"/>
                  </a:ext>
                </a:extLst>
              </a:tr>
              <a:tr h="269763"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215283"/>
                  </a:ext>
                </a:extLst>
              </a:tr>
            </a:tbl>
          </a:graphicData>
        </a:graphic>
      </p:graphicFrame>
      <p:sp>
        <p:nvSpPr>
          <p:cNvPr id="125" name="TextBox 124"/>
          <p:cNvSpPr txBox="1"/>
          <p:nvPr/>
        </p:nvSpPr>
        <p:spPr>
          <a:xfrm>
            <a:off x="8887302" y="3491599"/>
            <a:ext cx="671734" cy="184666"/>
          </a:xfrm>
          <a:prstGeom prst="rect">
            <a:avLst/>
          </a:prstGeom>
          <a:noFill/>
          <a:ln w="9525" cap="flat" cmpd="sng" algn="ctr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Sem Páginas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618798" y="3491599"/>
            <a:ext cx="774700" cy="184666"/>
          </a:xfrm>
          <a:prstGeom prst="rect">
            <a:avLst/>
          </a:prstGeom>
          <a:noFill/>
          <a:ln w="9525" cap="flat" cmpd="sng" algn="ctr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1 - </a:t>
            </a:r>
            <a:r>
              <a:rPr lang="pt-PT" sz="600" kern="0" dirty="0" smtClean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2,   </a:t>
            </a: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2</a:t>
            </a:r>
            <a:r>
              <a:rPr lang="pt-PT" sz="600" kern="0" dirty="0" smtClean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 </a:t>
            </a: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no Total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829606" y="3746521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IDENTIFICAÇÃO DO INTERVENIENTE</a:t>
            </a:r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7028909" y="4281823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8360546" y="4258650"/>
            <a:ext cx="144000" cy="144000"/>
            <a:chOff x="6160984" y="4251739"/>
            <a:chExt cx="144000" cy="144000"/>
          </a:xfrm>
        </p:grpSpPr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7148038" y="4263449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Sim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489638" y="4259081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Não</a:t>
            </a:r>
          </a:p>
        </p:txBody>
      </p:sp>
      <p:sp>
        <p:nvSpPr>
          <p:cNvPr id="135" name="L-Shape 134"/>
          <p:cNvSpPr>
            <a:spLocks noChangeAspect="1"/>
          </p:cNvSpPr>
          <p:nvPr/>
        </p:nvSpPr>
        <p:spPr>
          <a:xfrm rot="18841292">
            <a:off x="2700611" y="378404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36" name="TextBox 135"/>
          <p:cNvSpPr txBox="1"/>
          <p:nvPr/>
        </p:nvSpPr>
        <p:spPr>
          <a:xfrm>
            <a:off x="6944956" y="4039759"/>
            <a:ext cx="33322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Procurador:* </a:t>
            </a: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2754655" y="4772218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4075817" y="4761776"/>
            <a:ext cx="144000" cy="144000"/>
            <a:chOff x="6160984" y="4251739"/>
            <a:chExt cx="144000" cy="144000"/>
          </a:xfrm>
        </p:grpSpPr>
        <p:sp>
          <p:nvSpPr>
            <p:cNvPr id="139" name="Oval 138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2872356" y="4746048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Sim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213956" y="4741680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Não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2682825" y="4491401"/>
            <a:ext cx="36248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Pretende efetuar a Atualização Eletrónica dos Dados utilizando o Cartão de Cidadão?:*</a:t>
            </a:r>
          </a:p>
        </p:txBody>
      </p:sp>
      <p:sp>
        <p:nvSpPr>
          <p:cNvPr id="145" name="Rectangle 80"/>
          <p:cNvSpPr/>
          <p:nvPr/>
        </p:nvSpPr>
        <p:spPr>
          <a:xfrm>
            <a:off x="2795834" y="5119231"/>
            <a:ext cx="3422387" cy="168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Cartão de Cidadão</a:t>
            </a:r>
          </a:p>
        </p:txBody>
      </p:sp>
      <p:sp>
        <p:nvSpPr>
          <p:cNvPr id="152" name="TextBox 79"/>
          <p:cNvSpPr txBox="1"/>
          <p:nvPr/>
        </p:nvSpPr>
        <p:spPr>
          <a:xfrm>
            <a:off x="2713951" y="4944653"/>
            <a:ext cx="27801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Tipo de Documento de Identificação (1ª Nacionalidade):*</a:t>
            </a:r>
          </a:p>
        </p:txBody>
      </p:sp>
      <p:sp>
        <p:nvSpPr>
          <p:cNvPr id="176" name="Rectangle 80"/>
          <p:cNvSpPr/>
          <p:nvPr/>
        </p:nvSpPr>
        <p:spPr>
          <a:xfrm>
            <a:off x="2795834" y="5509945"/>
            <a:ext cx="3422387" cy="168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Portugal</a:t>
            </a:r>
          </a:p>
        </p:txBody>
      </p:sp>
      <p:sp>
        <p:nvSpPr>
          <p:cNvPr id="177" name="Rectangle 80"/>
          <p:cNvSpPr/>
          <p:nvPr/>
        </p:nvSpPr>
        <p:spPr>
          <a:xfrm>
            <a:off x="6990320" y="5118289"/>
            <a:ext cx="3422387" cy="168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133586359DS1</a:t>
            </a:r>
          </a:p>
        </p:txBody>
      </p:sp>
      <p:sp>
        <p:nvSpPr>
          <p:cNvPr id="178" name="TextBox 79"/>
          <p:cNvSpPr txBox="1"/>
          <p:nvPr/>
        </p:nvSpPr>
        <p:spPr>
          <a:xfrm>
            <a:off x="2713951" y="5337800"/>
            <a:ext cx="3637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País de Documento de Identificação (1ª Nacionalidade):*</a:t>
            </a:r>
          </a:p>
        </p:txBody>
      </p:sp>
      <p:sp>
        <p:nvSpPr>
          <p:cNvPr id="179" name="Rectangle 80"/>
          <p:cNvSpPr/>
          <p:nvPr/>
        </p:nvSpPr>
        <p:spPr>
          <a:xfrm>
            <a:off x="6979096" y="5546063"/>
            <a:ext cx="3422387" cy="168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12/09/2022</a:t>
            </a:r>
          </a:p>
        </p:txBody>
      </p:sp>
      <p:sp>
        <p:nvSpPr>
          <p:cNvPr id="181" name="TextBox 79"/>
          <p:cNvSpPr txBox="1"/>
          <p:nvPr/>
        </p:nvSpPr>
        <p:spPr>
          <a:xfrm>
            <a:off x="6944956" y="5342770"/>
            <a:ext cx="30078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Data de Validade Doc. de Identificação (1ª Nacionalidade):</a:t>
            </a:r>
          </a:p>
        </p:txBody>
      </p:sp>
      <p:sp>
        <p:nvSpPr>
          <p:cNvPr id="186" name="TextBox 79"/>
          <p:cNvSpPr txBox="1"/>
          <p:nvPr/>
        </p:nvSpPr>
        <p:spPr>
          <a:xfrm>
            <a:off x="6929209" y="4944652"/>
            <a:ext cx="27801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Documento de Identificação (1ª Nacionalidade):*</a:t>
            </a:r>
          </a:p>
        </p:txBody>
      </p:sp>
      <p:sp>
        <p:nvSpPr>
          <p:cNvPr id="187" name="L-Shape 86"/>
          <p:cNvSpPr>
            <a:spLocks noChangeAspect="1"/>
          </p:cNvSpPr>
          <p:nvPr/>
        </p:nvSpPr>
        <p:spPr>
          <a:xfrm rot="18841292">
            <a:off x="6078219" y="516003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/>
          </a:p>
        </p:txBody>
      </p:sp>
      <p:sp>
        <p:nvSpPr>
          <p:cNvPr id="188" name="L-Shape 86"/>
          <p:cNvSpPr>
            <a:spLocks noChangeAspect="1"/>
          </p:cNvSpPr>
          <p:nvPr/>
        </p:nvSpPr>
        <p:spPr>
          <a:xfrm rot="18841292">
            <a:off x="6078219" y="555066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/>
          </a:p>
        </p:txBody>
      </p:sp>
      <p:sp>
        <p:nvSpPr>
          <p:cNvPr id="197" name="Oval 196"/>
          <p:cNvSpPr>
            <a:spLocks noChangeAspect="1"/>
          </p:cNvSpPr>
          <p:nvPr/>
        </p:nvSpPr>
        <p:spPr>
          <a:xfrm>
            <a:off x="4067347" y="4297271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grpSp>
        <p:nvGrpSpPr>
          <p:cNvPr id="198" name="Group 197"/>
          <p:cNvGrpSpPr/>
          <p:nvPr/>
        </p:nvGrpSpPr>
        <p:grpSpPr>
          <a:xfrm>
            <a:off x="2746185" y="4297271"/>
            <a:ext cx="144000" cy="144000"/>
            <a:chOff x="6160984" y="4251739"/>
            <a:chExt cx="144000" cy="144000"/>
          </a:xfrm>
        </p:grpSpPr>
        <p:sp>
          <p:nvSpPr>
            <p:cNvPr id="199" name="Oval 198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200" name="Oval 199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2838488" y="4271914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Sim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4180088" y="4267546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Não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2674355" y="4034199"/>
            <a:ext cx="33322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Associado ao Contrato:* 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596823" y="1961619"/>
            <a:ext cx="1163504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529865" y="1967446"/>
            <a:ext cx="157882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346537" y="1975596"/>
            <a:ext cx="117977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106576" y="1967446"/>
            <a:ext cx="1397074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3" name="Down Arrow Callout 92"/>
          <p:cNvSpPr/>
          <p:nvPr/>
        </p:nvSpPr>
        <p:spPr>
          <a:xfrm>
            <a:off x="3771385" y="1967446"/>
            <a:ext cx="1255277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Intervenientes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026662" y="1975596"/>
            <a:ext cx="1358014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98" name="Half Frame 97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9" name="Rectangle 98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6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07" name="L-Shape 106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08" name="Rectangle 107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113" y="5523436"/>
            <a:ext cx="213856" cy="21385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31</a:t>
            </a:fld>
            <a:endParaRPr lang="pt-PT" dirty="0"/>
          </a:p>
        </p:txBody>
      </p:sp>
      <p:sp>
        <p:nvSpPr>
          <p:cNvPr id="110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61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80" name="Text Placeholder 2"/>
          <p:cNvSpPr txBox="1">
            <a:spLocks/>
          </p:cNvSpPr>
          <p:nvPr/>
        </p:nvSpPr>
        <p:spPr>
          <a:xfrm>
            <a:off x="418310" y="69184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3.H | Ecrãs </a:t>
            </a:r>
            <a:r>
              <a:rPr lang="pt-PT" sz="1600" dirty="0"/>
              <a:t>de suporte à Jornada de Cliente – Identificação </a:t>
            </a:r>
            <a:r>
              <a:rPr lang="pt-PT" sz="1600" dirty="0" smtClean="0"/>
              <a:t>dos Sócios – Recolha de dados das Entidades Relacionadas</a:t>
            </a:r>
            <a:endParaRPr lang="pt-PT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32</a:t>
            </a:fld>
            <a:endParaRPr lang="pt-PT" dirty="0"/>
          </a:p>
        </p:txBody>
      </p:sp>
      <p:sp>
        <p:nvSpPr>
          <p:cNvPr id="77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834471" y="5950542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dirty="0"/>
          </a:p>
        </p:txBody>
      </p:sp>
      <p:sp>
        <p:nvSpPr>
          <p:cNvPr id="103" name="Rectangle 102"/>
          <p:cNvSpPr/>
          <p:nvPr/>
        </p:nvSpPr>
        <p:spPr>
          <a:xfrm>
            <a:off x="2126492" y="1581787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126492" y="1270762"/>
            <a:ext cx="9220384" cy="289032"/>
            <a:chOff x="273762" y="1448305"/>
            <a:chExt cx="11667544" cy="433548"/>
          </a:xfrm>
        </p:grpSpPr>
        <p:sp>
          <p:nvSpPr>
            <p:cNvPr id="216" name="Rectangle 215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217" name="Straight Connector 216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131" name="Rectangle 130"/>
          <p:cNvSpPr/>
          <p:nvPr/>
        </p:nvSpPr>
        <p:spPr>
          <a:xfrm>
            <a:off x="3216926" y="1736434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0010966" y="6178950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3299174" y="6178950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cxnSp>
        <p:nvCxnSpPr>
          <p:cNvPr id="134" name="Straight Connector 133"/>
          <p:cNvCxnSpPr/>
          <p:nvPr/>
        </p:nvCxnSpPr>
        <p:spPr>
          <a:xfrm flipV="1">
            <a:off x="3215334" y="6091677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6" name="Rectangle 135"/>
          <p:cNvSpPr/>
          <p:nvPr/>
        </p:nvSpPr>
        <p:spPr>
          <a:xfrm>
            <a:off x="3216926" y="1579993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8970964" y="6178950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grpSp>
        <p:nvGrpSpPr>
          <p:cNvPr id="138" name="Group 137"/>
          <p:cNvGrpSpPr>
            <a:grpSpLocks noChangeAspect="1"/>
          </p:cNvGrpSpPr>
          <p:nvPr/>
        </p:nvGrpSpPr>
        <p:grpSpPr>
          <a:xfrm>
            <a:off x="11020443" y="6288660"/>
            <a:ext cx="216000" cy="216000"/>
            <a:chOff x="2133905" y="990905"/>
            <a:chExt cx="5609626" cy="5609626"/>
          </a:xfrm>
        </p:grpSpPr>
        <p:sp>
          <p:nvSpPr>
            <p:cNvPr id="213" name="Isosceles Triangle 212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dirty="0"/>
            </a:p>
          </p:txBody>
        </p:sp>
        <p:sp>
          <p:nvSpPr>
            <p:cNvPr id="214" name="Rectangle 213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dirty="0"/>
            </a:p>
          </p:txBody>
        </p:sp>
        <p:pic>
          <p:nvPicPr>
            <p:cNvPr id="215" name="Picture 2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139" name="Rectangle 138"/>
          <p:cNvSpPr/>
          <p:nvPr/>
        </p:nvSpPr>
        <p:spPr>
          <a:xfrm rot="5400000">
            <a:off x="9100379" y="3856453"/>
            <a:ext cx="4261597" cy="179129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 rot="5400000">
            <a:off x="10325609" y="4974359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1" name="L-Shape 140"/>
          <p:cNvSpPr>
            <a:spLocks noChangeAspect="1"/>
          </p:cNvSpPr>
          <p:nvPr/>
        </p:nvSpPr>
        <p:spPr>
          <a:xfrm rot="18841292">
            <a:off x="11207609" y="5989911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117" dirty="0"/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059" y="1232476"/>
            <a:ext cx="1135275" cy="318221"/>
          </a:xfrm>
          <a:prstGeom prst="rect">
            <a:avLst/>
          </a:prstGeom>
        </p:spPr>
      </p:pic>
      <p:sp>
        <p:nvSpPr>
          <p:cNvPr id="143" name="L-Shape 142"/>
          <p:cNvSpPr>
            <a:spLocks noChangeAspect="1"/>
          </p:cNvSpPr>
          <p:nvPr/>
        </p:nvSpPr>
        <p:spPr>
          <a:xfrm rot="2758708" flipV="1">
            <a:off x="11187055" y="185246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117" dirty="0"/>
          </a:p>
        </p:txBody>
      </p:sp>
      <p:sp>
        <p:nvSpPr>
          <p:cNvPr id="144" name="TextBox 145"/>
          <p:cNvSpPr txBox="1"/>
          <p:nvPr/>
        </p:nvSpPr>
        <p:spPr>
          <a:xfrm>
            <a:off x="10262771" y="1581129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145" name="TextBox 146"/>
          <p:cNvSpPr txBox="1"/>
          <p:nvPr/>
        </p:nvSpPr>
        <p:spPr>
          <a:xfrm>
            <a:off x="2096264" y="6315206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600" b="1" dirty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</a:p>
        </p:txBody>
      </p:sp>
      <p:pic>
        <p:nvPicPr>
          <p:cNvPr id="148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766" y="2446307"/>
            <a:ext cx="7677218" cy="1021520"/>
          </a:xfrm>
          <a:prstGeom prst="rect">
            <a:avLst/>
          </a:prstGeom>
        </p:spPr>
      </p:pic>
      <p:sp>
        <p:nvSpPr>
          <p:cNvPr id="149" name="TextBox 124"/>
          <p:cNvSpPr txBox="1"/>
          <p:nvPr/>
        </p:nvSpPr>
        <p:spPr>
          <a:xfrm>
            <a:off x="9553803" y="3238951"/>
            <a:ext cx="671734" cy="184666"/>
          </a:xfrm>
          <a:prstGeom prst="rect">
            <a:avLst/>
          </a:prstGeom>
          <a:noFill/>
          <a:ln w="9525" cap="flat" cmpd="sng" algn="ctr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Sem Páginas</a:t>
            </a:r>
          </a:p>
        </p:txBody>
      </p:sp>
      <p:sp>
        <p:nvSpPr>
          <p:cNvPr id="150" name="TextBox 125"/>
          <p:cNvSpPr txBox="1"/>
          <p:nvPr/>
        </p:nvSpPr>
        <p:spPr>
          <a:xfrm>
            <a:off x="10285299" y="3238951"/>
            <a:ext cx="774700" cy="184666"/>
          </a:xfrm>
          <a:prstGeom prst="rect">
            <a:avLst/>
          </a:prstGeom>
          <a:noFill/>
          <a:ln w="9525" cap="flat" cmpd="sng" algn="ctr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1 - 2,   2 no Total</a:t>
            </a:r>
          </a:p>
        </p:txBody>
      </p:sp>
      <p:sp>
        <p:nvSpPr>
          <p:cNvPr id="151" name="TextBox 126"/>
          <p:cNvSpPr txBox="1"/>
          <p:nvPr/>
        </p:nvSpPr>
        <p:spPr>
          <a:xfrm>
            <a:off x="3496107" y="3493873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dirty="0">
                <a:solidFill>
                  <a:srgbClr val="002060"/>
                </a:solidFill>
              </a:rPr>
              <a:t>IDENTIFICAÇÃO DO INTERVENIENTE</a:t>
            </a:r>
          </a:p>
        </p:txBody>
      </p:sp>
      <p:sp>
        <p:nvSpPr>
          <p:cNvPr id="152" name="L-Shape 151"/>
          <p:cNvSpPr>
            <a:spLocks noChangeAspect="1"/>
          </p:cNvSpPr>
          <p:nvPr/>
        </p:nvSpPr>
        <p:spPr>
          <a:xfrm rot="18841292">
            <a:off x="3380695" y="355201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117" dirty="0"/>
          </a:p>
        </p:txBody>
      </p:sp>
      <p:sp>
        <p:nvSpPr>
          <p:cNvPr id="153" name="TextBox 89"/>
          <p:cNvSpPr txBox="1"/>
          <p:nvPr/>
        </p:nvSpPr>
        <p:spPr>
          <a:xfrm>
            <a:off x="9516476" y="4303843"/>
            <a:ext cx="17433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País NIF Estrangeiro (CRS):</a:t>
            </a:r>
          </a:p>
        </p:txBody>
      </p:sp>
      <p:sp>
        <p:nvSpPr>
          <p:cNvPr id="159" name="TextBox 98"/>
          <p:cNvSpPr txBox="1"/>
          <p:nvPr/>
        </p:nvSpPr>
        <p:spPr>
          <a:xfrm>
            <a:off x="3445210" y="5425954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dirty="0">
                <a:solidFill>
                  <a:srgbClr val="002060"/>
                </a:solidFill>
              </a:rPr>
              <a:t>DOCUMENTOS DO INTERVENIENTE</a:t>
            </a:r>
          </a:p>
        </p:txBody>
      </p:sp>
      <p:sp>
        <p:nvSpPr>
          <p:cNvPr id="160" name="L-Shape 159"/>
          <p:cNvSpPr>
            <a:spLocks noChangeAspect="1"/>
          </p:cNvSpPr>
          <p:nvPr/>
        </p:nvSpPr>
        <p:spPr>
          <a:xfrm rot="18841292">
            <a:off x="3344289" y="546615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117" dirty="0"/>
          </a:p>
        </p:txBody>
      </p:sp>
      <p:sp>
        <p:nvSpPr>
          <p:cNvPr id="161" name="Rectangle 160"/>
          <p:cNvSpPr/>
          <p:nvPr/>
        </p:nvSpPr>
        <p:spPr>
          <a:xfrm>
            <a:off x="3341650" y="5677722"/>
            <a:ext cx="7704219" cy="256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Não existem documentos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3424481" y="4373164"/>
            <a:ext cx="3740084" cy="198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dirty="0">
                <a:solidFill>
                  <a:schemeClr val="tx1"/>
                </a:solidFill>
              </a:rPr>
              <a:t>Portugal</a:t>
            </a:r>
          </a:p>
        </p:txBody>
      </p:sp>
      <p:sp>
        <p:nvSpPr>
          <p:cNvPr id="163" name="TextBox 79"/>
          <p:cNvSpPr txBox="1"/>
          <p:nvPr/>
        </p:nvSpPr>
        <p:spPr>
          <a:xfrm>
            <a:off x="3342598" y="4201020"/>
            <a:ext cx="3637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País da Morada Fiscal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424481" y="4772656"/>
            <a:ext cx="3710476" cy="1978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325697" y="4752677"/>
            <a:ext cx="3732341" cy="2065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6" name="TextBox 79"/>
          <p:cNvSpPr txBox="1"/>
          <p:nvPr/>
        </p:nvSpPr>
        <p:spPr>
          <a:xfrm>
            <a:off x="3383215" y="4609360"/>
            <a:ext cx="3637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Código Postal</a:t>
            </a:r>
          </a:p>
        </p:txBody>
      </p:sp>
      <p:sp>
        <p:nvSpPr>
          <p:cNvPr id="167" name="TextBox 79"/>
          <p:cNvSpPr txBox="1"/>
          <p:nvPr/>
        </p:nvSpPr>
        <p:spPr>
          <a:xfrm>
            <a:off x="7275077" y="4588509"/>
            <a:ext cx="3637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Morada Fiscal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325697" y="4363167"/>
            <a:ext cx="3729340" cy="216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9" name="TextBox 79"/>
          <p:cNvSpPr txBox="1"/>
          <p:nvPr/>
        </p:nvSpPr>
        <p:spPr>
          <a:xfrm>
            <a:off x="7292422" y="4195331"/>
            <a:ext cx="3637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Localidade</a:t>
            </a:r>
          </a:p>
        </p:txBody>
      </p:sp>
      <p:sp>
        <p:nvSpPr>
          <p:cNvPr id="170" name="TextBox 73"/>
          <p:cNvSpPr txBox="1"/>
          <p:nvPr/>
        </p:nvSpPr>
        <p:spPr>
          <a:xfrm>
            <a:off x="3496106" y="2204765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dirty="0">
                <a:solidFill>
                  <a:srgbClr val="002060"/>
                </a:solidFill>
              </a:rPr>
              <a:t>INTERVENIENTE(S)</a:t>
            </a:r>
          </a:p>
        </p:txBody>
      </p:sp>
      <p:sp>
        <p:nvSpPr>
          <p:cNvPr id="172" name="L-Shape 171"/>
          <p:cNvSpPr>
            <a:spLocks noChangeAspect="1"/>
          </p:cNvSpPr>
          <p:nvPr/>
        </p:nvSpPr>
        <p:spPr>
          <a:xfrm rot="18841292">
            <a:off x="3380694" y="224666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117" dirty="0"/>
          </a:p>
        </p:txBody>
      </p:sp>
      <p:sp>
        <p:nvSpPr>
          <p:cNvPr id="173" name="Rectangle 172"/>
          <p:cNvSpPr/>
          <p:nvPr/>
        </p:nvSpPr>
        <p:spPr>
          <a:xfrm>
            <a:off x="3224683" y="1789656"/>
            <a:ext cx="1163504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Comerciante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157725" y="1795483"/>
            <a:ext cx="157882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6974397" y="1803633"/>
            <a:ext cx="117977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Comprovativos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9734436" y="1795483"/>
            <a:ext cx="1397074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</a:p>
        </p:txBody>
      </p:sp>
      <p:sp>
        <p:nvSpPr>
          <p:cNvPr id="177" name="Down Arrow Callout 176"/>
          <p:cNvSpPr/>
          <p:nvPr/>
        </p:nvSpPr>
        <p:spPr>
          <a:xfrm>
            <a:off x="4399245" y="1795483"/>
            <a:ext cx="1255277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Intervenientes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5654522" y="1803633"/>
            <a:ext cx="1358014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Lojas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2126492" y="1579899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Contratos</a:t>
            </a: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896" y="1619561"/>
            <a:ext cx="76806" cy="76806"/>
          </a:xfrm>
          <a:prstGeom prst="rect">
            <a:avLst/>
          </a:prstGeom>
        </p:spPr>
      </p:pic>
      <p:sp>
        <p:nvSpPr>
          <p:cNvPr id="181" name="Half Frame 180"/>
          <p:cNvSpPr>
            <a:spLocks noChangeAspect="1"/>
          </p:cNvSpPr>
          <p:nvPr/>
        </p:nvSpPr>
        <p:spPr>
          <a:xfrm rot="8185273" flipV="1">
            <a:off x="3081474" y="1964474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dirty="0"/>
          </a:p>
        </p:txBody>
      </p:sp>
      <p:sp>
        <p:nvSpPr>
          <p:cNvPr id="182" name="Rectangle 181"/>
          <p:cNvSpPr/>
          <p:nvPr/>
        </p:nvSpPr>
        <p:spPr>
          <a:xfrm>
            <a:off x="2128827" y="1894441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83" name="Picture 182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32" y="1922109"/>
            <a:ext cx="97127" cy="97127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024" y="2087892"/>
            <a:ext cx="155541" cy="81657"/>
          </a:xfrm>
          <a:prstGeom prst="rect">
            <a:avLst/>
          </a:prstGeom>
        </p:spPr>
      </p:pic>
      <p:sp>
        <p:nvSpPr>
          <p:cNvPr id="185" name="Rectangle 184"/>
          <p:cNvSpPr/>
          <p:nvPr/>
        </p:nvSpPr>
        <p:spPr>
          <a:xfrm>
            <a:off x="2128827" y="2055851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47" y="2105638"/>
            <a:ext cx="186494" cy="97907"/>
          </a:xfrm>
          <a:prstGeom prst="rect">
            <a:avLst/>
          </a:prstGeom>
        </p:spPr>
      </p:pic>
      <p:sp>
        <p:nvSpPr>
          <p:cNvPr id="187" name="Rectangle 186"/>
          <p:cNvSpPr/>
          <p:nvPr/>
        </p:nvSpPr>
        <p:spPr>
          <a:xfrm>
            <a:off x="2135588" y="222032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88" name="L-Shape 187"/>
          <p:cNvSpPr>
            <a:spLocks noChangeAspect="1"/>
          </p:cNvSpPr>
          <p:nvPr/>
        </p:nvSpPr>
        <p:spPr>
          <a:xfrm rot="18841292">
            <a:off x="3083489" y="2267412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050" dirty="0"/>
          </a:p>
        </p:txBody>
      </p:sp>
      <p:sp>
        <p:nvSpPr>
          <p:cNvPr id="189" name="Rectangle 188"/>
          <p:cNvSpPr/>
          <p:nvPr/>
        </p:nvSpPr>
        <p:spPr>
          <a:xfrm>
            <a:off x="2131040" y="1725692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Início</a:t>
            </a:r>
          </a:p>
        </p:txBody>
      </p:sp>
      <p:sp>
        <p:nvSpPr>
          <p:cNvPr id="190" name="L-Shape 189"/>
          <p:cNvSpPr>
            <a:spLocks noChangeAspect="1"/>
          </p:cNvSpPr>
          <p:nvPr/>
        </p:nvSpPr>
        <p:spPr>
          <a:xfrm rot="18841292">
            <a:off x="7003504" y="483608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700" dirty="0"/>
          </a:p>
        </p:txBody>
      </p:sp>
      <p:sp>
        <p:nvSpPr>
          <p:cNvPr id="191" name="Rectangle 190"/>
          <p:cNvSpPr>
            <a:spLocks noChangeAspect="1"/>
          </p:cNvSpPr>
          <p:nvPr/>
        </p:nvSpPr>
        <p:spPr>
          <a:xfrm rot="20163311">
            <a:off x="3462383" y="2746143"/>
            <a:ext cx="7760256" cy="1436657"/>
          </a:xfrm>
          <a:prstGeom prst="rect">
            <a:avLst/>
          </a:prstGeom>
          <a:blipFill dpi="0" rotWithShape="1">
            <a:blip r:embed="rId9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grpSp>
        <p:nvGrpSpPr>
          <p:cNvPr id="195" name="Group 194"/>
          <p:cNvGrpSpPr/>
          <p:nvPr/>
        </p:nvGrpSpPr>
        <p:grpSpPr>
          <a:xfrm>
            <a:off x="670677" y="4464750"/>
            <a:ext cx="1430162" cy="1193071"/>
            <a:chOff x="7145527" y="6054565"/>
            <a:chExt cx="630725" cy="167578"/>
          </a:xfrm>
        </p:grpSpPr>
        <p:sp>
          <p:nvSpPr>
            <p:cNvPr id="209" name="Rounded Rectangle 208"/>
            <p:cNvSpPr/>
            <p:nvPr/>
          </p:nvSpPr>
          <p:spPr>
            <a:xfrm rot="5400000">
              <a:off x="7371066" y="5829026"/>
              <a:ext cx="167578" cy="618655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210" name="TextBox 91"/>
            <p:cNvSpPr txBox="1"/>
            <p:nvPr/>
          </p:nvSpPr>
          <p:spPr>
            <a:xfrm>
              <a:off x="7171354" y="6064649"/>
              <a:ext cx="604898" cy="113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900" b="1" dirty="0" smtClean="0">
                  <a:solidFill>
                    <a:srgbClr val="E34826"/>
                  </a:solidFill>
                </a:rPr>
                <a:t>Caso utilizado CC digital a morada pode ser extraída do CC caso contrário poderá ser aplicado o módulo dos CTT para obter morada através do código postal</a:t>
              </a:r>
              <a:endParaRPr lang="pt-PT" sz="900" b="1" dirty="0">
                <a:solidFill>
                  <a:srgbClr val="E34826"/>
                </a:solidFill>
              </a:endParaRPr>
            </a:p>
          </p:txBody>
        </p:sp>
      </p:grpSp>
      <p:sp>
        <p:nvSpPr>
          <p:cNvPr id="196" name="Right Bracket 195"/>
          <p:cNvSpPr/>
          <p:nvPr/>
        </p:nvSpPr>
        <p:spPr>
          <a:xfrm flipH="1">
            <a:off x="3225731" y="4229368"/>
            <a:ext cx="89500" cy="769688"/>
          </a:xfrm>
          <a:prstGeom prst="rightBracket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cxnSp>
        <p:nvCxnSpPr>
          <p:cNvPr id="197" name="Straight Connector 196"/>
          <p:cNvCxnSpPr>
            <a:stCxn id="196" idx="2"/>
            <a:endCxn id="209" idx="0"/>
          </p:cNvCxnSpPr>
          <p:nvPr/>
        </p:nvCxnSpPr>
        <p:spPr>
          <a:xfrm flipH="1">
            <a:off x="2073471" y="4614212"/>
            <a:ext cx="1152260" cy="44707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3423962" y="3898898"/>
            <a:ext cx="3740084" cy="1986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9" name="TextBox 79"/>
          <p:cNvSpPr txBox="1"/>
          <p:nvPr/>
        </p:nvSpPr>
        <p:spPr>
          <a:xfrm>
            <a:off x="3342079" y="3726754"/>
            <a:ext cx="3637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NIF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7325178" y="3888901"/>
            <a:ext cx="3729340" cy="2164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1" name="TextBox 79"/>
          <p:cNvSpPr txBox="1"/>
          <p:nvPr/>
        </p:nvSpPr>
        <p:spPr>
          <a:xfrm>
            <a:off x="7291903" y="3721065"/>
            <a:ext cx="3637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Cargo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647381" y="3458172"/>
            <a:ext cx="1430162" cy="721261"/>
            <a:chOff x="7145527" y="6054565"/>
            <a:chExt cx="630725" cy="167578"/>
          </a:xfrm>
        </p:grpSpPr>
        <p:sp>
          <p:nvSpPr>
            <p:cNvPr id="207" name="Rounded Rectangle 206"/>
            <p:cNvSpPr/>
            <p:nvPr/>
          </p:nvSpPr>
          <p:spPr>
            <a:xfrm rot="5400000">
              <a:off x="7371066" y="5829026"/>
              <a:ext cx="167578" cy="618655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208" name="TextBox 138"/>
            <p:cNvSpPr txBox="1"/>
            <p:nvPr/>
          </p:nvSpPr>
          <p:spPr>
            <a:xfrm>
              <a:off x="7171354" y="6064649"/>
              <a:ext cx="604898" cy="80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900" b="1" dirty="0" smtClean="0">
                  <a:solidFill>
                    <a:srgbClr val="E34826"/>
                  </a:solidFill>
                </a:rPr>
                <a:t>Caso utilizado CRC digital o campo NIF e Cargo estão pré-preenchidos</a:t>
              </a:r>
              <a:endParaRPr lang="pt-PT" sz="900" b="1" dirty="0">
                <a:solidFill>
                  <a:srgbClr val="E34826"/>
                </a:solidFill>
              </a:endParaRPr>
            </a:p>
          </p:txBody>
        </p:sp>
      </p:grpSp>
      <p:sp>
        <p:nvSpPr>
          <p:cNvPr id="203" name="Right Bracket 202"/>
          <p:cNvSpPr/>
          <p:nvPr/>
        </p:nvSpPr>
        <p:spPr>
          <a:xfrm flipH="1">
            <a:off x="3224193" y="3739573"/>
            <a:ext cx="92315" cy="417713"/>
          </a:xfrm>
          <a:prstGeom prst="rightBracket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cxnSp>
        <p:nvCxnSpPr>
          <p:cNvPr id="204" name="Straight Connector 203"/>
          <p:cNvCxnSpPr>
            <a:stCxn id="203" idx="2"/>
            <a:endCxn id="207" idx="0"/>
          </p:cNvCxnSpPr>
          <p:nvPr/>
        </p:nvCxnSpPr>
        <p:spPr>
          <a:xfrm flipH="1" flipV="1">
            <a:off x="2050175" y="3818801"/>
            <a:ext cx="1174018" cy="1296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84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10392582" y="6460622"/>
            <a:ext cx="216000" cy="216000"/>
            <a:chOff x="2133905" y="990905"/>
            <a:chExt cx="5609626" cy="5609626"/>
          </a:xfrm>
        </p:grpSpPr>
        <p:sp>
          <p:nvSpPr>
            <p:cNvPr id="56" name="Isosceles Triangle 55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57" name="Rectangle 56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111" name="Rectangle 110"/>
          <p:cNvSpPr/>
          <p:nvPr/>
        </p:nvSpPr>
        <p:spPr>
          <a:xfrm rot="5400000">
            <a:off x="8472519" y="4028416"/>
            <a:ext cx="4261597" cy="179129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Rectangle 130"/>
          <p:cNvSpPr/>
          <p:nvPr/>
        </p:nvSpPr>
        <p:spPr>
          <a:xfrm rot="5400000">
            <a:off x="9697749" y="5146322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L-Shape 129"/>
          <p:cNvSpPr>
            <a:spLocks noChangeAspect="1"/>
          </p:cNvSpPr>
          <p:nvPr/>
        </p:nvSpPr>
        <p:spPr>
          <a:xfrm rot="18841292">
            <a:off x="10579749" y="6161874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pic>
        <p:nvPicPr>
          <p:cNvPr id="171" name="Picture 1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01" name="L-Shape 100"/>
          <p:cNvSpPr>
            <a:spLocks noChangeAspect="1"/>
          </p:cNvSpPr>
          <p:nvPr/>
        </p:nvSpPr>
        <p:spPr>
          <a:xfrm rot="2758708" flipV="1">
            <a:off x="10559195" y="2024425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46" name="TextBox 145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Text Placeholder 2"/>
          <p:cNvSpPr txBox="1">
            <a:spLocks/>
          </p:cNvSpPr>
          <p:nvPr/>
        </p:nvSpPr>
        <p:spPr>
          <a:xfrm>
            <a:off x="418310" y="69184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3.I | Ecrãs </a:t>
            </a:r>
            <a:r>
              <a:rPr lang="pt-PT" sz="1600" dirty="0"/>
              <a:t>de suporte à Jornada de Cliente – Identificação </a:t>
            </a:r>
            <a:r>
              <a:rPr lang="pt-PT" sz="1600" dirty="0" smtClean="0"/>
              <a:t>dos Sócios – Recolha de dados das Entidades Relacionadas</a:t>
            </a:r>
            <a:endParaRPr lang="pt-PT" sz="1600" dirty="0"/>
          </a:p>
        </p:txBody>
      </p:sp>
      <p:graphicFrame>
        <p:nvGraphicFramePr>
          <p:cNvPr id="124" name="Table 123"/>
          <p:cNvGraphicFramePr>
            <a:graphicFrameLocks noGrp="1"/>
          </p:cNvGraphicFramePr>
          <p:nvPr>
            <p:extLst/>
          </p:nvPr>
        </p:nvGraphicFramePr>
        <p:xfrm>
          <a:off x="2762906" y="2618270"/>
          <a:ext cx="7677218" cy="102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465">
                  <a:extLst>
                    <a:ext uri="{9D8B030D-6E8A-4147-A177-3AD203B41FA5}">
                      <a16:colId xmlns:a16="http://schemas.microsoft.com/office/drawing/2014/main" val="2582696835"/>
                    </a:ext>
                  </a:extLst>
                </a:gridCol>
                <a:gridCol w="1002070">
                  <a:extLst>
                    <a:ext uri="{9D8B030D-6E8A-4147-A177-3AD203B41FA5}">
                      <a16:colId xmlns:a16="http://schemas.microsoft.com/office/drawing/2014/main" val="4243204064"/>
                    </a:ext>
                  </a:extLst>
                </a:gridCol>
                <a:gridCol w="2760133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1210734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1553816">
                  <a:extLst>
                    <a:ext uri="{9D8B030D-6E8A-4147-A177-3AD203B41FA5}">
                      <a16:colId xmlns:a16="http://schemas.microsoft.com/office/drawing/2014/main" val="3590309092"/>
                    </a:ext>
                  </a:extLst>
                </a:gridCol>
              </a:tblGrid>
              <a:tr h="212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Associado ao Contrato</a:t>
                      </a:r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Cliente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Cliente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NIF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Elegível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69763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Sim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1032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BIJAL</a:t>
                      </a:r>
                      <a:r>
                        <a:rPr lang="pt-PT" sz="700" baseline="0" dirty="0" smtClean="0"/>
                        <a:t> DE CANELA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162243839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b="0" dirty="0" smtClean="0"/>
                        <a:t>Elegível</a:t>
                      </a:r>
                      <a:endParaRPr lang="pt-PT" sz="7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  <a:tr h="269763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Empresa Testes</a:t>
                      </a:r>
                      <a:r>
                        <a:rPr lang="pt-PT" sz="7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SA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538593741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Elegível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992514"/>
                  </a:ext>
                </a:extLst>
              </a:tr>
              <a:tr h="269763"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215283"/>
                  </a:ext>
                </a:extLst>
              </a:tr>
            </a:tbl>
          </a:graphicData>
        </a:graphic>
      </p:graphicFrame>
      <p:sp>
        <p:nvSpPr>
          <p:cNvPr id="125" name="TextBox 124"/>
          <p:cNvSpPr txBox="1"/>
          <p:nvPr/>
        </p:nvSpPr>
        <p:spPr>
          <a:xfrm>
            <a:off x="8925943" y="3410914"/>
            <a:ext cx="671734" cy="184666"/>
          </a:xfrm>
          <a:prstGeom prst="rect">
            <a:avLst/>
          </a:prstGeom>
          <a:noFill/>
          <a:ln w="9525" cap="flat" cmpd="sng" algn="ctr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Sem Páginas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657439" y="3410914"/>
            <a:ext cx="774700" cy="184666"/>
          </a:xfrm>
          <a:prstGeom prst="rect">
            <a:avLst/>
          </a:prstGeom>
          <a:noFill/>
          <a:ln w="9525" cap="flat" cmpd="sng" algn="ctr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1 - </a:t>
            </a:r>
            <a:r>
              <a:rPr lang="pt-PT" sz="600" kern="0" dirty="0" smtClean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2,   </a:t>
            </a: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2</a:t>
            </a:r>
            <a:r>
              <a:rPr lang="pt-PT" sz="600" kern="0" dirty="0" smtClean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 </a:t>
            </a: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no Total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817350" y="5597917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DOCUMENTOS DO INTERVENIENTE</a:t>
            </a:r>
          </a:p>
        </p:txBody>
      </p:sp>
      <p:sp>
        <p:nvSpPr>
          <p:cNvPr id="100" name="L-Shape 99"/>
          <p:cNvSpPr>
            <a:spLocks noChangeAspect="1"/>
          </p:cNvSpPr>
          <p:nvPr/>
        </p:nvSpPr>
        <p:spPr>
          <a:xfrm rot="18841292">
            <a:off x="2716429" y="563811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02" name="Rectangle 101"/>
          <p:cNvSpPr/>
          <p:nvPr/>
        </p:nvSpPr>
        <p:spPr>
          <a:xfrm>
            <a:off x="2713790" y="5849685"/>
            <a:ext cx="7704219" cy="256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Não existem documentos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5" cstate="print">
            <a:duotone>
              <a:srgbClr val="7E7879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61661" flipH="1">
            <a:off x="6305950" y="3982702"/>
            <a:ext cx="646757" cy="646757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2868246" y="2376728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rgbClr val="002060"/>
                </a:solidFill>
              </a:rPr>
              <a:t>INTERVENIENTE(S)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78" name="L-Shape 77"/>
          <p:cNvSpPr>
            <a:spLocks noChangeAspect="1"/>
          </p:cNvSpPr>
          <p:nvPr/>
        </p:nvSpPr>
        <p:spPr>
          <a:xfrm rot="18841292">
            <a:off x="2752834" y="241863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81" name="TextBox 80"/>
          <p:cNvSpPr txBox="1"/>
          <p:nvPr/>
        </p:nvSpPr>
        <p:spPr>
          <a:xfrm>
            <a:off x="2868247" y="3665836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IDENTIFICAÇÃO DO INTERVENIENTE</a:t>
            </a:r>
          </a:p>
        </p:txBody>
      </p:sp>
      <p:sp>
        <p:nvSpPr>
          <p:cNvPr id="107" name="L-Shape 106"/>
          <p:cNvSpPr>
            <a:spLocks noChangeAspect="1"/>
          </p:cNvSpPr>
          <p:nvPr/>
        </p:nvSpPr>
        <p:spPr>
          <a:xfrm rot="18841292">
            <a:off x="2752835" y="372397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29" name="Rectangle 128"/>
          <p:cNvSpPr/>
          <p:nvPr/>
        </p:nvSpPr>
        <p:spPr>
          <a:xfrm>
            <a:off x="2596823" y="1961619"/>
            <a:ext cx="1163504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529865" y="1967446"/>
            <a:ext cx="157882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346537" y="1975596"/>
            <a:ext cx="117977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9106576" y="1967446"/>
            <a:ext cx="1397074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3" name="Down Arrow Callout 132"/>
          <p:cNvSpPr/>
          <p:nvPr/>
        </p:nvSpPr>
        <p:spPr>
          <a:xfrm>
            <a:off x="3771385" y="1967446"/>
            <a:ext cx="1255277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Intervenientes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026662" y="1975596"/>
            <a:ext cx="1358014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8" name="Rectangle 107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6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9" name="Rectangle 108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113" name="Half Frame 112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5" name="Rectangle 114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8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18" name="Rectangle 117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20" name="Rectangle 119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21" name="L-Shape 120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22" name="Rectangle 121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33</a:t>
            </a:fld>
            <a:endParaRPr lang="pt-PT" dirty="0"/>
          </a:p>
        </p:txBody>
      </p:sp>
      <p:sp>
        <p:nvSpPr>
          <p:cNvPr id="123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77" name="TextBox 89"/>
          <p:cNvSpPr txBox="1"/>
          <p:nvPr/>
        </p:nvSpPr>
        <p:spPr>
          <a:xfrm>
            <a:off x="8866238" y="4459629"/>
            <a:ext cx="17433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País NIF Estrangeiro (CRS):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2774243" y="4528950"/>
            <a:ext cx="3740084" cy="198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dirty="0">
                <a:solidFill>
                  <a:schemeClr val="tx1"/>
                </a:solidFill>
              </a:rPr>
              <a:t>Portugal</a:t>
            </a:r>
          </a:p>
        </p:txBody>
      </p:sp>
      <p:sp>
        <p:nvSpPr>
          <p:cNvPr id="138" name="TextBox 79"/>
          <p:cNvSpPr txBox="1"/>
          <p:nvPr/>
        </p:nvSpPr>
        <p:spPr>
          <a:xfrm>
            <a:off x="2692360" y="4356806"/>
            <a:ext cx="3637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País da Morada Fiscal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774243" y="4928442"/>
            <a:ext cx="3710476" cy="1978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675459" y="4908463"/>
            <a:ext cx="3732341" cy="2065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1" name="TextBox 79"/>
          <p:cNvSpPr txBox="1"/>
          <p:nvPr/>
        </p:nvSpPr>
        <p:spPr>
          <a:xfrm>
            <a:off x="2732977" y="4765146"/>
            <a:ext cx="3637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Código Postal</a:t>
            </a:r>
          </a:p>
        </p:txBody>
      </p:sp>
      <p:sp>
        <p:nvSpPr>
          <p:cNvPr id="142" name="TextBox 79"/>
          <p:cNvSpPr txBox="1"/>
          <p:nvPr/>
        </p:nvSpPr>
        <p:spPr>
          <a:xfrm>
            <a:off x="6624839" y="4744295"/>
            <a:ext cx="3637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Morada Fiscal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675459" y="4518953"/>
            <a:ext cx="3729340" cy="216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4" name="TextBox 79"/>
          <p:cNvSpPr txBox="1"/>
          <p:nvPr/>
        </p:nvSpPr>
        <p:spPr>
          <a:xfrm>
            <a:off x="6642184" y="4351117"/>
            <a:ext cx="3637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Localidade</a:t>
            </a:r>
          </a:p>
        </p:txBody>
      </p:sp>
      <p:sp>
        <p:nvSpPr>
          <p:cNvPr id="145" name="L-Shape 144"/>
          <p:cNvSpPr>
            <a:spLocks noChangeAspect="1"/>
          </p:cNvSpPr>
          <p:nvPr/>
        </p:nvSpPr>
        <p:spPr>
          <a:xfrm rot="18841292">
            <a:off x="6353266" y="499187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700" dirty="0"/>
          </a:p>
        </p:txBody>
      </p:sp>
      <p:sp>
        <p:nvSpPr>
          <p:cNvPr id="149" name="Rectangle 148"/>
          <p:cNvSpPr/>
          <p:nvPr/>
        </p:nvSpPr>
        <p:spPr>
          <a:xfrm>
            <a:off x="2773724" y="4054684"/>
            <a:ext cx="3740084" cy="1986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0" name="TextBox 79"/>
          <p:cNvSpPr txBox="1"/>
          <p:nvPr/>
        </p:nvSpPr>
        <p:spPr>
          <a:xfrm>
            <a:off x="2691841" y="3882540"/>
            <a:ext cx="3637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NIF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674940" y="4044687"/>
            <a:ext cx="3729340" cy="2164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2" name="TextBox 79"/>
          <p:cNvSpPr txBox="1"/>
          <p:nvPr/>
        </p:nvSpPr>
        <p:spPr>
          <a:xfrm>
            <a:off x="6641665" y="3876851"/>
            <a:ext cx="3637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Cargo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590823" y="1968229"/>
            <a:ext cx="7931821" cy="4285429"/>
          </a:xfrm>
          <a:prstGeom prst="rect">
            <a:avLst/>
          </a:prstGeom>
          <a:solidFill>
            <a:schemeClr val="bg1">
              <a:lumMod val="65000"/>
              <a:alpha val="2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919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1508004" y="1748814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78101" y="1752752"/>
            <a:ext cx="8090971" cy="4861839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48" name="L-Shape 147"/>
          <p:cNvSpPr>
            <a:spLocks noChangeAspect="1"/>
          </p:cNvSpPr>
          <p:nvPr/>
        </p:nvSpPr>
        <p:spPr>
          <a:xfrm rot="2758708" flipV="1">
            <a:off x="10602963" y="2073204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" name="Text Placeholder 2"/>
          <p:cNvSpPr txBox="1">
            <a:spLocks/>
          </p:cNvSpPr>
          <p:nvPr/>
        </p:nvSpPr>
        <p:spPr>
          <a:xfrm>
            <a:off x="418310" y="69184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4.A | Ecrãs </a:t>
            </a:r>
            <a:r>
              <a:rPr lang="pt-PT" sz="1600" dirty="0"/>
              <a:t>de suporte à Jornada de Cliente – Identificação </a:t>
            </a:r>
            <a:r>
              <a:rPr lang="pt-PT" sz="1600" dirty="0" smtClean="0"/>
              <a:t>Lojas</a:t>
            </a:r>
            <a:endParaRPr lang="pt-PT" sz="1600" dirty="0"/>
          </a:p>
        </p:txBody>
      </p:sp>
      <p:sp>
        <p:nvSpPr>
          <p:cNvPr id="113" name="TextBox 79"/>
          <p:cNvSpPr txBox="1"/>
          <p:nvPr/>
        </p:nvSpPr>
        <p:spPr>
          <a:xfrm>
            <a:off x="2795922" y="2813800"/>
            <a:ext cx="43110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Valide a(s) </a:t>
            </a:r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Lojas(s</a:t>
            </a:r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) relacionadas com a </a:t>
            </a:r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Empresa</a:t>
            </a:r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. Caso pretenda, adicione ou </a:t>
            </a:r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remova Lojas(s).</a:t>
            </a:r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079195"/>
              </p:ext>
            </p:extLst>
          </p:nvPr>
        </p:nvGraphicFramePr>
        <p:xfrm>
          <a:off x="2725327" y="3069543"/>
          <a:ext cx="7424565" cy="9313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52093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1624786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1501328">
                  <a:extLst>
                    <a:ext uri="{9D8B030D-6E8A-4147-A177-3AD203B41FA5}">
                      <a16:colId xmlns:a16="http://schemas.microsoft.com/office/drawing/2014/main" val="3590309092"/>
                    </a:ext>
                  </a:extLst>
                </a:gridCol>
                <a:gridCol w="1746358">
                  <a:extLst>
                    <a:ext uri="{9D8B030D-6E8A-4147-A177-3AD203B41FA5}">
                      <a16:colId xmlns:a16="http://schemas.microsoft.com/office/drawing/2014/main" val="1234917193"/>
                    </a:ext>
                  </a:extLst>
                </a:gridCol>
              </a:tblGrid>
              <a:tr h="301668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do Estabelecimento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Atividade</a:t>
                      </a:r>
                      <a:r>
                        <a:rPr lang="pt-PT" sz="700" baseline="0" dirty="0" smtClean="0"/>
                        <a:t> 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Subactividade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Zona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63959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tx1"/>
                          </a:solidFill>
                        </a:rPr>
                        <a:t>Teste 1, </a:t>
                      </a:r>
                      <a:r>
                        <a:rPr lang="pt-PT" sz="700" dirty="0" err="1" smtClean="0">
                          <a:solidFill>
                            <a:schemeClr val="tx1"/>
                          </a:solidFill>
                        </a:rPr>
                        <a:t>Lda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Restauração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dk1"/>
                          </a:solidFill>
                        </a:rPr>
                        <a:t>Restauração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Coimbra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  <a:tr h="263959">
                <a:tc gridSpan="4">
                  <a:txBody>
                    <a:bodyPr/>
                    <a:lstStyle/>
                    <a:p>
                      <a:endParaRPr lang="pt-P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215283"/>
                  </a:ext>
                </a:extLst>
              </a:tr>
            </a:tbl>
          </a:graphicData>
        </a:graphic>
      </p:graphicFrame>
      <p:sp>
        <p:nvSpPr>
          <p:cNvPr id="117" name="TextBox 116"/>
          <p:cNvSpPr txBox="1"/>
          <p:nvPr/>
        </p:nvSpPr>
        <p:spPr>
          <a:xfrm>
            <a:off x="8580485" y="3702008"/>
            <a:ext cx="671734" cy="184666"/>
          </a:xfrm>
          <a:prstGeom prst="rect">
            <a:avLst/>
          </a:prstGeom>
          <a:noFill/>
          <a:ln w="9525" cap="flat" cmpd="sng" algn="ctr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Sem Páginas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303862" y="3702008"/>
            <a:ext cx="774700" cy="184666"/>
          </a:xfrm>
          <a:prstGeom prst="rect">
            <a:avLst/>
          </a:prstGeom>
          <a:noFill/>
          <a:ln w="9525" cap="flat" cmpd="sng" algn="ctr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1 - 1,   1 no Total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7535902" y="4239224"/>
            <a:ext cx="1380450" cy="24952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bg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REMOVER </a:t>
            </a:r>
            <a:r>
              <a:rPr lang="pt-PT" sz="700" kern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LOJA</a:t>
            </a:r>
            <a:endParaRPr lang="pt-PT" sz="700" kern="0" dirty="0">
              <a:solidFill>
                <a:schemeClr val="bg1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8971898" y="4233038"/>
            <a:ext cx="1380450" cy="249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IINSERIR LOJA</a:t>
            </a:r>
            <a:endParaRPr lang="pt-PT" sz="70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07" name="Group 206"/>
          <p:cNvGrpSpPr>
            <a:grpSpLocks noChangeAspect="1"/>
          </p:cNvGrpSpPr>
          <p:nvPr/>
        </p:nvGrpSpPr>
        <p:grpSpPr>
          <a:xfrm>
            <a:off x="10093393" y="4327159"/>
            <a:ext cx="216000" cy="216000"/>
            <a:chOff x="2133905" y="990905"/>
            <a:chExt cx="5609626" cy="5609626"/>
          </a:xfrm>
        </p:grpSpPr>
        <p:sp>
          <p:nvSpPr>
            <p:cNvPr id="208" name="Isosceles Triangle 207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9" name="Rectangle 208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203" name="Rectangle 202"/>
          <p:cNvSpPr/>
          <p:nvPr/>
        </p:nvSpPr>
        <p:spPr>
          <a:xfrm rot="5400000">
            <a:off x="8442986" y="4023846"/>
            <a:ext cx="4300458" cy="179129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4" name="Rectangle 130"/>
          <p:cNvSpPr/>
          <p:nvPr/>
        </p:nvSpPr>
        <p:spPr>
          <a:xfrm rot="5400000">
            <a:off x="9668397" y="3699949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5" name="L-Shape 204"/>
          <p:cNvSpPr>
            <a:spLocks noChangeAspect="1"/>
          </p:cNvSpPr>
          <p:nvPr/>
        </p:nvSpPr>
        <p:spPr>
          <a:xfrm rot="2758708" flipV="1">
            <a:off x="10568550" y="2068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206" name="L-Shape 129"/>
          <p:cNvSpPr>
            <a:spLocks noChangeAspect="1"/>
          </p:cNvSpPr>
          <p:nvPr/>
        </p:nvSpPr>
        <p:spPr>
          <a:xfrm rot="18841292">
            <a:off x="10558408" y="6052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52" name="TextBox 51"/>
          <p:cNvSpPr txBox="1"/>
          <p:nvPr/>
        </p:nvSpPr>
        <p:spPr>
          <a:xfrm>
            <a:off x="2769173" y="2555251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rgbClr val="002060"/>
                </a:solidFill>
              </a:rPr>
              <a:t>IDENTIFICAÇÃO DA(S) LOJA(S)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84321" y="1961619"/>
            <a:ext cx="1176006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29865" y="1967446"/>
            <a:ext cx="157882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758199" y="1967446"/>
            <a:ext cx="1179777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106576" y="1967446"/>
            <a:ext cx="1397074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5" name="Down Arrow Callout 74"/>
          <p:cNvSpPr/>
          <p:nvPr/>
        </p:nvSpPr>
        <p:spPr>
          <a:xfrm>
            <a:off x="4923444" y="1974863"/>
            <a:ext cx="1261089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170464" y="1963637"/>
            <a:ext cx="1409027" cy="3098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Comprovativos</a:t>
            </a:r>
          </a:p>
        </p:txBody>
      </p:sp>
      <p:sp>
        <p:nvSpPr>
          <p:cNvPr id="53" name="Rectangle 52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5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Rectangle 53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63" name="Half Frame 62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4" name="Rectangle 63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6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80" name="L-Shape 79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82" name="Rectangle 81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34</a:t>
            </a:fld>
            <a:endParaRPr lang="pt-PT" dirty="0"/>
          </a:p>
        </p:txBody>
      </p:sp>
      <p:sp>
        <p:nvSpPr>
          <p:cNvPr id="59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88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81" name="Text Placeholder 2"/>
          <p:cNvSpPr txBox="1">
            <a:spLocks/>
          </p:cNvSpPr>
          <p:nvPr/>
        </p:nvSpPr>
        <p:spPr>
          <a:xfrm>
            <a:off x="418310" y="69184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4.B | Ecrãs </a:t>
            </a:r>
            <a:r>
              <a:rPr lang="pt-PT" sz="1600" dirty="0"/>
              <a:t>de suporte à Jornada de Cliente – Adicionar </a:t>
            </a:r>
            <a:r>
              <a:rPr lang="pt-PT" sz="1600" dirty="0" smtClean="0"/>
              <a:t>Loja</a:t>
            </a:r>
            <a:endParaRPr lang="pt-PT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35</a:t>
            </a:fld>
            <a:endParaRPr lang="pt-PT" dirty="0"/>
          </a:p>
        </p:txBody>
      </p:sp>
      <p:sp>
        <p:nvSpPr>
          <p:cNvPr id="145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1340667" y="6024651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247" name="Rectangle 246"/>
          <p:cNvSpPr/>
          <p:nvPr/>
        </p:nvSpPr>
        <p:spPr>
          <a:xfrm>
            <a:off x="1642060" y="165096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1632688" y="1344871"/>
            <a:ext cx="9220384" cy="289032"/>
            <a:chOff x="273762" y="1448305"/>
            <a:chExt cx="11667544" cy="433548"/>
          </a:xfrm>
        </p:grpSpPr>
        <p:sp>
          <p:nvSpPr>
            <p:cNvPr id="343" name="Rectangle 342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344" name="Straight Connector 343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49" name="Rectangle 248"/>
          <p:cNvSpPr/>
          <p:nvPr/>
        </p:nvSpPr>
        <p:spPr>
          <a:xfrm>
            <a:off x="2712157" y="1654898"/>
            <a:ext cx="8090971" cy="491908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2805370" y="6253059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3845371" y="6253059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252" name="Straight Connector 251"/>
          <p:cNvCxnSpPr/>
          <p:nvPr/>
        </p:nvCxnSpPr>
        <p:spPr>
          <a:xfrm flipV="1">
            <a:off x="2721530" y="6165786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3" name="Rectangle 252"/>
          <p:cNvSpPr/>
          <p:nvPr/>
        </p:nvSpPr>
        <p:spPr>
          <a:xfrm>
            <a:off x="2723122" y="1654102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8477160" y="6253059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pic>
        <p:nvPicPr>
          <p:cNvPr id="255" name="Picture 2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255" y="1306585"/>
            <a:ext cx="1135275" cy="318221"/>
          </a:xfrm>
          <a:prstGeom prst="rect">
            <a:avLst/>
          </a:prstGeom>
        </p:spPr>
      </p:pic>
      <p:sp>
        <p:nvSpPr>
          <p:cNvPr id="256" name="TextBox 114"/>
          <p:cNvSpPr txBox="1"/>
          <p:nvPr/>
        </p:nvSpPr>
        <p:spPr>
          <a:xfrm>
            <a:off x="9768967" y="1655238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257" name="TextBox 115"/>
          <p:cNvSpPr txBox="1"/>
          <p:nvPr/>
        </p:nvSpPr>
        <p:spPr>
          <a:xfrm>
            <a:off x="1602460" y="6389315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600" b="1" dirty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</a:p>
        </p:txBody>
      </p:sp>
      <p:sp>
        <p:nvSpPr>
          <p:cNvPr id="258" name="TextBox 100"/>
          <p:cNvSpPr txBox="1"/>
          <p:nvPr/>
        </p:nvSpPr>
        <p:spPr>
          <a:xfrm>
            <a:off x="2903229" y="2457397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dirty="0">
                <a:solidFill>
                  <a:srgbClr val="002060"/>
                </a:solidFill>
              </a:rPr>
              <a:t>ADIÇÃO DE OUTRAS LOJAS</a:t>
            </a:r>
          </a:p>
        </p:txBody>
      </p:sp>
      <p:sp>
        <p:nvSpPr>
          <p:cNvPr id="259" name="L-Shape 258"/>
          <p:cNvSpPr>
            <a:spLocks noChangeAspect="1"/>
          </p:cNvSpPr>
          <p:nvPr/>
        </p:nvSpPr>
        <p:spPr>
          <a:xfrm rot="18841292">
            <a:off x="2874288" y="250704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700" dirty="0"/>
          </a:p>
        </p:txBody>
      </p:sp>
      <p:sp>
        <p:nvSpPr>
          <p:cNvPr id="260" name="TextBox 54"/>
          <p:cNvSpPr txBox="1"/>
          <p:nvPr/>
        </p:nvSpPr>
        <p:spPr>
          <a:xfrm>
            <a:off x="2853464" y="2780087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Nome do Estabelecimento</a:t>
            </a:r>
          </a:p>
        </p:txBody>
      </p:sp>
      <p:sp>
        <p:nvSpPr>
          <p:cNvPr id="261" name="Rectangle 260"/>
          <p:cNvSpPr/>
          <p:nvPr/>
        </p:nvSpPr>
        <p:spPr>
          <a:xfrm rot="5400000">
            <a:off x="8577042" y="3925992"/>
            <a:ext cx="4300458" cy="179129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 rot="5400000">
            <a:off x="9801471" y="4632719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3" name="L-Shape 262"/>
          <p:cNvSpPr>
            <a:spLocks noChangeAspect="1"/>
          </p:cNvSpPr>
          <p:nvPr/>
        </p:nvSpPr>
        <p:spPr>
          <a:xfrm rot="18841292">
            <a:off x="10675535" y="5996744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117" dirty="0"/>
          </a:p>
        </p:txBody>
      </p:sp>
      <p:sp>
        <p:nvSpPr>
          <p:cNvPr id="264" name="Rectangle 263"/>
          <p:cNvSpPr/>
          <p:nvPr/>
        </p:nvSpPr>
        <p:spPr>
          <a:xfrm>
            <a:off x="2854196" y="5611220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Hotéis com Restaurante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9517162" y="6253059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6" name="L-Shape 265"/>
          <p:cNvSpPr>
            <a:spLocks noChangeAspect="1"/>
          </p:cNvSpPr>
          <p:nvPr/>
        </p:nvSpPr>
        <p:spPr>
          <a:xfrm rot="2758708" flipV="1">
            <a:off x="10702606" y="197040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117" dirty="0"/>
          </a:p>
        </p:txBody>
      </p:sp>
      <p:sp>
        <p:nvSpPr>
          <p:cNvPr id="267" name="TextBox 85"/>
          <p:cNvSpPr txBox="1"/>
          <p:nvPr/>
        </p:nvSpPr>
        <p:spPr>
          <a:xfrm>
            <a:off x="2805370" y="5445947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Atividade</a:t>
            </a:r>
            <a:endParaRPr lang="pt-PT" sz="700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268" name="TextBox 81"/>
          <p:cNvSpPr txBox="1"/>
          <p:nvPr/>
        </p:nvSpPr>
        <p:spPr>
          <a:xfrm>
            <a:off x="2882682" y="3982226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Morada*</a:t>
            </a:r>
            <a:endParaRPr lang="pt-PT" sz="700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269" name="TextBox 91"/>
          <p:cNvSpPr txBox="1"/>
          <p:nvPr/>
        </p:nvSpPr>
        <p:spPr>
          <a:xfrm>
            <a:off x="6636175" y="3619030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Código Postal*</a:t>
            </a:r>
            <a:endParaRPr lang="pt-PT" sz="700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2933726" y="4166173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dirty="0">
                <a:solidFill>
                  <a:schemeClr val="bg2">
                    <a:lumMod val="50000"/>
                  </a:schemeClr>
                </a:solidFill>
              </a:rPr>
              <a:t>Rua Visconde de Alvalade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2927876" y="2965806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Teste 2, </a:t>
            </a:r>
            <a:r>
              <a:rPr lang="pt-PT" sz="700" dirty="0" err="1">
                <a:solidFill>
                  <a:schemeClr val="bg2">
                    <a:lumMod val="25000"/>
                  </a:schemeClr>
                </a:solidFill>
              </a:rPr>
              <a:t>Lda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3" name="TextBox 104"/>
          <p:cNvSpPr txBox="1"/>
          <p:nvPr/>
        </p:nvSpPr>
        <p:spPr>
          <a:xfrm>
            <a:off x="2903681" y="3608866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País*</a:t>
            </a:r>
            <a:endParaRPr lang="pt-PT" sz="700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2933726" y="3795294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dirty="0">
                <a:solidFill>
                  <a:schemeClr val="tx1"/>
                </a:solidFill>
              </a:rPr>
              <a:t>Portugal</a:t>
            </a:r>
          </a:p>
        </p:txBody>
      </p:sp>
      <p:sp>
        <p:nvSpPr>
          <p:cNvPr id="275" name="TextBox 112"/>
          <p:cNvSpPr txBox="1"/>
          <p:nvPr/>
        </p:nvSpPr>
        <p:spPr>
          <a:xfrm>
            <a:off x="6646717" y="3992613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Localidade Postal*</a:t>
            </a:r>
            <a:endParaRPr lang="pt-PT" sz="700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grpSp>
        <p:nvGrpSpPr>
          <p:cNvPr id="277" name="Group 276"/>
          <p:cNvGrpSpPr>
            <a:grpSpLocks noChangeAspect="1"/>
          </p:cNvGrpSpPr>
          <p:nvPr/>
        </p:nvGrpSpPr>
        <p:grpSpPr>
          <a:xfrm>
            <a:off x="10485983" y="6386608"/>
            <a:ext cx="216000" cy="216000"/>
            <a:chOff x="2133905" y="990905"/>
            <a:chExt cx="5609626" cy="5609626"/>
          </a:xfrm>
        </p:grpSpPr>
        <p:sp>
          <p:nvSpPr>
            <p:cNvPr id="340" name="Isosceles Triangle 339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/>
            </a:p>
          </p:txBody>
        </p:sp>
        <p:sp>
          <p:nvSpPr>
            <p:cNvPr id="341" name="Rectangle 340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/>
            </a:p>
          </p:txBody>
        </p:sp>
        <p:pic>
          <p:nvPicPr>
            <p:cNvPr id="342" name="Picture 3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278" name="TextBox 107"/>
          <p:cNvSpPr txBox="1"/>
          <p:nvPr/>
        </p:nvSpPr>
        <p:spPr>
          <a:xfrm>
            <a:off x="2903229" y="3261656"/>
            <a:ext cx="24303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Pretende replicar a morada do Comerciante para a Loja?</a:t>
            </a:r>
          </a:p>
        </p:txBody>
      </p:sp>
      <p:sp>
        <p:nvSpPr>
          <p:cNvPr id="279" name="TextBox 110"/>
          <p:cNvSpPr txBox="1"/>
          <p:nvPr/>
        </p:nvSpPr>
        <p:spPr>
          <a:xfrm>
            <a:off x="3152959" y="3449096"/>
            <a:ext cx="9381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Sim</a:t>
            </a:r>
            <a:endParaRPr lang="pt-PT" sz="7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280" name="Oval 279"/>
          <p:cNvSpPr>
            <a:spLocks noChangeAspect="1"/>
          </p:cNvSpPr>
          <p:nvPr/>
        </p:nvSpPr>
        <p:spPr>
          <a:xfrm>
            <a:off x="2962662" y="3454813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050" dirty="0"/>
          </a:p>
        </p:txBody>
      </p:sp>
      <p:grpSp>
        <p:nvGrpSpPr>
          <p:cNvPr id="281" name="Group 280"/>
          <p:cNvGrpSpPr/>
          <p:nvPr/>
        </p:nvGrpSpPr>
        <p:grpSpPr>
          <a:xfrm>
            <a:off x="5184427" y="3464566"/>
            <a:ext cx="144000" cy="144000"/>
            <a:chOff x="6160984" y="4251739"/>
            <a:chExt cx="144000" cy="144000"/>
          </a:xfrm>
        </p:grpSpPr>
        <p:sp>
          <p:nvSpPr>
            <p:cNvPr id="338" name="Oval 337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sz="1050" dirty="0"/>
            </a:p>
          </p:txBody>
        </p:sp>
        <p:sp>
          <p:nvSpPr>
            <p:cNvPr id="339" name="Oval 338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sz="1050" dirty="0"/>
            </a:p>
          </p:txBody>
        </p:sp>
      </p:grpSp>
      <p:sp>
        <p:nvSpPr>
          <p:cNvPr id="282" name="TextBox 131"/>
          <p:cNvSpPr txBox="1"/>
          <p:nvPr/>
        </p:nvSpPr>
        <p:spPr>
          <a:xfrm>
            <a:off x="5301342" y="3437130"/>
            <a:ext cx="9381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Não</a:t>
            </a:r>
            <a:endParaRPr lang="pt-PT" sz="7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2718377" y="1863765"/>
            <a:ext cx="1176006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Comerciante</a:t>
            </a:r>
          </a:p>
        </p:txBody>
      </p:sp>
      <p:sp>
        <p:nvSpPr>
          <p:cNvPr id="284" name="Rectangle 283"/>
          <p:cNvSpPr/>
          <p:nvPr/>
        </p:nvSpPr>
        <p:spPr>
          <a:xfrm>
            <a:off x="7663921" y="1869592"/>
            <a:ext cx="157882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3892255" y="1869592"/>
            <a:ext cx="1179777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Intervenientes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9240632" y="1869592"/>
            <a:ext cx="1397074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</a:p>
        </p:txBody>
      </p:sp>
      <p:sp>
        <p:nvSpPr>
          <p:cNvPr id="287" name="Down Arrow Callout 286"/>
          <p:cNvSpPr/>
          <p:nvPr/>
        </p:nvSpPr>
        <p:spPr>
          <a:xfrm>
            <a:off x="5057500" y="1870659"/>
            <a:ext cx="1261089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Lojas</a:t>
            </a:r>
          </a:p>
        </p:txBody>
      </p:sp>
      <p:sp>
        <p:nvSpPr>
          <p:cNvPr id="288" name="Rectangle 287"/>
          <p:cNvSpPr/>
          <p:nvPr/>
        </p:nvSpPr>
        <p:spPr>
          <a:xfrm>
            <a:off x="6304520" y="1865783"/>
            <a:ext cx="1409027" cy="3098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Comprovativos</a:t>
            </a:r>
          </a:p>
        </p:txBody>
      </p:sp>
      <p:sp>
        <p:nvSpPr>
          <p:cNvPr id="289" name="Rectangle 288"/>
          <p:cNvSpPr>
            <a:spLocks noChangeAspect="1"/>
          </p:cNvSpPr>
          <p:nvPr/>
        </p:nvSpPr>
        <p:spPr>
          <a:xfrm rot="20163311">
            <a:off x="2784656" y="3239491"/>
            <a:ext cx="7760256" cy="1436657"/>
          </a:xfrm>
          <a:prstGeom prst="rect">
            <a:avLst/>
          </a:prstGeom>
          <a:blipFill dpi="0" rotWithShape="1">
            <a:blip r:embed="rId5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290" name="Rectangle 289"/>
          <p:cNvSpPr/>
          <p:nvPr/>
        </p:nvSpPr>
        <p:spPr>
          <a:xfrm>
            <a:off x="1632688" y="1654008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Contratos</a:t>
            </a:r>
          </a:p>
        </p:txBody>
      </p:sp>
      <p:pic>
        <p:nvPicPr>
          <p:cNvPr id="291" name="Picture 29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92" y="1693670"/>
            <a:ext cx="76806" cy="76806"/>
          </a:xfrm>
          <a:prstGeom prst="rect">
            <a:avLst/>
          </a:prstGeom>
        </p:spPr>
      </p:pic>
      <p:sp>
        <p:nvSpPr>
          <p:cNvPr id="292" name="Half Frame 291"/>
          <p:cNvSpPr>
            <a:spLocks noChangeAspect="1"/>
          </p:cNvSpPr>
          <p:nvPr/>
        </p:nvSpPr>
        <p:spPr>
          <a:xfrm rot="8185273" flipV="1">
            <a:off x="2587670" y="2038583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dirty="0"/>
          </a:p>
        </p:txBody>
      </p:sp>
      <p:sp>
        <p:nvSpPr>
          <p:cNvPr id="293" name="Rectangle 292"/>
          <p:cNvSpPr/>
          <p:nvPr/>
        </p:nvSpPr>
        <p:spPr>
          <a:xfrm>
            <a:off x="1635023" y="1968550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294" name="Picture 293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428" y="1996218"/>
            <a:ext cx="97127" cy="97127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220" y="2162001"/>
            <a:ext cx="155541" cy="81657"/>
          </a:xfrm>
          <a:prstGeom prst="rect">
            <a:avLst/>
          </a:prstGeom>
        </p:spPr>
      </p:pic>
      <p:sp>
        <p:nvSpPr>
          <p:cNvPr id="296" name="Rectangle 295"/>
          <p:cNvSpPr/>
          <p:nvPr/>
        </p:nvSpPr>
        <p:spPr>
          <a:xfrm>
            <a:off x="1635023" y="2129960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297" name="Picture 296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43" y="2179747"/>
            <a:ext cx="186494" cy="97907"/>
          </a:xfrm>
          <a:prstGeom prst="rect">
            <a:avLst/>
          </a:prstGeom>
        </p:spPr>
      </p:pic>
      <p:sp>
        <p:nvSpPr>
          <p:cNvPr id="298" name="Rectangle 297"/>
          <p:cNvSpPr/>
          <p:nvPr/>
        </p:nvSpPr>
        <p:spPr>
          <a:xfrm>
            <a:off x="1641784" y="2294433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299" name="L-Shape 298"/>
          <p:cNvSpPr>
            <a:spLocks noChangeAspect="1"/>
          </p:cNvSpPr>
          <p:nvPr/>
        </p:nvSpPr>
        <p:spPr>
          <a:xfrm rot="18841292">
            <a:off x="2589685" y="2341521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050" dirty="0"/>
          </a:p>
        </p:txBody>
      </p:sp>
      <p:sp>
        <p:nvSpPr>
          <p:cNvPr id="300" name="Rectangle 299"/>
          <p:cNvSpPr/>
          <p:nvPr/>
        </p:nvSpPr>
        <p:spPr>
          <a:xfrm>
            <a:off x="1637236" y="1799801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Início</a:t>
            </a:r>
          </a:p>
        </p:txBody>
      </p:sp>
      <p:sp>
        <p:nvSpPr>
          <p:cNvPr id="308" name="TextBox 153"/>
          <p:cNvSpPr txBox="1"/>
          <p:nvPr/>
        </p:nvSpPr>
        <p:spPr>
          <a:xfrm>
            <a:off x="2899757" y="4450813"/>
            <a:ext cx="27366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Pretende replicar os contatos que o Comerciante?</a:t>
            </a:r>
            <a:endParaRPr lang="pt-PT" sz="700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309" name="TextBox 183"/>
          <p:cNvSpPr txBox="1"/>
          <p:nvPr/>
        </p:nvSpPr>
        <p:spPr>
          <a:xfrm>
            <a:off x="3153997" y="4695175"/>
            <a:ext cx="9381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Sim</a:t>
            </a:r>
            <a:endParaRPr lang="pt-PT" sz="7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310" name="Oval 309"/>
          <p:cNvSpPr>
            <a:spLocks noChangeAspect="1"/>
          </p:cNvSpPr>
          <p:nvPr/>
        </p:nvSpPr>
        <p:spPr>
          <a:xfrm>
            <a:off x="5193599" y="4695886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050" dirty="0"/>
          </a:p>
        </p:txBody>
      </p:sp>
      <p:grpSp>
        <p:nvGrpSpPr>
          <p:cNvPr id="311" name="Group 310"/>
          <p:cNvGrpSpPr/>
          <p:nvPr/>
        </p:nvGrpSpPr>
        <p:grpSpPr>
          <a:xfrm>
            <a:off x="3045216" y="4719383"/>
            <a:ext cx="144000" cy="144000"/>
            <a:chOff x="6160984" y="4251739"/>
            <a:chExt cx="144000" cy="144000"/>
          </a:xfrm>
        </p:grpSpPr>
        <p:sp>
          <p:nvSpPr>
            <p:cNvPr id="336" name="Oval 335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sz="1050" dirty="0"/>
            </a:p>
          </p:txBody>
        </p:sp>
        <p:sp>
          <p:nvSpPr>
            <p:cNvPr id="337" name="Oval 336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sz="1050" dirty="0"/>
            </a:p>
          </p:txBody>
        </p:sp>
      </p:grpSp>
      <p:sp>
        <p:nvSpPr>
          <p:cNvPr id="312" name="TextBox 188"/>
          <p:cNvSpPr txBox="1"/>
          <p:nvPr/>
        </p:nvSpPr>
        <p:spPr>
          <a:xfrm>
            <a:off x="5302380" y="4683209"/>
            <a:ext cx="9381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Não</a:t>
            </a:r>
            <a:endParaRPr lang="pt-PT" sz="7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grpSp>
        <p:nvGrpSpPr>
          <p:cNvPr id="314" name="Group 313"/>
          <p:cNvGrpSpPr/>
          <p:nvPr/>
        </p:nvGrpSpPr>
        <p:grpSpPr>
          <a:xfrm>
            <a:off x="416642" y="3195101"/>
            <a:ext cx="1928177" cy="586204"/>
            <a:chOff x="6359955" y="5771055"/>
            <a:chExt cx="729866" cy="77088"/>
          </a:xfrm>
        </p:grpSpPr>
        <p:sp>
          <p:nvSpPr>
            <p:cNvPr id="334" name="Rounded Rectangle 333"/>
            <p:cNvSpPr/>
            <p:nvPr/>
          </p:nvSpPr>
          <p:spPr>
            <a:xfrm rot="5400000">
              <a:off x="6686344" y="5444666"/>
              <a:ext cx="77088" cy="729866"/>
            </a:xfrm>
            <a:prstGeom prst="roundRect">
              <a:avLst/>
            </a:prstGeom>
            <a:noFill/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335" name="TextBox 146"/>
            <p:cNvSpPr txBox="1"/>
            <p:nvPr/>
          </p:nvSpPr>
          <p:spPr>
            <a:xfrm>
              <a:off x="6402203" y="5786035"/>
              <a:ext cx="645528" cy="48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900" b="1" dirty="0">
                  <a:solidFill>
                    <a:srgbClr val="E34826"/>
                  </a:solidFill>
                </a:rPr>
                <a:t>Por </a:t>
              </a:r>
              <a:r>
                <a:rPr lang="pt-PT" sz="900" b="1" dirty="0" err="1">
                  <a:solidFill>
                    <a:srgbClr val="E34826"/>
                  </a:solidFill>
                </a:rPr>
                <a:t>default</a:t>
              </a:r>
              <a:r>
                <a:rPr lang="pt-PT" sz="900" b="1" dirty="0">
                  <a:solidFill>
                    <a:srgbClr val="E34826"/>
                  </a:solidFill>
                </a:rPr>
                <a:t> ´”Sim</a:t>
              </a:r>
              <a:r>
                <a:rPr lang="pt-PT" sz="900" b="1" dirty="0" smtClean="0">
                  <a:solidFill>
                    <a:srgbClr val="E34826"/>
                  </a:solidFill>
                </a:rPr>
                <a:t>”, se “não” adiciona +2 campos editáveis</a:t>
              </a:r>
              <a:endParaRPr lang="pt-PT" sz="900" b="1" dirty="0">
                <a:solidFill>
                  <a:srgbClr val="E34826"/>
                </a:solidFill>
              </a:endParaRPr>
            </a:p>
          </p:txBody>
        </p:sp>
      </p:grpSp>
      <p:sp>
        <p:nvSpPr>
          <p:cNvPr id="315" name="Right Bracket 314"/>
          <p:cNvSpPr/>
          <p:nvPr/>
        </p:nvSpPr>
        <p:spPr>
          <a:xfrm flipH="1">
            <a:off x="2654209" y="3249454"/>
            <a:ext cx="200477" cy="462145"/>
          </a:xfrm>
          <a:prstGeom prst="rightBracket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cxnSp>
        <p:nvCxnSpPr>
          <p:cNvPr id="316" name="Straight Connector 315"/>
          <p:cNvCxnSpPr>
            <a:stCxn id="315" idx="2"/>
            <a:endCxn id="334" idx="0"/>
          </p:cNvCxnSpPr>
          <p:nvPr/>
        </p:nvCxnSpPr>
        <p:spPr>
          <a:xfrm flipH="1">
            <a:off x="2344820" y="3480527"/>
            <a:ext cx="309389" cy="76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/>
          <p:cNvSpPr/>
          <p:nvPr/>
        </p:nvSpPr>
        <p:spPr>
          <a:xfrm>
            <a:off x="6625351" y="5614402"/>
            <a:ext cx="3703230" cy="1720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Hotéis com Restaurante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8" name="TextBox 150"/>
          <p:cNvSpPr txBox="1"/>
          <p:nvPr/>
        </p:nvSpPr>
        <p:spPr>
          <a:xfrm>
            <a:off x="6616472" y="5425881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Subactividade</a:t>
            </a:r>
            <a:endParaRPr lang="pt-PT" sz="700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grpSp>
        <p:nvGrpSpPr>
          <p:cNvPr id="321" name="Group 320"/>
          <p:cNvGrpSpPr/>
          <p:nvPr/>
        </p:nvGrpSpPr>
        <p:grpSpPr>
          <a:xfrm>
            <a:off x="385044" y="4439428"/>
            <a:ext cx="1928177" cy="586204"/>
            <a:chOff x="6359955" y="5771055"/>
            <a:chExt cx="729866" cy="77088"/>
          </a:xfrm>
        </p:grpSpPr>
        <p:sp>
          <p:nvSpPr>
            <p:cNvPr id="332" name="Rounded Rectangle 331"/>
            <p:cNvSpPr/>
            <p:nvPr/>
          </p:nvSpPr>
          <p:spPr>
            <a:xfrm rot="5400000">
              <a:off x="6686344" y="5444666"/>
              <a:ext cx="77088" cy="729866"/>
            </a:xfrm>
            <a:prstGeom prst="roundRect">
              <a:avLst/>
            </a:prstGeom>
            <a:noFill/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333" name="TextBox 166"/>
            <p:cNvSpPr txBox="1"/>
            <p:nvPr/>
          </p:nvSpPr>
          <p:spPr>
            <a:xfrm>
              <a:off x="6402203" y="5786035"/>
              <a:ext cx="645528" cy="48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900" b="1" dirty="0">
                  <a:solidFill>
                    <a:srgbClr val="E34826"/>
                  </a:solidFill>
                </a:rPr>
                <a:t>Por </a:t>
              </a:r>
              <a:r>
                <a:rPr lang="pt-PT" sz="900" b="1" dirty="0" err="1">
                  <a:solidFill>
                    <a:srgbClr val="E34826"/>
                  </a:solidFill>
                </a:rPr>
                <a:t>default</a:t>
              </a:r>
              <a:r>
                <a:rPr lang="pt-PT" sz="900" b="1" dirty="0">
                  <a:solidFill>
                    <a:srgbClr val="E34826"/>
                  </a:solidFill>
                </a:rPr>
                <a:t> ´”Sim”, se “não” adiciona +3 campos editáveis</a:t>
              </a:r>
            </a:p>
          </p:txBody>
        </p:sp>
      </p:grpSp>
      <p:sp>
        <p:nvSpPr>
          <p:cNvPr id="322" name="Right Bracket 321"/>
          <p:cNvSpPr/>
          <p:nvPr/>
        </p:nvSpPr>
        <p:spPr>
          <a:xfrm flipH="1">
            <a:off x="2622611" y="4493781"/>
            <a:ext cx="200477" cy="462145"/>
          </a:xfrm>
          <a:prstGeom prst="rightBracket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cxnSp>
        <p:nvCxnSpPr>
          <p:cNvPr id="323" name="Straight Connector 322"/>
          <p:cNvCxnSpPr>
            <a:stCxn id="322" idx="2"/>
            <a:endCxn id="332" idx="0"/>
          </p:cNvCxnSpPr>
          <p:nvPr/>
        </p:nvCxnSpPr>
        <p:spPr>
          <a:xfrm flipH="1">
            <a:off x="2313222" y="4724854"/>
            <a:ext cx="309389" cy="76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173"/>
          <p:cNvSpPr txBox="1"/>
          <p:nvPr/>
        </p:nvSpPr>
        <p:spPr>
          <a:xfrm>
            <a:off x="2780712" y="5035319"/>
            <a:ext cx="11773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Indicativo:*</a:t>
            </a:r>
          </a:p>
        </p:txBody>
      </p:sp>
      <p:sp>
        <p:nvSpPr>
          <p:cNvPr id="325" name="Rectangle 324"/>
          <p:cNvSpPr/>
          <p:nvPr/>
        </p:nvSpPr>
        <p:spPr>
          <a:xfrm>
            <a:off x="2867647" y="5218207"/>
            <a:ext cx="877332" cy="168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dirty="0">
                <a:solidFill>
                  <a:schemeClr val="bg2">
                    <a:lumMod val="10000"/>
                  </a:schemeClr>
                </a:solidFill>
              </a:rPr>
              <a:t>Portugal (+351)</a:t>
            </a:r>
          </a:p>
        </p:txBody>
      </p:sp>
      <p:sp>
        <p:nvSpPr>
          <p:cNvPr id="326" name="TextBox 181"/>
          <p:cNvSpPr txBox="1"/>
          <p:nvPr/>
        </p:nvSpPr>
        <p:spPr>
          <a:xfrm>
            <a:off x="3773084" y="5035319"/>
            <a:ext cx="11773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Telemóvel </a:t>
            </a:r>
          </a:p>
        </p:txBody>
      </p:sp>
      <p:sp>
        <p:nvSpPr>
          <p:cNvPr id="327" name="Rectangle 326"/>
          <p:cNvSpPr/>
          <p:nvPr/>
        </p:nvSpPr>
        <p:spPr>
          <a:xfrm>
            <a:off x="3860019" y="5218207"/>
            <a:ext cx="2393210" cy="168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dirty="0">
                <a:solidFill>
                  <a:schemeClr val="bg2">
                    <a:lumMod val="10000"/>
                  </a:schemeClr>
                </a:solidFill>
              </a:rPr>
              <a:t>920000000</a:t>
            </a:r>
          </a:p>
        </p:txBody>
      </p:sp>
      <p:sp>
        <p:nvSpPr>
          <p:cNvPr id="329" name="TextBox 190"/>
          <p:cNvSpPr txBox="1"/>
          <p:nvPr/>
        </p:nvSpPr>
        <p:spPr>
          <a:xfrm>
            <a:off x="6656591" y="5046268"/>
            <a:ext cx="11773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E-mail:*</a:t>
            </a:r>
          </a:p>
        </p:txBody>
      </p:sp>
      <p:sp>
        <p:nvSpPr>
          <p:cNvPr id="345" name="Rectangle 344"/>
          <p:cNvSpPr/>
          <p:nvPr/>
        </p:nvSpPr>
        <p:spPr>
          <a:xfrm>
            <a:off x="6625351" y="5204264"/>
            <a:ext cx="3703230" cy="1731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E-mail 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6629720" y="3778911"/>
            <a:ext cx="3703230" cy="1908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____ -___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6625351" y="4164277"/>
            <a:ext cx="3703230" cy="1908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69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1508004" y="1748814"/>
            <a:ext cx="1070230" cy="48657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78101" y="1752752"/>
            <a:ext cx="8090971" cy="4861839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" name="Text Placeholder 2"/>
          <p:cNvSpPr txBox="1">
            <a:spLocks/>
          </p:cNvSpPr>
          <p:nvPr/>
        </p:nvSpPr>
        <p:spPr>
          <a:xfrm>
            <a:off x="418310" y="69184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4.C | Ecrãs </a:t>
            </a:r>
            <a:r>
              <a:rPr lang="pt-PT" sz="1600" dirty="0"/>
              <a:t>de suporte à Jornada de Cliente – Identificação </a:t>
            </a:r>
            <a:r>
              <a:rPr lang="pt-PT" sz="1600" dirty="0" smtClean="0"/>
              <a:t>Lojas</a:t>
            </a:r>
            <a:endParaRPr lang="pt-PT" sz="1600" dirty="0"/>
          </a:p>
        </p:txBody>
      </p:sp>
      <p:sp>
        <p:nvSpPr>
          <p:cNvPr id="55" name="Rectangle 54"/>
          <p:cNvSpPr/>
          <p:nvPr/>
        </p:nvSpPr>
        <p:spPr>
          <a:xfrm rot="5400000">
            <a:off x="8454280" y="4012552"/>
            <a:ext cx="4300458" cy="201717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Rectangle 130"/>
          <p:cNvSpPr/>
          <p:nvPr/>
        </p:nvSpPr>
        <p:spPr>
          <a:xfrm rot="5400000">
            <a:off x="9668883" y="5055040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L-Shape 56"/>
          <p:cNvSpPr>
            <a:spLocks noChangeAspect="1"/>
          </p:cNvSpPr>
          <p:nvPr/>
        </p:nvSpPr>
        <p:spPr>
          <a:xfrm rot="2758708" flipV="1">
            <a:off x="10568550" y="2068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58" name="L-Shape 129"/>
          <p:cNvSpPr>
            <a:spLocks noChangeAspect="1"/>
          </p:cNvSpPr>
          <p:nvPr/>
        </p:nvSpPr>
        <p:spPr>
          <a:xfrm rot="18841292">
            <a:off x="10558408" y="6052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76" name="Rectangle 75"/>
          <p:cNvSpPr/>
          <p:nvPr/>
        </p:nvSpPr>
        <p:spPr>
          <a:xfrm>
            <a:off x="2584321" y="1961619"/>
            <a:ext cx="1176006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529865" y="1967446"/>
            <a:ext cx="157882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58199" y="1967446"/>
            <a:ext cx="1179777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106576" y="1967446"/>
            <a:ext cx="1397074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2" name="Down Arrow Callout 81"/>
          <p:cNvSpPr/>
          <p:nvPr/>
        </p:nvSpPr>
        <p:spPr>
          <a:xfrm>
            <a:off x="4937976" y="1957972"/>
            <a:ext cx="1261089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170464" y="1963637"/>
            <a:ext cx="1409027" cy="3098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Comprovativos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682686" y="3298167"/>
            <a:ext cx="24281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Pretende considerar a informação bancária do Comerciante?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870043" y="3512557"/>
            <a:ext cx="9381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Sim</a:t>
            </a:r>
            <a:endParaRPr lang="pt-PT" sz="7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2763142" y="3533064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968491" y="3509957"/>
            <a:ext cx="9381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Não</a:t>
            </a:r>
            <a:endParaRPr lang="pt-PT" sz="7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4866518" y="3536741"/>
            <a:ext cx="144000" cy="144000"/>
            <a:chOff x="6160984" y="4251739"/>
            <a:chExt cx="144000" cy="144000"/>
          </a:xfrm>
        </p:grpSpPr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2770201" y="2955119"/>
            <a:ext cx="35043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rgbClr val="002060"/>
                </a:solidFill>
              </a:rPr>
              <a:t>IDENTIFICAÇÃO  DA CONTA BANCÁRIA ASSOCIADA AO ESTABELECIMENTO 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124" name="L-Shape 123"/>
          <p:cNvSpPr>
            <a:spLocks noChangeAspect="1"/>
          </p:cNvSpPr>
          <p:nvPr/>
        </p:nvSpPr>
        <p:spPr>
          <a:xfrm rot="18841292">
            <a:off x="2726386" y="301617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25" name="Rectangle 124"/>
          <p:cNvSpPr/>
          <p:nvPr/>
        </p:nvSpPr>
        <p:spPr>
          <a:xfrm>
            <a:off x="9239173" y="5902180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Adicionar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722040" y="4878459"/>
            <a:ext cx="3809550" cy="179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87760" y="4702943"/>
            <a:ext cx="14617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Data de Abertura de Conta</a:t>
            </a:r>
            <a:endParaRPr lang="pt-PT" sz="700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686599" y="3794003"/>
            <a:ext cx="27720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Pro favor anexe o Comprovativo de IBAN: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84" name="Half Frame 83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5" name="Rectangle 84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5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04" name="L-Shape 103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06" name="Rectangle 105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grpSp>
        <p:nvGrpSpPr>
          <p:cNvPr id="207" name="Group 206"/>
          <p:cNvGrpSpPr>
            <a:grpSpLocks noChangeAspect="1"/>
          </p:cNvGrpSpPr>
          <p:nvPr/>
        </p:nvGrpSpPr>
        <p:grpSpPr>
          <a:xfrm>
            <a:off x="10190094" y="5920879"/>
            <a:ext cx="216000" cy="216000"/>
            <a:chOff x="2133905" y="990905"/>
            <a:chExt cx="5609626" cy="5609626"/>
          </a:xfrm>
        </p:grpSpPr>
        <p:sp>
          <p:nvSpPr>
            <p:cNvPr id="208" name="Isosceles Triangle 207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9" name="Rectangle 208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80530"/>
              </p:ext>
            </p:extLst>
          </p:nvPr>
        </p:nvGraphicFramePr>
        <p:xfrm>
          <a:off x="2766527" y="4037229"/>
          <a:ext cx="3722691" cy="57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735">
                  <a:extLst>
                    <a:ext uri="{9D8B030D-6E8A-4147-A177-3AD203B41FA5}">
                      <a16:colId xmlns:a16="http://schemas.microsoft.com/office/drawing/2014/main" val="3698988899"/>
                    </a:ext>
                  </a:extLst>
                </a:gridCol>
                <a:gridCol w="1864956">
                  <a:extLst>
                    <a:ext uri="{9D8B030D-6E8A-4147-A177-3AD203B41FA5}">
                      <a16:colId xmlns:a16="http://schemas.microsoft.com/office/drawing/2014/main" val="756553884"/>
                    </a:ext>
                  </a:extLst>
                </a:gridCol>
              </a:tblGrid>
              <a:tr h="296458"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chemeClr val="bg1"/>
                          </a:solidFill>
                          <a:latin typeface="+mn-lt"/>
                        </a:rPr>
                        <a:t>Tipo</a:t>
                      </a:r>
                      <a:endParaRPr lang="pt-PT" sz="9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Data do</a:t>
                      </a:r>
                      <a:r>
                        <a:rPr lang="pt-PT" sz="70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Documento</a:t>
                      </a:r>
                      <a:endParaRPr lang="pt-PT" sz="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455382"/>
                  </a:ext>
                </a:extLst>
              </a:tr>
              <a:tr h="276142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Comprovativo de IBAN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9365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98728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4809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97453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4681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96181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4554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94907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11/03/2022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671490"/>
                  </a:ext>
                </a:extLst>
              </a:tr>
            </a:tbl>
          </a:graphicData>
        </a:graphic>
      </p:graphicFrame>
      <p:sp>
        <p:nvSpPr>
          <p:cNvPr id="113" name="Rectangle 112"/>
          <p:cNvSpPr/>
          <p:nvPr/>
        </p:nvSpPr>
        <p:spPr>
          <a:xfrm>
            <a:off x="6776843" y="4161187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ANEXAR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7" name="Rectangle 126"/>
          <p:cNvSpPr>
            <a:spLocks noChangeAspect="1"/>
          </p:cNvSpPr>
          <p:nvPr/>
        </p:nvSpPr>
        <p:spPr>
          <a:xfrm rot="20163311">
            <a:off x="2595001" y="3321122"/>
            <a:ext cx="7760256" cy="1436657"/>
          </a:xfrm>
          <a:prstGeom prst="rect">
            <a:avLst/>
          </a:prstGeom>
          <a:blipFill dpi="0" rotWithShape="1">
            <a:blip r:embed="rId9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36</a:t>
            </a:fld>
            <a:endParaRPr lang="pt-PT" dirty="0"/>
          </a:p>
        </p:txBody>
      </p:sp>
      <p:sp>
        <p:nvSpPr>
          <p:cNvPr id="117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48468" y="2503857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Endereço de IP Fixo</a:t>
            </a:r>
            <a:endParaRPr lang="pt-PT" sz="700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716104" y="2670113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3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508004" y="1748814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78101" y="1739544"/>
            <a:ext cx="8090971" cy="4875048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SUBMETER PEDIDO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grpSp>
        <p:nvGrpSpPr>
          <p:cNvPr id="207" name="Group 206"/>
          <p:cNvGrpSpPr>
            <a:grpSpLocks noChangeAspect="1"/>
          </p:cNvGrpSpPr>
          <p:nvPr/>
        </p:nvGrpSpPr>
        <p:grpSpPr>
          <a:xfrm>
            <a:off x="10544982" y="6613022"/>
            <a:ext cx="216000" cy="216000"/>
            <a:chOff x="2133905" y="990905"/>
            <a:chExt cx="5609626" cy="5609626"/>
          </a:xfrm>
        </p:grpSpPr>
        <p:sp>
          <p:nvSpPr>
            <p:cNvPr id="208" name="Isosceles Triangle 207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09" name="Rectangle 208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51" name="L-Shape 50"/>
          <p:cNvSpPr>
            <a:spLocks noChangeAspect="1"/>
          </p:cNvSpPr>
          <p:nvPr/>
        </p:nvSpPr>
        <p:spPr>
          <a:xfrm rot="18841292">
            <a:off x="2686073" y="3175718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53" name="TextBox 52"/>
          <p:cNvSpPr txBox="1"/>
          <p:nvPr/>
        </p:nvSpPr>
        <p:spPr>
          <a:xfrm>
            <a:off x="2771275" y="3109100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COMPROVATIVOS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0214" y="3398535"/>
          <a:ext cx="7414220" cy="50865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4786">
                  <a:extLst>
                    <a:ext uri="{9D8B030D-6E8A-4147-A177-3AD203B41FA5}">
                      <a16:colId xmlns:a16="http://schemas.microsoft.com/office/drawing/2014/main" val="3144126276"/>
                    </a:ext>
                  </a:extLst>
                </a:gridCol>
                <a:gridCol w="1478444">
                  <a:extLst>
                    <a:ext uri="{9D8B030D-6E8A-4147-A177-3AD203B41FA5}">
                      <a16:colId xmlns:a16="http://schemas.microsoft.com/office/drawing/2014/main" val="2226054216"/>
                    </a:ext>
                  </a:extLst>
                </a:gridCol>
                <a:gridCol w="1622484">
                  <a:extLst>
                    <a:ext uri="{9D8B030D-6E8A-4147-A177-3AD203B41FA5}">
                      <a16:colId xmlns:a16="http://schemas.microsoft.com/office/drawing/2014/main" val="2055687398"/>
                    </a:ext>
                  </a:extLst>
                </a:gridCol>
                <a:gridCol w="1943505">
                  <a:extLst>
                    <a:ext uri="{9D8B030D-6E8A-4147-A177-3AD203B41FA5}">
                      <a16:colId xmlns:a16="http://schemas.microsoft.com/office/drawing/2014/main" val="3129485695"/>
                    </a:ext>
                  </a:extLst>
                </a:gridCol>
                <a:gridCol w="1505001">
                  <a:extLst>
                    <a:ext uri="{9D8B030D-6E8A-4147-A177-3AD203B41FA5}">
                      <a16:colId xmlns:a16="http://schemas.microsoft.com/office/drawing/2014/main" val="1391187997"/>
                    </a:ext>
                  </a:extLst>
                </a:gridCol>
              </a:tblGrid>
              <a:tr h="2239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Intervenientes</a:t>
                      </a:r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 de validade</a:t>
                      </a:r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 de Entrada</a:t>
                      </a:r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295055"/>
                  </a:ext>
                </a:extLst>
              </a:tr>
              <a:tr h="284686">
                <a:tc gridSpan="5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1382"/>
                  </a:ext>
                </a:extLst>
              </a:tr>
            </a:tbl>
          </a:graphicData>
        </a:graphic>
      </p:graphicFrame>
      <p:sp>
        <p:nvSpPr>
          <p:cNvPr id="77" name="TextBox 52"/>
          <p:cNvSpPr txBox="1"/>
          <p:nvPr/>
        </p:nvSpPr>
        <p:spPr>
          <a:xfrm>
            <a:off x="2710214" y="4086893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chemeClr val="accent1">
                    <a:lumMod val="50000"/>
                  </a:schemeClr>
                </a:solidFill>
              </a:rPr>
              <a:t>Checklist de Documentos &gt;&gt;&gt;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754145" y="4210990"/>
            <a:ext cx="1380450" cy="249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ANEXAR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54" name="Text Placeholder 2"/>
          <p:cNvSpPr txBox="1">
            <a:spLocks/>
          </p:cNvSpPr>
          <p:nvPr/>
        </p:nvSpPr>
        <p:spPr>
          <a:xfrm>
            <a:off x="418310" y="69184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5.A | Ecrãs </a:t>
            </a:r>
            <a:r>
              <a:rPr lang="pt-PT" sz="1600" dirty="0"/>
              <a:t>de suporte à Jornada de Cliente –</a:t>
            </a:r>
            <a:r>
              <a:rPr lang="pt-PT" sz="1600" dirty="0" smtClean="0"/>
              <a:t> </a:t>
            </a:r>
            <a:r>
              <a:rPr lang="pt-PT" sz="1600" dirty="0"/>
              <a:t>Comprovativos </a:t>
            </a:r>
            <a:r>
              <a:rPr lang="pt-PT" sz="1600" dirty="0" smtClean="0"/>
              <a:t>– </a:t>
            </a:r>
            <a:r>
              <a:rPr lang="pt-PT" sz="1600" i="1" dirty="0" err="1" smtClean="0"/>
              <a:t>Checklist</a:t>
            </a:r>
            <a:r>
              <a:rPr lang="pt-PT" sz="1600" dirty="0" smtClean="0"/>
              <a:t> de Documentos</a:t>
            </a:r>
            <a:endParaRPr lang="pt-PT" sz="1600" dirty="0"/>
          </a:p>
        </p:txBody>
      </p:sp>
      <p:sp>
        <p:nvSpPr>
          <p:cNvPr id="156" name="TextBox 155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 rot="5400000">
            <a:off x="8442986" y="4023846"/>
            <a:ext cx="4300458" cy="179129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Rectangle 130"/>
          <p:cNvSpPr/>
          <p:nvPr/>
        </p:nvSpPr>
        <p:spPr>
          <a:xfrm rot="5400000">
            <a:off x="9668397" y="3699949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L-Shape 158"/>
          <p:cNvSpPr>
            <a:spLocks noChangeAspect="1"/>
          </p:cNvSpPr>
          <p:nvPr/>
        </p:nvSpPr>
        <p:spPr>
          <a:xfrm rot="2758708" flipV="1">
            <a:off x="10568550" y="2068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60" name="L-Shape 129"/>
          <p:cNvSpPr>
            <a:spLocks noChangeAspect="1"/>
          </p:cNvSpPr>
          <p:nvPr/>
        </p:nvSpPr>
        <p:spPr>
          <a:xfrm rot="18841292">
            <a:off x="10558408" y="6052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47" name="Rectangle 146"/>
          <p:cNvSpPr>
            <a:spLocks noChangeAspect="1"/>
          </p:cNvSpPr>
          <p:nvPr/>
        </p:nvSpPr>
        <p:spPr>
          <a:xfrm>
            <a:off x="2771275" y="5915434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48" name="TextBox 147"/>
          <p:cNvSpPr txBox="1"/>
          <p:nvPr/>
        </p:nvSpPr>
        <p:spPr>
          <a:xfrm>
            <a:off x="2870650" y="5878204"/>
            <a:ext cx="390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Validou que os documentos necessários foram efetivamente os carregados?</a:t>
            </a:r>
          </a:p>
        </p:txBody>
      </p:sp>
      <p:sp>
        <p:nvSpPr>
          <p:cNvPr id="149" name="Rectangle 148"/>
          <p:cNvSpPr>
            <a:spLocks noChangeAspect="1"/>
          </p:cNvSpPr>
          <p:nvPr/>
        </p:nvSpPr>
        <p:spPr>
          <a:xfrm>
            <a:off x="2771275" y="6080161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5" name="TextBox 154"/>
          <p:cNvSpPr txBox="1"/>
          <p:nvPr/>
        </p:nvSpPr>
        <p:spPr>
          <a:xfrm>
            <a:off x="2879832" y="6037443"/>
            <a:ext cx="390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Na presença do cliente?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596823" y="1961619"/>
            <a:ext cx="1163504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529865" y="1967446"/>
            <a:ext cx="157882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758199" y="1967446"/>
            <a:ext cx="1179777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9106576" y="1967446"/>
            <a:ext cx="1397074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5" name="Down Arrow Callout 164"/>
          <p:cNvSpPr/>
          <p:nvPr/>
        </p:nvSpPr>
        <p:spPr>
          <a:xfrm>
            <a:off x="4947215" y="1968400"/>
            <a:ext cx="1247381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194596" y="1967446"/>
            <a:ext cx="1358014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6" name="Rectângulo 71">
            <a:hlinkClick r:id="" action="ppaction://noaction"/>
          </p:cNvPr>
          <p:cNvSpPr/>
          <p:nvPr/>
        </p:nvSpPr>
        <p:spPr>
          <a:xfrm>
            <a:off x="3394761" y="1413266"/>
            <a:ext cx="6172559" cy="468038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7" name="TextBox 54"/>
          <p:cNvSpPr txBox="1"/>
          <p:nvPr/>
        </p:nvSpPr>
        <p:spPr>
          <a:xfrm>
            <a:off x="3392858" y="1794851"/>
            <a:ext cx="41779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solidFill>
                  <a:srgbClr val="002060"/>
                </a:solidFill>
              </a:rPr>
              <a:t>QUE DOCUMENTOS DEVE ASSOCIAR AO PROCESSO</a:t>
            </a:r>
            <a:r>
              <a:rPr lang="pt-PT" sz="900" b="1" dirty="0" smtClean="0">
                <a:solidFill>
                  <a:srgbClr val="002060"/>
                </a:solidFill>
              </a:rPr>
              <a:t>? </a:t>
            </a:r>
          </a:p>
          <a:p>
            <a:r>
              <a:rPr lang="pt-PT" sz="800" dirty="0" smtClean="0">
                <a:solidFill>
                  <a:schemeClr val="bg2">
                    <a:lumMod val="25000"/>
                  </a:schemeClr>
                </a:solidFill>
              </a:rPr>
              <a:t>Deverão </a:t>
            </a:r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ser associados ao processo de </a:t>
            </a:r>
            <a:r>
              <a:rPr lang="pt-PT" sz="800" dirty="0" smtClean="0">
                <a:solidFill>
                  <a:schemeClr val="bg2">
                    <a:lumMod val="25000"/>
                  </a:schemeClr>
                </a:solidFill>
              </a:rPr>
              <a:t>Onboarding os </a:t>
            </a:r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seguintes documentos</a:t>
            </a:r>
          </a:p>
        </p:txBody>
      </p:sp>
      <p:sp>
        <p:nvSpPr>
          <p:cNvPr id="138" name="TextBox 54"/>
          <p:cNvSpPr txBox="1"/>
          <p:nvPr/>
        </p:nvSpPr>
        <p:spPr>
          <a:xfrm>
            <a:off x="3409533" y="3638735"/>
            <a:ext cx="4177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accent1">
                    <a:lumMod val="75000"/>
                  </a:schemeClr>
                </a:solidFill>
              </a:rPr>
              <a:t>Para o/os </a:t>
            </a:r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interveniente(s):</a:t>
            </a:r>
            <a:endParaRPr lang="pt-PT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9" name="TextBox 54"/>
          <p:cNvSpPr txBox="1"/>
          <p:nvPr/>
        </p:nvSpPr>
        <p:spPr>
          <a:xfrm>
            <a:off x="3392858" y="5648979"/>
            <a:ext cx="417791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700" b="1" dirty="0">
                <a:solidFill>
                  <a:schemeClr val="accent1">
                    <a:lumMod val="75000"/>
                  </a:schemeClr>
                </a:solidFill>
              </a:rPr>
              <a:t>Legenda:</a:t>
            </a:r>
          </a:p>
          <a:p>
            <a:r>
              <a:rPr lang="pt-PT" sz="600" b="1" dirty="0">
                <a:solidFill>
                  <a:schemeClr val="bg2">
                    <a:lumMod val="25000"/>
                  </a:schemeClr>
                </a:solidFill>
                <a:latin typeface="Webdings" panose="05030102010509060703" pitchFamily="18" charset="2"/>
              </a:rPr>
              <a:t>a</a:t>
            </a:r>
            <a:r>
              <a:rPr lang="pt-PT" sz="600" b="1" dirty="0">
                <a:solidFill>
                  <a:schemeClr val="bg2">
                    <a:lumMod val="25000"/>
                  </a:schemeClr>
                </a:solidFill>
              </a:rPr>
              <a:t> – Já existe em arquivo       x – Não existe em arquivo           N/A - Não aplicável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392858" y="1411605"/>
            <a:ext cx="6174461" cy="316610"/>
            <a:chOff x="12568529" y="1565340"/>
            <a:chExt cx="6174461" cy="316610"/>
          </a:xfrm>
        </p:grpSpPr>
        <p:sp>
          <p:nvSpPr>
            <p:cNvPr id="141" name="Rectângulo 74"/>
            <p:cNvSpPr/>
            <p:nvPr/>
          </p:nvSpPr>
          <p:spPr>
            <a:xfrm>
              <a:off x="12568529" y="1565340"/>
              <a:ext cx="6174461" cy="31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1400" dirty="0">
                  <a:solidFill>
                    <a:schemeClr val="bg2">
                      <a:lumMod val="50000"/>
                    </a:schemeClr>
                  </a:solidFill>
                </a:rPr>
                <a:t>CHECKLIST DE DOCUMENTOS</a:t>
              </a:r>
            </a:p>
          </p:txBody>
        </p:sp>
        <p:sp>
          <p:nvSpPr>
            <p:cNvPr id="142" name="Rectângulo 74"/>
            <p:cNvSpPr/>
            <p:nvPr/>
          </p:nvSpPr>
          <p:spPr>
            <a:xfrm>
              <a:off x="18537397" y="1653306"/>
              <a:ext cx="144000" cy="144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PT" sz="1400" b="1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aphicFrame>
        <p:nvGraphicFramePr>
          <p:cNvPr id="143" name="Table 70"/>
          <p:cNvGraphicFramePr>
            <a:graphicFrameLocks noGrp="1"/>
          </p:cNvGraphicFramePr>
          <p:nvPr>
            <p:extLst/>
          </p:nvPr>
        </p:nvGraphicFramePr>
        <p:xfrm>
          <a:off x="3433957" y="3879335"/>
          <a:ext cx="5927768" cy="8163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96023">
                  <a:extLst>
                    <a:ext uri="{9D8B030D-6E8A-4147-A177-3AD203B41FA5}">
                      <a16:colId xmlns:a16="http://schemas.microsoft.com/office/drawing/2014/main" val="4243204064"/>
                    </a:ext>
                  </a:extLst>
                </a:gridCol>
                <a:gridCol w="1708947">
                  <a:extLst>
                    <a:ext uri="{9D8B030D-6E8A-4147-A177-3AD203B41FA5}">
                      <a16:colId xmlns:a16="http://schemas.microsoft.com/office/drawing/2014/main" val="1084728116"/>
                    </a:ext>
                  </a:extLst>
                </a:gridCol>
                <a:gridCol w="1568585">
                  <a:extLst>
                    <a:ext uri="{9D8B030D-6E8A-4147-A177-3AD203B41FA5}">
                      <a16:colId xmlns:a16="http://schemas.microsoft.com/office/drawing/2014/main" val="2816356528"/>
                    </a:ext>
                  </a:extLst>
                </a:gridCol>
                <a:gridCol w="1454213">
                  <a:extLst>
                    <a:ext uri="{9D8B030D-6E8A-4147-A177-3AD203B41FA5}">
                      <a16:colId xmlns:a16="http://schemas.microsoft.com/office/drawing/2014/main" val="3532831789"/>
                    </a:ext>
                  </a:extLst>
                </a:gridCol>
              </a:tblGrid>
              <a:tr h="524648">
                <a:tc>
                  <a:txBody>
                    <a:bodyPr/>
                    <a:lstStyle/>
                    <a:p>
                      <a:pPr algn="ctr"/>
                      <a:r>
                        <a:rPr lang="pt-PT" sz="500" dirty="0" smtClean="0"/>
                        <a:t>Nome</a:t>
                      </a:r>
                      <a:endParaRPr lang="pt-PT" sz="5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500" dirty="0" smtClean="0">
                          <a:solidFill>
                            <a:schemeClr val="bg1"/>
                          </a:solidFill>
                        </a:rPr>
                        <a:t>Comprovativo de Documento de Identificação</a:t>
                      </a:r>
                      <a:endParaRPr lang="pt-PT" sz="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500" dirty="0" smtClean="0">
                          <a:solidFill>
                            <a:schemeClr val="bg1"/>
                          </a:solidFill>
                        </a:rPr>
                        <a:t>Comprovativo</a:t>
                      </a:r>
                      <a:r>
                        <a:rPr lang="pt-PT" sz="500" baseline="0" dirty="0" smtClean="0">
                          <a:solidFill>
                            <a:schemeClr val="bg1"/>
                          </a:solidFill>
                        </a:rPr>
                        <a:t> Fiscal Particular </a:t>
                      </a:r>
                      <a:endParaRPr lang="pt-PT" sz="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500" dirty="0" smtClean="0">
                          <a:solidFill>
                            <a:schemeClr val="bg1"/>
                          </a:solidFill>
                        </a:rPr>
                        <a:t> Procuração Cliente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91687">
                <a:tc>
                  <a:txBody>
                    <a:bodyPr/>
                    <a:lstStyle/>
                    <a:p>
                      <a:pPr algn="ctr"/>
                      <a:r>
                        <a:rPr lang="pt-PT" sz="500" dirty="0" smtClean="0"/>
                        <a:t>BIJAL DE CANELA</a:t>
                      </a:r>
                      <a:endParaRPr lang="pt-PT" sz="5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pt-PT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FDDDD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pt-PT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FDDDD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N/A</a:t>
                      </a:r>
                      <a:endParaRPr kumimoji="0" lang="pt-PT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FDDDD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</a:tbl>
          </a:graphicData>
        </a:graphic>
      </p:graphicFrame>
      <p:sp>
        <p:nvSpPr>
          <p:cNvPr id="144" name="TextBox 54"/>
          <p:cNvSpPr txBox="1"/>
          <p:nvPr/>
        </p:nvSpPr>
        <p:spPr>
          <a:xfrm>
            <a:off x="3392858" y="2164034"/>
            <a:ext cx="4177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accent1">
                    <a:lumMod val="75000"/>
                  </a:schemeClr>
                </a:solidFill>
              </a:rPr>
              <a:t>Para o cliente empresa EMPRESA TESTE UNIPESSOAL LDA</a:t>
            </a:r>
          </a:p>
        </p:txBody>
      </p:sp>
      <p:graphicFrame>
        <p:nvGraphicFramePr>
          <p:cNvPr id="145" name="Table 70"/>
          <p:cNvGraphicFramePr>
            <a:graphicFrameLocks noGrp="1"/>
          </p:cNvGraphicFramePr>
          <p:nvPr>
            <p:extLst/>
          </p:nvPr>
        </p:nvGraphicFramePr>
        <p:xfrm>
          <a:off x="3465260" y="2364087"/>
          <a:ext cx="5855569" cy="55088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1447">
                  <a:extLst>
                    <a:ext uri="{9D8B030D-6E8A-4147-A177-3AD203B41FA5}">
                      <a16:colId xmlns:a16="http://schemas.microsoft.com/office/drawing/2014/main" val="4243204064"/>
                    </a:ext>
                  </a:extLst>
                </a:gridCol>
                <a:gridCol w="1315494">
                  <a:extLst>
                    <a:ext uri="{9D8B030D-6E8A-4147-A177-3AD203B41FA5}">
                      <a16:colId xmlns:a16="http://schemas.microsoft.com/office/drawing/2014/main" val="1084728116"/>
                    </a:ext>
                  </a:extLst>
                </a:gridCol>
                <a:gridCol w="1259515">
                  <a:extLst>
                    <a:ext uri="{9D8B030D-6E8A-4147-A177-3AD203B41FA5}">
                      <a16:colId xmlns:a16="http://schemas.microsoft.com/office/drawing/2014/main" val="1159116820"/>
                    </a:ext>
                  </a:extLst>
                </a:gridCol>
                <a:gridCol w="1105575">
                  <a:extLst>
                    <a:ext uri="{9D8B030D-6E8A-4147-A177-3AD203B41FA5}">
                      <a16:colId xmlns:a16="http://schemas.microsoft.com/office/drawing/2014/main" val="2816356528"/>
                    </a:ext>
                  </a:extLst>
                </a:gridCol>
                <a:gridCol w="1203538">
                  <a:extLst>
                    <a:ext uri="{9D8B030D-6E8A-4147-A177-3AD203B41FA5}">
                      <a16:colId xmlns:a16="http://schemas.microsoft.com/office/drawing/2014/main" val="3532831789"/>
                    </a:ext>
                  </a:extLst>
                </a:gridCol>
              </a:tblGrid>
              <a:tr h="258559">
                <a:tc>
                  <a:txBody>
                    <a:bodyPr/>
                    <a:lstStyle/>
                    <a:p>
                      <a:pPr algn="ctr"/>
                      <a:r>
                        <a:rPr lang="pt-PT" sz="500" dirty="0" smtClean="0"/>
                        <a:t>Nome</a:t>
                      </a:r>
                      <a:endParaRPr lang="pt-PT" sz="5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500" dirty="0" smtClean="0">
                          <a:solidFill>
                            <a:schemeClr val="bg1"/>
                          </a:solidFill>
                        </a:rPr>
                        <a:t>Comprovativo de Sociedade</a:t>
                      </a:r>
                      <a:endParaRPr lang="pt-PT" sz="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500" dirty="0" smtClean="0">
                          <a:solidFill>
                            <a:schemeClr val="bg1"/>
                          </a:solidFill>
                        </a:rPr>
                        <a:t>Comprovativo</a:t>
                      </a:r>
                      <a:r>
                        <a:rPr lang="pt-PT" sz="500" baseline="0" dirty="0" smtClean="0">
                          <a:solidFill>
                            <a:schemeClr val="bg1"/>
                          </a:solidFill>
                        </a:rPr>
                        <a:t> BEF</a:t>
                      </a:r>
                      <a:endParaRPr lang="pt-PT" sz="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500" dirty="0" smtClean="0">
                          <a:solidFill>
                            <a:schemeClr val="bg1"/>
                          </a:solidFill>
                        </a:rPr>
                        <a:t>Comprovativo Fiscal Pessoa coletiva</a:t>
                      </a:r>
                      <a:endParaRPr lang="pt-PT" sz="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500" dirty="0" smtClean="0">
                          <a:solidFill>
                            <a:schemeClr val="bg1"/>
                          </a:solidFill>
                        </a:rPr>
                        <a:t>Comprovativo</a:t>
                      </a:r>
                      <a:r>
                        <a:rPr lang="pt-PT" sz="500" baseline="0" dirty="0" smtClean="0">
                          <a:solidFill>
                            <a:schemeClr val="bg1"/>
                          </a:solidFill>
                        </a:rPr>
                        <a:t> de  RCBE</a:t>
                      </a:r>
                      <a:endParaRPr lang="pt-PT" sz="5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92330">
                <a:tc>
                  <a:txBody>
                    <a:bodyPr/>
                    <a:lstStyle/>
                    <a:p>
                      <a:pPr algn="ctr"/>
                      <a:r>
                        <a:rPr lang="pt-PT" sz="500" dirty="0" smtClean="0"/>
                        <a:t>EMPRESA</a:t>
                      </a:r>
                      <a:r>
                        <a:rPr lang="pt-PT" sz="500" baseline="0" dirty="0" smtClean="0"/>
                        <a:t> TESTE UNIPESSAL LDA</a:t>
                      </a:r>
                      <a:endParaRPr lang="pt-PT" sz="5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DFDDDD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r>
                        <a:rPr kumimoji="0" lang="pt-PT" sz="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sym typeface="Webdings" panose="05030102010509060703" pitchFamily="18" charset="2"/>
                        </a:rPr>
                        <a:t>  </a:t>
                      </a:r>
                      <a:endParaRPr kumimoji="0" lang="pt-PT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FDDDD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sym typeface="Webdings" panose="05030102010509060703" pitchFamily="18" charset="2"/>
                        </a:rPr>
                        <a:t>N/a</a:t>
                      </a:r>
                      <a:endParaRPr kumimoji="0" lang="pt-PT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FDDDD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DFDDDD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pt-PT" sz="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DFDDDD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sym typeface="Webdings" panose="05030102010509060703" pitchFamily="18" charset="2"/>
                        </a:rPr>
                        <a:t></a:t>
                      </a:r>
                      <a:endParaRPr kumimoji="0" lang="pt-PT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FDDDD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</a:tbl>
          </a:graphicData>
        </a:graphic>
      </p:graphicFrame>
      <p:sp>
        <p:nvSpPr>
          <p:cNvPr id="150" name="TextBox 54"/>
          <p:cNvSpPr txBox="1"/>
          <p:nvPr/>
        </p:nvSpPr>
        <p:spPr>
          <a:xfrm>
            <a:off x="3392858" y="2955220"/>
            <a:ext cx="4177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accent1">
                    <a:lumMod val="75000"/>
                  </a:schemeClr>
                </a:solidFill>
              </a:rPr>
              <a:t>Para a Natureza Jurídica selecionada Sociedade unipessoal por quotas os documentos obrigatórios:</a:t>
            </a:r>
          </a:p>
        </p:txBody>
      </p:sp>
      <p:sp>
        <p:nvSpPr>
          <p:cNvPr id="153" name="TextBox 54"/>
          <p:cNvSpPr txBox="1"/>
          <p:nvPr/>
        </p:nvSpPr>
        <p:spPr>
          <a:xfrm>
            <a:off x="3435993" y="3187490"/>
            <a:ext cx="59688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700" dirty="0">
                <a:solidFill>
                  <a:schemeClr val="bg2">
                    <a:lumMod val="10000"/>
                  </a:schemeClr>
                </a:solidFill>
              </a:rPr>
              <a:t>Certidão da Conservatória do Registo Comercial ou Certidão Permanente ou Retirada a certidão </a:t>
            </a:r>
            <a:r>
              <a:rPr lang="pt-PT" sz="700" dirty="0" smtClean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pt-PT" sz="700" dirty="0">
                <a:solidFill>
                  <a:schemeClr val="bg2">
                    <a:lumMod val="10000"/>
                  </a:schemeClr>
                </a:solidFill>
              </a:rPr>
              <a:t>Cliente fornecer o código de Acesso à Certidão (www.portaldaempresa.pt).</a:t>
            </a:r>
          </a:p>
        </p:txBody>
      </p:sp>
      <p:sp>
        <p:nvSpPr>
          <p:cNvPr id="69" name="TextBox 54"/>
          <p:cNvSpPr txBox="1"/>
          <p:nvPr/>
        </p:nvSpPr>
        <p:spPr>
          <a:xfrm>
            <a:off x="3440835" y="4686540"/>
            <a:ext cx="4229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accent1">
                    <a:lumMod val="75000"/>
                  </a:schemeClr>
                </a:solidFill>
              </a:rPr>
              <a:t>Para </a:t>
            </a:r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a/as Loja(s):</a:t>
            </a:r>
            <a:endParaRPr lang="pt-PT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0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7393"/>
              </p:ext>
            </p:extLst>
          </p:nvPr>
        </p:nvGraphicFramePr>
        <p:xfrm>
          <a:off x="3465259" y="4927141"/>
          <a:ext cx="2941173" cy="73181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0928">
                  <a:extLst>
                    <a:ext uri="{9D8B030D-6E8A-4147-A177-3AD203B41FA5}">
                      <a16:colId xmlns:a16="http://schemas.microsoft.com/office/drawing/2014/main" val="4243204064"/>
                    </a:ext>
                  </a:extLst>
                </a:gridCol>
                <a:gridCol w="1730245">
                  <a:extLst>
                    <a:ext uri="{9D8B030D-6E8A-4147-A177-3AD203B41FA5}">
                      <a16:colId xmlns:a16="http://schemas.microsoft.com/office/drawing/2014/main" val="1084728116"/>
                    </a:ext>
                  </a:extLst>
                </a:gridCol>
              </a:tblGrid>
              <a:tr h="470330">
                <a:tc>
                  <a:txBody>
                    <a:bodyPr/>
                    <a:lstStyle/>
                    <a:p>
                      <a:pPr algn="ctr"/>
                      <a:r>
                        <a:rPr lang="pt-PT" sz="500" dirty="0" smtClean="0"/>
                        <a:t>Nome</a:t>
                      </a:r>
                      <a:endParaRPr lang="pt-PT" sz="5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500" dirty="0" smtClean="0">
                          <a:solidFill>
                            <a:schemeClr val="bg1"/>
                          </a:solidFill>
                        </a:rPr>
                        <a:t>Comprovativo de IBAN</a:t>
                      </a:r>
                      <a:endParaRPr lang="pt-PT" sz="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ctr"/>
                      <a:r>
                        <a:rPr lang="pt-PT" sz="500" b="1" dirty="0" smtClean="0">
                          <a:solidFill>
                            <a:schemeClr val="tx1"/>
                          </a:solidFill>
                        </a:rPr>
                        <a:t>Teste 1</a:t>
                      </a:r>
                      <a:endParaRPr lang="pt-PT" sz="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pt-PT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FDDDD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</a:tbl>
          </a:graphicData>
        </a:graphic>
      </p:graphicFrame>
      <p:sp>
        <p:nvSpPr>
          <p:cNvPr id="74" name="Rectangle 73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6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5" name="Rectangle 74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83" name="Half Frame 82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5" name="Rectangle 84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95" name="L-Shape 94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6" name="Rectangle 95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grpSp>
        <p:nvGrpSpPr>
          <p:cNvPr id="97" name="Group 96"/>
          <p:cNvGrpSpPr>
            <a:grpSpLocks noChangeAspect="1"/>
          </p:cNvGrpSpPr>
          <p:nvPr/>
        </p:nvGrpSpPr>
        <p:grpSpPr>
          <a:xfrm>
            <a:off x="9490116" y="1564193"/>
            <a:ext cx="216000" cy="216000"/>
            <a:chOff x="2133905" y="990905"/>
            <a:chExt cx="5609626" cy="5609626"/>
          </a:xfrm>
        </p:grpSpPr>
        <p:sp>
          <p:nvSpPr>
            <p:cNvPr id="98" name="Isosceles Triangle 97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9" name="Rectangle 98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37</a:t>
            </a:fld>
            <a:endParaRPr lang="pt-PT" dirty="0"/>
          </a:p>
        </p:txBody>
      </p:sp>
      <p:sp>
        <p:nvSpPr>
          <p:cNvPr id="82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49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1483172" y="1760052"/>
            <a:ext cx="1080353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71875" y="1750956"/>
            <a:ext cx="8097197" cy="4863636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SUBMETER PEDIDO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4321" y="1751956"/>
            <a:ext cx="8121047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98852"/>
              </p:ext>
            </p:extLst>
          </p:nvPr>
        </p:nvGraphicFramePr>
        <p:xfrm>
          <a:off x="2749146" y="2883732"/>
          <a:ext cx="7414220" cy="50865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4786">
                  <a:extLst>
                    <a:ext uri="{9D8B030D-6E8A-4147-A177-3AD203B41FA5}">
                      <a16:colId xmlns:a16="http://schemas.microsoft.com/office/drawing/2014/main" val="3144126276"/>
                    </a:ext>
                  </a:extLst>
                </a:gridCol>
                <a:gridCol w="1478444">
                  <a:extLst>
                    <a:ext uri="{9D8B030D-6E8A-4147-A177-3AD203B41FA5}">
                      <a16:colId xmlns:a16="http://schemas.microsoft.com/office/drawing/2014/main" val="2226054216"/>
                    </a:ext>
                  </a:extLst>
                </a:gridCol>
                <a:gridCol w="1622484">
                  <a:extLst>
                    <a:ext uri="{9D8B030D-6E8A-4147-A177-3AD203B41FA5}">
                      <a16:colId xmlns:a16="http://schemas.microsoft.com/office/drawing/2014/main" val="2055687398"/>
                    </a:ext>
                  </a:extLst>
                </a:gridCol>
                <a:gridCol w="1943505">
                  <a:extLst>
                    <a:ext uri="{9D8B030D-6E8A-4147-A177-3AD203B41FA5}">
                      <a16:colId xmlns:a16="http://schemas.microsoft.com/office/drawing/2014/main" val="3129485695"/>
                    </a:ext>
                  </a:extLst>
                </a:gridCol>
                <a:gridCol w="1505001">
                  <a:extLst>
                    <a:ext uri="{9D8B030D-6E8A-4147-A177-3AD203B41FA5}">
                      <a16:colId xmlns:a16="http://schemas.microsoft.com/office/drawing/2014/main" val="1391187997"/>
                    </a:ext>
                  </a:extLst>
                </a:gridCol>
              </a:tblGrid>
              <a:tr h="2239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Interveniente</a:t>
                      </a:r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 de validade</a:t>
                      </a:r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 de Entrada</a:t>
                      </a:r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295055"/>
                  </a:ext>
                </a:extLst>
              </a:tr>
              <a:tr h="284686">
                <a:tc gridSpan="5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1382"/>
                  </a:ext>
                </a:extLst>
              </a:tr>
            </a:tbl>
          </a:graphicData>
        </a:graphic>
      </p:graphicFrame>
      <p:sp>
        <p:nvSpPr>
          <p:cNvPr id="77" name="TextBox 52"/>
          <p:cNvSpPr txBox="1"/>
          <p:nvPr/>
        </p:nvSpPr>
        <p:spPr>
          <a:xfrm>
            <a:off x="2749146" y="3572090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chemeClr val="accent1">
                    <a:lumMod val="50000"/>
                  </a:schemeClr>
                </a:solidFill>
              </a:rPr>
              <a:t>Checklist de Documentos &gt;&gt;&gt;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882806" y="4271448"/>
            <a:ext cx="1380450" cy="249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ANEXAR</a:t>
            </a:r>
          </a:p>
        </p:txBody>
      </p:sp>
      <p:grpSp>
        <p:nvGrpSpPr>
          <p:cNvPr id="92" name="Group 91"/>
          <p:cNvGrpSpPr>
            <a:grpSpLocks noChangeAspect="1"/>
          </p:cNvGrpSpPr>
          <p:nvPr/>
        </p:nvGrpSpPr>
        <p:grpSpPr>
          <a:xfrm>
            <a:off x="10015570" y="3882039"/>
            <a:ext cx="216000" cy="216000"/>
            <a:chOff x="2133905" y="990905"/>
            <a:chExt cx="5609626" cy="5609626"/>
          </a:xfrm>
        </p:grpSpPr>
        <p:sp>
          <p:nvSpPr>
            <p:cNvPr id="93" name="Isosceles Triangle 92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4" name="Rectangle 93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97" name="Rectangle 96"/>
          <p:cNvSpPr>
            <a:spLocks noChangeAspect="1"/>
          </p:cNvSpPr>
          <p:nvPr/>
        </p:nvSpPr>
        <p:spPr>
          <a:xfrm>
            <a:off x="2771275" y="5915434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8" name="TextBox 97"/>
          <p:cNvSpPr txBox="1"/>
          <p:nvPr/>
        </p:nvSpPr>
        <p:spPr>
          <a:xfrm>
            <a:off x="2870650" y="5878204"/>
            <a:ext cx="390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Validou que os documentos necessários foram efetivamente os carregados?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2749146" y="3711493"/>
            <a:ext cx="27720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Observações: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748134" y="3889271"/>
            <a:ext cx="7795369" cy="2371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50000"/>
                  </a:schemeClr>
                </a:solidFill>
              </a:rPr>
              <a:t>Observações…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3" name="Text Placeholder 2"/>
          <p:cNvSpPr txBox="1">
            <a:spLocks/>
          </p:cNvSpPr>
          <p:nvPr/>
        </p:nvSpPr>
        <p:spPr>
          <a:xfrm>
            <a:off x="418310" y="69184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5.B | Ecrãs </a:t>
            </a:r>
            <a:r>
              <a:rPr lang="pt-PT" sz="1600" dirty="0"/>
              <a:t>de suporte à Jornada de Cliente – Comprovativos </a:t>
            </a:r>
            <a:r>
              <a:rPr lang="pt-PT" sz="1600" dirty="0" smtClean="0"/>
              <a:t>– Anexar  Documentos</a:t>
            </a:r>
            <a:endParaRPr lang="pt-PT" sz="1600" dirty="0"/>
          </a:p>
        </p:txBody>
      </p:sp>
      <p:sp>
        <p:nvSpPr>
          <p:cNvPr id="57" name="Rectangle 56"/>
          <p:cNvSpPr>
            <a:spLocks noChangeAspect="1"/>
          </p:cNvSpPr>
          <p:nvPr/>
        </p:nvSpPr>
        <p:spPr>
          <a:xfrm>
            <a:off x="2771275" y="6080161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5" name="TextBox 64"/>
          <p:cNvSpPr txBox="1"/>
          <p:nvPr/>
        </p:nvSpPr>
        <p:spPr>
          <a:xfrm>
            <a:off x="2879832" y="6037443"/>
            <a:ext cx="390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Na presença do cliente?</a:t>
            </a:r>
          </a:p>
        </p:txBody>
      </p:sp>
      <p:sp>
        <p:nvSpPr>
          <p:cNvPr id="84" name="Rectangle 83"/>
          <p:cNvSpPr/>
          <p:nvPr/>
        </p:nvSpPr>
        <p:spPr>
          <a:xfrm rot="5400000">
            <a:off x="8442986" y="4023846"/>
            <a:ext cx="4300458" cy="179129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Rectangle 130"/>
          <p:cNvSpPr/>
          <p:nvPr/>
        </p:nvSpPr>
        <p:spPr>
          <a:xfrm rot="5400000">
            <a:off x="9668397" y="3699949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L-Shape 98"/>
          <p:cNvSpPr>
            <a:spLocks noChangeAspect="1"/>
          </p:cNvSpPr>
          <p:nvPr/>
        </p:nvSpPr>
        <p:spPr>
          <a:xfrm rot="2758708" flipV="1">
            <a:off x="10568550" y="2068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04" name="L-Shape 129"/>
          <p:cNvSpPr>
            <a:spLocks noChangeAspect="1"/>
          </p:cNvSpPr>
          <p:nvPr/>
        </p:nvSpPr>
        <p:spPr>
          <a:xfrm rot="18841292">
            <a:off x="10558408" y="6052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grpSp>
        <p:nvGrpSpPr>
          <p:cNvPr id="207" name="Group 206"/>
          <p:cNvGrpSpPr>
            <a:grpSpLocks noChangeAspect="1"/>
          </p:cNvGrpSpPr>
          <p:nvPr/>
        </p:nvGrpSpPr>
        <p:grpSpPr>
          <a:xfrm>
            <a:off x="10008554" y="4348604"/>
            <a:ext cx="216000" cy="216000"/>
            <a:chOff x="2133905" y="990905"/>
            <a:chExt cx="5609626" cy="5609626"/>
          </a:xfrm>
        </p:grpSpPr>
        <p:sp>
          <p:nvSpPr>
            <p:cNvPr id="208" name="Isosceles Triangle 207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9" name="Rectangle 208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59" name="L-Shape 58"/>
          <p:cNvSpPr>
            <a:spLocks noChangeAspect="1"/>
          </p:cNvSpPr>
          <p:nvPr/>
        </p:nvSpPr>
        <p:spPr>
          <a:xfrm rot="18841292">
            <a:off x="2814121" y="261105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68" name="TextBox 67"/>
          <p:cNvSpPr txBox="1"/>
          <p:nvPr/>
        </p:nvSpPr>
        <p:spPr>
          <a:xfrm>
            <a:off x="2885074" y="2559949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COMPROVATIVOS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584321" y="1961619"/>
            <a:ext cx="1176006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529865" y="1967446"/>
            <a:ext cx="157882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758199" y="1967446"/>
            <a:ext cx="1179777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106576" y="1967446"/>
            <a:ext cx="1397074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3" name="Down Arrow Callout 82"/>
          <p:cNvSpPr/>
          <p:nvPr/>
        </p:nvSpPr>
        <p:spPr>
          <a:xfrm>
            <a:off x="6293364" y="1967988"/>
            <a:ext cx="1247381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946229" y="1966927"/>
            <a:ext cx="1358014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Lojas</a:t>
            </a:r>
          </a:p>
        </p:txBody>
      </p:sp>
      <p:sp>
        <p:nvSpPr>
          <p:cNvPr id="70" name="Rectangle 69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6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5" name="Rectangle 84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75" name="Half Frame 74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0" name="Rectangle 99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11" name="Rectangle 110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12" name="L-Shape 111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13" name="Rectangle 112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38</a:t>
            </a:fld>
            <a:endParaRPr lang="pt-PT" dirty="0"/>
          </a:p>
        </p:txBody>
      </p:sp>
      <p:sp>
        <p:nvSpPr>
          <p:cNvPr id="115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42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1483172" y="1760052"/>
            <a:ext cx="1080353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71875" y="1750956"/>
            <a:ext cx="8097197" cy="4863636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SUBMETER PEDIDO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4321" y="1751956"/>
            <a:ext cx="8121047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49146" y="2883732"/>
          <a:ext cx="7414220" cy="50865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4786">
                  <a:extLst>
                    <a:ext uri="{9D8B030D-6E8A-4147-A177-3AD203B41FA5}">
                      <a16:colId xmlns:a16="http://schemas.microsoft.com/office/drawing/2014/main" val="3144126276"/>
                    </a:ext>
                  </a:extLst>
                </a:gridCol>
                <a:gridCol w="1478444">
                  <a:extLst>
                    <a:ext uri="{9D8B030D-6E8A-4147-A177-3AD203B41FA5}">
                      <a16:colId xmlns:a16="http://schemas.microsoft.com/office/drawing/2014/main" val="2226054216"/>
                    </a:ext>
                  </a:extLst>
                </a:gridCol>
                <a:gridCol w="1622484">
                  <a:extLst>
                    <a:ext uri="{9D8B030D-6E8A-4147-A177-3AD203B41FA5}">
                      <a16:colId xmlns:a16="http://schemas.microsoft.com/office/drawing/2014/main" val="2055687398"/>
                    </a:ext>
                  </a:extLst>
                </a:gridCol>
                <a:gridCol w="1943505">
                  <a:extLst>
                    <a:ext uri="{9D8B030D-6E8A-4147-A177-3AD203B41FA5}">
                      <a16:colId xmlns:a16="http://schemas.microsoft.com/office/drawing/2014/main" val="3129485695"/>
                    </a:ext>
                  </a:extLst>
                </a:gridCol>
                <a:gridCol w="1505001">
                  <a:extLst>
                    <a:ext uri="{9D8B030D-6E8A-4147-A177-3AD203B41FA5}">
                      <a16:colId xmlns:a16="http://schemas.microsoft.com/office/drawing/2014/main" val="1391187997"/>
                    </a:ext>
                  </a:extLst>
                </a:gridCol>
              </a:tblGrid>
              <a:tr h="2239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Interveniente</a:t>
                      </a:r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 de validade</a:t>
                      </a:r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 de Entrada</a:t>
                      </a:r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295055"/>
                  </a:ext>
                </a:extLst>
              </a:tr>
              <a:tr h="284686">
                <a:tc gridSpan="5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1382"/>
                  </a:ext>
                </a:extLst>
              </a:tr>
            </a:tbl>
          </a:graphicData>
        </a:graphic>
      </p:graphicFrame>
      <p:sp>
        <p:nvSpPr>
          <p:cNvPr id="77" name="TextBox 52"/>
          <p:cNvSpPr txBox="1"/>
          <p:nvPr/>
        </p:nvSpPr>
        <p:spPr>
          <a:xfrm>
            <a:off x="2749146" y="3572090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chemeClr val="accent1">
                    <a:lumMod val="50000"/>
                  </a:schemeClr>
                </a:solidFill>
              </a:rPr>
              <a:t>Checklist de Documentos &gt;&gt;&gt;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882806" y="4271448"/>
            <a:ext cx="1380450" cy="249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ANEXAR</a:t>
            </a:r>
          </a:p>
        </p:txBody>
      </p:sp>
      <p:grpSp>
        <p:nvGrpSpPr>
          <p:cNvPr id="92" name="Group 91"/>
          <p:cNvGrpSpPr>
            <a:grpSpLocks noChangeAspect="1"/>
          </p:cNvGrpSpPr>
          <p:nvPr/>
        </p:nvGrpSpPr>
        <p:grpSpPr>
          <a:xfrm>
            <a:off x="10015570" y="3882039"/>
            <a:ext cx="216000" cy="216000"/>
            <a:chOff x="2133905" y="990905"/>
            <a:chExt cx="5609626" cy="5609626"/>
          </a:xfrm>
        </p:grpSpPr>
        <p:sp>
          <p:nvSpPr>
            <p:cNvPr id="93" name="Isosceles Triangle 92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4" name="Rectangle 93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97" name="Rectangle 96"/>
          <p:cNvSpPr>
            <a:spLocks noChangeAspect="1"/>
          </p:cNvSpPr>
          <p:nvPr/>
        </p:nvSpPr>
        <p:spPr>
          <a:xfrm>
            <a:off x="2771275" y="5915434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8" name="TextBox 97"/>
          <p:cNvSpPr txBox="1"/>
          <p:nvPr/>
        </p:nvSpPr>
        <p:spPr>
          <a:xfrm>
            <a:off x="2870650" y="5878204"/>
            <a:ext cx="390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Validou que os documentos necessários foram efetivamente os carregados?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2749146" y="3711493"/>
            <a:ext cx="27720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Observações: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748134" y="3889271"/>
            <a:ext cx="7795369" cy="2371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50000"/>
                  </a:schemeClr>
                </a:solidFill>
              </a:rPr>
              <a:t>Observações…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3" name="Text Placeholder 2"/>
          <p:cNvSpPr txBox="1">
            <a:spLocks/>
          </p:cNvSpPr>
          <p:nvPr/>
        </p:nvSpPr>
        <p:spPr>
          <a:xfrm>
            <a:off x="418310" y="69184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5.C | Ecrãs </a:t>
            </a:r>
            <a:r>
              <a:rPr lang="pt-PT" sz="1600" dirty="0"/>
              <a:t>de suporte à Jornada de Cliente – Comprovativos </a:t>
            </a:r>
            <a:r>
              <a:rPr lang="pt-PT" sz="1600" dirty="0" smtClean="0"/>
              <a:t>– Anexar  Documentos</a:t>
            </a:r>
            <a:endParaRPr lang="pt-PT" sz="1600" dirty="0"/>
          </a:p>
        </p:txBody>
      </p:sp>
      <p:sp>
        <p:nvSpPr>
          <p:cNvPr id="57" name="Rectangle 56"/>
          <p:cNvSpPr>
            <a:spLocks noChangeAspect="1"/>
          </p:cNvSpPr>
          <p:nvPr/>
        </p:nvSpPr>
        <p:spPr>
          <a:xfrm>
            <a:off x="2771275" y="6080161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5" name="TextBox 64"/>
          <p:cNvSpPr txBox="1"/>
          <p:nvPr/>
        </p:nvSpPr>
        <p:spPr>
          <a:xfrm>
            <a:off x="2879832" y="6037443"/>
            <a:ext cx="390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Na presença do cliente?</a:t>
            </a:r>
          </a:p>
        </p:txBody>
      </p:sp>
      <p:sp>
        <p:nvSpPr>
          <p:cNvPr id="84" name="Rectangle 83"/>
          <p:cNvSpPr/>
          <p:nvPr/>
        </p:nvSpPr>
        <p:spPr>
          <a:xfrm rot="5400000">
            <a:off x="8442986" y="4023846"/>
            <a:ext cx="4300458" cy="179129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Rectangle 130"/>
          <p:cNvSpPr/>
          <p:nvPr/>
        </p:nvSpPr>
        <p:spPr>
          <a:xfrm rot="5400000">
            <a:off x="9668397" y="3699949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L-Shape 98"/>
          <p:cNvSpPr>
            <a:spLocks noChangeAspect="1"/>
          </p:cNvSpPr>
          <p:nvPr/>
        </p:nvSpPr>
        <p:spPr>
          <a:xfrm rot="2758708" flipV="1">
            <a:off x="10568550" y="2068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04" name="L-Shape 129"/>
          <p:cNvSpPr>
            <a:spLocks noChangeAspect="1"/>
          </p:cNvSpPr>
          <p:nvPr/>
        </p:nvSpPr>
        <p:spPr>
          <a:xfrm rot="18841292">
            <a:off x="10558408" y="6052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grpSp>
        <p:nvGrpSpPr>
          <p:cNvPr id="207" name="Group 206"/>
          <p:cNvGrpSpPr>
            <a:grpSpLocks noChangeAspect="1"/>
          </p:cNvGrpSpPr>
          <p:nvPr/>
        </p:nvGrpSpPr>
        <p:grpSpPr>
          <a:xfrm>
            <a:off x="10008554" y="4348604"/>
            <a:ext cx="216000" cy="216000"/>
            <a:chOff x="2133905" y="990905"/>
            <a:chExt cx="5609626" cy="5609626"/>
          </a:xfrm>
        </p:grpSpPr>
        <p:sp>
          <p:nvSpPr>
            <p:cNvPr id="208" name="Isosceles Triangle 207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9" name="Rectangle 208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59" name="L-Shape 58"/>
          <p:cNvSpPr>
            <a:spLocks noChangeAspect="1"/>
          </p:cNvSpPr>
          <p:nvPr/>
        </p:nvSpPr>
        <p:spPr>
          <a:xfrm rot="18841292">
            <a:off x="2814121" y="261105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68" name="TextBox 67"/>
          <p:cNvSpPr txBox="1"/>
          <p:nvPr/>
        </p:nvSpPr>
        <p:spPr>
          <a:xfrm>
            <a:off x="2885074" y="2559949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COMPROVATIVOS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8068" y="2441492"/>
            <a:ext cx="4693359" cy="3412439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584321" y="1961619"/>
            <a:ext cx="1176006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529865" y="1967446"/>
            <a:ext cx="157882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758199" y="1967446"/>
            <a:ext cx="1179777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9106576" y="1967446"/>
            <a:ext cx="1397074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6" name="Down Arrow Callout 105"/>
          <p:cNvSpPr/>
          <p:nvPr/>
        </p:nvSpPr>
        <p:spPr>
          <a:xfrm>
            <a:off x="6293364" y="1967988"/>
            <a:ext cx="1247381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946229" y="1966927"/>
            <a:ext cx="1358014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Lojas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75" name="Half Frame 74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0" name="Rectangle 99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10" name="Rectangle 109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12" name="Rectangle 111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13" name="L-Shape 112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14" name="Rectangle 113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39</a:t>
            </a:fld>
            <a:endParaRPr lang="pt-PT" dirty="0"/>
          </a:p>
        </p:txBody>
      </p:sp>
      <p:sp>
        <p:nvSpPr>
          <p:cNvPr id="70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527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14239-3409-194B-9049-2613703D29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6136" y="644692"/>
            <a:ext cx="11379731" cy="504825"/>
          </a:xfrm>
        </p:spPr>
        <p:txBody>
          <a:bodyPr/>
          <a:lstStyle/>
          <a:p>
            <a:r>
              <a:rPr lang="en-US" dirty="0" smtClean="0"/>
              <a:t>Plano da </a:t>
            </a:r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análise</a:t>
            </a:r>
            <a:r>
              <a:rPr lang="en-US" dirty="0" smtClean="0"/>
              <a:t> – Agenda </a:t>
            </a:r>
            <a:r>
              <a:rPr lang="en-US" dirty="0" err="1" smtClean="0"/>
              <a:t>Sessões</a:t>
            </a:r>
            <a:r>
              <a:rPr lang="en-US" dirty="0" smtClean="0"/>
              <a:t> </a:t>
            </a:r>
            <a:r>
              <a:rPr lang="en-US" dirty="0" err="1" smtClean="0"/>
              <a:t>Técnico-Funcionais</a:t>
            </a:r>
            <a:endParaRPr lang="en-US" dirty="0"/>
          </a:p>
        </p:txBody>
      </p:sp>
      <p:sp>
        <p:nvSpPr>
          <p:cNvPr id="87" name="Title 3">
            <a:extLst>
              <a:ext uri="{FF2B5EF4-FFF2-40B4-BE49-F238E27FC236}">
                <a16:creationId xmlns:a16="http://schemas.microsoft.com/office/drawing/2014/main" id="{439D586D-5635-A344-A2DE-0948CC4B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36" y="202409"/>
            <a:ext cx="11379731" cy="561975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Plano de </a:t>
            </a:r>
            <a:r>
              <a:rPr lang="en-US" dirty="0" err="1" smtClean="0"/>
              <a:t>Projeto</a:t>
            </a:r>
            <a:r>
              <a:rPr lang="en-US" dirty="0" smtClean="0"/>
              <a:t> (1/3)</a:t>
            </a:r>
            <a:endParaRPr lang="en-US" i="1" dirty="0"/>
          </a:p>
        </p:txBody>
      </p:sp>
      <p:sp>
        <p:nvSpPr>
          <p:cNvPr id="81" name="Rounded Rectangle 80"/>
          <p:cNvSpPr/>
          <p:nvPr/>
        </p:nvSpPr>
        <p:spPr>
          <a:xfrm>
            <a:off x="334435" y="1210720"/>
            <a:ext cx="11425765" cy="33573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67" b="1" dirty="0">
                <a:latin typeface="Arial" panose="020B0604020202020204" pitchFamily="34" charset="0"/>
                <a:cs typeface="Arial" panose="020B0604020202020204" pitchFamily="34" charset="0"/>
              </a:rPr>
              <a:t>Data das Sessões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333621" y="3458030"/>
            <a:ext cx="11426577" cy="2947301"/>
          </a:xfrm>
          <a:prstGeom prst="roundRect">
            <a:avLst>
              <a:gd name="adj" fmla="val 7293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67" b="1" dirty="0">
                <a:latin typeface="Arial" panose="020B0604020202020204" pitchFamily="34" charset="0"/>
                <a:cs typeface="Arial" panose="020B0604020202020204" pitchFamily="34" charset="0"/>
              </a:rPr>
              <a:t>Data das Sessões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334434" y="3073988"/>
            <a:ext cx="11425765" cy="33573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67" b="1" dirty="0">
                <a:latin typeface="Arial" panose="020B0604020202020204" pitchFamily="34" charset="0"/>
                <a:cs typeface="Arial" panose="020B0604020202020204" pitchFamily="34" charset="0"/>
              </a:rPr>
              <a:t>Âmbito proposto para as Sessões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342904" y="3850518"/>
            <a:ext cx="2862237" cy="1651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800"/>
              </a:spcBef>
              <a:buSzPct val="176000"/>
            </a:pPr>
            <a:r>
              <a:rPr lang="pt-PT" sz="933" b="1" dirty="0">
                <a:latin typeface="Arial" pitchFamily="34" charset="0"/>
                <a:cs typeface="Arial" pitchFamily="34" charset="0"/>
              </a:rPr>
              <a:t>Sessão 1</a:t>
            </a:r>
          </a:p>
          <a:p>
            <a:pPr marL="228594" indent="-228594">
              <a:spcBef>
                <a:spcPts val="800"/>
              </a:spcBef>
              <a:buSzPct val="176000"/>
              <a:buFont typeface="Arial" panose="020B0604020202020204" pitchFamily="34" charset="0"/>
              <a:buChar char="•"/>
            </a:pPr>
            <a:r>
              <a:rPr lang="pt-PT" sz="933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1ª Etapa – Jornada FE</a:t>
            </a:r>
          </a:p>
          <a:p>
            <a:pPr marL="228594" indent="-228594">
              <a:spcBef>
                <a:spcPts val="800"/>
              </a:spcBef>
              <a:buSzPct val="176000"/>
              <a:buFont typeface="Arial" panose="020B0604020202020204" pitchFamily="34" charset="0"/>
              <a:buChar char="•"/>
            </a:pPr>
            <a:r>
              <a:rPr lang="pt-PT" sz="933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1ª Etapa – Tratamento BE (Tratamento Documental e Validações)</a:t>
            </a:r>
          </a:p>
          <a:p>
            <a:pPr marL="228594" indent="-228594">
              <a:spcBef>
                <a:spcPts val="800"/>
              </a:spcBef>
              <a:buSzPct val="176000"/>
              <a:buFont typeface="Arial" panose="020B0604020202020204" pitchFamily="34" charset="0"/>
              <a:buChar char="•"/>
            </a:pPr>
            <a:r>
              <a:rPr lang="pt-PT" sz="933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Serviços de Integração usados nesta etapa</a:t>
            </a:r>
          </a:p>
          <a:p>
            <a:pPr marL="228594" indent="-228594">
              <a:spcBef>
                <a:spcPts val="800"/>
              </a:spcBef>
              <a:buSzPct val="176000"/>
              <a:buFont typeface="Arial" panose="020B0604020202020204" pitchFamily="34" charset="0"/>
              <a:buChar char="•"/>
            </a:pPr>
            <a:r>
              <a:rPr lang="pt-PT" sz="933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Detalhes dos use cases (Novo Cliente, Nova Loja e Novo Equipamento)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3119670" y="3850518"/>
            <a:ext cx="2779471" cy="1548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800"/>
              </a:spcBef>
              <a:buSzPct val="176000"/>
            </a:pPr>
            <a:r>
              <a:rPr lang="pt-PT" sz="933" b="1" dirty="0">
                <a:latin typeface="Arial" pitchFamily="34" charset="0"/>
                <a:cs typeface="Arial" pitchFamily="34" charset="0"/>
              </a:rPr>
              <a:t>Sessão 2</a:t>
            </a:r>
          </a:p>
          <a:p>
            <a:pPr marL="228594" indent="-228594">
              <a:spcBef>
                <a:spcPts val="800"/>
              </a:spcBef>
              <a:buSzPct val="176000"/>
              <a:buFont typeface="Arial" panose="020B0604020202020204" pitchFamily="34" charset="0"/>
              <a:buChar char="•"/>
            </a:pPr>
            <a:r>
              <a:rPr lang="pt-PT" sz="933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2ª Etapa – Jornada FE</a:t>
            </a:r>
          </a:p>
          <a:p>
            <a:pPr marL="228594" indent="-228594">
              <a:spcBef>
                <a:spcPts val="800"/>
              </a:spcBef>
              <a:buSzPct val="176000"/>
              <a:buFont typeface="Arial" panose="020B0604020202020204" pitchFamily="34" charset="0"/>
              <a:buChar char="•"/>
            </a:pPr>
            <a:r>
              <a:rPr lang="pt-PT" sz="933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2ª Etapa – Tratamento BE ( Validação do Pack Contratual + Validação de Elegibilidade e Risco + Conclusão do Processo)</a:t>
            </a:r>
          </a:p>
          <a:p>
            <a:pPr marL="228594" indent="-228594">
              <a:spcBef>
                <a:spcPts val="800"/>
              </a:spcBef>
              <a:buSzPct val="176000"/>
              <a:buFont typeface="Arial" panose="020B0604020202020204" pitchFamily="34" charset="0"/>
              <a:buChar char="•"/>
            </a:pPr>
            <a:r>
              <a:rPr lang="pt-PT" sz="933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Serviços de Integração usados nesta etapa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063688" y="3850518"/>
            <a:ext cx="2537264" cy="625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800"/>
              </a:spcBef>
              <a:buSzPct val="176000"/>
            </a:pPr>
            <a:r>
              <a:rPr lang="pt-PT" sz="933" b="1" dirty="0">
                <a:latin typeface="Arial" pitchFamily="34" charset="0"/>
                <a:cs typeface="Arial" pitchFamily="34" charset="0"/>
              </a:rPr>
              <a:t>Sessão 3</a:t>
            </a:r>
          </a:p>
          <a:p>
            <a:pPr marL="228594" indent="-228594">
              <a:spcBef>
                <a:spcPts val="800"/>
              </a:spcBef>
              <a:buSzPct val="176000"/>
              <a:buFont typeface="Arial" panose="020B0604020202020204" pitchFamily="34" charset="0"/>
              <a:buChar char="•"/>
            </a:pPr>
            <a:r>
              <a:rPr lang="pt-PT" sz="933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Esclarecimento de dúvidas do fluxo de Canal Presencial</a:t>
            </a:r>
            <a:endParaRPr lang="pt-PT" sz="933" b="1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8703122" y="3850518"/>
            <a:ext cx="2728583" cy="625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800"/>
              </a:spcBef>
              <a:buSzPct val="176000"/>
            </a:pPr>
            <a:r>
              <a:rPr lang="pt-PT" sz="933" b="1" dirty="0">
                <a:latin typeface="Arial" pitchFamily="34" charset="0"/>
                <a:cs typeface="Arial" pitchFamily="34" charset="0"/>
              </a:rPr>
              <a:t>Sessão </a:t>
            </a:r>
            <a:r>
              <a:rPr lang="pt-PT" sz="933" b="1" dirty="0" smtClean="0">
                <a:latin typeface="Arial" pitchFamily="34" charset="0"/>
                <a:cs typeface="Arial" pitchFamily="34" charset="0"/>
              </a:rPr>
              <a:t>4 e 10</a:t>
            </a:r>
            <a:endParaRPr lang="pt-PT" sz="933" b="1" dirty="0">
              <a:latin typeface="Arial" pitchFamily="34" charset="0"/>
              <a:cs typeface="Arial" pitchFamily="34" charset="0"/>
            </a:endParaRPr>
          </a:p>
          <a:p>
            <a:pPr marL="228594" indent="-228594">
              <a:spcBef>
                <a:spcPts val="800"/>
              </a:spcBef>
              <a:buSzPct val="176000"/>
              <a:buFont typeface="Arial" panose="020B0604020202020204" pitchFamily="34" charset="0"/>
              <a:buChar char="•"/>
            </a:pPr>
            <a:r>
              <a:rPr lang="pt-PT" sz="933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Métodos de assinatura digital disponíveis na </a:t>
            </a:r>
            <a:r>
              <a:rPr lang="pt-PT" sz="933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Multicert</a:t>
            </a:r>
            <a:endParaRPr lang="pt-PT" sz="933" b="1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476558" y="3512336"/>
            <a:ext cx="8115719" cy="33573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33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Canal Presencial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8711797" y="3514556"/>
            <a:ext cx="2719907" cy="33573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33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Assinatura Digital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334433" y="1611270"/>
            <a:ext cx="11425767" cy="1408412"/>
          </a:xfrm>
          <a:prstGeom prst="roundRect">
            <a:avLst>
              <a:gd name="adj" fmla="val 7293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67" b="1" dirty="0">
                <a:latin typeface="Arial" panose="020B0604020202020204" pitchFamily="34" charset="0"/>
                <a:cs typeface="Arial" panose="020B0604020202020204" pitchFamily="34" charset="0"/>
              </a:rPr>
              <a:t>Data das Sessões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75" y="2310334"/>
            <a:ext cx="1052400" cy="197325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380816" y="2773460"/>
            <a:ext cx="146065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800"/>
              </a:spcBef>
              <a:buSzPct val="176000"/>
            </a:pPr>
            <a:r>
              <a:rPr lang="pt-PT" sz="800" b="1" dirty="0">
                <a:latin typeface="Arial" pitchFamily="34" charset="0"/>
                <a:cs typeface="Arial" pitchFamily="34" charset="0"/>
              </a:rPr>
              <a:t>(M) </a:t>
            </a:r>
            <a:r>
              <a:rPr lang="pt-PT" sz="800" dirty="0">
                <a:latin typeface="Arial" pitchFamily="34" charset="0"/>
                <a:cs typeface="Arial" pitchFamily="34" charset="0"/>
              </a:rPr>
              <a:t>– Manhã       </a:t>
            </a:r>
            <a:r>
              <a:rPr lang="pt-PT" sz="800" b="1" dirty="0">
                <a:latin typeface="Arial" pitchFamily="34" charset="0"/>
                <a:cs typeface="Arial" pitchFamily="34" charset="0"/>
              </a:rPr>
              <a:t>(T)</a:t>
            </a:r>
            <a:r>
              <a:rPr lang="pt-PT" sz="800" dirty="0">
                <a:latin typeface="Arial" pitchFamily="34" charset="0"/>
                <a:cs typeface="Arial" pitchFamily="34" charset="0"/>
              </a:rPr>
              <a:t> - Tarde</a:t>
            </a:r>
            <a:endParaRPr lang="pt-PT" sz="8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0" y="1792684"/>
            <a:ext cx="948512" cy="384241"/>
          </a:xfrm>
          <a:prstGeom prst="rect">
            <a:avLst/>
          </a:prstGeom>
        </p:spPr>
      </p:pic>
      <p:cxnSp>
        <p:nvCxnSpPr>
          <p:cNvPr id="126" name="Straight Connector 125"/>
          <p:cNvCxnSpPr>
            <a:stCxn id="127" idx="3"/>
            <a:endCxn id="128" idx="1"/>
          </p:cNvCxnSpPr>
          <p:nvPr/>
        </p:nvCxnSpPr>
        <p:spPr>
          <a:xfrm flipV="1">
            <a:off x="1696839" y="2246250"/>
            <a:ext cx="9107780" cy="27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Diamond 126"/>
          <p:cNvSpPr/>
          <p:nvPr/>
        </p:nvSpPr>
        <p:spPr>
          <a:xfrm>
            <a:off x="1508975" y="2171243"/>
            <a:ext cx="187864" cy="204180"/>
          </a:xfrm>
          <a:prstGeom prst="diamond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sz="1467"/>
          </a:p>
        </p:txBody>
      </p:sp>
      <p:sp>
        <p:nvSpPr>
          <p:cNvPr id="128" name="Diamond 127"/>
          <p:cNvSpPr/>
          <p:nvPr/>
        </p:nvSpPr>
        <p:spPr>
          <a:xfrm>
            <a:off x="10804619" y="2144160"/>
            <a:ext cx="187864" cy="204180"/>
          </a:xfrm>
          <a:prstGeom prst="diamond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sz="1467"/>
          </a:p>
        </p:txBody>
      </p:sp>
      <p:grpSp>
        <p:nvGrpSpPr>
          <p:cNvPr id="129" name="Group 128"/>
          <p:cNvGrpSpPr/>
          <p:nvPr/>
        </p:nvGrpSpPr>
        <p:grpSpPr>
          <a:xfrm>
            <a:off x="1895578" y="1848103"/>
            <a:ext cx="671505" cy="849310"/>
            <a:chOff x="2024113" y="1411069"/>
            <a:chExt cx="550872" cy="690214"/>
          </a:xfrm>
        </p:grpSpPr>
        <p:sp>
          <p:nvSpPr>
            <p:cNvPr id="130" name="Rectangle 129"/>
            <p:cNvSpPr/>
            <p:nvPr/>
          </p:nvSpPr>
          <p:spPr>
            <a:xfrm>
              <a:off x="2030004" y="1411069"/>
              <a:ext cx="531636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Sessão 1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2262301" y="171309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024113" y="1924360"/>
              <a:ext cx="550872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(M) 19/01 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377884" y="1827236"/>
            <a:ext cx="671505" cy="849310"/>
            <a:chOff x="2024113" y="1411069"/>
            <a:chExt cx="550872" cy="690214"/>
          </a:xfrm>
        </p:grpSpPr>
        <p:sp>
          <p:nvSpPr>
            <p:cNvPr id="134" name="Rectangle 133"/>
            <p:cNvSpPr/>
            <p:nvPr/>
          </p:nvSpPr>
          <p:spPr>
            <a:xfrm>
              <a:off x="2030004" y="1411069"/>
              <a:ext cx="531636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Sessão 3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2262301" y="171309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024113" y="1924360"/>
              <a:ext cx="550872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(M) 26/01 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055201" y="1817975"/>
            <a:ext cx="671505" cy="849310"/>
            <a:chOff x="2024113" y="1411069"/>
            <a:chExt cx="550872" cy="690214"/>
          </a:xfrm>
        </p:grpSpPr>
        <p:sp>
          <p:nvSpPr>
            <p:cNvPr id="138" name="Rectangle 137"/>
            <p:cNvSpPr/>
            <p:nvPr/>
          </p:nvSpPr>
          <p:spPr>
            <a:xfrm>
              <a:off x="2030004" y="1411069"/>
              <a:ext cx="531636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Sessão 4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2262301" y="171309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24113" y="1924360"/>
              <a:ext cx="550872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(M) 31/01 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785691" y="1817975"/>
            <a:ext cx="671505" cy="849310"/>
            <a:chOff x="2024113" y="1411069"/>
            <a:chExt cx="550872" cy="690214"/>
          </a:xfrm>
        </p:grpSpPr>
        <p:sp>
          <p:nvSpPr>
            <p:cNvPr id="148" name="Rectangle 147"/>
            <p:cNvSpPr/>
            <p:nvPr/>
          </p:nvSpPr>
          <p:spPr>
            <a:xfrm>
              <a:off x="2030004" y="1411069"/>
              <a:ext cx="531636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Sessão 5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>
              <a:off x="2262301" y="171309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024113" y="1924360"/>
              <a:ext cx="550872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(M) 03/02 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5526263" y="1827235"/>
            <a:ext cx="671505" cy="849311"/>
            <a:chOff x="2024113" y="1411068"/>
            <a:chExt cx="550872" cy="690215"/>
          </a:xfrm>
        </p:grpSpPr>
        <p:sp>
          <p:nvSpPr>
            <p:cNvPr id="152" name="Rectangle 151"/>
            <p:cNvSpPr/>
            <p:nvPr/>
          </p:nvSpPr>
          <p:spPr>
            <a:xfrm>
              <a:off x="2030003" y="1411068"/>
              <a:ext cx="531636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Sessão 6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2262301" y="171309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024113" y="1924360"/>
              <a:ext cx="550872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(M) </a:t>
              </a:r>
              <a:r>
                <a:rPr lang="pt-PT" sz="933" b="1" dirty="0" smtClean="0">
                  <a:latin typeface="Arial" pitchFamily="34" charset="0"/>
                  <a:cs typeface="Arial" pitchFamily="34" charset="0"/>
                </a:rPr>
                <a:t>08/02 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6256414" y="1827236"/>
            <a:ext cx="671505" cy="849310"/>
            <a:chOff x="2024113" y="1411069"/>
            <a:chExt cx="550872" cy="690214"/>
          </a:xfrm>
        </p:grpSpPr>
        <p:sp>
          <p:nvSpPr>
            <p:cNvPr id="156" name="Rectangle 155"/>
            <p:cNvSpPr/>
            <p:nvPr/>
          </p:nvSpPr>
          <p:spPr>
            <a:xfrm>
              <a:off x="2030004" y="1411069"/>
              <a:ext cx="531636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Sessão 7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>
              <a:off x="2262301" y="171309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024113" y="1924360"/>
              <a:ext cx="550872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(M) </a:t>
              </a:r>
              <a:r>
                <a:rPr lang="pt-PT" sz="933" b="1" dirty="0" smtClean="0">
                  <a:latin typeface="Arial" pitchFamily="34" charset="0"/>
                  <a:cs typeface="Arial" pitchFamily="34" charset="0"/>
                </a:rPr>
                <a:t>10/02 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2656253" y="1837211"/>
            <a:ext cx="671505" cy="849310"/>
            <a:chOff x="2024113" y="1411069"/>
            <a:chExt cx="550872" cy="690214"/>
          </a:xfrm>
        </p:grpSpPr>
        <p:sp>
          <p:nvSpPr>
            <p:cNvPr id="160" name="Rectangle 159"/>
            <p:cNvSpPr/>
            <p:nvPr/>
          </p:nvSpPr>
          <p:spPr>
            <a:xfrm>
              <a:off x="2030004" y="1411069"/>
              <a:ext cx="531636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Sessão 2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2262301" y="171309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024113" y="1924360"/>
              <a:ext cx="550872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(M) 24/01 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6975746" y="1841231"/>
            <a:ext cx="671505" cy="849310"/>
            <a:chOff x="2024113" y="1411069"/>
            <a:chExt cx="550872" cy="690214"/>
          </a:xfrm>
        </p:grpSpPr>
        <p:sp>
          <p:nvSpPr>
            <p:cNvPr id="164" name="Rectangle 163"/>
            <p:cNvSpPr/>
            <p:nvPr/>
          </p:nvSpPr>
          <p:spPr>
            <a:xfrm>
              <a:off x="2030004" y="1411069"/>
              <a:ext cx="531636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Sessão 8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2262301" y="171309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024113" y="1924360"/>
              <a:ext cx="550872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(M) </a:t>
              </a:r>
              <a:r>
                <a:rPr lang="pt-PT" sz="933" b="1" dirty="0" smtClean="0">
                  <a:latin typeface="Arial" pitchFamily="34" charset="0"/>
                  <a:cs typeface="Arial" pitchFamily="34" charset="0"/>
                </a:rPr>
                <a:t>15/02 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67" name="Picture 1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28" y="2027759"/>
            <a:ext cx="433046" cy="375373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86" y="2021170"/>
            <a:ext cx="433046" cy="375373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402" y="2009398"/>
            <a:ext cx="433046" cy="375373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135" y="1996632"/>
            <a:ext cx="433046" cy="375373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465" y="2011195"/>
            <a:ext cx="433046" cy="375373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818" y="2021776"/>
            <a:ext cx="433046" cy="375373"/>
          </a:xfrm>
          <a:prstGeom prst="rect">
            <a:avLst/>
          </a:prstGeom>
        </p:spPr>
      </p:pic>
      <p:grpSp>
        <p:nvGrpSpPr>
          <p:cNvPr id="173" name="Group 172"/>
          <p:cNvGrpSpPr/>
          <p:nvPr/>
        </p:nvGrpSpPr>
        <p:grpSpPr>
          <a:xfrm>
            <a:off x="7701195" y="1848103"/>
            <a:ext cx="671505" cy="849310"/>
            <a:chOff x="2024113" y="1411069"/>
            <a:chExt cx="550872" cy="690214"/>
          </a:xfrm>
        </p:grpSpPr>
        <p:sp>
          <p:nvSpPr>
            <p:cNvPr id="174" name="Rectangle 173"/>
            <p:cNvSpPr/>
            <p:nvPr/>
          </p:nvSpPr>
          <p:spPr>
            <a:xfrm>
              <a:off x="2030004" y="1411069"/>
              <a:ext cx="531636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Sessão </a:t>
              </a:r>
              <a:r>
                <a:rPr lang="pt-PT" sz="933" b="1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2262301" y="171309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024113" y="1924360"/>
              <a:ext cx="550872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(M) </a:t>
              </a:r>
              <a:r>
                <a:rPr lang="pt-PT" sz="933" b="1" dirty="0" smtClean="0">
                  <a:latin typeface="Arial" pitchFamily="34" charset="0"/>
                  <a:cs typeface="Arial" pitchFamily="34" charset="0"/>
                </a:rPr>
                <a:t>22/02 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8413920" y="1870404"/>
            <a:ext cx="716790" cy="849310"/>
            <a:chOff x="2024113" y="1411069"/>
            <a:chExt cx="588022" cy="690214"/>
          </a:xfrm>
        </p:grpSpPr>
        <p:sp>
          <p:nvSpPr>
            <p:cNvPr id="178" name="Rectangle 177"/>
            <p:cNvSpPr/>
            <p:nvPr/>
          </p:nvSpPr>
          <p:spPr>
            <a:xfrm>
              <a:off x="2030004" y="1411069"/>
              <a:ext cx="582131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Sessão </a:t>
              </a:r>
              <a:r>
                <a:rPr lang="pt-PT" sz="933" b="1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" name="Oval 178"/>
            <p:cNvSpPr/>
            <p:nvPr/>
          </p:nvSpPr>
          <p:spPr>
            <a:xfrm>
              <a:off x="2262301" y="171309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024113" y="1924360"/>
              <a:ext cx="525625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pt-PT" sz="933" b="1" dirty="0">
                  <a:latin typeface="Arial" pitchFamily="34" charset="0"/>
                  <a:cs typeface="Arial" pitchFamily="34" charset="0"/>
                </a:rPr>
                <a:t>M</a:t>
              </a:r>
              <a:r>
                <a:rPr lang="pt-PT" sz="933" b="1" dirty="0" smtClean="0">
                  <a:latin typeface="Arial" pitchFamily="34" charset="0"/>
                  <a:cs typeface="Arial" pitchFamily="34" charset="0"/>
                </a:rPr>
                <a:t>) 24/02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81" name="Picture 1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536" y="2046274"/>
            <a:ext cx="433046" cy="375373"/>
          </a:xfrm>
          <a:prstGeom prst="rect">
            <a:avLst/>
          </a:prstGeom>
        </p:spPr>
      </p:pic>
      <p:pic>
        <p:nvPicPr>
          <p:cNvPr id="182" name="Picture 1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849" y="2035679"/>
            <a:ext cx="433046" cy="375373"/>
          </a:xfrm>
          <a:prstGeom prst="rect">
            <a:avLst/>
          </a:prstGeom>
        </p:spPr>
      </p:pic>
      <p:pic>
        <p:nvPicPr>
          <p:cNvPr id="183" name="Picture 1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040" y="2054363"/>
            <a:ext cx="433046" cy="375373"/>
          </a:xfrm>
          <a:prstGeom prst="rect">
            <a:avLst/>
          </a:prstGeom>
        </p:spPr>
      </p:pic>
      <p:grpSp>
        <p:nvGrpSpPr>
          <p:cNvPr id="184" name="Group 183"/>
          <p:cNvGrpSpPr/>
          <p:nvPr/>
        </p:nvGrpSpPr>
        <p:grpSpPr>
          <a:xfrm>
            <a:off x="9149193" y="1870404"/>
            <a:ext cx="783355" cy="867506"/>
            <a:chOff x="2024113" y="1411068"/>
            <a:chExt cx="642629" cy="705001"/>
          </a:xfrm>
        </p:grpSpPr>
        <p:sp>
          <p:nvSpPr>
            <p:cNvPr id="185" name="Rectangle 184"/>
            <p:cNvSpPr/>
            <p:nvPr/>
          </p:nvSpPr>
          <p:spPr>
            <a:xfrm>
              <a:off x="2030004" y="1411068"/>
              <a:ext cx="636738" cy="1917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Sessão </a:t>
              </a:r>
              <a:r>
                <a:rPr lang="pt-PT" sz="933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2262301" y="171309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024113" y="1924360"/>
              <a:ext cx="602547" cy="1917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(M) </a:t>
              </a:r>
              <a:r>
                <a:rPr lang="pt-PT" sz="933" b="1" dirty="0" smtClean="0">
                  <a:latin typeface="Arial" pitchFamily="34" charset="0"/>
                  <a:cs typeface="Arial" pitchFamily="34" charset="0"/>
                </a:rPr>
                <a:t>03/03 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9875497" y="1843800"/>
            <a:ext cx="783355" cy="867504"/>
            <a:chOff x="2024113" y="1411069"/>
            <a:chExt cx="642629" cy="705000"/>
          </a:xfrm>
        </p:grpSpPr>
        <p:sp>
          <p:nvSpPr>
            <p:cNvPr id="189" name="Rectangle 188"/>
            <p:cNvSpPr/>
            <p:nvPr/>
          </p:nvSpPr>
          <p:spPr>
            <a:xfrm>
              <a:off x="2030004" y="1411069"/>
              <a:ext cx="636738" cy="1917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Sessão </a:t>
              </a:r>
              <a:r>
                <a:rPr lang="pt-PT" sz="933" b="1" dirty="0" smtClean="0">
                  <a:latin typeface="Arial" pitchFamily="34" charset="0"/>
                  <a:cs typeface="Arial" pitchFamily="34" charset="0"/>
                </a:rPr>
                <a:t>12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Oval 189"/>
            <p:cNvSpPr/>
            <p:nvPr/>
          </p:nvSpPr>
          <p:spPr>
            <a:xfrm>
              <a:off x="2262301" y="171309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024113" y="1924360"/>
              <a:ext cx="574932" cy="1917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(M) </a:t>
              </a:r>
              <a:r>
                <a:rPr lang="pt-PT" sz="933" b="1" dirty="0" smtClean="0">
                  <a:latin typeface="Arial" pitchFamily="34" charset="0"/>
                  <a:cs typeface="Arial" pitchFamily="34" charset="0"/>
                </a:rPr>
                <a:t>11/03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92" name="Picture 1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978" y="2011195"/>
            <a:ext cx="433046" cy="375373"/>
          </a:xfrm>
          <a:prstGeom prst="rect">
            <a:avLst/>
          </a:prstGeom>
        </p:spPr>
      </p:pic>
      <p:pic>
        <p:nvPicPr>
          <p:cNvPr id="193" name="Picture 1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712" y="2073427"/>
            <a:ext cx="433046" cy="375373"/>
          </a:xfrm>
          <a:prstGeom prst="rect">
            <a:avLst/>
          </a:prstGeom>
        </p:spPr>
      </p:pic>
      <p:pic>
        <p:nvPicPr>
          <p:cNvPr id="194" name="Picture 1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353" y="2063275"/>
            <a:ext cx="433046" cy="37537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26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1508004" y="1748814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78101" y="1752752"/>
            <a:ext cx="8090971" cy="4861839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48" name="L-Shape 147"/>
          <p:cNvSpPr>
            <a:spLocks noChangeAspect="1"/>
          </p:cNvSpPr>
          <p:nvPr/>
        </p:nvSpPr>
        <p:spPr>
          <a:xfrm rot="2758708" flipV="1">
            <a:off x="10602963" y="2073204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grpSp>
        <p:nvGrpSpPr>
          <p:cNvPr id="207" name="Group 206"/>
          <p:cNvGrpSpPr>
            <a:grpSpLocks noChangeAspect="1"/>
          </p:cNvGrpSpPr>
          <p:nvPr/>
        </p:nvGrpSpPr>
        <p:grpSpPr>
          <a:xfrm>
            <a:off x="10348844" y="6466066"/>
            <a:ext cx="216000" cy="216000"/>
            <a:chOff x="2133905" y="990905"/>
            <a:chExt cx="5609626" cy="5609626"/>
          </a:xfrm>
        </p:grpSpPr>
        <p:sp>
          <p:nvSpPr>
            <p:cNvPr id="208" name="Isosceles Triangle 207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9" name="Rectangle 208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51" name="L-Shape 50"/>
          <p:cNvSpPr>
            <a:spLocks noChangeAspect="1"/>
          </p:cNvSpPr>
          <p:nvPr/>
        </p:nvSpPr>
        <p:spPr>
          <a:xfrm rot="18841292">
            <a:off x="2814121" y="261105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53" name="TextBox 52"/>
          <p:cNvSpPr txBox="1"/>
          <p:nvPr/>
        </p:nvSpPr>
        <p:spPr>
          <a:xfrm>
            <a:off x="2885074" y="2559949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COMPROVATIVOS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55529" y="3012186"/>
          <a:ext cx="7476151" cy="5507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9799">
                  <a:extLst>
                    <a:ext uri="{9D8B030D-6E8A-4147-A177-3AD203B41FA5}">
                      <a16:colId xmlns:a16="http://schemas.microsoft.com/office/drawing/2014/main" val="3144126276"/>
                    </a:ext>
                  </a:extLst>
                </a:gridCol>
                <a:gridCol w="1213478">
                  <a:extLst>
                    <a:ext uri="{9D8B030D-6E8A-4147-A177-3AD203B41FA5}">
                      <a16:colId xmlns:a16="http://schemas.microsoft.com/office/drawing/2014/main" val="2226054216"/>
                    </a:ext>
                  </a:extLst>
                </a:gridCol>
                <a:gridCol w="1331703">
                  <a:extLst>
                    <a:ext uri="{9D8B030D-6E8A-4147-A177-3AD203B41FA5}">
                      <a16:colId xmlns:a16="http://schemas.microsoft.com/office/drawing/2014/main" val="2055687398"/>
                    </a:ext>
                  </a:extLst>
                </a:gridCol>
                <a:gridCol w="1595191">
                  <a:extLst>
                    <a:ext uri="{9D8B030D-6E8A-4147-A177-3AD203B41FA5}">
                      <a16:colId xmlns:a16="http://schemas.microsoft.com/office/drawing/2014/main" val="3129485695"/>
                    </a:ext>
                  </a:extLst>
                </a:gridCol>
                <a:gridCol w="1902114">
                  <a:extLst>
                    <a:ext uri="{9D8B030D-6E8A-4147-A177-3AD203B41FA5}">
                      <a16:colId xmlns:a16="http://schemas.microsoft.com/office/drawing/2014/main" val="1391187997"/>
                    </a:ext>
                  </a:extLst>
                </a:gridCol>
                <a:gridCol w="723866">
                  <a:extLst>
                    <a:ext uri="{9D8B030D-6E8A-4147-A177-3AD203B41FA5}">
                      <a16:colId xmlns:a16="http://schemas.microsoft.com/office/drawing/2014/main" val="2413507794"/>
                    </a:ext>
                  </a:extLst>
                </a:gridCol>
              </a:tblGrid>
              <a:tr h="24248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Interveniente</a:t>
                      </a:r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 de validade</a:t>
                      </a:r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 de Entrada</a:t>
                      </a:r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295055"/>
                  </a:ext>
                </a:extLst>
              </a:tr>
              <a:tr h="30822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Desconhecido</a:t>
                      </a:r>
                      <a:endParaRPr lang="pt-PT" sz="7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Desconhecido</a:t>
                      </a:r>
                      <a:endParaRPr lang="pt-PT" sz="7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Desconhecido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Desconhecido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Ativo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441382"/>
                  </a:ext>
                </a:extLst>
              </a:tr>
            </a:tbl>
          </a:graphicData>
        </a:graphic>
      </p:graphicFrame>
      <p:sp>
        <p:nvSpPr>
          <p:cNvPr id="77" name="TextBox 52"/>
          <p:cNvSpPr txBox="1"/>
          <p:nvPr/>
        </p:nvSpPr>
        <p:spPr>
          <a:xfrm>
            <a:off x="2755529" y="3700544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chemeClr val="accent1">
                    <a:lumMod val="50000"/>
                  </a:schemeClr>
                </a:solidFill>
              </a:rPr>
              <a:t>Checklist de Documentos &gt;&gt;&gt;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799460" y="3824641"/>
            <a:ext cx="1380450" cy="249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ANEXAR</a:t>
            </a:r>
          </a:p>
        </p:txBody>
      </p:sp>
      <p:grpSp>
        <p:nvGrpSpPr>
          <p:cNvPr id="92" name="Group 91"/>
          <p:cNvGrpSpPr>
            <a:grpSpLocks noChangeAspect="1"/>
          </p:cNvGrpSpPr>
          <p:nvPr/>
        </p:nvGrpSpPr>
        <p:grpSpPr>
          <a:xfrm>
            <a:off x="10021953" y="4010493"/>
            <a:ext cx="216000" cy="216000"/>
            <a:chOff x="2133905" y="990905"/>
            <a:chExt cx="5609626" cy="5609626"/>
          </a:xfrm>
        </p:grpSpPr>
        <p:sp>
          <p:nvSpPr>
            <p:cNvPr id="93" name="Isosceles Triangle 92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4" name="Rectangle 93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97" name="Rectangle 96"/>
          <p:cNvSpPr>
            <a:spLocks noChangeAspect="1"/>
          </p:cNvSpPr>
          <p:nvPr/>
        </p:nvSpPr>
        <p:spPr>
          <a:xfrm>
            <a:off x="2787627" y="5921548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8" name="TextBox 97"/>
          <p:cNvSpPr txBox="1"/>
          <p:nvPr/>
        </p:nvSpPr>
        <p:spPr>
          <a:xfrm>
            <a:off x="2870650" y="5878204"/>
            <a:ext cx="390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Validou que os documentos necessários foram efetivamente os carregados?</a:t>
            </a:r>
          </a:p>
        </p:txBody>
      </p:sp>
      <p:sp>
        <p:nvSpPr>
          <p:cNvPr id="55" name="Half Frame 54"/>
          <p:cNvSpPr>
            <a:spLocks noChangeAspect="1"/>
          </p:cNvSpPr>
          <p:nvPr/>
        </p:nvSpPr>
        <p:spPr>
          <a:xfrm rot="13109487">
            <a:off x="2818768" y="5923785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435" y="3326381"/>
            <a:ext cx="139403" cy="139403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834" y="3346063"/>
            <a:ext cx="139288" cy="139288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741" y="3323730"/>
            <a:ext cx="161210" cy="16121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grpSp>
        <p:nvGrpSpPr>
          <p:cNvPr id="108" name="Group 107"/>
          <p:cNvGrpSpPr/>
          <p:nvPr/>
        </p:nvGrpSpPr>
        <p:grpSpPr>
          <a:xfrm>
            <a:off x="8547400" y="2278346"/>
            <a:ext cx="1960110" cy="365174"/>
            <a:chOff x="7543800" y="2384840"/>
            <a:chExt cx="1960110" cy="365174"/>
          </a:xfrm>
        </p:grpSpPr>
        <p:sp>
          <p:nvSpPr>
            <p:cNvPr id="109" name="Rounded Rectangle 108"/>
            <p:cNvSpPr/>
            <p:nvPr/>
          </p:nvSpPr>
          <p:spPr>
            <a:xfrm>
              <a:off x="7543800" y="2384840"/>
              <a:ext cx="1960110" cy="365174"/>
            </a:xfrm>
            <a:prstGeom prst="roundRect">
              <a:avLst/>
            </a:prstGeom>
            <a:solidFill>
              <a:srgbClr val="00B050">
                <a:alpha val="52157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800" b="1" dirty="0"/>
                <a:t>   Upload efetuado com sucesso.</a:t>
              </a:r>
            </a:p>
          </p:txBody>
        </p:sp>
        <p:sp>
          <p:nvSpPr>
            <p:cNvPr id="110" name="Multiply 109"/>
            <p:cNvSpPr>
              <a:spLocks noChangeAspect="1"/>
            </p:cNvSpPr>
            <p:nvPr/>
          </p:nvSpPr>
          <p:spPr>
            <a:xfrm>
              <a:off x="9322277" y="2387110"/>
              <a:ext cx="161196" cy="161196"/>
            </a:xfrm>
            <a:prstGeom prst="mathMultipl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1" name="L-Shape 110"/>
            <p:cNvSpPr>
              <a:spLocks noChangeAspect="1"/>
            </p:cNvSpPr>
            <p:nvPr/>
          </p:nvSpPr>
          <p:spPr>
            <a:xfrm rot="18176869">
              <a:off x="7587583" y="2489517"/>
              <a:ext cx="170162" cy="72111"/>
            </a:xfrm>
            <a:prstGeom prst="corner">
              <a:avLst>
                <a:gd name="adj1" fmla="val 34293"/>
                <a:gd name="adj2" fmla="val 352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2834081" y="5945123"/>
            <a:ext cx="216000" cy="216000"/>
            <a:chOff x="2133905" y="990905"/>
            <a:chExt cx="5609626" cy="5609626"/>
          </a:xfrm>
        </p:grpSpPr>
        <p:sp>
          <p:nvSpPr>
            <p:cNvPr id="74" name="Isosceles Triangle 73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5" name="Rectangle 74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81" name="Text Placeholder 2"/>
          <p:cNvSpPr txBox="1">
            <a:spLocks/>
          </p:cNvSpPr>
          <p:nvPr/>
        </p:nvSpPr>
        <p:spPr>
          <a:xfrm>
            <a:off x="418310" y="69184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5.D | Ecrãs </a:t>
            </a:r>
            <a:r>
              <a:rPr lang="pt-PT" sz="1600" dirty="0"/>
              <a:t>de suporte à Jornada de Cliente – </a:t>
            </a:r>
            <a:r>
              <a:rPr lang="pt-PT" sz="1600" dirty="0" smtClean="0"/>
              <a:t>Envio </a:t>
            </a:r>
            <a:r>
              <a:rPr lang="pt-PT" sz="1600" dirty="0"/>
              <a:t>da Informação de Contexto e Comprovativos (1ª Submissão)</a:t>
            </a:r>
          </a:p>
        </p:txBody>
      </p:sp>
      <p:sp>
        <p:nvSpPr>
          <p:cNvPr id="69" name="Rectangle 68"/>
          <p:cNvSpPr>
            <a:spLocks noChangeAspect="1"/>
          </p:cNvSpPr>
          <p:nvPr/>
        </p:nvSpPr>
        <p:spPr>
          <a:xfrm>
            <a:off x="2792560" y="6095373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2" name="TextBox 81"/>
          <p:cNvSpPr txBox="1"/>
          <p:nvPr/>
        </p:nvSpPr>
        <p:spPr>
          <a:xfrm>
            <a:off x="2879832" y="6037443"/>
            <a:ext cx="390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Na presença do cliente?</a:t>
            </a:r>
          </a:p>
        </p:txBody>
      </p:sp>
      <p:sp>
        <p:nvSpPr>
          <p:cNvPr id="117" name="Rectangle 116"/>
          <p:cNvSpPr/>
          <p:nvPr/>
        </p:nvSpPr>
        <p:spPr>
          <a:xfrm rot="5400000">
            <a:off x="8442986" y="4023846"/>
            <a:ext cx="4300458" cy="179129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Rectangle 130"/>
          <p:cNvSpPr/>
          <p:nvPr/>
        </p:nvSpPr>
        <p:spPr>
          <a:xfrm rot="5400000">
            <a:off x="9668397" y="3699949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L-Shape 118"/>
          <p:cNvSpPr>
            <a:spLocks noChangeAspect="1"/>
          </p:cNvSpPr>
          <p:nvPr/>
        </p:nvSpPr>
        <p:spPr>
          <a:xfrm rot="2758708" flipV="1">
            <a:off x="10568550" y="2068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20" name="L-Shape 129"/>
          <p:cNvSpPr>
            <a:spLocks noChangeAspect="1"/>
          </p:cNvSpPr>
          <p:nvPr/>
        </p:nvSpPr>
        <p:spPr>
          <a:xfrm rot="18841292">
            <a:off x="10558408" y="6052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83" name="Rectangle 82"/>
          <p:cNvSpPr/>
          <p:nvPr/>
        </p:nvSpPr>
        <p:spPr>
          <a:xfrm>
            <a:off x="2584321" y="1961619"/>
            <a:ext cx="1176006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529865" y="1967446"/>
            <a:ext cx="157882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758199" y="1967446"/>
            <a:ext cx="1179777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9106576" y="1967446"/>
            <a:ext cx="1397074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6" name="Down Arrow Callout 105"/>
          <p:cNvSpPr/>
          <p:nvPr/>
        </p:nvSpPr>
        <p:spPr>
          <a:xfrm>
            <a:off x="6293364" y="1967988"/>
            <a:ext cx="1247381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946229" y="1966927"/>
            <a:ext cx="1358014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Lojas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592574" y="1947320"/>
            <a:ext cx="1176006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766452" y="1953147"/>
            <a:ext cx="1179777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1" name="Rectangle 100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9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2" name="Rectangle 111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114" name="Half Frame 113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1" name="Rectangle 120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10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24" name="Rectangle 123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26" name="Rectangle 125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27" name="L-Shape 126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28" name="Rectangle 127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40</a:t>
            </a:fld>
            <a:endParaRPr lang="pt-PT" dirty="0"/>
          </a:p>
        </p:txBody>
      </p:sp>
      <p:sp>
        <p:nvSpPr>
          <p:cNvPr id="84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74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1508004" y="1748814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78101" y="1752752"/>
            <a:ext cx="8090971" cy="4861839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48" name="L-Shape 147"/>
          <p:cNvSpPr>
            <a:spLocks noChangeAspect="1"/>
          </p:cNvSpPr>
          <p:nvPr/>
        </p:nvSpPr>
        <p:spPr>
          <a:xfrm rot="2758708" flipV="1">
            <a:off x="10602963" y="2073204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grpSp>
        <p:nvGrpSpPr>
          <p:cNvPr id="207" name="Group 206"/>
          <p:cNvGrpSpPr>
            <a:grpSpLocks noChangeAspect="1"/>
          </p:cNvGrpSpPr>
          <p:nvPr/>
        </p:nvGrpSpPr>
        <p:grpSpPr>
          <a:xfrm>
            <a:off x="10348844" y="6466066"/>
            <a:ext cx="216000" cy="216000"/>
            <a:chOff x="2133905" y="990905"/>
            <a:chExt cx="5609626" cy="5609626"/>
          </a:xfrm>
        </p:grpSpPr>
        <p:sp>
          <p:nvSpPr>
            <p:cNvPr id="208" name="Isosceles Triangle 207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9" name="Rectangle 208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51" name="L-Shape 50"/>
          <p:cNvSpPr>
            <a:spLocks noChangeAspect="1"/>
          </p:cNvSpPr>
          <p:nvPr/>
        </p:nvSpPr>
        <p:spPr>
          <a:xfrm rot="18841292">
            <a:off x="2814121" y="261105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53" name="TextBox 52"/>
          <p:cNvSpPr txBox="1"/>
          <p:nvPr/>
        </p:nvSpPr>
        <p:spPr>
          <a:xfrm>
            <a:off x="2885074" y="2559949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COMPROVATIVOS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55529" y="3012186"/>
          <a:ext cx="7476151" cy="5507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9799">
                  <a:extLst>
                    <a:ext uri="{9D8B030D-6E8A-4147-A177-3AD203B41FA5}">
                      <a16:colId xmlns:a16="http://schemas.microsoft.com/office/drawing/2014/main" val="3144126276"/>
                    </a:ext>
                  </a:extLst>
                </a:gridCol>
                <a:gridCol w="1213478">
                  <a:extLst>
                    <a:ext uri="{9D8B030D-6E8A-4147-A177-3AD203B41FA5}">
                      <a16:colId xmlns:a16="http://schemas.microsoft.com/office/drawing/2014/main" val="2226054216"/>
                    </a:ext>
                  </a:extLst>
                </a:gridCol>
                <a:gridCol w="1331703">
                  <a:extLst>
                    <a:ext uri="{9D8B030D-6E8A-4147-A177-3AD203B41FA5}">
                      <a16:colId xmlns:a16="http://schemas.microsoft.com/office/drawing/2014/main" val="2055687398"/>
                    </a:ext>
                  </a:extLst>
                </a:gridCol>
                <a:gridCol w="1595191">
                  <a:extLst>
                    <a:ext uri="{9D8B030D-6E8A-4147-A177-3AD203B41FA5}">
                      <a16:colId xmlns:a16="http://schemas.microsoft.com/office/drawing/2014/main" val="3129485695"/>
                    </a:ext>
                  </a:extLst>
                </a:gridCol>
                <a:gridCol w="1902114">
                  <a:extLst>
                    <a:ext uri="{9D8B030D-6E8A-4147-A177-3AD203B41FA5}">
                      <a16:colId xmlns:a16="http://schemas.microsoft.com/office/drawing/2014/main" val="1391187997"/>
                    </a:ext>
                  </a:extLst>
                </a:gridCol>
                <a:gridCol w="723866">
                  <a:extLst>
                    <a:ext uri="{9D8B030D-6E8A-4147-A177-3AD203B41FA5}">
                      <a16:colId xmlns:a16="http://schemas.microsoft.com/office/drawing/2014/main" val="2413507794"/>
                    </a:ext>
                  </a:extLst>
                </a:gridCol>
              </a:tblGrid>
              <a:tr h="24248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Interveniente</a:t>
                      </a:r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 de validade</a:t>
                      </a:r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 de Entrada</a:t>
                      </a:r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295055"/>
                  </a:ext>
                </a:extLst>
              </a:tr>
              <a:tr h="30822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Desconhecido</a:t>
                      </a:r>
                      <a:endParaRPr lang="pt-PT" sz="7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7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Desconhecido</a:t>
                      </a:r>
                      <a:endParaRPr lang="pt-PT" sz="7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Desconhecido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Desconhecido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Ativo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441382"/>
                  </a:ext>
                </a:extLst>
              </a:tr>
            </a:tbl>
          </a:graphicData>
        </a:graphic>
      </p:graphicFrame>
      <p:sp>
        <p:nvSpPr>
          <p:cNvPr id="77" name="TextBox 52"/>
          <p:cNvSpPr txBox="1"/>
          <p:nvPr/>
        </p:nvSpPr>
        <p:spPr>
          <a:xfrm>
            <a:off x="2755529" y="3700544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chemeClr val="accent1">
                    <a:lumMod val="50000"/>
                  </a:schemeClr>
                </a:solidFill>
              </a:rPr>
              <a:t>Checklist de Documentos &gt;&gt;&gt;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799460" y="3824641"/>
            <a:ext cx="1380450" cy="249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ANEXAR</a:t>
            </a:r>
          </a:p>
        </p:txBody>
      </p:sp>
      <p:sp>
        <p:nvSpPr>
          <p:cNvPr id="97" name="Rectangle 96"/>
          <p:cNvSpPr>
            <a:spLocks noChangeAspect="1"/>
          </p:cNvSpPr>
          <p:nvPr/>
        </p:nvSpPr>
        <p:spPr>
          <a:xfrm>
            <a:off x="2787627" y="5921548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8" name="TextBox 97"/>
          <p:cNvSpPr txBox="1"/>
          <p:nvPr/>
        </p:nvSpPr>
        <p:spPr>
          <a:xfrm>
            <a:off x="2870650" y="5878204"/>
            <a:ext cx="390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Validou que os documentos necessários foram efetivamente os carregados?</a:t>
            </a:r>
          </a:p>
        </p:txBody>
      </p:sp>
      <p:sp>
        <p:nvSpPr>
          <p:cNvPr id="55" name="Half Frame 54"/>
          <p:cNvSpPr>
            <a:spLocks noChangeAspect="1"/>
          </p:cNvSpPr>
          <p:nvPr/>
        </p:nvSpPr>
        <p:spPr>
          <a:xfrm rot="13109487">
            <a:off x="2818768" y="5923785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435" y="3326381"/>
            <a:ext cx="139403" cy="139403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834" y="3346063"/>
            <a:ext cx="139288" cy="139288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741" y="3323730"/>
            <a:ext cx="161210" cy="16121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" name="Text Placeholder 2"/>
          <p:cNvSpPr txBox="1">
            <a:spLocks/>
          </p:cNvSpPr>
          <p:nvPr/>
        </p:nvSpPr>
        <p:spPr>
          <a:xfrm>
            <a:off x="418310" y="69184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5.F | Ecrãs </a:t>
            </a:r>
            <a:r>
              <a:rPr lang="pt-PT" sz="1600" dirty="0"/>
              <a:t>de suporte à Jornada de Cliente – </a:t>
            </a:r>
            <a:r>
              <a:rPr lang="pt-PT" sz="1600" dirty="0" smtClean="0"/>
              <a:t>Envio </a:t>
            </a:r>
            <a:r>
              <a:rPr lang="pt-PT" sz="1600" dirty="0"/>
              <a:t>da Informação de Contexto e Comprovativos (1ª Submissão)</a:t>
            </a:r>
          </a:p>
        </p:txBody>
      </p:sp>
      <p:sp>
        <p:nvSpPr>
          <p:cNvPr id="69" name="Rectangle 68"/>
          <p:cNvSpPr>
            <a:spLocks noChangeAspect="1"/>
          </p:cNvSpPr>
          <p:nvPr/>
        </p:nvSpPr>
        <p:spPr>
          <a:xfrm>
            <a:off x="2792560" y="6095373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2" name="TextBox 81"/>
          <p:cNvSpPr txBox="1"/>
          <p:nvPr/>
        </p:nvSpPr>
        <p:spPr>
          <a:xfrm>
            <a:off x="2879832" y="6037443"/>
            <a:ext cx="390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Na presença do cliente?</a:t>
            </a:r>
          </a:p>
        </p:txBody>
      </p:sp>
      <p:sp>
        <p:nvSpPr>
          <p:cNvPr id="117" name="Rectangle 116"/>
          <p:cNvSpPr/>
          <p:nvPr/>
        </p:nvSpPr>
        <p:spPr>
          <a:xfrm rot="5400000">
            <a:off x="8442986" y="4023846"/>
            <a:ext cx="4300458" cy="179129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Rectangle 130"/>
          <p:cNvSpPr/>
          <p:nvPr/>
        </p:nvSpPr>
        <p:spPr>
          <a:xfrm rot="5400000">
            <a:off x="9668397" y="3699949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L-Shape 118"/>
          <p:cNvSpPr>
            <a:spLocks noChangeAspect="1"/>
          </p:cNvSpPr>
          <p:nvPr/>
        </p:nvSpPr>
        <p:spPr>
          <a:xfrm rot="2758708" flipV="1">
            <a:off x="10568550" y="2068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20" name="L-Shape 129"/>
          <p:cNvSpPr>
            <a:spLocks noChangeAspect="1"/>
          </p:cNvSpPr>
          <p:nvPr/>
        </p:nvSpPr>
        <p:spPr>
          <a:xfrm rot="18841292">
            <a:off x="10558408" y="6052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grpSp>
        <p:nvGrpSpPr>
          <p:cNvPr id="100" name="Group 99"/>
          <p:cNvGrpSpPr/>
          <p:nvPr/>
        </p:nvGrpSpPr>
        <p:grpSpPr>
          <a:xfrm>
            <a:off x="3505808" y="2769608"/>
            <a:ext cx="6174461" cy="2236040"/>
            <a:chOff x="9758058" y="2224427"/>
            <a:chExt cx="6174461" cy="2236040"/>
          </a:xfrm>
        </p:grpSpPr>
        <p:sp>
          <p:nvSpPr>
            <p:cNvPr id="101" name="Rectângulo 71">
              <a:hlinkClick r:id="rId8" action="ppaction://hlinksldjump"/>
            </p:cNvPr>
            <p:cNvSpPr/>
            <p:nvPr/>
          </p:nvSpPr>
          <p:spPr>
            <a:xfrm>
              <a:off x="9759960" y="2228214"/>
              <a:ext cx="6172559" cy="22322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9758058" y="2224427"/>
              <a:ext cx="6174461" cy="316610"/>
              <a:chOff x="9732231" y="1474923"/>
              <a:chExt cx="6174461" cy="316610"/>
            </a:xfrm>
          </p:grpSpPr>
          <p:sp>
            <p:nvSpPr>
              <p:cNvPr id="122" name="Rectângulo 74"/>
              <p:cNvSpPr/>
              <p:nvPr/>
            </p:nvSpPr>
            <p:spPr>
              <a:xfrm>
                <a:off x="9732231" y="1474923"/>
                <a:ext cx="6174461" cy="3166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400" dirty="0">
                    <a:solidFill>
                      <a:schemeClr val="bg2">
                        <a:lumMod val="50000"/>
                      </a:schemeClr>
                    </a:solidFill>
                  </a:rPr>
                  <a:t>PRIMEIRA SUBMISSÃO</a:t>
                </a:r>
              </a:p>
            </p:txBody>
          </p:sp>
          <p:sp>
            <p:nvSpPr>
              <p:cNvPr id="123" name="Rectângulo 74"/>
              <p:cNvSpPr/>
              <p:nvPr/>
            </p:nvSpPr>
            <p:spPr>
              <a:xfrm>
                <a:off x="15701098" y="1565015"/>
                <a:ext cx="144000" cy="144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PT" sz="1400" b="1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</p:grpSp>
        <p:sp>
          <p:nvSpPr>
            <p:cNvPr id="113" name="Rectangle 112"/>
            <p:cNvSpPr/>
            <p:nvPr/>
          </p:nvSpPr>
          <p:spPr>
            <a:xfrm>
              <a:off x="9848816" y="2702381"/>
              <a:ext cx="5954216" cy="98338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indent="-266700">
                <a:buSzPct val="200000"/>
                <a:buBlip>
                  <a:blip r:embed="rId9"/>
                </a:buBlip>
              </a:pPr>
              <a:r>
                <a:rPr lang="pt-PT" sz="1100" dirty="0">
                  <a:solidFill>
                    <a:srgbClr val="C00000"/>
                  </a:solidFill>
                </a:rPr>
                <a:t>Após efetuar a primeira submissão, o BackOffice irá iniciar a recolha de informação existente nos documentos comprovativos, não sendo possível alterações aos dados inseridos. Deverá continuar com a jornada de cliente, avançando para a oferta comercial e posteriormente com o preenchimento da Informação Declarativa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3015347" y="3835293"/>
              <a:ext cx="1189215" cy="3893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>
                <a:lnSpc>
                  <a:spcPct val="107000"/>
                </a:lnSpc>
                <a:spcAft>
                  <a:spcPts val="800"/>
                </a:spcAft>
              </a:pPr>
              <a:r>
                <a:rPr lang="pt-PT" sz="750" kern="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CONTINUAR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1466301" y="3835293"/>
              <a:ext cx="1189215" cy="389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>
                <a:lnSpc>
                  <a:spcPct val="107000"/>
                </a:lnSpc>
                <a:spcAft>
                  <a:spcPts val="800"/>
                </a:spcAft>
              </a:pPr>
              <a:r>
                <a:rPr lang="pt-PT" sz="750" kern="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VOLTAR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529865" y="1967446"/>
            <a:ext cx="157882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9106576" y="1967446"/>
            <a:ext cx="1397074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6" name="Down Arrow Callout 125"/>
          <p:cNvSpPr/>
          <p:nvPr/>
        </p:nvSpPr>
        <p:spPr>
          <a:xfrm>
            <a:off x="6293364" y="1967988"/>
            <a:ext cx="1247381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946229" y="1966927"/>
            <a:ext cx="1358014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Lojas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2592574" y="1947320"/>
            <a:ext cx="1176006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766452" y="1953147"/>
            <a:ext cx="1179777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559777" y="1982004"/>
            <a:ext cx="7936785" cy="4318955"/>
          </a:xfrm>
          <a:prstGeom prst="rect">
            <a:avLst/>
          </a:prstGeom>
          <a:solidFill>
            <a:schemeClr val="bg1">
              <a:lumMod val="65000"/>
              <a:alpha val="2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8" name="Rectangle 67"/>
          <p:cNvSpPr>
            <a:spLocks noChangeAspect="1"/>
          </p:cNvSpPr>
          <p:nvPr/>
        </p:nvSpPr>
        <p:spPr>
          <a:xfrm rot="20163311">
            <a:off x="2481658" y="3416560"/>
            <a:ext cx="7760256" cy="1436657"/>
          </a:xfrm>
          <a:prstGeom prst="rect">
            <a:avLst/>
          </a:prstGeom>
          <a:blipFill dpi="0" rotWithShape="1">
            <a:blip r:embed="rId10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Rectangle 69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83" name="Half Frame 82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4" name="Rectangle 83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12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04" name="L-Shape 103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05" name="Rectangle 104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41</a:t>
            </a:fld>
            <a:endParaRPr lang="pt-PT" dirty="0"/>
          </a:p>
        </p:txBody>
      </p:sp>
      <p:sp>
        <p:nvSpPr>
          <p:cNvPr id="75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68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480167" y="1748645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84984" y="1436798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64734" y="1913582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46" name="Rectangle 145"/>
          <p:cNvSpPr/>
          <p:nvPr/>
        </p:nvSpPr>
        <p:spPr>
          <a:xfrm rot="5400000">
            <a:off x="8459777" y="4017104"/>
            <a:ext cx="4285651" cy="17770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Rectangle 130"/>
          <p:cNvSpPr/>
          <p:nvPr/>
        </p:nvSpPr>
        <p:spPr>
          <a:xfrm rot="5400000">
            <a:off x="9684602" y="5111610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L-Shape 147"/>
          <p:cNvSpPr>
            <a:spLocks noChangeAspect="1"/>
          </p:cNvSpPr>
          <p:nvPr/>
        </p:nvSpPr>
        <p:spPr>
          <a:xfrm rot="2758708" flipV="1">
            <a:off x="10560005" y="207868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pic>
        <p:nvPicPr>
          <p:cNvPr id="282" name="Picture 2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93" name="L-Shape 129"/>
          <p:cNvSpPr>
            <a:spLocks noChangeAspect="1"/>
          </p:cNvSpPr>
          <p:nvPr/>
        </p:nvSpPr>
        <p:spPr>
          <a:xfrm rot="18841292">
            <a:off x="10560005" y="610179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34" name="Rectangle 133"/>
          <p:cNvSpPr/>
          <p:nvPr/>
        </p:nvSpPr>
        <p:spPr>
          <a:xfrm>
            <a:off x="2584321" y="1961619"/>
            <a:ext cx="1176006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918694" y="1960940"/>
            <a:ext cx="157882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758199" y="1967446"/>
            <a:ext cx="1179777" cy="296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912484" y="1964944"/>
            <a:ext cx="1257823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Lojas</a:t>
            </a:r>
          </a:p>
        </p:txBody>
      </p:sp>
      <p:sp>
        <p:nvSpPr>
          <p:cNvPr id="138" name="Down Arrow Callout 137"/>
          <p:cNvSpPr/>
          <p:nvPr/>
        </p:nvSpPr>
        <p:spPr>
          <a:xfrm>
            <a:off x="7544208" y="1959742"/>
            <a:ext cx="1385002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180823" y="1967446"/>
            <a:ext cx="1374486" cy="296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Comprovativos</a:t>
            </a:r>
          </a:p>
        </p:txBody>
      </p:sp>
      <p:sp>
        <p:nvSpPr>
          <p:cNvPr id="106" name="Text Placeholder 2"/>
          <p:cNvSpPr txBox="1">
            <a:spLocks/>
          </p:cNvSpPr>
          <p:nvPr/>
        </p:nvSpPr>
        <p:spPr>
          <a:xfrm>
            <a:off x="406137" y="68745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6.A </a:t>
            </a:r>
            <a:r>
              <a:rPr lang="pt-PT" sz="1600" dirty="0"/>
              <a:t>| Oferta Comercial: Ecrãs de suporte à Jornada de Cliente – Identificação Lojas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769173" y="2555251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rgbClr val="002060"/>
                </a:solidFill>
              </a:rPr>
              <a:t>LOJA(S)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105" name="L-Shape 104"/>
          <p:cNvSpPr>
            <a:spLocks noChangeAspect="1"/>
          </p:cNvSpPr>
          <p:nvPr/>
        </p:nvSpPr>
        <p:spPr>
          <a:xfrm rot="18841292">
            <a:off x="2740232" y="260489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49" name="Rectangle 48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4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Rectangle 49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61" name="Half Frame 60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3" name="Rectangle 62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6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76" name="L-Shape 75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77" name="Rectangle 76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60159"/>
              </p:ext>
            </p:extLst>
          </p:nvPr>
        </p:nvGraphicFramePr>
        <p:xfrm>
          <a:off x="2716386" y="2779239"/>
          <a:ext cx="7500763" cy="122974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3425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1116316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1031493">
                  <a:extLst>
                    <a:ext uri="{9D8B030D-6E8A-4147-A177-3AD203B41FA5}">
                      <a16:colId xmlns:a16="http://schemas.microsoft.com/office/drawing/2014/main" val="3590309092"/>
                    </a:ext>
                  </a:extLst>
                </a:gridCol>
                <a:gridCol w="1199843">
                  <a:extLst>
                    <a:ext uri="{9D8B030D-6E8A-4147-A177-3AD203B41FA5}">
                      <a16:colId xmlns:a16="http://schemas.microsoft.com/office/drawing/2014/main" val="1234917193"/>
                    </a:ext>
                  </a:extLst>
                </a:gridCol>
                <a:gridCol w="1199843">
                  <a:extLst>
                    <a:ext uri="{9D8B030D-6E8A-4147-A177-3AD203B41FA5}">
                      <a16:colId xmlns:a16="http://schemas.microsoft.com/office/drawing/2014/main" val="827476731"/>
                    </a:ext>
                  </a:extLst>
                </a:gridCol>
                <a:gridCol w="1199843">
                  <a:extLst>
                    <a:ext uri="{9D8B030D-6E8A-4147-A177-3AD203B41FA5}">
                      <a16:colId xmlns:a16="http://schemas.microsoft.com/office/drawing/2014/main" val="3637018754"/>
                    </a:ext>
                  </a:extLst>
                </a:gridCol>
              </a:tblGrid>
              <a:tr h="301668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do Estabelecimento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Atividade</a:t>
                      </a:r>
                      <a:r>
                        <a:rPr lang="pt-PT" sz="700" baseline="0" dirty="0" smtClean="0"/>
                        <a:t> 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Subactividade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Zona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Número de Terminal</a:t>
                      </a:r>
                      <a:endParaRPr lang="pt-PT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Produto</a:t>
                      </a:r>
                      <a:endParaRPr lang="pt-PT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63959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Teste 1, </a:t>
                      </a:r>
                      <a:r>
                        <a:rPr lang="pt-PT" sz="700" dirty="0" err="1" smtClean="0"/>
                        <a:t>Lda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Restauração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Restauração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Coimbra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  <a:tr h="2639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Teste 2, Lda.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Venda de Automóveis 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Venda de Automóveis 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Lisboa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225797"/>
                  </a:ext>
                </a:extLst>
              </a:tr>
              <a:tr h="400156">
                <a:tc gridSpan="4">
                  <a:txBody>
                    <a:bodyPr/>
                    <a:lstStyle/>
                    <a:p>
                      <a:endParaRPr lang="pt-PT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215283"/>
                  </a:ext>
                </a:extLst>
              </a:tr>
            </a:tbl>
          </a:graphicData>
        </a:graphic>
      </p:graphicFrame>
      <p:sp>
        <p:nvSpPr>
          <p:cNvPr id="81" name="Half Frame 80"/>
          <p:cNvSpPr>
            <a:spLocks noChangeAspect="1"/>
          </p:cNvSpPr>
          <p:nvPr/>
        </p:nvSpPr>
        <p:spPr>
          <a:xfrm rot="13109487">
            <a:off x="9555880" y="3172131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236709" y="3755364"/>
            <a:ext cx="671734" cy="184666"/>
          </a:xfrm>
          <a:prstGeom prst="rect">
            <a:avLst/>
          </a:prstGeom>
          <a:noFill/>
          <a:ln w="9525" cap="flat" cmpd="sng" algn="ctr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Sem Páginas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139233" y="3755364"/>
            <a:ext cx="774700" cy="184666"/>
          </a:xfrm>
          <a:prstGeom prst="rect">
            <a:avLst/>
          </a:prstGeom>
          <a:noFill/>
          <a:ln w="9525" cap="flat" cmpd="sng" algn="ctr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1 - </a:t>
            </a:r>
            <a:r>
              <a:rPr lang="pt-PT" sz="600" kern="0" dirty="0" smtClean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2,   </a:t>
            </a: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2</a:t>
            </a:r>
            <a:r>
              <a:rPr lang="pt-PT" sz="600" kern="0" dirty="0" smtClean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 </a:t>
            </a: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no Total</a:t>
            </a: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55" y="3117035"/>
            <a:ext cx="183805" cy="183805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55" y="3373281"/>
            <a:ext cx="183805" cy="183805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8444966" y="3085569"/>
            <a:ext cx="224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449119" y="3347931"/>
            <a:ext cx="224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/>
              <a:t>0</a:t>
            </a:r>
            <a:endParaRPr lang="pt-PT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42</a:t>
            </a:fld>
            <a:endParaRPr lang="pt-PT" dirty="0"/>
          </a:p>
        </p:txBody>
      </p:sp>
      <p:sp>
        <p:nvSpPr>
          <p:cNvPr id="57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74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480167" y="1748645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84984" y="1436798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64734" y="1913582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46" name="Rectangle 145"/>
          <p:cNvSpPr/>
          <p:nvPr/>
        </p:nvSpPr>
        <p:spPr>
          <a:xfrm rot="5400000">
            <a:off x="8459777" y="4017104"/>
            <a:ext cx="4285651" cy="17770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Rectangle 130"/>
          <p:cNvSpPr/>
          <p:nvPr/>
        </p:nvSpPr>
        <p:spPr>
          <a:xfrm rot="5400000">
            <a:off x="9684602" y="5111610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L-Shape 147"/>
          <p:cNvSpPr>
            <a:spLocks noChangeAspect="1"/>
          </p:cNvSpPr>
          <p:nvPr/>
        </p:nvSpPr>
        <p:spPr>
          <a:xfrm rot="2758708" flipV="1">
            <a:off x="10560005" y="207868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pic>
        <p:nvPicPr>
          <p:cNvPr id="282" name="Picture 2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93" name="L-Shape 129"/>
          <p:cNvSpPr>
            <a:spLocks noChangeAspect="1"/>
          </p:cNvSpPr>
          <p:nvPr/>
        </p:nvSpPr>
        <p:spPr>
          <a:xfrm rot="18841292">
            <a:off x="10560005" y="610179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34" name="Rectangle 133"/>
          <p:cNvSpPr/>
          <p:nvPr/>
        </p:nvSpPr>
        <p:spPr>
          <a:xfrm>
            <a:off x="2584321" y="1961619"/>
            <a:ext cx="1176006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918694" y="1960940"/>
            <a:ext cx="157882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758199" y="1967446"/>
            <a:ext cx="1179777" cy="296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912484" y="1964944"/>
            <a:ext cx="1257823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Lojas</a:t>
            </a:r>
          </a:p>
        </p:txBody>
      </p:sp>
      <p:sp>
        <p:nvSpPr>
          <p:cNvPr id="138" name="Down Arrow Callout 137"/>
          <p:cNvSpPr/>
          <p:nvPr/>
        </p:nvSpPr>
        <p:spPr>
          <a:xfrm>
            <a:off x="7544208" y="1959742"/>
            <a:ext cx="1385002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180823" y="1967446"/>
            <a:ext cx="1374486" cy="296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Comprovativos</a:t>
            </a:r>
          </a:p>
        </p:txBody>
      </p:sp>
      <p:sp>
        <p:nvSpPr>
          <p:cNvPr id="106" name="Text Placeholder 2"/>
          <p:cNvSpPr txBox="1">
            <a:spLocks/>
          </p:cNvSpPr>
          <p:nvPr/>
        </p:nvSpPr>
        <p:spPr>
          <a:xfrm>
            <a:off x="406137" y="68745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6.B </a:t>
            </a:r>
            <a:r>
              <a:rPr lang="pt-PT" sz="1600" dirty="0"/>
              <a:t>| Oferta Comercial: Ecrãs de suporte à Jornada de Cliente – Identificação Lojas</a:t>
            </a:r>
          </a:p>
        </p:txBody>
      </p:sp>
      <p:sp>
        <p:nvSpPr>
          <p:cNvPr id="49" name="Rectangle 48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4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Rectangle 49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61" name="Half Frame 60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3" name="Rectangle 62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6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76" name="L-Shape 75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77" name="Rectangle 76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69173" y="2555251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rgbClr val="002060"/>
                </a:solidFill>
              </a:rPr>
              <a:t>LOJA(S)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59" name="L-Shape 58"/>
          <p:cNvSpPr>
            <a:spLocks noChangeAspect="1"/>
          </p:cNvSpPr>
          <p:nvPr/>
        </p:nvSpPr>
        <p:spPr>
          <a:xfrm rot="18841292">
            <a:off x="2740232" y="260489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558317"/>
              </p:ext>
            </p:extLst>
          </p:nvPr>
        </p:nvGraphicFramePr>
        <p:xfrm>
          <a:off x="2716386" y="2779239"/>
          <a:ext cx="7500763" cy="122974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3425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1116316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1031493">
                  <a:extLst>
                    <a:ext uri="{9D8B030D-6E8A-4147-A177-3AD203B41FA5}">
                      <a16:colId xmlns:a16="http://schemas.microsoft.com/office/drawing/2014/main" val="3590309092"/>
                    </a:ext>
                  </a:extLst>
                </a:gridCol>
                <a:gridCol w="1199843">
                  <a:extLst>
                    <a:ext uri="{9D8B030D-6E8A-4147-A177-3AD203B41FA5}">
                      <a16:colId xmlns:a16="http://schemas.microsoft.com/office/drawing/2014/main" val="1234917193"/>
                    </a:ext>
                  </a:extLst>
                </a:gridCol>
                <a:gridCol w="1199843">
                  <a:extLst>
                    <a:ext uri="{9D8B030D-6E8A-4147-A177-3AD203B41FA5}">
                      <a16:colId xmlns:a16="http://schemas.microsoft.com/office/drawing/2014/main" val="827476731"/>
                    </a:ext>
                  </a:extLst>
                </a:gridCol>
                <a:gridCol w="1199843">
                  <a:extLst>
                    <a:ext uri="{9D8B030D-6E8A-4147-A177-3AD203B41FA5}">
                      <a16:colId xmlns:a16="http://schemas.microsoft.com/office/drawing/2014/main" val="3637018754"/>
                    </a:ext>
                  </a:extLst>
                </a:gridCol>
              </a:tblGrid>
              <a:tr h="301668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do Estabelecimento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Atividade</a:t>
                      </a:r>
                      <a:r>
                        <a:rPr lang="pt-PT" sz="700" baseline="0" dirty="0" smtClean="0"/>
                        <a:t> 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Subactividade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Zona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Número de Terminal</a:t>
                      </a:r>
                      <a:endParaRPr lang="pt-PT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Produto</a:t>
                      </a:r>
                      <a:endParaRPr lang="pt-PT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63959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Teste 1, </a:t>
                      </a:r>
                      <a:r>
                        <a:rPr lang="pt-PT" sz="700" dirty="0" err="1" smtClean="0"/>
                        <a:t>Lda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Restauração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Restauração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Coimbra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  <a:tr h="2639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Teste 2, Lda.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Venda de Automóveis 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Venda de Automóveis 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Lisboa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225797"/>
                  </a:ext>
                </a:extLst>
              </a:tr>
              <a:tr h="400156">
                <a:tc gridSpan="4">
                  <a:txBody>
                    <a:bodyPr/>
                    <a:lstStyle/>
                    <a:p>
                      <a:endParaRPr lang="pt-PT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215283"/>
                  </a:ext>
                </a:extLst>
              </a:tr>
            </a:tbl>
          </a:graphicData>
        </a:graphic>
      </p:graphicFrame>
      <p:sp>
        <p:nvSpPr>
          <p:cNvPr id="65" name="Half Frame 64"/>
          <p:cNvSpPr>
            <a:spLocks noChangeAspect="1"/>
          </p:cNvSpPr>
          <p:nvPr/>
        </p:nvSpPr>
        <p:spPr>
          <a:xfrm rot="13109487">
            <a:off x="9555880" y="3172131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66486" y="3769747"/>
            <a:ext cx="671734" cy="184666"/>
          </a:xfrm>
          <a:prstGeom prst="rect">
            <a:avLst/>
          </a:prstGeom>
          <a:noFill/>
          <a:ln w="9525" cap="flat" cmpd="sng" algn="ctr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Sem Páginas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86370" y="3745849"/>
            <a:ext cx="774700" cy="184666"/>
          </a:xfrm>
          <a:prstGeom prst="rect">
            <a:avLst/>
          </a:prstGeom>
          <a:noFill/>
          <a:ln w="9525" cap="flat" cmpd="sng" algn="ctr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1 - </a:t>
            </a:r>
            <a:r>
              <a:rPr lang="pt-PT" sz="600" kern="0" dirty="0" smtClean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2,   </a:t>
            </a: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2</a:t>
            </a:r>
            <a:r>
              <a:rPr lang="pt-PT" sz="600" kern="0" dirty="0" smtClean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 </a:t>
            </a: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no Total</a:t>
            </a: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55" y="3117035"/>
            <a:ext cx="183805" cy="183805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55" y="3373281"/>
            <a:ext cx="183805" cy="183805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8444966" y="3085569"/>
            <a:ext cx="224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449119" y="3347931"/>
            <a:ext cx="224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/>
              <a:t>0</a:t>
            </a:r>
            <a:endParaRPr lang="pt-PT" sz="900" dirty="0"/>
          </a:p>
        </p:txBody>
      </p:sp>
      <p:grpSp>
        <p:nvGrpSpPr>
          <p:cNvPr id="91" name="Group 90"/>
          <p:cNvGrpSpPr>
            <a:grpSpLocks noChangeAspect="1"/>
          </p:cNvGrpSpPr>
          <p:nvPr/>
        </p:nvGrpSpPr>
        <p:grpSpPr>
          <a:xfrm>
            <a:off x="8810694" y="3412140"/>
            <a:ext cx="216000" cy="216000"/>
            <a:chOff x="2133905" y="990905"/>
            <a:chExt cx="5609626" cy="5609626"/>
          </a:xfrm>
        </p:grpSpPr>
        <p:sp>
          <p:nvSpPr>
            <p:cNvPr id="92" name="Isosceles Triangle 91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4" name="Rectangle 93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97" name="TextBox 96"/>
          <p:cNvSpPr txBox="1"/>
          <p:nvPr/>
        </p:nvSpPr>
        <p:spPr>
          <a:xfrm>
            <a:off x="2868254" y="4322863"/>
            <a:ext cx="32105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600" dirty="0" smtClean="0">
                <a:solidFill>
                  <a:schemeClr val="tx1"/>
                </a:solidFill>
              </a:rPr>
              <a:t>Pretende replicar produtos de outros estabelecimentos para todos os terminais escolhidos?</a:t>
            </a:r>
            <a:endParaRPr lang="pt-PT" sz="600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047060" y="4653098"/>
            <a:ext cx="732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Sim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069832" y="4649412"/>
            <a:ext cx="732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Não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910080" y="5004546"/>
            <a:ext cx="3462841" cy="189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600" dirty="0" smtClean="0">
                <a:solidFill>
                  <a:schemeClr val="tx1"/>
                </a:solidFill>
              </a:rPr>
              <a:t>Selecione a loja que pretende considerar a mesma informação dos produtos( Loja de Representação):</a:t>
            </a:r>
            <a:endParaRPr lang="pt-PT" sz="600" dirty="0">
              <a:solidFill>
                <a:schemeClr val="tx1"/>
              </a:solidFill>
            </a:endParaRPr>
          </a:p>
        </p:txBody>
      </p:sp>
      <p:sp>
        <p:nvSpPr>
          <p:cNvPr id="107" name="Left Bracket 106"/>
          <p:cNvSpPr/>
          <p:nvPr/>
        </p:nvSpPr>
        <p:spPr>
          <a:xfrm>
            <a:off x="2917398" y="4968298"/>
            <a:ext cx="52850" cy="472524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8" name="Straight Connector 107"/>
          <p:cNvCxnSpPr>
            <a:stCxn id="107" idx="1"/>
            <a:endCxn id="109" idx="3"/>
          </p:cNvCxnSpPr>
          <p:nvPr/>
        </p:nvCxnSpPr>
        <p:spPr>
          <a:xfrm flipH="1">
            <a:off x="2527180" y="5204560"/>
            <a:ext cx="390218" cy="77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863600" y="4734483"/>
            <a:ext cx="1663580" cy="95573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smtClean="0">
                <a:solidFill>
                  <a:srgbClr val="FF0000"/>
                </a:solidFill>
              </a:rPr>
              <a:t>Esta questão surge apenas quando selecionar “Sim” anteriormente, funciona como acelerador para o preenchimento dos dados dos terminais</a:t>
            </a:r>
            <a:endParaRPr lang="pt-PT" sz="1000" dirty="0">
              <a:solidFill>
                <a:srgbClr val="FF0000"/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2990429" y="5262445"/>
            <a:ext cx="3279453" cy="603868"/>
            <a:chOff x="3298249" y="5561208"/>
            <a:chExt cx="3279453" cy="603868"/>
          </a:xfrm>
        </p:grpSpPr>
        <p:grpSp>
          <p:nvGrpSpPr>
            <p:cNvPr id="113" name="Group 112"/>
            <p:cNvGrpSpPr/>
            <p:nvPr/>
          </p:nvGrpSpPr>
          <p:grpSpPr>
            <a:xfrm>
              <a:off x="3298249" y="5561208"/>
              <a:ext cx="3279453" cy="174223"/>
              <a:chOff x="5607995" y="685691"/>
              <a:chExt cx="3279453" cy="174223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5607995" y="685691"/>
                <a:ext cx="3279453" cy="174223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700" dirty="0">
                    <a:solidFill>
                      <a:schemeClr val="bg1">
                        <a:lumMod val="50000"/>
                      </a:schemeClr>
                    </a:solidFill>
                  </a:rPr>
                  <a:t>Selecione</a:t>
                </a:r>
              </a:p>
            </p:txBody>
          </p:sp>
          <p:sp>
            <p:nvSpPr>
              <p:cNvPr id="118" name="L-Shape 129"/>
              <p:cNvSpPr>
                <a:spLocks noChangeAspect="1"/>
              </p:cNvSpPr>
              <p:nvPr/>
            </p:nvSpPr>
            <p:spPr>
              <a:xfrm rot="18841292">
                <a:off x="8754664" y="723779"/>
                <a:ext cx="72000" cy="72000"/>
              </a:xfrm>
              <a:prstGeom prst="corner">
                <a:avLst>
                  <a:gd name="adj1" fmla="val 27963"/>
                  <a:gd name="adj2" fmla="val 27751"/>
                </a:avLst>
              </a:prstGeom>
              <a:solidFill>
                <a:schemeClr val="bg1">
                  <a:lumMod val="50000"/>
                </a:schemeClr>
              </a:solidFill>
              <a:ln w="317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PT" sz="1117" dirty="0"/>
              </a:p>
            </p:txBody>
          </p:sp>
        </p:grpSp>
        <p:sp>
          <p:nvSpPr>
            <p:cNvPr id="114" name="Rectangle 113"/>
            <p:cNvSpPr/>
            <p:nvPr/>
          </p:nvSpPr>
          <p:spPr>
            <a:xfrm>
              <a:off x="3298249" y="5730263"/>
              <a:ext cx="3279453" cy="43481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700" dirty="0" smtClean="0">
                  <a:solidFill>
                    <a:schemeClr val="bg1">
                      <a:lumMod val="50000"/>
                    </a:schemeClr>
                  </a:solidFill>
                </a:rPr>
                <a:t>   Teste </a:t>
              </a:r>
              <a:r>
                <a:rPr lang="pt-PT" sz="700" dirty="0">
                  <a:solidFill>
                    <a:schemeClr val="bg1">
                      <a:lumMod val="50000"/>
                    </a:schemeClr>
                  </a:solidFill>
                </a:rPr>
                <a:t>1, </a:t>
              </a:r>
              <a:r>
                <a:rPr lang="pt-PT" sz="700" dirty="0" err="1">
                  <a:solidFill>
                    <a:schemeClr val="bg1">
                      <a:lumMod val="50000"/>
                    </a:schemeClr>
                  </a:solidFill>
                </a:rPr>
                <a:t>Lda</a:t>
              </a:r>
              <a:endParaRPr lang="pt-PT" sz="7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pt-PT" sz="700" dirty="0">
                  <a:solidFill>
                    <a:schemeClr val="bg1">
                      <a:lumMod val="50000"/>
                    </a:schemeClr>
                  </a:solidFill>
                </a:rPr>
                <a:t>   </a:t>
              </a:r>
              <a:r>
                <a:rPr lang="pt-PT" sz="700" dirty="0" smtClean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pt-PT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2760231" y="4142357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rgbClr val="002060"/>
                </a:solidFill>
              </a:rPr>
              <a:t>RELAÇÃO LOJA PRODUTOS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120" name="L-Shape 119"/>
          <p:cNvSpPr>
            <a:spLocks noChangeAspect="1"/>
          </p:cNvSpPr>
          <p:nvPr/>
        </p:nvSpPr>
        <p:spPr>
          <a:xfrm rot="18841292">
            <a:off x="2731290" y="419200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grpSp>
        <p:nvGrpSpPr>
          <p:cNvPr id="121" name="Group 120"/>
          <p:cNvGrpSpPr>
            <a:grpSpLocks noChangeAspect="1"/>
          </p:cNvGrpSpPr>
          <p:nvPr/>
        </p:nvGrpSpPr>
        <p:grpSpPr>
          <a:xfrm>
            <a:off x="2930195" y="4683485"/>
            <a:ext cx="142814" cy="142814"/>
            <a:chOff x="6160984" y="4251739"/>
            <a:chExt cx="144000" cy="144000"/>
          </a:xfrm>
        </p:grpSpPr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123" name="Oval 122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124" name="Oval 123"/>
          <p:cNvSpPr>
            <a:spLocks noChangeAspect="1"/>
          </p:cNvSpPr>
          <p:nvPr/>
        </p:nvSpPr>
        <p:spPr>
          <a:xfrm>
            <a:off x="3987521" y="4679950"/>
            <a:ext cx="142814" cy="1428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43</a:t>
            </a:fld>
            <a:endParaRPr lang="pt-PT" dirty="0"/>
          </a:p>
        </p:txBody>
      </p:sp>
      <p:sp>
        <p:nvSpPr>
          <p:cNvPr id="80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63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480167" y="1748645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52199" y="1420424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64734" y="1913582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46" name="Rectangle 145"/>
          <p:cNvSpPr/>
          <p:nvPr/>
        </p:nvSpPr>
        <p:spPr>
          <a:xfrm rot="5400000">
            <a:off x="8459777" y="4017104"/>
            <a:ext cx="4285651" cy="17770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Rectangle 130"/>
          <p:cNvSpPr/>
          <p:nvPr/>
        </p:nvSpPr>
        <p:spPr>
          <a:xfrm rot="5400000">
            <a:off x="9684602" y="5111610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L-Shape 147"/>
          <p:cNvSpPr>
            <a:spLocks noChangeAspect="1"/>
          </p:cNvSpPr>
          <p:nvPr/>
        </p:nvSpPr>
        <p:spPr>
          <a:xfrm rot="2758708" flipV="1">
            <a:off x="10560005" y="207868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pic>
        <p:nvPicPr>
          <p:cNvPr id="282" name="Picture 2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93" name="L-Shape 129"/>
          <p:cNvSpPr>
            <a:spLocks noChangeAspect="1"/>
          </p:cNvSpPr>
          <p:nvPr/>
        </p:nvSpPr>
        <p:spPr>
          <a:xfrm rot="18841292">
            <a:off x="10560005" y="610179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34" name="Rectangle 133"/>
          <p:cNvSpPr/>
          <p:nvPr/>
        </p:nvSpPr>
        <p:spPr>
          <a:xfrm>
            <a:off x="2584321" y="1961619"/>
            <a:ext cx="1176006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918108" y="1977055"/>
            <a:ext cx="157882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758199" y="1967446"/>
            <a:ext cx="1179777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270298" y="1972996"/>
            <a:ext cx="1257823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8" name="Down Arrow Callout 137"/>
          <p:cNvSpPr/>
          <p:nvPr/>
        </p:nvSpPr>
        <p:spPr>
          <a:xfrm>
            <a:off x="7533106" y="1972996"/>
            <a:ext cx="1385002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4947215" y="1967446"/>
            <a:ext cx="1321561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9357361" y="5993468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SUBMETER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10360724" y="6137790"/>
            <a:ext cx="216000" cy="216000"/>
            <a:chOff x="2133905" y="990905"/>
            <a:chExt cx="5609626" cy="5609626"/>
          </a:xfrm>
        </p:grpSpPr>
        <p:sp>
          <p:nvSpPr>
            <p:cNvPr id="54" name="Isosceles Triangle 53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55" name="Rectangle 54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101" name="Rectangle 100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5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3" name="Rectangle 102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95" name="Half Frame 94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5" name="Rectangle 104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11" name="Rectangle 110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12" name="L-Shape 111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13" name="Rectangle 112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769173" y="2555251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rgbClr val="002060"/>
                </a:solidFill>
              </a:rPr>
              <a:t>LOJA(S)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117" name="L-Shape 116"/>
          <p:cNvSpPr>
            <a:spLocks noChangeAspect="1"/>
          </p:cNvSpPr>
          <p:nvPr/>
        </p:nvSpPr>
        <p:spPr>
          <a:xfrm rot="18841292">
            <a:off x="2740232" y="260489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514970"/>
              </p:ext>
            </p:extLst>
          </p:nvPr>
        </p:nvGraphicFramePr>
        <p:xfrm>
          <a:off x="2716386" y="2779239"/>
          <a:ext cx="7500763" cy="122974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3425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1116316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1031493">
                  <a:extLst>
                    <a:ext uri="{9D8B030D-6E8A-4147-A177-3AD203B41FA5}">
                      <a16:colId xmlns:a16="http://schemas.microsoft.com/office/drawing/2014/main" val="3590309092"/>
                    </a:ext>
                  </a:extLst>
                </a:gridCol>
                <a:gridCol w="1199843">
                  <a:extLst>
                    <a:ext uri="{9D8B030D-6E8A-4147-A177-3AD203B41FA5}">
                      <a16:colId xmlns:a16="http://schemas.microsoft.com/office/drawing/2014/main" val="1234917193"/>
                    </a:ext>
                  </a:extLst>
                </a:gridCol>
                <a:gridCol w="1199843">
                  <a:extLst>
                    <a:ext uri="{9D8B030D-6E8A-4147-A177-3AD203B41FA5}">
                      <a16:colId xmlns:a16="http://schemas.microsoft.com/office/drawing/2014/main" val="827476731"/>
                    </a:ext>
                  </a:extLst>
                </a:gridCol>
                <a:gridCol w="1199843">
                  <a:extLst>
                    <a:ext uri="{9D8B030D-6E8A-4147-A177-3AD203B41FA5}">
                      <a16:colId xmlns:a16="http://schemas.microsoft.com/office/drawing/2014/main" val="3637018754"/>
                    </a:ext>
                  </a:extLst>
                </a:gridCol>
              </a:tblGrid>
              <a:tr h="301668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do Estabelecimento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Atividade</a:t>
                      </a:r>
                      <a:r>
                        <a:rPr lang="pt-PT" sz="700" baseline="0" dirty="0" smtClean="0"/>
                        <a:t> 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Subactividade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Zona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Número de Terminal</a:t>
                      </a:r>
                      <a:endParaRPr lang="pt-PT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Produto</a:t>
                      </a:r>
                      <a:endParaRPr lang="pt-PT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63959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Teste 1, </a:t>
                      </a:r>
                      <a:r>
                        <a:rPr lang="pt-PT" sz="700" dirty="0" err="1" smtClean="0"/>
                        <a:t>Lda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Restauração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Restauração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Coimbra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  <a:tr h="2639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Teste 2, Lda.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Venda de Automóveis 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Venda de Automóveis 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Lisboa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225797"/>
                  </a:ext>
                </a:extLst>
              </a:tr>
              <a:tr h="400156">
                <a:tc gridSpan="4">
                  <a:txBody>
                    <a:bodyPr/>
                    <a:lstStyle/>
                    <a:p>
                      <a:endParaRPr lang="pt-PT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215283"/>
                  </a:ext>
                </a:extLst>
              </a:tr>
            </a:tbl>
          </a:graphicData>
        </a:graphic>
      </p:graphicFrame>
      <p:sp>
        <p:nvSpPr>
          <p:cNvPr id="119" name="Half Frame 118"/>
          <p:cNvSpPr>
            <a:spLocks noChangeAspect="1"/>
          </p:cNvSpPr>
          <p:nvPr/>
        </p:nvSpPr>
        <p:spPr>
          <a:xfrm rot="13109487">
            <a:off x="9555880" y="3172131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246374" y="3751933"/>
            <a:ext cx="671734" cy="184666"/>
          </a:xfrm>
          <a:prstGeom prst="rect">
            <a:avLst/>
          </a:prstGeom>
          <a:noFill/>
          <a:ln w="9525" cap="flat" cmpd="sng" algn="ctr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Sem Páginas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9084101" y="3735352"/>
            <a:ext cx="774700" cy="184666"/>
          </a:xfrm>
          <a:prstGeom prst="rect">
            <a:avLst/>
          </a:prstGeom>
          <a:noFill/>
          <a:ln w="9525" cap="flat" cmpd="sng" algn="ctr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1 - </a:t>
            </a:r>
            <a:r>
              <a:rPr lang="pt-PT" sz="600" kern="0" dirty="0" smtClean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2,   </a:t>
            </a: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2</a:t>
            </a:r>
            <a:r>
              <a:rPr lang="pt-PT" sz="600" kern="0" dirty="0" smtClean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 </a:t>
            </a: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no Total</a:t>
            </a:r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55" y="3117035"/>
            <a:ext cx="183805" cy="183805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55" y="3373281"/>
            <a:ext cx="183805" cy="183805"/>
          </a:xfrm>
          <a:prstGeom prst="rect">
            <a:avLst/>
          </a:prstGeom>
        </p:spPr>
      </p:pic>
      <p:sp>
        <p:nvSpPr>
          <p:cNvPr id="152" name="TextBox 151"/>
          <p:cNvSpPr txBox="1"/>
          <p:nvPr/>
        </p:nvSpPr>
        <p:spPr>
          <a:xfrm>
            <a:off x="8444966" y="3085569"/>
            <a:ext cx="224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1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8449119" y="3347931"/>
            <a:ext cx="224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/>
              <a:t>0</a:t>
            </a:r>
            <a:endParaRPr lang="pt-PT" sz="900" dirty="0"/>
          </a:p>
        </p:txBody>
      </p:sp>
      <p:grpSp>
        <p:nvGrpSpPr>
          <p:cNvPr id="154" name="Group 153"/>
          <p:cNvGrpSpPr>
            <a:grpSpLocks noChangeAspect="1"/>
          </p:cNvGrpSpPr>
          <p:nvPr/>
        </p:nvGrpSpPr>
        <p:grpSpPr>
          <a:xfrm>
            <a:off x="8810694" y="3412140"/>
            <a:ext cx="216000" cy="216000"/>
            <a:chOff x="2133905" y="990905"/>
            <a:chExt cx="5609626" cy="5609626"/>
          </a:xfrm>
        </p:grpSpPr>
        <p:sp>
          <p:nvSpPr>
            <p:cNvPr id="155" name="Isosceles Triangle 154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6" name="Rectangle 155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158" name="TextBox 157"/>
          <p:cNvSpPr txBox="1"/>
          <p:nvPr/>
        </p:nvSpPr>
        <p:spPr>
          <a:xfrm>
            <a:off x="2868254" y="4322863"/>
            <a:ext cx="32105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600" dirty="0" smtClean="0">
                <a:solidFill>
                  <a:schemeClr val="tx1"/>
                </a:solidFill>
              </a:rPr>
              <a:t>Pretende replicar produtos de outros estabelecimentos para todos os terminais escolhidos?</a:t>
            </a:r>
            <a:endParaRPr lang="pt-PT" sz="600" dirty="0">
              <a:solidFill>
                <a:schemeClr val="tx1"/>
              </a:solidFill>
            </a:endParaRPr>
          </a:p>
        </p:txBody>
      </p:sp>
      <p:sp>
        <p:nvSpPr>
          <p:cNvPr id="160" name="Oval 159"/>
          <p:cNvSpPr>
            <a:spLocks noChangeAspect="1"/>
          </p:cNvSpPr>
          <p:nvPr/>
        </p:nvSpPr>
        <p:spPr>
          <a:xfrm>
            <a:off x="2940427" y="4675558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162" name="TextBox 161"/>
          <p:cNvSpPr txBox="1"/>
          <p:nvPr/>
        </p:nvSpPr>
        <p:spPr>
          <a:xfrm>
            <a:off x="3047060" y="4653098"/>
            <a:ext cx="732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Sim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069832" y="4649412"/>
            <a:ext cx="732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Não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760231" y="4142357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rgbClr val="002060"/>
                </a:solidFill>
              </a:rPr>
              <a:t>RELAÇÃO LOJA PRODUTOS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166" name="L-Shape 165"/>
          <p:cNvSpPr>
            <a:spLocks noChangeAspect="1"/>
          </p:cNvSpPr>
          <p:nvPr/>
        </p:nvSpPr>
        <p:spPr>
          <a:xfrm rot="18841292">
            <a:off x="2731290" y="419200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67" name="TextBox 166"/>
          <p:cNvSpPr txBox="1"/>
          <p:nvPr/>
        </p:nvSpPr>
        <p:spPr>
          <a:xfrm>
            <a:off x="3074699" y="4893370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rgbClr val="002060"/>
                </a:solidFill>
              </a:rPr>
              <a:t>Seleção do Produtos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168" name="L-Shape 167"/>
          <p:cNvSpPr>
            <a:spLocks noChangeAspect="1"/>
          </p:cNvSpPr>
          <p:nvPr/>
        </p:nvSpPr>
        <p:spPr>
          <a:xfrm rot="18841292">
            <a:off x="2983610" y="4957538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69" name="TextBox 168"/>
          <p:cNvSpPr txBox="1"/>
          <p:nvPr/>
        </p:nvSpPr>
        <p:spPr>
          <a:xfrm>
            <a:off x="3044177" y="5214967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800" dirty="0" smtClean="0">
                <a:solidFill>
                  <a:srgbClr val="002060"/>
                </a:solidFill>
              </a:rPr>
              <a:t>Tipo de Solução 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219364" y="5355907"/>
            <a:ext cx="32105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600" dirty="0" smtClean="0">
                <a:solidFill>
                  <a:schemeClr val="tx1"/>
                </a:solidFill>
              </a:rPr>
              <a:t>Selecione tipo de solução Unicre</a:t>
            </a:r>
            <a:endParaRPr lang="pt-PT" sz="600" dirty="0">
              <a:solidFill>
                <a:schemeClr val="tx1"/>
              </a:solidFill>
            </a:endParaRPr>
          </a:p>
        </p:txBody>
      </p:sp>
      <p:sp>
        <p:nvSpPr>
          <p:cNvPr id="171" name="Oval 170"/>
          <p:cNvSpPr>
            <a:spLocks noChangeAspect="1"/>
          </p:cNvSpPr>
          <p:nvPr/>
        </p:nvSpPr>
        <p:spPr>
          <a:xfrm>
            <a:off x="4179417" y="5627725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172" name="TextBox 171"/>
          <p:cNvSpPr txBox="1"/>
          <p:nvPr/>
        </p:nvSpPr>
        <p:spPr>
          <a:xfrm>
            <a:off x="3310982" y="5510763"/>
            <a:ext cx="938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CARD PRESNT</a:t>
            </a:r>
          </a:p>
          <a:p>
            <a:r>
              <a:rPr lang="pt-PT" sz="600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Transações Presenciais</a:t>
            </a:r>
            <a:endParaRPr lang="pt-PT" sz="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339639" y="5520802"/>
            <a:ext cx="10717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CARD NOT PRESENT</a:t>
            </a:r>
          </a:p>
          <a:p>
            <a:r>
              <a:rPr lang="pt-PT" sz="600" dirty="0" smtClean="0">
                <a:solidFill>
                  <a:schemeClr val="bg2">
                    <a:lumMod val="25000"/>
                  </a:schemeClr>
                </a:solidFill>
              </a:rPr>
              <a:t>Transações Não Presenciais </a:t>
            </a:r>
            <a:endParaRPr lang="pt-PT" sz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>
            <a:off x="5452105" y="5619853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175" name="TextBox 174"/>
          <p:cNvSpPr txBox="1"/>
          <p:nvPr/>
        </p:nvSpPr>
        <p:spPr>
          <a:xfrm>
            <a:off x="5592995" y="5608601"/>
            <a:ext cx="10717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OFERTA COMBINADA</a:t>
            </a:r>
          </a:p>
        </p:txBody>
      </p:sp>
      <p:grpSp>
        <p:nvGrpSpPr>
          <p:cNvPr id="176" name="Group 175"/>
          <p:cNvGrpSpPr/>
          <p:nvPr/>
        </p:nvGrpSpPr>
        <p:grpSpPr>
          <a:xfrm>
            <a:off x="3203080" y="5594996"/>
            <a:ext cx="144000" cy="144000"/>
            <a:chOff x="6160984" y="4251739"/>
            <a:chExt cx="144000" cy="144000"/>
          </a:xfrm>
        </p:grpSpPr>
        <p:sp>
          <p:nvSpPr>
            <p:cNvPr id="177" name="Oval 176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178" name="Oval 177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965057" y="4678803"/>
            <a:ext cx="144000" cy="144000"/>
            <a:chOff x="6160984" y="4251739"/>
            <a:chExt cx="144000" cy="144000"/>
          </a:xfrm>
        </p:grpSpPr>
        <p:sp>
          <p:nvSpPr>
            <p:cNvPr id="181" name="Oval 180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182" name="Oval 181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44</a:t>
            </a:fld>
            <a:endParaRPr lang="pt-PT" dirty="0"/>
          </a:p>
        </p:txBody>
      </p:sp>
      <p:sp>
        <p:nvSpPr>
          <p:cNvPr id="90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91" name="Text Placeholder 2"/>
          <p:cNvSpPr txBox="1">
            <a:spLocks/>
          </p:cNvSpPr>
          <p:nvPr/>
        </p:nvSpPr>
        <p:spPr>
          <a:xfrm>
            <a:off x="406137" y="68745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6.C </a:t>
            </a:r>
            <a:r>
              <a:rPr lang="pt-PT" sz="1600" dirty="0"/>
              <a:t>| Oferta Comercial: Ecrãs de suporte à Jornada de Cliente – Seleção dos Produtos – Replicar informação de produtos de Lojas existentes</a:t>
            </a:r>
          </a:p>
        </p:txBody>
      </p:sp>
    </p:spTree>
    <p:extLst>
      <p:ext uri="{BB962C8B-B14F-4D97-AF65-F5344CB8AC3E}">
        <p14:creationId xmlns:p14="http://schemas.microsoft.com/office/powerpoint/2010/main" val="361609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510624" y="1720258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64734" y="1913582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46" name="Rectangle 145"/>
          <p:cNvSpPr/>
          <p:nvPr/>
        </p:nvSpPr>
        <p:spPr>
          <a:xfrm rot="5400000">
            <a:off x="8459777" y="4017104"/>
            <a:ext cx="4285651" cy="17770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Rectangle 130"/>
          <p:cNvSpPr/>
          <p:nvPr/>
        </p:nvSpPr>
        <p:spPr>
          <a:xfrm rot="5400000">
            <a:off x="9678402" y="3593023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L-Shape 147"/>
          <p:cNvSpPr>
            <a:spLocks noChangeAspect="1"/>
          </p:cNvSpPr>
          <p:nvPr/>
        </p:nvSpPr>
        <p:spPr>
          <a:xfrm rot="2758708" flipV="1">
            <a:off x="10560005" y="207868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pic>
        <p:nvPicPr>
          <p:cNvPr id="282" name="Picture 2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93" name="L-Shape 129"/>
          <p:cNvSpPr>
            <a:spLocks noChangeAspect="1"/>
          </p:cNvSpPr>
          <p:nvPr/>
        </p:nvSpPr>
        <p:spPr>
          <a:xfrm rot="18841292">
            <a:off x="10560005" y="610179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30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 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131" name="Text Placeholder 2"/>
          <p:cNvSpPr txBox="1">
            <a:spLocks/>
          </p:cNvSpPr>
          <p:nvPr/>
        </p:nvSpPr>
        <p:spPr>
          <a:xfrm>
            <a:off x="444315" y="687879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6.D | </a:t>
            </a:r>
            <a:r>
              <a:rPr lang="pt-PT" sz="1600" dirty="0"/>
              <a:t>Oferta Comercial: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– Seleção dos </a:t>
            </a:r>
            <a:r>
              <a:rPr lang="pt-PT" sz="1600" dirty="0" smtClean="0"/>
              <a:t>Produtos </a:t>
            </a:r>
            <a:r>
              <a:rPr lang="pt-PT" sz="1600" dirty="0" err="1" smtClean="0"/>
              <a:t>Card</a:t>
            </a:r>
            <a:r>
              <a:rPr lang="pt-PT" sz="1600" dirty="0" smtClean="0"/>
              <a:t> </a:t>
            </a:r>
            <a:r>
              <a:rPr lang="pt-PT" sz="1600" dirty="0" err="1" smtClean="0"/>
              <a:t>Present</a:t>
            </a:r>
            <a:r>
              <a:rPr lang="pt-PT" sz="1600" dirty="0" smtClean="0"/>
              <a:t> – Seleção de Pacote</a:t>
            </a:r>
            <a:endParaRPr lang="pt-PT" sz="1600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2765880" y="2355884"/>
            <a:ext cx="3681110" cy="826683"/>
            <a:chOff x="2983610" y="4986507"/>
            <a:chExt cx="3681110" cy="826683"/>
          </a:xfrm>
        </p:grpSpPr>
        <p:sp>
          <p:nvSpPr>
            <p:cNvPr id="118" name="TextBox 117"/>
            <p:cNvSpPr txBox="1"/>
            <p:nvPr/>
          </p:nvSpPr>
          <p:spPr>
            <a:xfrm>
              <a:off x="3074699" y="4986507"/>
              <a:ext cx="32105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PT"/>
              </a:defPPr>
              <a:lvl1pPr>
                <a:defRPr sz="900" b="1">
                  <a:solidFill>
                    <a:srgbClr val="FA6500"/>
                  </a:solidFill>
                </a:defRPr>
              </a:lvl1pPr>
            </a:lstStyle>
            <a:p>
              <a:r>
                <a:rPr lang="pt-PT" sz="800" dirty="0" smtClean="0">
                  <a:solidFill>
                    <a:srgbClr val="002060"/>
                  </a:solidFill>
                </a:rPr>
                <a:t>Seleção de Produtos</a:t>
              </a:r>
              <a:endParaRPr lang="pt-PT" sz="800" dirty="0">
                <a:solidFill>
                  <a:srgbClr val="002060"/>
                </a:solidFill>
              </a:endParaRPr>
            </a:p>
          </p:txBody>
        </p:sp>
        <p:sp>
          <p:nvSpPr>
            <p:cNvPr id="122" name="L-Shape 121"/>
            <p:cNvSpPr>
              <a:spLocks noChangeAspect="1"/>
            </p:cNvSpPr>
            <p:nvPr/>
          </p:nvSpPr>
          <p:spPr>
            <a:xfrm rot="18841292">
              <a:off x="2983610" y="5042208"/>
              <a:ext cx="72000" cy="72000"/>
            </a:xfrm>
            <a:prstGeom prst="corner">
              <a:avLst>
                <a:gd name="adj1" fmla="val 27963"/>
                <a:gd name="adj2" fmla="val 27751"/>
              </a:avLst>
            </a:prstGeom>
            <a:solidFill>
              <a:srgbClr val="020F50"/>
            </a:solidFill>
            <a:ln w="31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PT" sz="7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044177" y="5214967"/>
              <a:ext cx="32105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PT"/>
              </a:defPPr>
              <a:lvl1pPr>
                <a:defRPr sz="900" b="1">
                  <a:solidFill>
                    <a:srgbClr val="FA6500"/>
                  </a:solidFill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PT" sz="800" dirty="0" smtClean="0">
                  <a:solidFill>
                    <a:srgbClr val="002060"/>
                  </a:solidFill>
                </a:rPr>
                <a:t>Tipo de Solução </a:t>
              </a:r>
              <a:endParaRPr lang="pt-PT" sz="800" dirty="0">
                <a:solidFill>
                  <a:srgbClr val="00206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219364" y="5355907"/>
              <a:ext cx="32105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PT"/>
              </a:defPPr>
              <a:lvl1pPr>
                <a:defRPr sz="900" b="1">
                  <a:solidFill>
                    <a:srgbClr val="FA6500"/>
                  </a:solidFill>
                </a:defRPr>
              </a:lvl1pPr>
            </a:lstStyle>
            <a:p>
              <a:r>
                <a:rPr lang="pt-PT" sz="600" dirty="0" smtClean="0">
                  <a:solidFill>
                    <a:schemeClr val="tx1"/>
                  </a:solidFill>
                </a:rPr>
                <a:t>Selecione tipo de solução Unicre</a:t>
              </a:r>
              <a:endParaRPr lang="pt-PT" sz="600" dirty="0">
                <a:solidFill>
                  <a:schemeClr val="tx1"/>
                </a:solidFill>
              </a:endParaRPr>
            </a:p>
          </p:txBody>
        </p:sp>
        <p:sp>
          <p:nvSpPr>
            <p:cNvPr id="125" name="Oval 124"/>
            <p:cNvSpPr>
              <a:spLocks noChangeAspect="1"/>
            </p:cNvSpPr>
            <p:nvPr/>
          </p:nvSpPr>
          <p:spPr>
            <a:xfrm>
              <a:off x="4179417" y="5627725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310982" y="5510763"/>
              <a:ext cx="93814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700" b="1" dirty="0" smtClean="0">
                  <a:solidFill>
                    <a:schemeClr val="bg2">
                      <a:lumMod val="25000"/>
                    </a:schemeClr>
                  </a:solidFill>
                </a:rPr>
                <a:t>CARD PRESENT</a:t>
              </a:r>
            </a:p>
            <a:p>
              <a:r>
                <a:rPr lang="pt-PT" sz="600" dirty="0" smtClean="0">
                  <a:solidFill>
                    <a:schemeClr val="bg2">
                      <a:lumMod val="25000"/>
                    </a:schemeClr>
                  </a:solidFill>
                  <a:latin typeface="+mn-lt"/>
                </a:rPr>
                <a:t>Transações Presenciais</a:t>
              </a:r>
              <a:endParaRPr lang="pt-PT" sz="600" dirty="0">
                <a:solidFill>
                  <a:schemeClr val="bg2">
                    <a:lumMod val="25000"/>
                  </a:schemeClr>
                </a:solidFill>
                <a:latin typeface="+mn-lt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339639" y="5520802"/>
              <a:ext cx="107172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700" b="1" dirty="0" smtClean="0">
                  <a:solidFill>
                    <a:schemeClr val="bg2">
                      <a:lumMod val="25000"/>
                    </a:schemeClr>
                  </a:solidFill>
                </a:rPr>
                <a:t>CARD NOT PRESENT</a:t>
              </a:r>
            </a:p>
            <a:p>
              <a:r>
                <a:rPr lang="pt-PT" sz="600" dirty="0" smtClean="0">
                  <a:solidFill>
                    <a:schemeClr val="bg2">
                      <a:lumMod val="25000"/>
                    </a:schemeClr>
                  </a:solidFill>
                </a:rPr>
                <a:t>Transações Não Presenciais </a:t>
              </a:r>
              <a:endParaRPr lang="pt-PT" sz="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28" name="Oval 127"/>
            <p:cNvSpPr>
              <a:spLocks noChangeAspect="1"/>
            </p:cNvSpPr>
            <p:nvPr/>
          </p:nvSpPr>
          <p:spPr>
            <a:xfrm>
              <a:off x="5452105" y="5619853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592995" y="5608601"/>
              <a:ext cx="10717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700" b="1" dirty="0" smtClean="0">
                  <a:solidFill>
                    <a:schemeClr val="bg2">
                      <a:lumMod val="25000"/>
                    </a:schemeClr>
                  </a:solidFill>
                </a:rPr>
                <a:t>OFERTA COMBINADA</a:t>
              </a:r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3203080" y="5594996"/>
              <a:ext cx="144000" cy="144000"/>
              <a:chOff x="6160984" y="4251739"/>
              <a:chExt cx="144000" cy="144000"/>
            </a:xfrm>
          </p:grpSpPr>
          <p:sp>
            <p:nvSpPr>
              <p:cNvPr id="133" name="Oval 132"/>
              <p:cNvSpPr>
                <a:spLocks noChangeAspect="1"/>
              </p:cNvSpPr>
              <p:nvPr/>
            </p:nvSpPr>
            <p:spPr>
              <a:xfrm>
                <a:off x="6160984" y="425173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E348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050" dirty="0"/>
              </a:p>
            </p:txBody>
          </p:sp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6193205" y="4285118"/>
                <a:ext cx="77241" cy="77241"/>
              </a:xfrm>
              <a:prstGeom prst="ellipse">
                <a:avLst/>
              </a:prstGeom>
              <a:solidFill>
                <a:srgbClr val="E34826"/>
              </a:solidFill>
              <a:ln w="12700">
                <a:solidFill>
                  <a:srgbClr val="E348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050" dirty="0"/>
              </a:p>
            </p:txBody>
          </p:sp>
        </p:grpSp>
      </p:grpSp>
      <p:sp>
        <p:nvSpPr>
          <p:cNvPr id="84" name="Rounded Rectangle 83"/>
          <p:cNvSpPr/>
          <p:nvPr/>
        </p:nvSpPr>
        <p:spPr>
          <a:xfrm>
            <a:off x="6335873" y="4003219"/>
            <a:ext cx="1479035" cy="7567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PT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2757706" y="3768407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800" dirty="0" smtClean="0">
                <a:solidFill>
                  <a:srgbClr val="002060"/>
                </a:solidFill>
              </a:rPr>
              <a:t>Pacote Comercial*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926097" y="4005018"/>
            <a:ext cx="1354574" cy="22323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PT" sz="900" dirty="0" err="1" smtClean="0"/>
              <a:t>Brands</a:t>
            </a:r>
            <a:endParaRPr lang="pt-PT" sz="900" dirty="0"/>
          </a:p>
        </p:txBody>
      </p:sp>
      <p:sp>
        <p:nvSpPr>
          <p:cNvPr id="96" name="Rectangle 95"/>
          <p:cNvSpPr/>
          <p:nvPr/>
        </p:nvSpPr>
        <p:spPr>
          <a:xfrm>
            <a:off x="3135936" y="4337486"/>
            <a:ext cx="914841" cy="1725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pt-PT" sz="700" dirty="0">
                <a:solidFill>
                  <a:srgbClr val="0070C0"/>
                </a:solidFill>
              </a:rPr>
              <a:t>Visa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142766" y="4536183"/>
            <a:ext cx="914841" cy="1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pt-PT" sz="700" dirty="0" err="1">
                <a:solidFill>
                  <a:srgbClr val="0070C0"/>
                </a:solidFill>
              </a:rPr>
              <a:t>Mastercard</a:t>
            </a:r>
            <a:endParaRPr lang="pt-PT" sz="700" dirty="0">
              <a:solidFill>
                <a:srgbClr val="0070C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152696" y="4692109"/>
            <a:ext cx="914841" cy="1559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pt-PT" sz="700" dirty="0" err="1">
                <a:solidFill>
                  <a:schemeClr val="bg1">
                    <a:lumMod val="50000"/>
                  </a:schemeClr>
                </a:solidFill>
              </a:rPr>
              <a:t>Diners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161889" y="4871469"/>
            <a:ext cx="909614" cy="1453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1">
                    <a:lumMod val="50000"/>
                  </a:schemeClr>
                </a:solidFill>
              </a:rPr>
              <a:t>JCB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159275" y="5014709"/>
            <a:ext cx="914841" cy="1483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1">
                    <a:lumMod val="50000"/>
                  </a:schemeClr>
                </a:solidFill>
              </a:rPr>
              <a:t>UPI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163324" y="5166739"/>
            <a:ext cx="914842" cy="1508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pt-PT" sz="700" dirty="0">
                <a:solidFill>
                  <a:srgbClr val="0070C0"/>
                </a:solidFill>
              </a:rPr>
              <a:t>MB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161695" y="5326954"/>
            <a:ext cx="922604" cy="1423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pt-PT" sz="700" dirty="0" err="1">
                <a:solidFill>
                  <a:srgbClr val="0070C0"/>
                </a:solidFill>
              </a:rPr>
              <a:t>MBWay</a:t>
            </a:r>
            <a:endParaRPr lang="pt-PT" sz="700" dirty="0">
              <a:solidFill>
                <a:srgbClr val="0070C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159274" y="5493371"/>
            <a:ext cx="914842" cy="1463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pt-PT" sz="700" dirty="0" err="1">
                <a:solidFill>
                  <a:schemeClr val="bg1">
                    <a:lumMod val="50000"/>
                  </a:schemeClr>
                </a:solidFill>
              </a:rPr>
              <a:t>Wallets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153511" y="5636692"/>
            <a:ext cx="914842" cy="1604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pt-PT" sz="700" dirty="0">
                <a:solidFill>
                  <a:srgbClr val="FF0000"/>
                </a:solidFill>
              </a:rPr>
              <a:t>Global </a:t>
            </a:r>
            <a:r>
              <a:rPr lang="pt-PT" sz="700" dirty="0" err="1">
                <a:solidFill>
                  <a:srgbClr val="FF0000"/>
                </a:solidFill>
              </a:rPr>
              <a:t>Wholesale</a:t>
            </a:r>
            <a:endParaRPr lang="pt-PT" sz="700" dirty="0">
              <a:solidFill>
                <a:srgbClr val="FF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156661" y="5794465"/>
            <a:ext cx="914842" cy="1604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pt-PT" sz="700" dirty="0" err="1" smtClean="0">
                <a:solidFill>
                  <a:srgbClr val="FF0000"/>
                </a:solidFill>
              </a:rPr>
              <a:t>Meal</a:t>
            </a:r>
            <a:r>
              <a:rPr lang="pt-PT" sz="700" dirty="0" smtClean="0">
                <a:solidFill>
                  <a:srgbClr val="FF0000"/>
                </a:solidFill>
              </a:rPr>
              <a:t> Voucher</a:t>
            </a:r>
          </a:p>
        </p:txBody>
      </p:sp>
      <p:sp>
        <p:nvSpPr>
          <p:cNvPr id="119" name="Rectangle 118"/>
          <p:cNvSpPr>
            <a:spLocks noChangeAspect="1"/>
          </p:cNvSpPr>
          <p:nvPr/>
        </p:nvSpPr>
        <p:spPr>
          <a:xfrm>
            <a:off x="3067237" y="4374069"/>
            <a:ext cx="108000" cy="108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0" name="Rectangle 119"/>
          <p:cNvSpPr>
            <a:spLocks noChangeAspect="1"/>
          </p:cNvSpPr>
          <p:nvPr/>
        </p:nvSpPr>
        <p:spPr>
          <a:xfrm>
            <a:off x="3067237" y="4551789"/>
            <a:ext cx="108000" cy="108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1" name="Rectangle 120"/>
          <p:cNvSpPr>
            <a:spLocks noChangeAspect="1"/>
          </p:cNvSpPr>
          <p:nvPr/>
        </p:nvSpPr>
        <p:spPr>
          <a:xfrm>
            <a:off x="3067237" y="4729509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42" name="Rectangle 141"/>
          <p:cNvSpPr>
            <a:spLocks noChangeAspect="1"/>
          </p:cNvSpPr>
          <p:nvPr/>
        </p:nvSpPr>
        <p:spPr>
          <a:xfrm>
            <a:off x="3066647" y="4890022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43" name="Rectangle 142"/>
          <p:cNvSpPr>
            <a:spLocks noChangeAspect="1"/>
          </p:cNvSpPr>
          <p:nvPr/>
        </p:nvSpPr>
        <p:spPr>
          <a:xfrm>
            <a:off x="3066648" y="5035068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44" name="Rectangle 143"/>
          <p:cNvSpPr>
            <a:spLocks noChangeAspect="1"/>
          </p:cNvSpPr>
          <p:nvPr/>
        </p:nvSpPr>
        <p:spPr>
          <a:xfrm>
            <a:off x="3066648" y="5187276"/>
            <a:ext cx="108000" cy="108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45" name="Rectangle 144"/>
          <p:cNvSpPr>
            <a:spLocks noChangeAspect="1"/>
          </p:cNvSpPr>
          <p:nvPr/>
        </p:nvSpPr>
        <p:spPr>
          <a:xfrm>
            <a:off x="3066648" y="5349215"/>
            <a:ext cx="108000" cy="108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49" name="Rectangle 148"/>
          <p:cNvSpPr>
            <a:spLocks noChangeAspect="1"/>
          </p:cNvSpPr>
          <p:nvPr/>
        </p:nvSpPr>
        <p:spPr>
          <a:xfrm>
            <a:off x="3066648" y="5500895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1" name="Rectangle 150"/>
          <p:cNvSpPr>
            <a:spLocks noChangeAspect="1"/>
          </p:cNvSpPr>
          <p:nvPr/>
        </p:nvSpPr>
        <p:spPr>
          <a:xfrm>
            <a:off x="3070090" y="5665182"/>
            <a:ext cx="108000" cy="108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2" name="Rectangle 151"/>
          <p:cNvSpPr>
            <a:spLocks noChangeAspect="1"/>
          </p:cNvSpPr>
          <p:nvPr/>
        </p:nvSpPr>
        <p:spPr>
          <a:xfrm>
            <a:off x="3070090" y="5826808"/>
            <a:ext cx="108000" cy="108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3" name="Rounded Rectangle 152"/>
          <p:cNvSpPr/>
          <p:nvPr/>
        </p:nvSpPr>
        <p:spPr>
          <a:xfrm>
            <a:off x="4444360" y="3996768"/>
            <a:ext cx="1479035" cy="9347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PT" sz="900" dirty="0" smtClean="0"/>
              <a:t>Pacotes</a:t>
            </a:r>
            <a:endParaRPr lang="pt-PT" sz="900" dirty="0"/>
          </a:p>
        </p:txBody>
      </p:sp>
      <p:sp>
        <p:nvSpPr>
          <p:cNvPr id="162" name="Rectangle 161"/>
          <p:cNvSpPr/>
          <p:nvPr/>
        </p:nvSpPr>
        <p:spPr>
          <a:xfrm>
            <a:off x="4721391" y="4254376"/>
            <a:ext cx="914841" cy="1725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Tradicional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4728221" y="4453073"/>
            <a:ext cx="914841" cy="1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pt-PT" sz="700" dirty="0" err="1" smtClean="0">
                <a:solidFill>
                  <a:schemeClr val="bg1">
                    <a:lumMod val="50000"/>
                  </a:schemeClr>
                </a:solidFill>
              </a:rPr>
              <a:t>Smart</a:t>
            </a:r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 SIBS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5" name="Rectangle 164"/>
          <p:cNvSpPr>
            <a:spLocks noChangeAspect="1"/>
          </p:cNvSpPr>
          <p:nvPr/>
        </p:nvSpPr>
        <p:spPr>
          <a:xfrm>
            <a:off x="4652692" y="4468679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6" name="Rectangle 165"/>
          <p:cNvSpPr>
            <a:spLocks noChangeAspect="1"/>
          </p:cNvSpPr>
          <p:nvPr/>
        </p:nvSpPr>
        <p:spPr>
          <a:xfrm>
            <a:off x="4652692" y="4297422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7" name="Half Frame 166"/>
          <p:cNvSpPr>
            <a:spLocks noChangeAspect="1"/>
          </p:cNvSpPr>
          <p:nvPr/>
        </p:nvSpPr>
        <p:spPr>
          <a:xfrm rot="13109487">
            <a:off x="3097788" y="4382697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68" name="Half Frame 167"/>
          <p:cNvSpPr>
            <a:spLocks noChangeAspect="1"/>
          </p:cNvSpPr>
          <p:nvPr/>
        </p:nvSpPr>
        <p:spPr>
          <a:xfrm rot="13109487">
            <a:off x="3102766" y="4558501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69" name="Half Frame 168"/>
          <p:cNvSpPr>
            <a:spLocks noChangeAspect="1"/>
          </p:cNvSpPr>
          <p:nvPr/>
        </p:nvSpPr>
        <p:spPr>
          <a:xfrm rot="13109487">
            <a:off x="3102768" y="4739127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70" name="Half Frame 169"/>
          <p:cNvSpPr>
            <a:spLocks noChangeAspect="1"/>
          </p:cNvSpPr>
          <p:nvPr/>
        </p:nvSpPr>
        <p:spPr>
          <a:xfrm rot="13109487">
            <a:off x="3097788" y="4892081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71" name="Half Frame 170"/>
          <p:cNvSpPr>
            <a:spLocks noChangeAspect="1"/>
          </p:cNvSpPr>
          <p:nvPr/>
        </p:nvSpPr>
        <p:spPr>
          <a:xfrm rot="13109487">
            <a:off x="3097788" y="5046826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72" name="Half Frame 171"/>
          <p:cNvSpPr>
            <a:spLocks noChangeAspect="1"/>
          </p:cNvSpPr>
          <p:nvPr/>
        </p:nvSpPr>
        <p:spPr>
          <a:xfrm rot="13109487">
            <a:off x="3101720" y="5198441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73" name="Half Frame 172"/>
          <p:cNvSpPr>
            <a:spLocks noChangeAspect="1"/>
          </p:cNvSpPr>
          <p:nvPr/>
        </p:nvSpPr>
        <p:spPr>
          <a:xfrm rot="13109487">
            <a:off x="3097788" y="5506195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152695" y="5962239"/>
            <a:ext cx="914842" cy="1604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rgbClr val="FF0000"/>
                </a:solidFill>
              </a:rPr>
              <a:t>Ticket </a:t>
            </a:r>
            <a:r>
              <a:rPr lang="pt-PT" sz="700" dirty="0" err="1" smtClean="0">
                <a:solidFill>
                  <a:srgbClr val="FF0000"/>
                </a:solidFill>
              </a:rPr>
              <a:t>Rastaurante</a:t>
            </a:r>
            <a:endParaRPr lang="pt-PT" sz="700" dirty="0" smtClean="0">
              <a:solidFill>
                <a:srgbClr val="FF0000"/>
              </a:solidFill>
            </a:endParaRPr>
          </a:p>
        </p:txBody>
      </p:sp>
      <p:sp>
        <p:nvSpPr>
          <p:cNvPr id="175" name="Rectangle 174"/>
          <p:cNvSpPr>
            <a:spLocks noChangeAspect="1"/>
          </p:cNvSpPr>
          <p:nvPr/>
        </p:nvSpPr>
        <p:spPr>
          <a:xfrm>
            <a:off x="3073176" y="5988166"/>
            <a:ext cx="108000" cy="108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76" name="TextBox 175"/>
          <p:cNvSpPr txBox="1"/>
          <p:nvPr/>
        </p:nvSpPr>
        <p:spPr>
          <a:xfrm>
            <a:off x="6259966" y="3746873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800" dirty="0" smtClean="0">
                <a:solidFill>
                  <a:srgbClr val="002060"/>
                </a:solidFill>
              </a:rPr>
              <a:t>Informações Adicionais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583176" y="4119197"/>
            <a:ext cx="914841" cy="1725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rgbClr val="0070C0"/>
                </a:solidFill>
              </a:rPr>
              <a:t>Preçário TSC</a:t>
            </a:r>
            <a:endParaRPr lang="pt-PT" sz="700" dirty="0">
              <a:solidFill>
                <a:srgbClr val="0070C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590006" y="4317894"/>
            <a:ext cx="914841" cy="1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accent3">
                    <a:lumMod val="75000"/>
                  </a:schemeClr>
                </a:solidFill>
              </a:rPr>
              <a:t>Gratificações</a:t>
            </a:r>
            <a:endParaRPr lang="pt-PT" sz="7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599936" y="4473820"/>
            <a:ext cx="914841" cy="1559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DCC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0" name="Rectangle 179"/>
          <p:cNvSpPr>
            <a:spLocks noChangeAspect="1"/>
          </p:cNvSpPr>
          <p:nvPr/>
        </p:nvSpPr>
        <p:spPr>
          <a:xfrm>
            <a:off x="6514477" y="4155780"/>
            <a:ext cx="108000" cy="108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81" name="Rectangle 180"/>
          <p:cNvSpPr>
            <a:spLocks noChangeAspect="1"/>
          </p:cNvSpPr>
          <p:nvPr/>
        </p:nvSpPr>
        <p:spPr>
          <a:xfrm>
            <a:off x="6514477" y="4333500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82" name="Rectangle 181"/>
          <p:cNvSpPr>
            <a:spLocks noChangeAspect="1"/>
          </p:cNvSpPr>
          <p:nvPr/>
        </p:nvSpPr>
        <p:spPr>
          <a:xfrm>
            <a:off x="6514477" y="4511220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83" name="Half Frame 182"/>
          <p:cNvSpPr>
            <a:spLocks noChangeAspect="1"/>
          </p:cNvSpPr>
          <p:nvPr/>
        </p:nvSpPr>
        <p:spPr>
          <a:xfrm rot="13109487">
            <a:off x="6545028" y="4164408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84" name="Half Frame 183"/>
          <p:cNvSpPr>
            <a:spLocks noChangeAspect="1"/>
          </p:cNvSpPr>
          <p:nvPr/>
        </p:nvSpPr>
        <p:spPr>
          <a:xfrm rot="13109487">
            <a:off x="6550006" y="4340212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85" name="Half Frame 184"/>
          <p:cNvSpPr>
            <a:spLocks noChangeAspect="1"/>
          </p:cNvSpPr>
          <p:nvPr/>
        </p:nvSpPr>
        <p:spPr>
          <a:xfrm rot="13109487">
            <a:off x="6550008" y="4520838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86" name="Half Frame 185"/>
          <p:cNvSpPr>
            <a:spLocks noChangeAspect="1"/>
          </p:cNvSpPr>
          <p:nvPr/>
        </p:nvSpPr>
        <p:spPr>
          <a:xfrm rot="13109487">
            <a:off x="4684826" y="4296474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87" name="Half Frame 186"/>
          <p:cNvSpPr>
            <a:spLocks noChangeAspect="1"/>
          </p:cNvSpPr>
          <p:nvPr/>
        </p:nvSpPr>
        <p:spPr>
          <a:xfrm rot="13109487">
            <a:off x="3102765" y="5354950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88" name="Left Bracket 187"/>
          <p:cNvSpPr/>
          <p:nvPr/>
        </p:nvSpPr>
        <p:spPr>
          <a:xfrm>
            <a:off x="2959890" y="5636466"/>
            <a:ext cx="86000" cy="489100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89" name="Straight Connector 188"/>
          <p:cNvCxnSpPr>
            <a:stCxn id="188" idx="1"/>
          </p:cNvCxnSpPr>
          <p:nvPr/>
        </p:nvCxnSpPr>
        <p:spPr>
          <a:xfrm flipH="1" flipV="1">
            <a:off x="2499548" y="5880481"/>
            <a:ext cx="460342" cy="5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189"/>
          <p:cNvSpPr/>
          <p:nvPr/>
        </p:nvSpPr>
        <p:spPr>
          <a:xfrm>
            <a:off x="1497406" y="5344682"/>
            <a:ext cx="993461" cy="99551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700" dirty="0" smtClean="0">
                <a:solidFill>
                  <a:srgbClr val="FF0000"/>
                </a:solidFill>
              </a:rPr>
              <a:t>Opções não aplicáveis as caraterísticas do Comerciante</a:t>
            </a:r>
          </a:p>
          <a:p>
            <a:pPr algn="ctr"/>
            <a:r>
              <a:rPr lang="pt-PT" sz="700" dirty="0" smtClean="0">
                <a:solidFill>
                  <a:srgbClr val="FF0000"/>
                </a:solidFill>
              </a:rPr>
              <a:t>Estabelecimento não surgem no FE</a:t>
            </a:r>
            <a:endParaRPr lang="pt-PT" sz="700" dirty="0">
              <a:solidFill>
                <a:srgbClr val="FF0000"/>
              </a:solidFill>
            </a:endParaRPr>
          </a:p>
        </p:txBody>
      </p:sp>
      <p:sp>
        <p:nvSpPr>
          <p:cNvPr id="191" name="Left Bracket 190"/>
          <p:cNvSpPr/>
          <p:nvPr/>
        </p:nvSpPr>
        <p:spPr>
          <a:xfrm>
            <a:off x="2959891" y="4333500"/>
            <a:ext cx="100146" cy="358515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92" name="Straight Connector 191"/>
          <p:cNvCxnSpPr>
            <a:stCxn id="191" idx="1"/>
            <a:endCxn id="193" idx="3"/>
          </p:cNvCxnSpPr>
          <p:nvPr/>
        </p:nvCxnSpPr>
        <p:spPr>
          <a:xfrm flipH="1" flipV="1">
            <a:off x="2489487" y="4512575"/>
            <a:ext cx="470404" cy="1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ounded Rectangle 192"/>
          <p:cNvSpPr/>
          <p:nvPr/>
        </p:nvSpPr>
        <p:spPr>
          <a:xfrm>
            <a:off x="1562837" y="4135128"/>
            <a:ext cx="926650" cy="75489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700" dirty="0" smtClean="0">
                <a:solidFill>
                  <a:srgbClr val="FF0000"/>
                </a:solidFill>
              </a:rPr>
              <a:t>Opções Pré-Selecionadas e Bloqueadas</a:t>
            </a:r>
            <a:endParaRPr lang="pt-PT" sz="7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959890" y="3230823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Terminal SIBS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017571" y="3423024"/>
            <a:ext cx="3703230" cy="1908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584321" y="1961619"/>
            <a:ext cx="1176006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918108" y="1977055"/>
            <a:ext cx="157882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758199" y="1967446"/>
            <a:ext cx="1179777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270298" y="1972996"/>
            <a:ext cx="1257823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8" name="Down Arrow Callout 157"/>
          <p:cNvSpPr/>
          <p:nvPr/>
        </p:nvSpPr>
        <p:spPr>
          <a:xfrm>
            <a:off x="7533106" y="1972996"/>
            <a:ext cx="1385002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947215" y="1967446"/>
            <a:ext cx="1321561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137" name="Half Frame 136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8" name="Rectangle 137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>
          <a:blip r:embed="rId5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61" name="Rectangle 160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63" name="Picture 162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94" name="Rectangle 193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95" name="L-Shape 194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96" name="Rectangle 195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45</a:t>
            </a:fld>
            <a:endParaRPr lang="pt-PT" dirty="0"/>
          </a:p>
        </p:txBody>
      </p:sp>
      <p:sp>
        <p:nvSpPr>
          <p:cNvPr id="197" name="Rectangle 196"/>
          <p:cNvSpPr>
            <a:spLocks noChangeAspect="1"/>
          </p:cNvSpPr>
          <p:nvPr/>
        </p:nvSpPr>
        <p:spPr>
          <a:xfrm rot="20163311">
            <a:off x="2478436" y="3576736"/>
            <a:ext cx="7760256" cy="1436657"/>
          </a:xfrm>
          <a:prstGeom prst="rect">
            <a:avLst/>
          </a:prstGeom>
          <a:blipFill dpi="0" rotWithShape="1">
            <a:blip r:embed="rId8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8" name="Rectangle 197"/>
          <p:cNvSpPr/>
          <p:nvPr/>
        </p:nvSpPr>
        <p:spPr>
          <a:xfrm>
            <a:off x="4732790" y="4651610"/>
            <a:ext cx="914841" cy="1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pt-PT" sz="700" dirty="0" err="1" smtClean="0">
                <a:solidFill>
                  <a:schemeClr val="bg1">
                    <a:lumMod val="50000"/>
                  </a:schemeClr>
                </a:solidFill>
              </a:rPr>
              <a:t>Easy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9" name="Rectangle 198"/>
          <p:cNvSpPr>
            <a:spLocks noChangeAspect="1"/>
          </p:cNvSpPr>
          <p:nvPr/>
        </p:nvSpPr>
        <p:spPr>
          <a:xfrm>
            <a:off x="4657261" y="4667216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7497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510624" y="1720258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64734" y="1913582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46" name="Rectangle 145"/>
          <p:cNvSpPr/>
          <p:nvPr/>
        </p:nvSpPr>
        <p:spPr>
          <a:xfrm rot="5400000">
            <a:off x="8459777" y="4017104"/>
            <a:ext cx="4285651" cy="17770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Rectangle 130"/>
          <p:cNvSpPr/>
          <p:nvPr/>
        </p:nvSpPr>
        <p:spPr>
          <a:xfrm rot="5400000">
            <a:off x="9678402" y="3593023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L-Shape 147"/>
          <p:cNvSpPr>
            <a:spLocks noChangeAspect="1"/>
          </p:cNvSpPr>
          <p:nvPr/>
        </p:nvSpPr>
        <p:spPr>
          <a:xfrm rot="2758708" flipV="1">
            <a:off x="10560005" y="207868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pic>
        <p:nvPicPr>
          <p:cNvPr id="282" name="Picture 2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93" name="L-Shape 129"/>
          <p:cNvSpPr>
            <a:spLocks noChangeAspect="1"/>
          </p:cNvSpPr>
          <p:nvPr/>
        </p:nvSpPr>
        <p:spPr>
          <a:xfrm rot="18841292">
            <a:off x="10560005" y="610179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30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 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131" name="Text Placeholder 2"/>
          <p:cNvSpPr txBox="1">
            <a:spLocks/>
          </p:cNvSpPr>
          <p:nvPr/>
        </p:nvSpPr>
        <p:spPr>
          <a:xfrm>
            <a:off x="444315" y="687879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6.E | </a:t>
            </a:r>
            <a:r>
              <a:rPr lang="pt-PT" sz="1600" dirty="0"/>
              <a:t>Oferta Comercial: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– Seleção dos </a:t>
            </a:r>
            <a:r>
              <a:rPr lang="pt-PT" sz="1600" dirty="0" smtClean="0"/>
              <a:t>Produtos </a:t>
            </a:r>
            <a:r>
              <a:rPr lang="pt-PT" sz="1600" dirty="0" err="1" smtClean="0"/>
              <a:t>Card</a:t>
            </a:r>
            <a:r>
              <a:rPr lang="pt-PT" sz="1600" dirty="0" smtClean="0"/>
              <a:t> </a:t>
            </a:r>
            <a:r>
              <a:rPr lang="pt-PT" sz="1600" dirty="0" err="1" smtClean="0"/>
              <a:t>Present</a:t>
            </a:r>
            <a:r>
              <a:rPr lang="pt-PT" sz="1600" dirty="0" smtClean="0"/>
              <a:t> – Seleção de Pacote</a:t>
            </a:r>
            <a:endParaRPr lang="pt-PT" sz="1600" dirty="0"/>
          </a:p>
        </p:txBody>
      </p:sp>
      <p:sp>
        <p:nvSpPr>
          <p:cNvPr id="141" name="Rectangle 140"/>
          <p:cNvSpPr/>
          <p:nvPr/>
        </p:nvSpPr>
        <p:spPr>
          <a:xfrm>
            <a:off x="9365708" y="597752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GRAVAR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7" name="TextBox 79"/>
          <p:cNvSpPr txBox="1"/>
          <p:nvPr/>
        </p:nvSpPr>
        <p:spPr>
          <a:xfrm>
            <a:off x="3151114" y="2596382"/>
            <a:ext cx="43110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smtClean="0">
                <a:solidFill>
                  <a:schemeClr val="bg2">
                    <a:lumMod val="25000"/>
                  </a:schemeClr>
                </a:solidFill>
              </a:rPr>
              <a:t>Texto explicativo da secção associadas aos terminais…</a:t>
            </a:r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207461"/>
              </p:ext>
            </p:extLst>
          </p:nvPr>
        </p:nvGraphicFramePr>
        <p:xfrm>
          <a:off x="3080520" y="2797807"/>
          <a:ext cx="7278802" cy="9313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01989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1592887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1471853">
                  <a:extLst>
                    <a:ext uri="{9D8B030D-6E8A-4147-A177-3AD203B41FA5}">
                      <a16:colId xmlns:a16="http://schemas.microsoft.com/office/drawing/2014/main" val="3590309092"/>
                    </a:ext>
                  </a:extLst>
                </a:gridCol>
                <a:gridCol w="1712073">
                  <a:extLst>
                    <a:ext uri="{9D8B030D-6E8A-4147-A177-3AD203B41FA5}">
                      <a16:colId xmlns:a16="http://schemas.microsoft.com/office/drawing/2014/main" val="1234917193"/>
                    </a:ext>
                  </a:extLst>
                </a:gridCol>
              </a:tblGrid>
              <a:tr h="301668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Identificação da Configuração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Tipo Solução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1"/>
                          </a:solidFill>
                        </a:rPr>
                        <a:t>Número de Terminais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…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63959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err="1" smtClean="0">
                          <a:solidFill>
                            <a:schemeClr val="tx1"/>
                          </a:solidFill>
                        </a:rPr>
                        <a:t>Card</a:t>
                      </a:r>
                      <a:r>
                        <a:rPr lang="pt-PT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700" dirty="0" err="1" smtClean="0"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pt-PT" sz="700" dirty="0" smtClean="0">
                          <a:solidFill>
                            <a:schemeClr val="tx1"/>
                          </a:solidFill>
                        </a:rPr>
                        <a:t> - XPTO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err="1" smtClean="0"/>
                        <a:t>Card</a:t>
                      </a:r>
                      <a:r>
                        <a:rPr lang="pt-PT" sz="700" dirty="0" smtClean="0"/>
                        <a:t> </a:t>
                      </a:r>
                      <a:r>
                        <a:rPr lang="pt-PT" sz="700" dirty="0" err="1" smtClean="0"/>
                        <a:t>Present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….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  <a:tr h="263959">
                <a:tc gridSpan="4">
                  <a:txBody>
                    <a:bodyPr/>
                    <a:lstStyle/>
                    <a:p>
                      <a:endParaRPr lang="pt-P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215283"/>
                  </a:ext>
                </a:extLst>
              </a:tr>
            </a:tbl>
          </a:graphicData>
        </a:graphic>
      </p:graphicFrame>
      <p:sp>
        <p:nvSpPr>
          <p:cNvPr id="99" name="TextBox 98"/>
          <p:cNvSpPr txBox="1"/>
          <p:nvPr/>
        </p:nvSpPr>
        <p:spPr>
          <a:xfrm>
            <a:off x="8808932" y="3484590"/>
            <a:ext cx="671734" cy="184666"/>
          </a:xfrm>
          <a:prstGeom prst="rect">
            <a:avLst/>
          </a:prstGeom>
          <a:noFill/>
          <a:ln w="9525" cap="flat" cmpd="sng" algn="ctr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Sem Páginas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532309" y="3484590"/>
            <a:ext cx="774700" cy="184666"/>
          </a:xfrm>
          <a:prstGeom prst="rect">
            <a:avLst/>
          </a:prstGeom>
          <a:noFill/>
          <a:ln w="9525" cap="flat" cmpd="sng" algn="ctr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1 - 1,   1 no Total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528961" y="3858846"/>
            <a:ext cx="1380450" cy="24952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REMOVER CONFIGURAÇÃO</a:t>
            </a:r>
            <a:endParaRPr lang="pt-PT" sz="700" kern="0" dirty="0">
              <a:solidFill>
                <a:schemeClr val="bg1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964957" y="3852660"/>
            <a:ext cx="1380450" cy="249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NOVA CONFIGURAÇÃO</a:t>
            </a:r>
            <a:endParaRPr lang="pt-PT" sz="70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10077398" y="3946782"/>
            <a:ext cx="216000" cy="216000"/>
            <a:chOff x="10437375" y="4989861"/>
            <a:chExt cx="216000" cy="216000"/>
          </a:xfrm>
        </p:grpSpPr>
        <p:sp>
          <p:nvSpPr>
            <p:cNvPr id="104" name="Isosceles Triangle 103"/>
            <p:cNvSpPr/>
            <p:nvPr/>
          </p:nvSpPr>
          <p:spPr>
            <a:xfrm rot="18833378">
              <a:off x="10511104" y="5067918"/>
              <a:ext cx="97446" cy="892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5" name="Rectangle 104"/>
            <p:cNvSpPr/>
            <p:nvPr/>
          </p:nvSpPr>
          <p:spPr>
            <a:xfrm rot="2701428">
              <a:off x="10572018" y="5145631"/>
              <a:ext cx="74260" cy="33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7375" y="4989861"/>
              <a:ext cx="216000" cy="216000"/>
            </a:xfrm>
            <a:prstGeom prst="rect">
              <a:avLst/>
            </a:prstGeom>
          </p:spPr>
        </p:pic>
      </p:grpSp>
      <p:sp>
        <p:nvSpPr>
          <p:cNvPr id="107" name="TextBox 106"/>
          <p:cNvSpPr txBox="1"/>
          <p:nvPr/>
        </p:nvSpPr>
        <p:spPr>
          <a:xfrm>
            <a:off x="3062936" y="2425056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800" dirty="0" smtClean="0">
                <a:solidFill>
                  <a:srgbClr val="002060"/>
                </a:solidFill>
              </a:rPr>
              <a:t>Lista de Terminais:</a:t>
            </a:r>
            <a:endParaRPr lang="pt-PT" sz="800" dirty="0">
              <a:solidFill>
                <a:srgbClr val="002060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3065769" y="4506256"/>
            <a:ext cx="2348960" cy="466041"/>
            <a:chOff x="2663804" y="3010551"/>
            <a:chExt cx="2348960" cy="466041"/>
          </a:xfrm>
        </p:grpSpPr>
        <p:sp>
          <p:nvSpPr>
            <p:cNvPr id="109" name="TextBox 108"/>
            <p:cNvSpPr txBox="1"/>
            <p:nvPr/>
          </p:nvSpPr>
          <p:spPr>
            <a:xfrm>
              <a:off x="2663804" y="3010551"/>
              <a:ext cx="23489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PT"/>
              </a:defPPr>
              <a:lvl1pPr>
                <a:defRPr sz="700" b="1">
                  <a:solidFill>
                    <a:schemeClr val="bg2">
                      <a:lumMod val="25000"/>
                    </a:schemeClr>
                  </a:solidFill>
                </a:defRPr>
              </a:lvl1pPr>
            </a:lstStyle>
            <a:p>
              <a:r>
                <a:rPr lang="pt-PT" dirty="0" smtClean="0"/>
                <a:t>A Entidade de </a:t>
              </a:r>
              <a:r>
                <a:rPr lang="pt-PT" dirty="0"/>
                <a:t>A</a:t>
              </a:r>
              <a:r>
                <a:rPr lang="pt-PT" dirty="0" smtClean="0"/>
                <a:t>poio Terminal(EAT) é da Unicre?</a:t>
              </a:r>
              <a:endParaRPr lang="pt-PT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969285" y="3276537"/>
              <a:ext cx="9381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700" dirty="0" smtClean="0">
                  <a:solidFill>
                    <a:schemeClr val="bg2">
                      <a:lumMod val="25000"/>
                    </a:schemeClr>
                  </a:solidFill>
                </a:rPr>
                <a:t>Sim </a:t>
              </a:r>
              <a:endParaRPr lang="pt-PT" sz="700" dirty="0">
                <a:solidFill>
                  <a:schemeClr val="bg2">
                    <a:lumMod val="25000"/>
                  </a:schemeClr>
                </a:solidFill>
                <a:latin typeface="+mn-lt"/>
              </a:endParaRPr>
            </a:p>
          </p:txBody>
        </p:sp>
        <p:sp>
          <p:nvSpPr>
            <p:cNvPr id="111" name="Oval 110"/>
            <p:cNvSpPr>
              <a:spLocks noChangeAspect="1"/>
            </p:cNvSpPr>
            <p:nvPr/>
          </p:nvSpPr>
          <p:spPr>
            <a:xfrm>
              <a:off x="3771797" y="328108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924249" y="3273517"/>
              <a:ext cx="9381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700" dirty="0" smtClean="0">
                  <a:solidFill>
                    <a:schemeClr val="bg2">
                      <a:lumMod val="25000"/>
                    </a:schemeClr>
                  </a:solidFill>
                </a:rPr>
                <a:t>Não</a:t>
              </a:r>
              <a:endParaRPr lang="pt-PT" sz="700" dirty="0">
                <a:solidFill>
                  <a:schemeClr val="bg2">
                    <a:lumMod val="25000"/>
                  </a:schemeClr>
                </a:solidFill>
                <a:latin typeface="+mn-lt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828304" y="3300859"/>
              <a:ext cx="144000" cy="144000"/>
              <a:chOff x="6151275" y="4012101"/>
              <a:chExt cx="144000" cy="144000"/>
            </a:xfrm>
          </p:grpSpPr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6151275" y="401210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E348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050" dirty="0"/>
              </a:p>
            </p:txBody>
          </p:sp>
          <p:sp>
            <p:nvSpPr>
              <p:cNvPr id="122" name="Oval 121"/>
              <p:cNvSpPr>
                <a:spLocks noChangeAspect="1"/>
              </p:cNvSpPr>
              <p:nvPr/>
            </p:nvSpPr>
            <p:spPr>
              <a:xfrm>
                <a:off x="6184655" y="4055405"/>
                <a:ext cx="77241" cy="77241"/>
              </a:xfrm>
              <a:prstGeom prst="ellipse">
                <a:avLst/>
              </a:prstGeom>
              <a:solidFill>
                <a:srgbClr val="E34826"/>
              </a:solidFill>
              <a:ln w="12700">
                <a:solidFill>
                  <a:srgbClr val="E348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050" dirty="0"/>
              </a:p>
            </p:txBody>
          </p:sp>
        </p:grpSp>
      </p:grpSp>
      <p:pic>
        <p:nvPicPr>
          <p:cNvPr id="123" name="Picture 1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98" y="3128556"/>
            <a:ext cx="173618" cy="173618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65" y="3141361"/>
            <a:ext cx="183805" cy="183805"/>
          </a:xfrm>
          <a:prstGeom prst="rect">
            <a:avLst/>
          </a:prstGeom>
        </p:spPr>
      </p:pic>
      <p:sp>
        <p:nvSpPr>
          <p:cNvPr id="125" name="Left Bracket 124"/>
          <p:cNvSpPr/>
          <p:nvPr/>
        </p:nvSpPr>
        <p:spPr>
          <a:xfrm flipH="1">
            <a:off x="4900734" y="4377675"/>
            <a:ext cx="155751" cy="706612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6" name="Straight Connector 125"/>
          <p:cNvCxnSpPr>
            <a:stCxn id="128" idx="1"/>
            <a:endCxn id="125" idx="1"/>
          </p:cNvCxnSpPr>
          <p:nvPr/>
        </p:nvCxnSpPr>
        <p:spPr>
          <a:xfrm flipH="1" flipV="1">
            <a:off x="5056485" y="4730981"/>
            <a:ext cx="1266332" cy="79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>
          <a:xfrm>
            <a:off x="6322817" y="4196302"/>
            <a:ext cx="4091439" cy="108523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900" dirty="0" smtClean="0">
                <a:solidFill>
                  <a:srgbClr val="FF0000"/>
                </a:solidFill>
              </a:rPr>
              <a:t>Caso a EAT seja Banco, a configuração de terminais não será necessária, encontrando-se </a:t>
            </a:r>
            <a:r>
              <a:rPr lang="pt-PT" sz="900" i="1" dirty="0" err="1" smtClean="0">
                <a:solidFill>
                  <a:srgbClr val="FF0000"/>
                </a:solidFill>
              </a:rPr>
              <a:t>disabled</a:t>
            </a:r>
            <a:endParaRPr lang="pt-PT" sz="900" i="1" dirty="0" smtClean="0">
              <a:solidFill>
                <a:srgbClr val="FF0000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900" dirty="0" smtClean="0">
                <a:solidFill>
                  <a:srgbClr val="FF0000"/>
                </a:solidFill>
              </a:rPr>
              <a:t> </a:t>
            </a:r>
            <a:r>
              <a:rPr lang="pt-PT" sz="900" dirty="0">
                <a:solidFill>
                  <a:srgbClr val="FF0000"/>
                </a:solidFill>
              </a:rPr>
              <a:t>Caso a EAT seja UNICRE, o pacote </a:t>
            </a:r>
            <a:r>
              <a:rPr lang="pt-PT" sz="900" dirty="0" err="1">
                <a:solidFill>
                  <a:srgbClr val="FF0000"/>
                </a:solidFill>
              </a:rPr>
              <a:t>Smart</a:t>
            </a:r>
            <a:r>
              <a:rPr lang="pt-PT" sz="900" dirty="0">
                <a:solidFill>
                  <a:srgbClr val="FF0000"/>
                </a:solidFill>
              </a:rPr>
              <a:t> XXX e o terminal não seja propriedade do Comercial, será automaticamente criada uma configuração de terminal (preenchendo automaticamente os campos “Tipo de Terminal” e “Tipo de Comunicações” com os valores adequados e definidos pela UNICRE para um cenário de pacote SMART)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584321" y="1961619"/>
            <a:ext cx="1176006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918108" y="1977055"/>
            <a:ext cx="157882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758199" y="1967446"/>
            <a:ext cx="1179777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270298" y="1972996"/>
            <a:ext cx="1257823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6" name="Down Arrow Callout 75"/>
          <p:cNvSpPr/>
          <p:nvPr/>
        </p:nvSpPr>
        <p:spPr>
          <a:xfrm>
            <a:off x="7533106" y="1972996"/>
            <a:ext cx="1385002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947215" y="1967446"/>
            <a:ext cx="1321561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8" name="Rectangle 77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7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0" name="Rectangle 79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82" name="Half Frame 81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3" name="Rectangle 82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9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94" name="L-Shape 93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5" name="Rectangle 94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46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469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500496" y="1720258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64734" y="1913582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46" name="Rectangle 145"/>
          <p:cNvSpPr/>
          <p:nvPr/>
        </p:nvSpPr>
        <p:spPr>
          <a:xfrm rot="5400000">
            <a:off x="8459777" y="4017104"/>
            <a:ext cx="4285651" cy="17770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Rectangle 130"/>
          <p:cNvSpPr/>
          <p:nvPr/>
        </p:nvSpPr>
        <p:spPr>
          <a:xfrm rot="5400000">
            <a:off x="9678402" y="3593023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L-Shape 147"/>
          <p:cNvSpPr>
            <a:spLocks noChangeAspect="1"/>
          </p:cNvSpPr>
          <p:nvPr/>
        </p:nvSpPr>
        <p:spPr>
          <a:xfrm rot="2758708" flipV="1">
            <a:off x="10560005" y="207868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pic>
        <p:nvPicPr>
          <p:cNvPr id="282" name="Picture 2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93" name="L-Shape 129"/>
          <p:cNvSpPr>
            <a:spLocks noChangeAspect="1"/>
          </p:cNvSpPr>
          <p:nvPr/>
        </p:nvSpPr>
        <p:spPr>
          <a:xfrm rot="18841292">
            <a:off x="10560005" y="610179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30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 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131" name="Text Placeholder 2"/>
          <p:cNvSpPr txBox="1">
            <a:spLocks/>
          </p:cNvSpPr>
          <p:nvPr/>
        </p:nvSpPr>
        <p:spPr>
          <a:xfrm>
            <a:off x="444315" y="687879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6.F | </a:t>
            </a:r>
            <a:r>
              <a:rPr lang="pt-PT" sz="1600" dirty="0"/>
              <a:t>Oferta Comercial: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– Seleção dos </a:t>
            </a:r>
            <a:r>
              <a:rPr lang="pt-PT" sz="1600" dirty="0" smtClean="0"/>
              <a:t>Produtos </a:t>
            </a:r>
            <a:r>
              <a:rPr lang="pt-PT" sz="1600" dirty="0" err="1" smtClean="0"/>
              <a:t>Card</a:t>
            </a:r>
            <a:r>
              <a:rPr lang="pt-PT" sz="1600" dirty="0" smtClean="0"/>
              <a:t> </a:t>
            </a:r>
            <a:r>
              <a:rPr lang="pt-PT" sz="1600" dirty="0" err="1" smtClean="0"/>
              <a:t>Present</a:t>
            </a:r>
            <a:r>
              <a:rPr lang="pt-PT" sz="1600" dirty="0" smtClean="0"/>
              <a:t> – Seleção de Pacote</a:t>
            </a:r>
            <a:endParaRPr lang="pt-PT" sz="1600" dirty="0"/>
          </a:p>
        </p:txBody>
      </p:sp>
      <p:sp>
        <p:nvSpPr>
          <p:cNvPr id="141" name="Rectangle 140"/>
          <p:cNvSpPr/>
          <p:nvPr/>
        </p:nvSpPr>
        <p:spPr>
          <a:xfrm>
            <a:off x="9365708" y="597752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GRAVAR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77364" y="3887178"/>
            <a:ext cx="3869853" cy="728385"/>
            <a:chOff x="2774867" y="2595618"/>
            <a:chExt cx="3869853" cy="728385"/>
          </a:xfrm>
        </p:grpSpPr>
        <p:sp>
          <p:nvSpPr>
            <p:cNvPr id="75" name="TextBox 74"/>
            <p:cNvSpPr txBox="1"/>
            <p:nvPr/>
          </p:nvSpPr>
          <p:spPr>
            <a:xfrm>
              <a:off x="2774867" y="2595618"/>
              <a:ext cx="15174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700" b="1" dirty="0" smtClean="0">
                  <a:solidFill>
                    <a:schemeClr val="bg2">
                      <a:lumMod val="25000"/>
                    </a:schemeClr>
                  </a:solidFill>
                  <a:latin typeface="+mn-lt"/>
                </a:rPr>
                <a:t>Tipo Terminal:*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64021" y="2595618"/>
              <a:ext cx="15174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700" b="1" dirty="0" smtClean="0">
                  <a:solidFill>
                    <a:schemeClr val="bg2">
                      <a:lumMod val="25000"/>
                    </a:schemeClr>
                  </a:solidFill>
                </a:rPr>
                <a:t>Tipo Comunicações:*</a:t>
              </a:r>
              <a:endParaRPr lang="pt-PT" sz="700" b="1" dirty="0" smtClean="0">
                <a:solidFill>
                  <a:schemeClr val="bg2">
                    <a:lumMod val="25000"/>
                  </a:schemeClr>
                </a:solidFill>
                <a:latin typeface="+mn-lt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041631" y="2800126"/>
              <a:ext cx="1603089" cy="1638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700" dirty="0" err="1" smtClean="0">
                  <a:solidFill>
                    <a:schemeClr val="tx1"/>
                  </a:solidFill>
                </a:rPr>
                <a:t>Wifi</a:t>
              </a:r>
              <a:endParaRPr lang="pt-PT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L-Shape 91"/>
            <p:cNvSpPr>
              <a:spLocks noChangeAspect="1"/>
            </p:cNvSpPr>
            <p:nvPr/>
          </p:nvSpPr>
          <p:spPr>
            <a:xfrm rot="18841292">
              <a:off x="6545821" y="2851917"/>
              <a:ext cx="58951" cy="58951"/>
            </a:xfrm>
            <a:prstGeom prst="corner">
              <a:avLst>
                <a:gd name="adj1" fmla="val 27963"/>
                <a:gd name="adj2" fmla="val 27751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PT" sz="700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2867290" y="2799485"/>
              <a:ext cx="1603089" cy="163813"/>
              <a:chOff x="5041631" y="2800126"/>
              <a:chExt cx="1603089" cy="163813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5041631" y="2800126"/>
                <a:ext cx="1603089" cy="1638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700" dirty="0" smtClean="0">
                    <a:solidFill>
                      <a:schemeClr val="tx1"/>
                    </a:solidFill>
                  </a:rPr>
                  <a:t>Fixo</a:t>
                </a:r>
                <a:endParaRPr lang="pt-PT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L-Shape 156"/>
              <p:cNvSpPr>
                <a:spLocks noChangeAspect="1"/>
              </p:cNvSpPr>
              <p:nvPr/>
            </p:nvSpPr>
            <p:spPr>
              <a:xfrm rot="18841292">
                <a:off x="6545821" y="2851917"/>
                <a:ext cx="58951" cy="58951"/>
              </a:xfrm>
              <a:prstGeom prst="corner">
                <a:avLst>
                  <a:gd name="adj1" fmla="val 27963"/>
                  <a:gd name="adj2" fmla="val 27751"/>
                </a:avLst>
              </a:prstGeom>
              <a:solidFill>
                <a:schemeClr val="bg1">
                  <a:lumMod val="50000"/>
                </a:schemeClr>
              </a:solidFill>
              <a:ln w="317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PT" sz="700" dirty="0"/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>
              <a:off x="5041631" y="2969959"/>
              <a:ext cx="1603089" cy="35404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700" dirty="0" smtClean="0">
                  <a:solidFill>
                    <a:schemeClr val="tx1"/>
                  </a:solidFill>
                </a:rPr>
                <a:t>GPRS</a:t>
              </a:r>
            </a:p>
            <a:p>
              <a:r>
                <a:rPr lang="pt-PT" sz="700" dirty="0" smtClean="0">
                  <a:solidFill>
                    <a:schemeClr val="tx1"/>
                  </a:solidFill>
                </a:rPr>
                <a:t>Linha Comutada</a:t>
              </a:r>
            </a:p>
            <a:p>
              <a:r>
                <a:rPr lang="pt-PT" sz="700" dirty="0" smtClean="0">
                  <a:solidFill>
                    <a:schemeClr val="tx1"/>
                  </a:solidFill>
                </a:rPr>
                <a:t>…</a:t>
              </a:r>
              <a:endParaRPr lang="pt-PT" sz="700" dirty="0">
                <a:solidFill>
                  <a:schemeClr val="tx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867290" y="2968393"/>
              <a:ext cx="1603089" cy="35404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700" dirty="0" smtClean="0">
                  <a:solidFill>
                    <a:schemeClr val="tx1"/>
                  </a:solidFill>
                </a:rPr>
                <a:t>Móvel</a:t>
              </a:r>
              <a:endParaRPr lang="pt-PT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2" name="Rectangle 161"/>
          <p:cNvSpPr/>
          <p:nvPr/>
        </p:nvSpPr>
        <p:spPr>
          <a:xfrm>
            <a:off x="2855126" y="5185672"/>
            <a:ext cx="1303557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GUARDAR CONFIGURAÇÃO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657231" y="2320797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800" dirty="0" smtClean="0">
                <a:solidFill>
                  <a:srgbClr val="002060"/>
                </a:solidFill>
              </a:rPr>
              <a:t>Configuração Terminal</a:t>
            </a:r>
            <a:endParaRPr lang="pt-PT" sz="800" dirty="0">
              <a:solidFill>
                <a:srgbClr val="002060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2782978" y="2528188"/>
            <a:ext cx="3251487" cy="403521"/>
            <a:chOff x="2755764" y="3312842"/>
            <a:chExt cx="3251487" cy="403521"/>
          </a:xfrm>
        </p:grpSpPr>
        <p:sp>
          <p:nvSpPr>
            <p:cNvPr id="85" name="TextBox 84"/>
            <p:cNvSpPr txBox="1"/>
            <p:nvPr/>
          </p:nvSpPr>
          <p:spPr>
            <a:xfrm>
              <a:off x="2755764" y="3312842"/>
              <a:ext cx="23489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PT"/>
              </a:defPPr>
              <a:lvl1pPr>
                <a:defRPr sz="700" b="1">
                  <a:solidFill>
                    <a:schemeClr val="bg2">
                      <a:lumMod val="25000"/>
                    </a:schemeClr>
                  </a:solidFill>
                </a:defRPr>
              </a:lvl1pPr>
            </a:lstStyle>
            <a:p>
              <a:r>
                <a:rPr lang="pt-PT" dirty="0" smtClean="0"/>
                <a:t>Pretende replicar configuração existente?</a:t>
              </a:r>
              <a:endParaRPr lang="pt-PT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970656" y="3516308"/>
              <a:ext cx="9381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700" dirty="0" smtClean="0">
                  <a:solidFill>
                    <a:schemeClr val="bg2">
                      <a:lumMod val="25000"/>
                    </a:schemeClr>
                  </a:solidFill>
                </a:rPr>
                <a:t>Sim</a:t>
              </a:r>
              <a:endParaRPr lang="pt-PT" sz="700" dirty="0">
                <a:solidFill>
                  <a:schemeClr val="bg2">
                    <a:lumMod val="25000"/>
                  </a:schemeClr>
                </a:solidFill>
                <a:latin typeface="+mn-lt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4914429" y="3523173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069104" y="3513708"/>
              <a:ext cx="9381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700" dirty="0" smtClean="0">
                  <a:solidFill>
                    <a:schemeClr val="bg2">
                      <a:lumMod val="25000"/>
                    </a:schemeClr>
                  </a:solidFill>
                </a:rPr>
                <a:t>Não</a:t>
              </a:r>
              <a:endParaRPr lang="pt-PT" sz="700" dirty="0">
                <a:solidFill>
                  <a:schemeClr val="bg2">
                    <a:lumMod val="25000"/>
                  </a:schemeClr>
                </a:solidFill>
                <a:latin typeface="+mn-lt"/>
              </a:endParaRPr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2838013" y="3540497"/>
              <a:ext cx="144000" cy="144000"/>
              <a:chOff x="6160984" y="4251739"/>
              <a:chExt cx="144000" cy="144000"/>
            </a:xfrm>
          </p:grpSpPr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160984" y="425173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E348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050" dirty="0"/>
              </a:p>
            </p:txBody>
          </p:sp>
          <p:sp>
            <p:nvSpPr>
              <p:cNvPr id="99" name="Oval 98"/>
              <p:cNvSpPr>
                <a:spLocks noChangeAspect="1"/>
              </p:cNvSpPr>
              <p:nvPr/>
            </p:nvSpPr>
            <p:spPr>
              <a:xfrm>
                <a:off x="6193205" y="4285118"/>
                <a:ext cx="77241" cy="77241"/>
              </a:xfrm>
              <a:prstGeom prst="ellipse">
                <a:avLst/>
              </a:prstGeom>
              <a:solidFill>
                <a:srgbClr val="E34826"/>
              </a:solidFill>
              <a:ln w="12700">
                <a:solidFill>
                  <a:srgbClr val="E348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050" dirty="0"/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2794571" y="2914560"/>
            <a:ext cx="1695512" cy="726819"/>
            <a:chOff x="3272800" y="5094370"/>
            <a:chExt cx="1695512" cy="726819"/>
          </a:xfrm>
        </p:grpSpPr>
        <p:sp>
          <p:nvSpPr>
            <p:cNvPr id="101" name="TextBox 100"/>
            <p:cNvSpPr txBox="1"/>
            <p:nvPr/>
          </p:nvSpPr>
          <p:spPr>
            <a:xfrm>
              <a:off x="3272800" y="5094370"/>
              <a:ext cx="15174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700" b="1" dirty="0" smtClean="0">
                  <a:solidFill>
                    <a:schemeClr val="bg2">
                      <a:lumMod val="25000"/>
                    </a:schemeClr>
                  </a:solidFill>
                </a:rPr>
                <a:t>Configurações Existentes:*</a:t>
              </a:r>
              <a:endParaRPr lang="pt-PT" sz="700" b="1" dirty="0" smtClean="0">
                <a:solidFill>
                  <a:schemeClr val="bg2">
                    <a:lumMod val="25000"/>
                  </a:schemeClr>
                </a:solidFill>
                <a:latin typeface="+mn-lt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365223" y="5298237"/>
              <a:ext cx="1603089" cy="163813"/>
              <a:chOff x="5041631" y="2800126"/>
              <a:chExt cx="1603089" cy="163813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5041631" y="2800126"/>
                <a:ext cx="1603089" cy="1638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700" dirty="0" err="1" smtClean="0">
                    <a:solidFill>
                      <a:schemeClr val="tx1"/>
                    </a:solidFill>
                  </a:rPr>
                  <a:t>Card</a:t>
                </a:r>
                <a:r>
                  <a:rPr lang="pt-PT" sz="700" dirty="0" smtClean="0">
                    <a:solidFill>
                      <a:schemeClr val="tx1"/>
                    </a:solidFill>
                  </a:rPr>
                  <a:t> </a:t>
                </a:r>
                <a:r>
                  <a:rPr lang="pt-PT" sz="700" dirty="0" err="1" smtClean="0">
                    <a:solidFill>
                      <a:schemeClr val="tx1"/>
                    </a:solidFill>
                  </a:rPr>
                  <a:t>Present</a:t>
                </a:r>
                <a:r>
                  <a:rPr lang="pt-PT" sz="700" dirty="0" smtClean="0">
                    <a:solidFill>
                      <a:schemeClr val="tx1"/>
                    </a:solidFill>
                  </a:rPr>
                  <a:t> - XPTO</a:t>
                </a:r>
                <a:endParaRPr lang="pt-PT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L-Shape 105"/>
              <p:cNvSpPr>
                <a:spLocks noChangeAspect="1"/>
              </p:cNvSpPr>
              <p:nvPr/>
            </p:nvSpPr>
            <p:spPr>
              <a:xfrm rot="18841292">
                <a:off x="6545821" y="2851917"/>
                <a:ext cx="58951" cy="58951"/>
              </a:xfrm>
              <a:prstGeom prst="corner">
                <a:avLst>
                  <a:gd name="adj1" fmla="val 27963"/>
                  <a:gd name="adj2" fmla="val 27751"/>
                </a:avLst>
              </a:prstGeom>
              <a:solidFill>
                <a:schemeClr val="bg1">
                  <a:lumMod val="50000"/>
                </a:schemeClr>
              </a:solidFill>
              <a:ln w="317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PT" sz="700" dirty="0"/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3365223" y="5467145"/>
              <a:ext cx="1603089" cy="35404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700" dirty="0" err="1">
                  <a:solidFill>
                    <a:schemeClr val="tx1"/>
                  </a:solidFill>
                </a:rPr>
                <a:t>Card</a:t>
              </a:r>
              <a:r>
                <a:rPr lang="pt-PT" sz="700" dirty="0">
                  <a:solidFill>
                    <a:schemeClr val="tx1"/>
                  </a:solidFill>
                </a:rPr>
                <a:t> </a:t>
              </a:r>
              <a:r>
                <a:rPr lang="pt-PT" sz="700" dirty="0" err="1" smtClean="0">
                  <a:solidFill>
                    <a:schemeClr val="tx1"/>
                  </a:solidFill>
                </a:rPr>
                <a:t>Not</a:t>
              </a:r>
              <a:r>
                <a:rPr lang="pt-PT" sz="700" dirty="0" smtClean="0">
                  <a:solidFill>
                    <a:schemeClr val="tx1"/>
                  </a:solidFill>
                </a:rPr>
                <a:t> </a:t>
              </a:r>
              <a:r>
                <a:rPr lang="pt-PT" sz="700" dirty="0" err="1" smtClean="0">
                  <a:solidFill>
                    <a:schemeClr val="tx1"/>
                  </a:solidFill>
                </a:rPr>
                <a:t>Present</a:t>
              </a:r>
              <a:r>
                <a:rPr lang="pt-PT" sz="700" dirty="0" smtClean="0">
                  <a:solidFill>
                    <a:schemeClr val="tx1"/>
                  </a:solidFill>
                </a:rPr>
                <a:t> – YPTO</a:t>
              </a:r>
            </a:p>
            <a:p>
              <a:r>
                <a:rPr lang="pt-PT" sz="700" dirty="0" err="1">
                  <a:solidFill>
                    <a:schemeClr val="tx1"/>
                  </a:solidFill>
                </a:rPr>
                <a:t>Card</a:t>
              </a:r>
              <a:r>
                <a:rPr lang="pt-PT" sz="700" dirty="0">
                  <a:solidFill>
                    <a:schemeClr val="tx1"/>
                  </a:solidFill>
                </a:rPr>
                <a:t> </a:t>
              </a:r>
              <a:r>
                <a:rPr lang="pt-PT" sz="700" dirty="0" err="1" smtClean="0">
                  <a:solidFill>
                    <a:schemeClr val="tx1"/>
                  </a:solidFill>
                </a:rPr>
                <a:t>Present</a:t>
              </a:r>
              <a:r>
                <a:rPr lang="pt-PT" sz="700" dirty="0" smtClean="0">
                  <a:solidFill>
                    <a:schemeClr val="tx1"/>
                  </a:solidFill>
                </a:rPr>
                <a:t> </a:t>
              </a:r>
              <a:r>
                <a:rPr lang="pt-PT" sz="700" dirty="0">
                  <a:solidFill>
                    <a:schemeClr val="tx1"/>
                  </a:solidFill>
                </a:rPr>
                <a:t>- </a:t>
              </a:r>
              <a:r>
                <a:rPr lang="pt-PT" sz="700" dirty="0" smtClean="0">
                  <a:solidFill>
                    <a:schemeClr val="tx1"/>
                  </a:solidFill>
                </a:rPr>
                <a:t>ZPTO</a:t>
              </a:r>
              <a:endParaRPr lang="pt-PT" sz="700" dirty="0">
                <a:solidFill>
                  <a:schemeClr val="tx1"/>
                </a:solidFill>
              </a:endParaRPr>
            </a:p>
            <a:p>
              <a:endParaRPr lang="pt-PT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>
            <a:off x="2584321" y="1961619"/>
            <a:ext cx="1176006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918108" y="1977055"/>
            <a:ext cx="157882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758199" y="1967446"/>
            <a:ext cx="1179777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270298" y="1972996"/>
            <a:ext cx="1257823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0" name="Down Arrow Callout 79"/>
          <p:cNvSpPr/>
          <p:nvPr/>
        </p:nvSpPr>
        <p:spPr>
          <a:xfrm>
            <a:off x="7533106" y="1972996"/>
            <a:ext cx="1385002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947215" y="1967446"/>
            <a:ext cx="1321561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2" name="Rectangle 81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4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3" name="Rectangle 82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95" name="Half Frame 94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5" name="Rectangle 104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11" name="Rectangle 110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12" name="L-Shape 111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13" name="Rectangle 112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47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621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500496" y="1720258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64734" y="1913582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46" name="Rectangle 145"/>
          <p:cNvSpPr/>
          <p:nvPr/>
        </p:nvSpPr>
        <p:spPr>
          <a:xfrm rot="5400000">
            <a:off x="8459777" y="4017104"/>
            <a:ext cx="4285651" cy="17770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Rectangle 130"/>
          <p:cNvSpPr/>
          <p:nvPr/>
        </p:nvSpPr>
        <p:spPr>
          <a:xfrm rot="5400000">
            <a:off x="9678402" y="3593023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L-Shape 147"/>
          <p:cNvSpPr>
            <a:spLocks noChangeAspect="1"/>
          </p:cNvSpPr>
          <p:nvPr/>
        </p:nvSpPr>
        <p:spPr>
          <a:xfrm rot="2758708" flipV="1">
            <a:off x="10560005" y="207868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pic>
        <p:nvPicPr>
          <p:cNvPr id="282" name="Picture 2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93" name="L-Shape 129"/>
          <p:cNvSpPr>
            <a:spLocks noChangeAspect="1"/>
          </p:cNvSpPr>
          <p:nvPr/>
        </p:nvSpPr>
        <p:spPr>
          <a:xfrm rot="18841292">
            <a:off x="10560005" y="610179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30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 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131" name="Text Placeholder 2"/>
          <p:cNvSpPr txBox="1">
            <a:spLocks/>
          </p:cNvSpPr>
          <p:nvPr/>
        </p:nvSpPr>
        <p:spPr>
          <a:xfrm>
            <a:off x="444315" y="687879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6.G | </a:t>
            </a:r>
            <a:r>
              <a:rPr lang="pt-PT" sz="1600" dirty="0"/>
              <a:t>Oferta Comercial: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– Seleção </a:t>
            </a:r>
            <a:r>
              <a:rPr lang="pt-PT" sz="1600" dirty="0" smtClean="0"/>
              <a:t>de Pacote</a:t>
            </a:r>
            <a:endParaRPr lang="pt-PT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2671314" y="2386532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800" dirty="0" smtClean="0">
                <a:solidFill>
                  <a:srgbClr val="002060"/>
                </a:solidFill>
              </a:rPr>
              <a:t>Preçário Tarifas</a:t>
            </a:r>
            <a:endParaRPr lang="pt-PT" sz="800" dirty="0">
              <a:solidFill>
                <a:srgbClr val="002060"/>
              </a:solidFill>
            </a:endParaRP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104206"/>
              </p:ext>
            </p:extLst>
          </p:nvPr>
        </p:nvGraphicFramePr>
        <p:xfrm>
          <a:off x="2784462" y="2669089"/>
          <a:ext cx="6966089" cy="994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642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2502182">
                  <a:extLst>
                    <a:ext uri="{9D8B030D-6E8A-4147-A177-3AD203B41FA5}">
                      <a16:colId xmlns:a16="http://schemas.microsoft.com/office/drawing/2014/main" val="4027856235"/>
                    </a:ext>
                  </a:extLst>
                </a:gridCol>
                <a:gridCol w="2314265">
                  <a:extLst>
                    <a:ext uri="{9D8B030D-6E8A-4147-A177-3AD203B41FA5}">
                      <a16:colId xmlns:a16="http://schemas.microsoft.com/office/drawing/2014/main" val="1151298867"/>
                    </a:ext>
                  </a:extLst>
                </a:gridCol>
              </a:tblGrid>
              <a:tr h="271162">
                <a:tc>
                  <a:txBody>
                    <a:bodyPr/>
                    <a:lstStyle/>
                    <a:p>
                      <a:pPr algn="ctr"/>
                      <a:r>
                        <a:rPr lang="pt-PT" sz="600" dirty="0" smtClean="0"/>
                        <a:t>Nome</a:t>
                      </a:r>
                      <a:endParaRPr lang="pt-PT" sz="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600" dirty="0" smtClean="0"/>
                        <a:t>Tipologia</a:t>
                      </a:r>
                      <a:endParaRPr lang="pt-PT" sz="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600" dirty="0" smtClean="0"/>
                        <a:t>Seleção</a:t>
                      </a:r>
                      <a:endParaRPr lang="pt-PT" sz="600" i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361550">
                <a:tc>
                  <a:txBody>
                    <a:bodyPr/>
                    <a:lstStyle>
                      <a:lvl1pPr marL="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9365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98728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4809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97453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4681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96181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4554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94907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600" dirty="0" smtClean="0"/>
                        <a:t>Pacote Comercial 1</a:t>
                      </a:r>
                      <a:endParaRPr lang="pt-PT" sz="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9365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98728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4809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97453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4681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96181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4554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94907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/>
                        <a:t>Standard</a:t>
                      </a: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  <a:tr h="361550">
                <a:tc>
                  <a:txBody>
                    <a:bodyPr/>
                    <a:lstStyle/>
                    <a:p>
                      <a:pPr algn="ctr"/>
                      <a:r>
                        <a:rPr lang="pt-PT" sz="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Pacote Comercial 2</a:t>
                      </a:r>
                      <a:endParaRPr lang="pt-PT" sz="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Campanha em vigor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91606"/>
                  </a:ext>
                </a:extLst>
              </a:tr>
            </a:tbl>
          </a:graphicData>
        </a:graphic>
      </p:graphicFrame>
      <p:sp>
        <p:nvSpPr>
          <p:cNvPr id="108" name="Rectangle 107"/>
          <p:cNvSpPr>
            <a:spLocks noChangeAspect="1"/>
          </p:cNvSpPr>
          <p:nvPr/>
        </p:nvSpPr>
        <p:spPr>
          <a:xfrm>
            <a:off x="8552922" y="3096439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9" name="Half Frame 108"/>
          <p:cNvSpPr>
            <a:spLocks noChangeAspect="1"/>
          </p:cNvSpPr>
          <p:nvPr/>
        </p:nvSpPr>
        <p:spPr>
          <a:xfrm rot="13109487">
            <a:off x="8582048" y="3100807"/>
            <a:ext cx="49749" cy="85730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>
            <a:spLocks noChangeAspect="1"/>
          </p:cNvSpPr>
          <p:nvPr/>
        </p:nvSpPr>
        <p:spPr>
          <a:xfrm>
            <a:off x="8545071" y="3405478"/>
            <a:ext cx="108000" cy="10800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554" y="6305495"/>
            <a:ext cx="216000" cy="216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743055" y="3990102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800" dirty="0" smtClean="0">
                <a:solidFill>
                  <a:srgbClr val="002060"/>
                </a:solidFill>
              </a:rPr>
              <a:t>Preçário Mensalidades</a:t>
            </a:r>
            <a:endParaRPr lang="pt-PT" sz="800" dirty="0">
              <a:solidFill>
                <a:srgbClr val="002060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969180"/>
              </p:ext>
            </p:extLst>
          </p:nvPr>
        </p:nvGraphicFramePr>
        <p:xfrm>
          <a:off x="2784462" y="4337187"/>
          <a:ext cx="6966089" cy="994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642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2502182">
                  <a:extLst>
                    <a:ext uri="{9D8B030D-6E8A-4147-A177-3AD203B41FA5}">
                      <a16:colId xmlns:a16="http://schemas.microsoft.com/office/drawing/2014/main" val="4027856235"/>
                    </a:ext>
                  </a:extLst>
                </a:gridCol>
                <a:gridCol w="2314265">
                  <a:extLst>
                    <a:ext uri="{9D8B030D-6E8A-4147-A177-3AD203B41FA5}">
                      <a16:colId xmlns:a16="http://schemas.microsoft.com/office/drawing/2014/main" val="1151298867"/>
                    </a:ext>
                  </a:extLst>
                </a:gridCol>
              </a:tblGrid>
              <a:tr h="271162">
                <a:tc>
                  <a:txBody>
                    <a:bodyPr/>
                    <a:lstStyle/>
                    <a:p>
                      <a:pPr algn="ctr"/>
                      <a:r>
                        <a:rPr lang="pt-PT" sz="600" dirty="0" smtClean="0"/>
                        <a:t>Nome</a:t>
                      </a:r>
                      <a:endParaRPr lang="pt-PT" sz="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600" dirty="0" smtClean="0"/>
                        <a:t>Tipologia</a:t>
                      </a:r>
                      <a:endParaRPr lang="pt-PT" sz="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600" dirty="0" smtClean="0"/>
                        <a:t>Seleção</a:t>
                      </a:r>
                      <a:endParaRPr lang="pt-PT" sz="600" i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361550">
                <a:tc>
                  <a:txBody>
                    <a:bodyPr/>
                    <a:lstStyle>
                      <a:lvl1pPr marL="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9365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98728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4809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97453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4681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96181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4554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94907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600" dirty="0" smtClean="0"/>
                        <a:t>Pacote Comercial 1</a:t>
                      </a:r>
                      <a:endParaRPr lang="pt-PT" sz="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9365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98728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4809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97453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4681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96181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4554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94907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/>
                        <a:t>Standard</a:t>
                      </a: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  <a:tr h="361550">
                <a:tc>
                  <a:txBody>
                    <a:bodyPr/>
                    <a:lstStyle/>
                    <a:p>
                      <a:pPr algn="ctr"/>
                      <a:r>
                        <a:rPr lang="pt-PT" sz="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Pacote Comercial 2</a:t>
                      </a:r>
                      <a:endParaRPr lang="pt-PT" sz="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Campanha em vigor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91606"/>
                  </a:ext>
                </a:extLst>
              </a:tr>
            </a:tbl>
          </a:graphicData>
        </a:graphic>
      </p:graphicFrame>
      <p:sp>
        <p:nvSpPr>
          <p:cNvPr id="50" name="Rectangle 49"/>
          <p:cNvSpPr>
            <a:spLocks noChangeAspect="1"/>
          </p:cNvSpPr>
          <p:nvPr/>
        </p:nvSpPr>
        <p:spPr>
          <a:xfrm>
            <a:off x="8537218" y="4736252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9" name="Half Frame 48"/>
          <p:cNvSpPr>
            <a:spLocks noChangeAspect="1"/>
          </p:cNvSpPr>
          <p:nvPr/>
        </p:nvSpPr>
        <p:spPr>
          <a:xfrm rot="13109487">
            <a:off x="8574195" y="4742420"/>
            <a:ext cx="49749" cy="85730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>
          <a:xfrm>
            <a:off x="8537218" y="5074878"/>
            <a:ext cx="108000" cy="10800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2" name="Rectangle 51"/>
          <p:cNvSpPr/>
          <p:nvPr/>
        </p:nvSpPr>
        <p:spPr>
          <a:xfrm>
            <a:off x="2584321" y="1961619"/>
            <a:ext cx="1176006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918108" y="1977055"/>
            <a:ext cx="157882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58199" y="1967446"/>
            <a:ext cx="1179777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270298" y="1972996"/>
            <a:ext cx="1257823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6" name="Down Arrow Callout 55"/>
          <p:cNvSpPr/>
          <p:nvPr/>
        </p:nvSpPr>
        <p:spPr>
          <a:xfrm>
            <a:off x="7533106" y="1972996"/>
            <a:ext cx="1385002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7215" y="1967446"/>
            <a:ext cx="1321561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6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Rectangle 62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66" name="Half Frame 65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7" name="Rectangle 66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78" name="L-Shape 77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80" name="Rectangle 79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48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86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500496" y="1720258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64734" y="1913582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64734" y="1751956"/>
            <a:ext cx="8140634" cy="178693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46" name="Rectangle 145"/>
          <p:cNvSpPr/>
          <p:nvPr/>
        </p:nvSpPr>
        <p:spPr>
          <a:xfrm rot="5400000">
            <a:off x="8447122" y="3984667"/>
            <a:ext cx="4296951" cy="210915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Rectangle 130"/>
          <p:cNvSpPr/>
          <p:nvPr/>
        </p:nvSpPr>
        <p:spPr>
          <a:xfrm rot="5400000">
            <a:off x="9678402" y="3593023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L-Shape 147"/>
          <p:cNvSpPr>
            <a:spLocks noChangeAspect="1"/>
          </p:cNvSpPr>
          <p:nvPr/>
        </p:nvSpPr>
        <p:spPr>
          <a:xfrm rot="2758708" flipV="1">
            <a:off x="10560005" y="207868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pic>
        <p:nvPicPr>
          <p:cNvPr id="282" name="Picture 2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9634911" y="1753093"/>
            <a:ext cx="10704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93" name="L-Shape 129"/>
          <p:cNvSpPr>
            <a:spLocks noChangeAspect="1"/>
          </p:cNvSpPr>
          <p:nvPr/>
        </p:nvSpPr>
        <p:spPr>
          <a:xfrm rot="18841292">
            <a:off x="10518627" y="5807231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30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 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131" name="Text Placeholder 2"/>
          <p:cNvSpPr txBox="1">
            <a:spLocks/>
          </p:cNvSpPr>
          <p:nvPr/>
        </p:nvSpPr>
        <p:spPr>
          <a:xfrm>
            <a:off x="444315" y="687879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6.H | Oferta Comercial: Ecrãs </a:t>
            </a:r>
            <a:r>
              <a:rPr lang="pt-PT" sz="1600" dirty="0"/>
              <a:t>de suporte à Jornada de Cliente – Oferta </a:t>
            </a:r>
            <a:r>
              <a:rPr lang="pt-PT" sz="1600" dirty="0" smtClean="0"/>
              <a:t>Comercial - Seleção de Pacote</a:t>
            </a:r>
            <a:endParaRPr lang="pt-PT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2657231" y="2320797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800" dirty="0" smtClean="0">
                <a:solidFill>
                  <a:srgbClr val="002060"/>
                </a:solidFill>
              </a:rPr>
              <a:t>Preçário</a:t>
            </a:r>
            <a:endParaRPr lang="pt-PT" sz="800" dirty="0">
              <a:solidFill>
                <a:srgbClr val="002060"/>
              </a:solidFill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751" y="6390583"/>
            <a:ext cx="216000" cy="216000"/>
          </a:xfrm>
          <a:prstGeom prst="rect">
            <a:avLst/>
          </a:prstGeom>
        </p:spPr>
      </p:pic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284827"/>
              </p:ext>
            </p:extLst>
          </p:nvPr>
        </p:nvGraphicFramePr>
        <p:xfrm>
          <a:off x="2953033" y="2526506"/>
          <a:ext cx="6835203" cy="1923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306">
                  <a:extLst>
                    <a:ext uri="{9D8B030D-6E8A-4147-A177-3AD203B41FA5}">
                      <a16:colId xmlns:a16="http://schemas.microsoft.com/office/drawing/2014/main" val="2809239338"/>
                    </a:ext>
                  </a:extLst>
                </a:gridCol>
                <a:gridCol w="994155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994155">
                  <a:extLst>
                    <a:ext uri="{9D8B030D-6E8A-4147-A177-3AD203B41FA5}">
                      <a16:colId xmlns:a16="http://schemas.microsoft.com/office/drawing/2014/main" val="2491685970"/>
                    </a:ext>
                  </a:extLst>
                </a:gridCol>
                <a:gridCol w="994155">
                  <a:extLst>
                    <a:ext uri="{9D8B030D-6E8A-4147-A177-3AD203B41FA5}">
                      <a16:colId xmlns:a16="http://schemas.microsoft.com/office/drawing/2014/main" val="1040257331"/>
                    </a:ext>
                  </a:extLst>
                </a:gridCol>
                <a:gridCol w="954144">
                  <a:extLst>
                    <a:ext uri="{9D8B030D-6E8A-4147-A177-3AD203B41FA5}">
                      <a16:colId xmlns:a16="http://schemas.microsoft.com/office/drawing/2014/main" val="1151298867"/>
                    </a:ext>
                  </a:extLst>
                </a:gridCol>
                <a:gridCol w="954144">
                  <a:extLst>
                    <a:ext uri="{9D8B030D-6E8A-4147-A177-3AD203B41FA5}">
                      <a16:colId xmlns:a16="http://schemas.microsoft.com/office/drawing/2014/main" val="3107357616"/>
                    </a:ext>
                  </a:extLst>
                </a:gridCol>
                <a:gridCol w="954144">
                  <a:extLst>
                    <a:ext uri="{9D8B030D-6E8A-4147-A177-3AD203B41FA5}">
                      <a16:colId xmlns:a16="http://schemas.microsoft.com/office/drawing/2014/main" val="2215186065"/>
                    </a:ext>
                  </a:extLst>
                </a:gridCol>
              </a:tblGrid>
              <a:tr h="224008"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chemeClr val="bg1"/>
                          </a:solidFill>
                          <a:latin typeface="+mn-lt"/>
                        </a:rPr>
                        <a:t>Pacote</a:t>
                      </a:r>
                      <a:endParaRPr lang="pt-PT" sz="9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/>
                        <a:t>Denominação</a:t>
                      </a:r>
                      <a:endParaRPr lang="pt-PT" sz="9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i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Valor Mínimo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Valor Máximo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i="0" dirty="0" smtClean="0">
                          <a:solidFill>
                            <a:schemeClr val="lt1"/>
                          </a:solidFill>
                          <a:latin typeface="+mn-lt"/>
                        </a:rPr>
                        <a:t>Valor</a:t>
                      </a:r>
                      <a:endParaRPr lang="pt-PT" sz="900" i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9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TSC</a:t>
                      </a:r>
                      <a:endParaRPr lang="pt-PT" sz="900" b="1" i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9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Editável </a:t>
                      </a:r>
                      <a:endParaRPr lang="pt-PT" sz="900" b="1" i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366558"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Tarifa</a:t>
                      </a:r>
                      <a:endParaRPr lang="pt-PT" sz="9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9365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98728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4809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97453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4681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96181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4554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94907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900" dirty="0" smtClean="0"/>
                        <a:t>Visa </a:t>
                      </a:r>
                      <a:r>
                        <a:rPr lang="pt-PT" sz="900" dirty="0" err="1" smtClean="0"/>
                        <a:t>Electron</a:t>
                      </a:r>
                      <a:r>
                        <a:rPr lang="pt-PT" sz="900" baseline="0" dirty="0" smtClean="0"/>
                        <a:t> Domestico</a:t>
                      </a:r>
                      <a:endParaRPr lang="pt-PT" sz="9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0,05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9,99€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0,35€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0,8%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9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  <a:tr h="366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Tarifa</a:t>
                      </a:r>
                    </a:p>
                    <a:p>
                      <a:pPr algn="ctr"/>
                      <a:endParaRPr lang="pt-PT" sz="9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Visa </a:t>
                      </a:r>
                      <a:r>
                        <a:rPr lang="pt-PT" sz="9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Electron</a:t>
                      </a:r>
                      <a:r>
                        <a:rPr lang="pt-PT" sz="9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 EEA</a:t>
                      </a:r>
                      <a:endParaRPr lang="pt-PT" sz="9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7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9,99€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0,35€</a:t>
                      </a:r>
                    </a:p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9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0,9%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9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91606"/>
                  </a:ext>
                </a:extLst>
              </a:tr>
              <a:tr h="366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Tarifa</a:t>
                      </a:r>
                    </a:p>
                    <a:p>
                      <a:pPr algn="ctr"/>
                      <a:endParaRPr lang="pt-PT" sz="9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Visa </a:t>
                      </a:r>
                      <a:r>
                        <a:rPr lang="pt-PT" sz="9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Electron</a:t>
                      </a:r>
                      <a:r>
                        <a:rPr lang="pt-PT" sz="9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 NEEA</a:t>
                      </a:r>
                      <a:endParaRPr lang="pt-PT" sz="9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7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9,99€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0,35€</a:t>
                      </a:r>
                    </a:p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9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1,0%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9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651582"/>
                  </a:ext>
                </a:extLst>
              </a:tr>
              <a:tr h="224008"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Mensalidade</a:t>
                      </a:r>
                      <a:endParaRPr lang="pt-PT" sz="9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Mensalidade</a:t>
                      </a:r>
                      <a:r>
                        <a:rPr lang="pt-PT" sz="9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 1 </a:t>
                      </a:r>
                      <a:endParaRPr lang="pt-PT" sz="9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9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9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10€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9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9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091540"/>
                  </a:ext>
                </a:extLst>
              </a:tr>
              <a:tr h="366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Mensalidade</a:t>
                      </a:r>
                    </a:p>
                    <a:p>
                      <a:pPr algn="ctr"/>
                      <a:endParaRPr lang="pt-PT" sz="9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Mensalidade</a:t>
                      </a:r>
                      <a:r>
                        <a:rPr lang="pt-PT" sz="9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 2</a:t>
                      </a:r>
                      <a:endParaRPr lang="pt-PT" sz="9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9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9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5€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9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9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564065"/>
                  </a:ext>
                </a:extLst>
              </a:tr>
            </a:tbl>
          </a:graphicData>
        </a:graphic>
      </p:graphicFrame>
      <p:sp>
        <p:nvSpPr>
          <p:cNvPr id="63" name="Rectangle 62"/>
          <p:cNvSpPr>
            <a:spLocks noChangeAspect="1"/>
          </p:cNvSpPr>
          <p:nvPr/>
        </p:nvSpPr>
        <p:spPr>
          <a:xfrm>
            <a:off x="9255676" y="2902789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5" name="Half Frame 64"/>
          <p:cNvSpPr>
            <a:spLocks noChangeAspect="1"/>
          </p:cNvSpPr>
          <p:nvPr/>
        </p:nvSpPr>
        <p:spPr>
          <a:xfrm rot="13109487">
            <a:off x="9292653" y="2912353"/>
            <a:ext cx="49749" cy="85730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>
            <a:spLocks noChangeAspect="1"/>
          </p:cNvSpPr>
          <p:nvPr/>
        </p:nvSpPr>
        <p:spPr>
          <a:xfrm>
            <a:off x="9255676" y="3254611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0" name="Rectangle 69"/>
          <p:cNvSpPr>
            <a:spLocks noChangeAspect="1"/>
          </p:cNvSpPr>
          <p:nvPr/>
        </p:nvSpPr>
        <p:spPr>
          <a:xfrm>
            <a:off x="9255676" y="3619374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1" name="Rectangle 80"/>
          <p:cNvSpPr>
            <a:spLocks noChangeAspect="1"/>
          </p:cNvSpPr>
          <p:nvPr/>
        </p:nvSpPr>
        <p:spPr>
          <a:xfrm>
            <a:off x="9250332" y="4166531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2" name="Rectangle 81"/>
          <p:cNvSpPr>
            <a:spLocks noChangeAspect="1"/>
          </p:cNvSpPr>
          <p:nvPr/>
        </p:nvSpPr>
        <p:spPr>
          <a:xfrm>
            <a:off x="9255676" y="3870025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1" name="Rectangle 100"/>
          <p:cNvSpPr/>
          <p:nvPr/>
        </p:nvSpPr>
        <p:spPr>
          <a:xfrm>
            <a:off x="9143878" y="7186752"/>
            <a:ext cx="1359844" cy="185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ANEXAR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584321" y="1961619"/>
            <a:ext cx="1176006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918108" y="1977055"/>
            <a:ext cx="1578827" cy="29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58199" y="1967446"/>
            <a:ext cx="1179777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70970" y="1973597"/>
            <a:ext cx="1257823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4" name="Down Arrow Callout 103"/>
          <p:cNvSpPr/>
          <p:nvPr/>
        </p:nvSpPr>
        <p:spPr>
          <a:xfrm>
            <a:off x="7533106" y="1972996"/>
            <a:ext cx="1385002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947215" y="1967446"/>
            <a:ext cx="1321561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7" name="Straight Connector 106"/>
          <p:cNvCxnSpPr>
            <a:stCxn id="108" idx="1"/>
            <a:endCxn id="3" idx="3"/>
          </p:cNvCxnSpPr>
          <p:nvPr/>
        </p:nvCxnSpPr>
        <p:spPr>
          <a:xfrm flipH="1">
            <a:off x="9905820" y="3468861"/>
            <a:ext cx="852508" cy="1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10758328" y="3067920"/>
            <a:ext cx="1161336" cy="80188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900" b="1" dirty="0" smtClean="0">
                <a:solidFill>
                  <a:schemeClr val="tx1"/>
                </a:solidFill>
              </a:rPr>
              <a:t>Canal Não Presencial: </a:t>
            </a:r>
            <a:r>
              <a:rPr lang="pt-PT" sz="900" dirty="0" smtClean="0">
                <a:solidFill>
                  <a:schemeClr val="tx1"/>
                </a:solidFill>
              </a:rPr>
              <a:t>Não é editável, todos os campos estarão bloqueados </a:t>
            </a:r>
            <a:endParaRPr lang="pt-PT" sz="9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6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5" name="Rectangle 114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829100" y="2410305"/>
            <a:ext cx="1076720" cy="21171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6" name="Half Frame 105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9" name="Rectangle 108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18" name="Rectangle 117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20" name="Rectangle 119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21" name="L-Shape 120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22" name="Rectangle 121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49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1313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8701288" y="3848072"/>
            <a:ext cx="2668325" cy="2574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800"/>
              </a:spcBef>
              <a:buSzPct val="176000"/>
            </a:pPr>
            <a:r>
              <a:rPr lang="pt-PT" sz="933" b="1" dirty="0">
                <a:cs typeface="Arial" pitchFamily="34" charset="0"/>
              </a:rPr>
              <a:t>Sessão 9</a:t>
            </a:r>
          </a:p>
          <a:p>
            <a:pPr marL="228594" indent="-228594">
              <a:spcBef>
                <a:spcPts val="800"/>
              </a:spcBef>
              <a:buSzPct val="176000"/>
              <a:buFont typeface="Arial" panose="020B0604020202020204" pitchFamily="34" charset="0"/>
              <a:buChar char="•"/>
            </a:pPr>
            <a:r>
              <a:rPr lang="pt-PT" sz="933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1ª Etapa – Jornada FE</a:t>
            </a:r>
          </a:p>
          <a:p>
            <a:pPr marL="228594" indent="-228594">
              <a:spcBef>
                <a:spcPts val="800"/>
              </a:spcBef>
              <a:buSzPct val="176000"/>
              <a:buFont typeface="Arial" panose="020B0604020202020204" pitchFamily="34" charset="0"/>
              <a:buChar char="•"/>
            </a:pPr>
            <a:r>
              <a:rPr lang="pt-PT" sz="933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1ª Etapa – Tratamento BE (Tratamento Documental e Validações)</a:t>
            </a:r>
          </a:p>
          <a:p>
            <a:pPr marL="228594" indent="-228594">
              <a:spcBef>
                <a:spcPts val="800"/>
              </a:spcBef>
              <a:buSzPct val="176000"/>
              <a:buFont typeface="Arial" panose="020B0604020202020204" pitchFamily="34" charset="0"/>
              <a:buChar char="•"/>
            </a:pPr>
            <a:r>
              <a:rPr lang="pt-PT" sz="933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Serviços de Integração usados nesta </a:t>
            </a:r>
            <a:r>
              <a:rPr lang="pt-PT" sz="933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etapa</a:t>
            </a:r>
          </a:p>
          <a:p>
            <a:pPr marL="228594" indent="-228594">
              <a:spcBef>
                <a:spcPts val="800"/>
              </a:spcBef>
              <a:buSzPct val="176000"/>
              <a:buFont typeface="Arial" panose="020B0604020202020204" pitchFamily="34" charset="0"/>
              <a:buChar char="•"/>
            </a:pPr>
            <a:r>
              <a:rPr lang="pt-PT" sz="933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2ª Etapa – Jornada FE</a:t>
            </a:r>
          </a:p>
          <a:p>
            <a:pPr marL="228594" indent="-228594">
              <a:spcBef>
                <a:spcPts val="800"/>
              </a:spcBef>
              <a:buSzPct val="176000"/>
              <a:buFont typeface="Arial" panose="020B0604020202020204" pitchFamily="34" charset="0"/>
              <a:buChar char="•"/>
            </a:pPr>
            <a:r>
              <a:rPr lang="pt-PT" sz="933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2ª Etapa – Tratamento BE ( Validação do Pack Contratual + Validação de Elegibilidade e Risco + Conclusão do Processo)</a:t>
            </a:r>
          </a:p>
          <a:p>
            <a:pPr marL="228594" indent="-228594">
              <a:spcBef>
                <a:spcPts val="800"/>
              </a:spcBef>
              <a:buSzPct val="176000"/>
              <a:buFont typeface="Arial" panose="020B0604020202020204" pitchFamily="34" charset="0"/>
              <a:buChar char="•"/>
            </a:pPr>
            <a:r>
              <a:rPr lang="pt-PT" sz="933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Serviços de Integração usados nesta </a:t>
            </a:r>
            <a:r>
              <a:rPr lang="pt-PT" sz="933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etapa</a:t>
            </a:r>
            <a:endParaRPr lang="pt-PT" sz="933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8721902" y="3513154"/>
            <a:ext cx="2709801" cy="33573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33" b="1" dirty="0">
                <a:solidFill>
                  <a:schemeClr val="accent1"/>
                </a:solidFill>
                <a:cs typeface="Arial" panose="020B0604020202020204" pitchFamily="34" charset="0"/>
              </a:rPr>
              <a:t>Canal Não presencial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476557" y="3512336"/>
            <a:ext cx="8111692" cy="33573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33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Oferta </a:t>
            </a:r>
            <a:r>
              <a:rPr lang="pt-PT" sz="933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Comercial e </a:t>
            </a:r>
            <a:r>
              <a:rPr lang="pt-PT" sz="933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Pricing</a:t>
            </a:r>
            <a:endParaRPr lang="pt-PT" sz="933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14239-3409-194B-9049-2613703D29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6136" y="644692"/>
            <a:ext cx="11379731" cy="504825"/>
          </a:xfrm>
        </p:spPr>
        <p:txBody>
          <a:bodyPr/>
          <a:lstStyle/>
          <a:p>
            <a:r>
              <a:rPr lang="en-US" dirty="0" smtClean="0"/>
              <a:t>Plano da </a:t>
            </a:r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análise</a:t>
            </a:r>
            <a:r>
              <a:rPr lang="en-US" dirty="0" smtClean="0"/>
              <a:t> – Agenda </a:t>
            </a:r>
            <a:r>
              <a:rPr lang="en-US" dirty="0" err="1" smtClean="0"/>
              <a:t>Sessões</a:t>
            </a:r>
            <a:r>
              <a:rPr lang="en-US" dirty="0" smtClean="0"/>
              <a:t> </a:t>
            </a:r>
            <a:r>
              <a:rPr lang="en-US" dirty="0" err="1" smtClean="0"/>
              <a:t>Técnico-Funcionais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334435" y="1210720"/>
            <a:ext cx="11425765" cy="33573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67" b="1" dirty="0">
                <a:latin typeface="Arial" panose="020B0604020202020204" pitchFamily="34" charset="0"/>
                <a:cs typeface="Arial" panose="020B0604020202020204" pitchFamily="34" charset="0"/>
              </a:rPr>
              <a:t>Data das Sessões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333621" y="3458029"/>
            <a:ext cx="11426577" cy="2947004"/>
          </a:xfrm>
          <a:prstGeom prst="roundRect">
            <a:avLst>
              <a:gd name="adj" fmla="val 7293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67" b="1" dirty="0">
                <a:cs typeface="Arial" panose="020B0604020202020204" pitchFamily="34" charset="0"/>
              </a:rPr>
              <a:t>)Data das Sessões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334434" y="3073988"/>
            <a:ext cx="11425765" cy="33573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67" b="1" dirty="0">
                <a:latin typeface="Arial" panose="020B0604020202020204" pitchFamily="34" charset="0"/>
                <a:cs typeface="Arial" panose="020B0604020202020204" pitchFamily="34" charset="0"/>
              </a:rPr>
              <a:t>Âmbito proposto para as Sessões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342904" y="3850518"/>
            <a:ext cx="2668325" cy="871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800"/>
              </a:spcBef>
              <a:buSzPct val="176000"/>
            </a:pPr>
            <a:r>
              <a:rPr lang="pt-PT" sz="933" b="1" dirty="0">
                <a:latin typeface="Arial" pitchFamily="34" charset="0"/>
                <a:cs typeface="Arial" pitchFamily="34" charset="0"/>
              </a:rPr>
              <a:t>Sessão 5</a:t>
            </a:r>
          </a:p>
          <a:p>
            <a:pPr marL="228594" indent="-228594">
              <a:spcBef>
                <a:spcPts val="800"/>
              </a:spcBef>
              <a:buSzPct val="176000"/>
              <a:buFont typeface="Arial" panose="020B0604020202020204" pitchFamily="34" charset="0"/>
              <a:buChar char="•"/>
            </a:pPr>
            <a:r>
              <a:rPr lang="pt-PT" sz="933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Oferta Comercial-FE + BE</a:t>
            </a:r>
          </a:p>
          <a:p>
            <a:pPr marL="228594" indent="-228594">
              <a:spcBef>
                <a:spcPts val="800"/>
              </a:spcBef>
              <a:buSzPct val="176000"/>
              <a:buFont typeface="Arial" panose="020B0604020202020204" pitchFamily="34" charset="0"/>
              <a:buChar char="•"/>
            </a:pPr>
            <a:r>
              <a:rPr lang="pt-PT" sz="933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Serviços de Integração usados nesta etapa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3068013" y="3850518"/>
            <a:ext cx="2430888" cy="728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800"/>
              </a:spcBef>
              <a:buSzPct val="176000"/>
            </a:pPr>
            <a:r>
              <a:rPr lang="pt-PT" sz="933" b="1" dirty="0">
                <a:latin typeface="Arial" pitchFamily="34" charset="0"/>
                <a:cs typeface="Arial" pitchFamily="34" charset="0"/>
              </a:rPr>
              <a:t>Sessão </a:t>
            </a:r>
            <a:r>
              <a:rPr lang="pt-PT" sz="933" b="1" dirty="0" smtClean="0">
                <a:latin typeface="Arial" pitchFamily="34" charset="0"/>
                <a:cs typeface="Arial" pitchFamily="34" charset="0"/>
              </a:rPr>
              <a:t>6 e 7 e 12</a:t>
            </a:r>
            <a:endParaRPr lang="pt-PT" sz="933" b="1" dirty="0">
              <a:latin typeface="Arial" pitchFamily="34" charset="0"/>
              <a:cs typeface="Arial" pitchFamily="34" charset="0"/>
            </a:endParaRPr>
          </a:p>
          <a:p>
            <a:pPr marL="228594" indent="-228594">
              <a:spcBef>
                <a:spcPts val="800"/>
              </a:spcBef>
              <a:buSzPct val="176000"/>
              <a:buFont typeface="Arial" panose="020B0604020202020204" pitchFamily="34" charset="0"/>
              <a:buChar char="•"/>
            </a:pPr>
            <a:r>
              <a:rPr lang="pt-PT" sz="933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Oferta Comercial</a:t>
            </a:r>
          </a:p>
          <a:p>
            <a:pPr>
              <a:spcBef>
                <a:spcPts val="800"/>
              </a:spcBef>
              <a:buSzPct val="176000"/>
            </a:pPr>
            <a:r>
              <a:rPr lang="pt-PT" sz="933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(Continuação)</a:t>
            </a:r>
            <a:endParaRPr lang="pt-PT" sz="933" b="1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727571" y="3875597"/>
            <a:ext cx="2668325" cy="482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800"/>
              </a:spcBef>
              <a:buSzPct val="176000"/>
            </a:pPr>
            <a:r>
              <a:rPr lang="pt-PT" sz="933" b="1" dirty="0">
                <a:cs typeface="Arial" pitchFamily="34" charset="0"/>
              </a:rPr>
              <a:t>Sessão </a:t>
            </a:r>
            <a:r>
              <a:rPr lang="pt-PT" sz="933" b="1" dirty="0" smtClean="0">
                <a:cs typeface="Arial" pitchFamily="34" charset="0"/>
              </a:rPr>
              <a:t>8 e 11</a:t>
            </a:r>
            <a:endParaRPr lang="pt-PT" sz="933" b="1" dirty="0">
              <a:cs typeface="Arial" pitchFamily="34" charset="0"/>
            </a:endParaRPr>
          </a:p>
          <a:p>
            <a:pPr marL="228594" indent="-228594">
              <a:spcBef>
                <a:spcPts val="800"/>
              </a:spcBef>
              <a:buSzPct val="176000"/>
              <a:buFont typeface="Arial" panose="020B0604020202020204" pitchFamily="34" charset="0"/>
              <a:buChar char="•"/>
            </a:pPr>
            <a:r>
              <a:rPr lang="pt-PT" sz="933" b="1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Pricing</a:t>
            </a:r>
            <a:endParaRPr lang="pt-PT" sz="933" b="1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334433" y="1611270"/>
            <a:ext cx="11425767" cy="1408412"/>
          </a:xfrm>
          <a:prstGeom prst="roundRect">
            <a:avLst>
              <a:gd name="adj" fmla="val 7293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67" b="1" dirty="0">
                <a:latin typeface="Arial" panose="020B0604020202020204" pitchFamily="34" charset="0"/>
                <a:cs typeface="Arial" panose="020B0604020202020204" pitchFamily="34" charset="0"/>
              </a:rPr>
              <a:t>Data das Sessões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75" y="2310334"/>
            <a:ext cx="1052400" cy="197325"/>
          </a:xfrm>
          <a:prstGeom prst="rect">
            <a:avLst/>
          </a:prstGeom>
        </p:spPr>
      </p:pic>
      <p:sp>
        <p:nvSpPr>
          <p:cNvPr id="107" name="Rectangle 106"/>
          <p:cNvSpPr/>
          <p:nvPr/>
        </p:nvSpPr>
        <p:spPr>
          <a:xfrm>
            <a:off x="380816" y="2773460"/>
            <a:ext cx="146065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800"/>
              </a:spcBef>
              <a:buSzPct val="176000"/>
            </a:pPr>
            <a:r>
              <a:rPr lang="pt-PT" sz="800" b="1" dirty="0">
                <a:latin typeface="Arial" pitchFamily="34" charset="0"/>
                <a:cs typeface="Arial" pitchFamily="34" charset="0"/>
              </a:rPr>
              <a:t>(M) </a:t>
            </a:r>
            <a:r>
              <a:rPr lang="pt-PT" sz="800" dirty="0">
                <a:latin typeface="Arial" pitchFamily="34" charset="0"/>
                <a:cs typeface="Arial" pitchFamily="34" charset="0"/>
              </a:rPr>
              <a:t>– Manhã       </a:t>
            </a:r>
            <a:r>
              <a:rPr lang="pt-PT" sz="800" b="1" dirty="0">
                <a:latin typeface="Arial" pitchFamily="34" charset="0"/>
                <a:cs typeface="Arial" pitchFamily="34" charset="0"/>
              </a:rPr>
              <a:t>(T)</a:t>
            </a:r>
            <a:r>
              <a:rPr lang="pt-PT" sz="800" dirty="0">
                <a:latin typeface="Arial" pitchFamily="34" charset="0"/>
                <a:cs typeface="Arial" pitchFamily="34" charset="0"/>
              </a:rPr>
              <a:t> - Tarde</a:t>
            </a:r>
            <a:endParaRPr lang="pt-PT" sz="8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0" y="1792684"/>
            <a:ext cx="948512" cy="384241"/>
          </a:xfrm>
          <a:prstGeom prst="rect">
            <a:avLst/>
          </a:prstGeom>
        </p:spPr>
      </p:pic>
      <p:cxnSp>
        <p:nvCxnSpPr>
          <p:cNvPr id="98" name="Straight Connector 97"/>
          <p:cNvCxnSpPr>
            <a:stCxn id="103" idx="3"/>
            <a:endCxn id="104" idx="1"/>
          </p:cNvCxnSpPr>
          <p:nvPr/>
        </p:nvCxnSpPr>
        <p:spPr>
          <a:xfrm flipV="1">
            <a:off x="1696839" y="2246250"/>
            <a:ext cx="9107780" cy="27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iamond 102"/>
          <p:cNvSpPr/>
          <p:nvPr/>
        </p:nvSpPr>
        <p:spPr>
          <a:xfrm>
            <a:off x="1508975" y="2171243"/>
            <a:ext cx="187864" cy="204180"/>
          </a:xfrm>
          <a:prstGeom prst="diamond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sz="1467"/>
          </a:p>
        </p:txBody>
      </p:sp>
      <p:sp>
        <p:nvSpPr>
          <p:cNvPr id="104" name="Diamond 103"/>
          <p:cNvSpPr/>
          <p:nvPr/>
        </p:nvSpPr>
        <p:spPr>
          <a:xfrm>
            <a:off x="10804619" y="2144160"/>
            <a:ext cx="187864" cy="204180"/>
          </a:xfrm>
          <a:prstGeom prst="diamond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sz="1467"/>
          </a:p>
        </p:txBody>
      </p:sp>
      <p:grpSp>
        <p:nvGrpSpPr>
          <p:cNvPr id="108" name="Group 107"/>
          <p:cNvGrpSpPr/>
          <p:nvPr/>
        </p:nvGrpSpPr>
        <p:grpSpPr>
          <a:xfrm>
            <a:off x="1895578" y="1848103"/>
            <a:ext cx="671505" cy="849310"/>
            <a:chOff x="2024113" y="1411069"/>
            <a:chExt cx="550872" cy="690214"/>
          </a:xfrm>
        </p:grpSpPr>
        <p:sp>
          <p:nvSpPr>
            <p:cNvPr id="109" name="Rectangle 108"/>
            <p:cNvSpPr/>
            <p:nvPr/>
          </p:nvSpPr>
          <p:spPr>
            <a:xfrm>
              <a:off x="2030004" y="1411069"/>
              <a:ext cx="531636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Sessão 1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2262301" y="171309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024113" y="1924360"/>
              <a:ext cx="550872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(M) 19/01 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77884" y="1827236"/>
            <a:ext cx="671505" cy="849310"/>
            <a:chOff x="2024113" y="1411069"/>
            <a:chExt cx="550872" cy="690214"/>
          </a:xfrm>
        </p:grpSpPr>
        <p:sp>
          <p:nvSpPr>
            <p:cNvPr id="113" name="Rectangle 112"/>
            <p:cNvSpPr/>
            <p:nvPr/>
          </p:nvSpPr>
          <p:spPr>
            <a:xfrm>
              <a:off x="2030004" y="1411069"/>
              <a:ext cx="531636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Sessão 3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2262301" y="171309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024113" y="1924360"/>
              <a:ext cx="550872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(M) 26/01 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055201" y="1817975"/>
            <a:ext cx="671505" cy="849310"/>
            <a:chOff x="2024113" y="1411069"/>
            <a:chExt cx="550872" cy="690214"/>
          </a:xfrm>
        </p:grpSpPr>
        <p:sp>
          <p:nvSpPr>
            <p:cNvPr id="119" name="Rectangle 118"/>
            <p:cNvSpPr/>
            <p:nvPr/>
          </p:nvSpPr>
          <p:spPr>
            <a:xfrm>
              <a:off x="2030004" y="1411069"/>
              <a:ext cx="531636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Sessão 4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2262301" y="171309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024113" y="1924360"/>
              <a:ext cx="550872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(M) 31/01 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785691" y="1817975"/>
            <a:ext cx="671505" cy="849310"/>
            <a:chOff x="2024113" y="1411069"/>
            <a:chExt cx="550872" cy="690214"/>
          </a:xfrm>
        </p:grpSpPr>
        <p:sp>
          <p:nvSpPr>
            <p:cNvPr id="123" name="Rectangle 122"/>
            <p:cNvSpPr/>
            <p:nvPr/>
          </p:nvSpPr>
          <p:spPr>
            <a:xfrm>
              <a:off x="2030004" y="1411069"/>
              <a:ext cx="531636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Sessão 5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2262301" y="171309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024113" y="1924360"/>
              <a:ext cx="550872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(M) 03/02 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526263" y="1827235"/>
            <a:ext cx="671505" cy="849311"/>
            <a:chOff x="2024113" y="1411068"/>
            <a:chExt cx="550872" cy="690215"/>
          </a:xfrm>
        </p:grpSpPr>
        <p:sp>
          <p:nvSpPr>
            <p:cNvPr id="127" name="Rectangle 126"/>
            <p:cNvSpPr/>
            <p:nvPr/>
          </p:nvSpPr>
          <p:spPr>
            <a:xfrm>
              <a:off x="2030003" y="1411068"/>
              <a:ext cx="531636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Sessão 6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2262301" y="171309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24113" y="1924360"/>
              <a:ext cx="550872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(M) </a:t>
              </a:r>
              <a:r>
                <a:rPr lang="pt-PT" sz="933" b="1" dirty="0" smtClean="0">
                  <a:latin typeface="Arial" pitchFamily="34" charset="0"/>
                  <a:cs typeface="Arial" pitchFamily="34" charset="0"/>
                </a:rPr>
                <a:t>08/02 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256414" y="1827236"/>
            <a:ext cx="671505" cy="849310"/>
            <a:chOff x="2024113" y="1411069"/>
            <a:chExt cx="550872" cy="690214"/>
          </a:xfrm>
        </p:grpSpPr>
        <p:sp>
          <p:nvSpPr>
            <p:cNvPr id="131" name="Rectangle 130"/>
            <p:cNvSpPr/>
            <p:nvPr/>
          </p:nvSpPr>
          <p:spPr>
            <a:xfrm>
              <a:off x="2030004" y="1411069"/>
              <a:ext cx="531636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Sessão 7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2262301" y="171309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024113" y="1924360"/>
              <a:ext cx="550872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(M) </a:t>
              </a:r>
              <a:r>
                <a:rPr lang="pt-PT" sz="933" b="1" dirty="0" smtClean="0">
                  <a:latin typeface="Arial" pitchFamily="34" charset="0"/>
                  <a:cs typeface="Arial" pitchFamily="34" charset="0"/>
                </a:rPr>
                <a:t>10/02 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2656253" y="1837211"/>
            <a:ext cx="671505" cy="849310"/>
            <a:chOff x="2024113" y="1411069"/>
            <a:chExt cx="550872" cy="690214"/>
          </a:xfrm>
        </p:grpSpPr>
        <p:sp>
          <p:nvSpPr>
            <p:cNvPr id="135" name="Rectangle 134"/>
            <p:cNvSpPr/>
            <p:nvPr/>
          </p:nvSpPr>
          <p:spPr>
            <a:xfrm>
              <a:off x="2030004" y="1411069"/>
              <a:ext cx="531636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Sessão 2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2262301" y="171309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024113" y="1924360"/>
              <a:ext cx="550872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(M) 24/01 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975746" y="1841231"/>
            <a:ext cx="671505" cy="849310"/>
            <a:chOff x="2024113" y="1411069"/>
            <a:chExt cx="550872" cy="690214"/>
          </a:xfrm>
        </p:grpSpPr>
        <p:sp>
          <p:nvSpPr>
            <p:cNvPr id="140" name="Rectangle 139"/>
            <p:cNvSpPr/>
            <p:nvPr/>
          </p:nvSpPr>
          <p:spPr>
            <a:xfrm>
              <a:off x="2030004" y="1411069"/>
              <a:ext cx="531636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Sessão 8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>
              <a:off x="2262301" y="171309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024113" y="1924360"/>
              <a:ext cx="550872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(M) </a:t>
              </a:r>
              <a:r>
                <a:rPr lang="pt-PT" sz="933" b="1" dirty="0" smtClean="0">
                  <a:latin typeface="Arial" pitchFamily="34" charset="0"/>
                  <a:cs typeface="Arial" pitchFamily="34" charset="0"/>
                </a:rPr>
                <a:t>15/02 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45" name="Picture 1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53" y="2027759"/>
            <a:ext cx="433046" cy="375373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81" y="2028489"/>
            <a:ext cx="433046" cy="375373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700" y="2019936"/>
            <a:ext cx="433046" cy="375373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294" y="2001934"/>
            <a:ext cx="433046" cy="375373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141" y="2022093"/>
            <a:ext cx="433046" cy="375373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818" y="2021776"/>
            <a:ext cx="433046" cy="375373"/>
          </a:xfrm>
          <a:prstGeom prst="rect">
            <a:avLst/>
          </a:prstGeom>
        </p:spPr>
      </p:pic>
      <p:grpSp>
        <p:nvGrpSpPr>
          <p:cNvPr id="153" name="Group 152"/>
          <p:cNvGrpSpPr/>
          <p:nvPr/>
        </p:nvGrpSpPr>
        <p:grpSpPr>
          <a:xfrm>
            <a:off x="7701195" y="1848103"/>
            <a:ext cx="671505" cy="849310"/>
            <a:chOff x="2024113" y="1411069"/>
            <a:chExt cx="550872" cy="690214"/>
          </a:xfrm>
        </p:grpSpPr>
        <p:sp>
          <p:nvSpPr>
            <p:cNvPr id="154" name="Rectangle 153"/>
            <p:cNvSpPr/>
            <p:nvPr/>
          </p:nvSpPr>
          <p:spPr>
            <a:xfrm>
              <a:off x="2030004" y="1411069"/>
              <a:ext cx="531636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Sessão </a:t>
              </a:r>
              <a:r>
                <a:rPr lang="pt-PT" sz="933" b="1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2262301" y="171309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024113" y="1924360"/>
              <a:ext cx="550872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(M) </a:t>
              </a:r>
              <a:r>
                <a:rPr lang="pt-PT" sz="933" b="1" dirty="0" smtClean="0">
                  <a:latin typeface="Arial" pitchFamily="34" charset="0"/>
                  <a:cs typeface="Arial" pitchFamily="34" charset="0"/>
                </a:rPr>
                <a:t>22/02 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8413920" y="1870404"/>
            <a:ext cx="716790" cy="849310"/>
            <a:chOff x="2024113" y="1411069"/>
            <a:chExt cx="588022" cy="690214"/>
          </a:xfrm>
        </p:grpSpPr>
        <p:sp>
          <p:nvSpPr>
            <p:cNvPr id="158" name="Rectangle 157"/>
            <p:cNvSpPr/>
            <p:nvPr/>
          </p:nvSpPr>
          <p:spPr>
            <a:xfrm>
              <a:off x="2030004" y="1411069"/>
              <a:ext cx="582131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Sessão </a:t>
              </a:r>
              <a:r>
                <a:rPr lang="pt-PT" sz="933" b="1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>
              <a:off x="2262301" y="171309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024113" y="1924360"/>
              <a:ext cx="525625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pt-PT" sz="933" b="1" dirty="0">
                  <a:latin typeface="Arial" pitchFamily="34" charset="0"/>
                  <a:cs typeface="Arial" pitchFamily="34" charset="0"/>
                </a:rPr>
                <a:t>M</a:t>
              </a:r>
              <a:r>
                <a:rPr lang="pt-PT" sz="933" b="1" dirty="0" smtClean="0">
                  <a:latin typeface="Arial" pitchFamily="34" charset="0"/>
                  <a:cs typeface="Arial" pitchFamily="34" charset="0"/>
                </a:rPr>
                <a:t>) 24/02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536" y="2046274"/>
            <a:ext cx="433046" cy="37537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849" y="2035679"/>
            <a:ext cx="433046" cy="375373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040" y="2054363"/>
            <a:ext cx="433046" cy="375373"/>
          </a:xfrm>
          <a:prstGeom prst="rect">
            <a:avLst/>
          </a:prstGeom>
        </p:spPr>
      </p:pic>
      <p:sp>
        <p:nvSpPr>
          <p:cNvPr id="72" name="Rectangle 1"/>
          <p:cNvSpPr>
            <a:spLocks noChangeArrowheads="1"/>
          </p:cNvSpPr>
          <p:nvPr/>
        </p:nvSpPr>
        <p:spPr bwMode="auto">
          <a:xfrm>
            <a:off x="8653539" y="50028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78" name="Group 77"/>
          <p:cNvGrpSpPr/>
          <p:nvPr/>
        </p:nvGrpSpPr>
        <p:grpSpPr>
          <a:xfrm>
            <a:off x="9149193" y="1870404"/>
            <a:ext cx="783355" cy="867506"/>
            <a:chOff x="2024113" y="1411068"/>
            <a:chExt cx="642629" cy="705001"/>
          </a:xfrm>
        </p:grpSpPr>
        <p:sp>
          <p:nvSpPr>
            <p:cNvPr id="79" name="Rectangle 78"/>
            <p:cNvSpPr/>
            <p:nvPr/>
          </p:nvSpPr>
          <p:spPr>
            <a:xfrm>
              <a:off x="2030004" y="1411068"/>
              <a:ext cx="636738" cy="1917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Sessão </a:t>
              </a:r>
              <a:r>
                <a:rPr lang="pt-PT" sz="933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2262301" y="171309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4113" y="1924360"/>
              <a:ext cx="602547" cy="1917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(M) </a:t>
              </a:r>
              <a:r>
                <a:rPr lang="pt-PT" sz="933" b="1" dirty="0" smtClean="0">
                  <a:latin typeface="Arial" pitchFamily="34" charset="0"/>
                  <a:cs typeface="Arial" pitchFamily="34" charset="0"/>
                </a:rPr>
                <a:t>03/03 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875497" y="1843800"/>
            <a:ext cx="783355" cy="867504"/>
            <a:chOff x="2024113" y="1411069"/>
            <a:chExt cx="642629" cy="705000"/>
          </a:xfrm>
        </p:grpSpPr>
        <p:sp>
          <p:nvSpPr>
            <p:cNvPr id="84" name="Rectangle 83"/>
            <p:cNvSpPr/>
            <p:nvPr/>
          </p:nvSpPr>
          <p:spPr>
            <a:xfrm>
              <a:off x="2030004" y="1411069"/>
              <a:ext cx="636738" cy="1917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Sessão </a:t>
              </a:r>
              <a:r>
                <a:rPr lang="pt-PT" sz="933" b="1" dirty="0" smtClean="0">
                  <a:latin typeface="Arial" pitchFamily="34" charset="0"/>
                  <a:cs typeface="Arial" pitchFamily="34" charset="0"/>
                </a:rPr>
                <a:t>12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2262301" y="171309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024113" y="1924360"/>
              <a:ext cx="602547" cy="1917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(M) </a:t>
              </a:r>
              <a:r>
                <a:rPr lang="pt-PT" sz="933" b="1" dirty="0" smtClean="0">
                  <a:latin typeface="Arial" pitchFamily="34" charset="0"/>
                  <a:cs typeface="Arial" pitchFamily="34" charset="0"/>
                </a:rPr>
                <a:t>11/03 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52" name="Picture 1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978" y="2011195"/>
            <a:ext cx="433046" cy="375373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242" y="2063275"/>
            <a:ext cx="433046" cy="375373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100" y="2063199"/>
            <a:ext cx="433046" cy="37537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5</a:t>
            </a:fld>
            <a:endParaRPr lang="pt-PT" dirty="0"/>
          </a:p>
        </p:txBody>
      </p:sp>
      <p:sp>
        <p:nvSpPr>
          <p:cNvPr id="92" name="Title 3">
            <a:extLst>
              <a:ext uri="{FF2B5EF4-FFF2-40B4-BE49-F238E27FC236}">
                <a16:creationId xmlns:a16="http://schemas.microsoft.com/office/drawing/2014/main" id="{439D586D-5635-A344-A2DE-0948CC4B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36" y="202409"/>
            <a:ext cx="11379731" cy="561975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Plano de </a:t>
            </a:r>
            <a:r>
              <a:rPr lang="en-US" dirty="0" err="1" smtClean="0"/>
              <a:t>Projeto</a:t>
            </a:r>
            <a:r>
              <a:rPr lang="en-US" dirty="0" smtClean="0"/>
              <a:t> (2/3)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1854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510624" y="1720257"/>
            <a:ext cx="1070230" cy="49486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64734" y="1913582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grpSp>
        <p:nvGrpSpPr>
          <p:cNvPr id="207" name="Group 206"/>
          <p:cNvGrpSpPr>
            <a:grpSpLocks noChangeAspect="1"/>
          </p:cNvGrpSpPr>
          <p:nvPr/>
        </p:nvGrpSpPr>
        <p:grpSpPr>
          <a:xfrm>
            <a:off x="10361452" y="6498051"/>
            <a:ext cx="216000" cy="216000"/>
            <a:chOff x="2133905" y="990905"/>
            <a:chExt cx="5609626" cy="5609626"/>
          </a:xfrm>
        </p:grpSpPr>
        <p:sp>
          <p:nvSpPr>
            <p:cNvPr id="208" name="Isosceles Triangle 207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09" name="Rectangle 208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279" name="TextBox 278"/>
          <p:cNvSpPr txBox="1"/>
          <p:nvPr/>
        </p:nvSpPr>
        <p:spPr>
          <a:xfrm>
            <a:off x="9678251" y="3157435"/>
            <a:ext cx="816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2" name="Picture 2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8" name="Rectangle 110"/>
          <p:cNvSpPr/>
          <p:nvPr/>
        </p:nvSpPr>
        <p:spPr>
          <a:xfrm>
            <a:off x="2603500" y="2399415"/>
            <a:ext cx="7898407" cy="26822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9" name="Rectangle 69"/>
          <p:cNvSpPr/>
          <p:nvPr/>
        </p:nvSpPr>
        <p:spPr>
          <a:xfrm>
            <a:off x="2609849" y="2391867"/>
            <a:ext cx="885600" cy="27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80" name="Rectangle 69"/>
          <p:cNvSpPr/>
          <p:nvPr/>
        </p:nvSpPr>
        <p:spPr>
          <a:xfrm>
            <a:off x="3495449" y="2391867"/>
            <a:ext cx="886364" cy="2736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749856" y="2822505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DADOS DO CLIENTE</a:t>
            </a:r>
          </a:p>
        </p:txBody>
      </p:sp>
      <p:sp>
        <p:nvSpPr>
          <p:cNvPr id="130" name="L-Shape 129"/>
          <p:cNvSpPr>
            <a:spLocks noChangeAspect="1"/>
          </p:cNvSpPr>
          <p:nvPr/>
        </p:nvSpPr>
        <p:spPr>
          <a:xfrm rot="18841292">
            <a:off x="2703755" y="2879035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31" name="Rectangle 130"/>
          <p:cNvSpPr/>
          <p:nvPr/>
        </p:nvSpPr>
        <p:spPr>
          <a:xfrm>
            <a:off x="2696786" y="3223601"/>
            <a:ext cx="3422387" cy="168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10000"/>
                  </a:schemeClr>
                </a:solidFill>
              </a:rPr>
              <a:t>EMPRESA PARTICIPANTE UNIP LDA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621256" y="3508823"/>
            <a:ext cx="11773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Indicativo:*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708191" y="3691711"/>
            <a:ext cx="877332" cy="168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4" name="L-Shape 133"/>
          <p:cNvSpPr>
            <a:spLocks noChangeAspect="1"/>
          </p:cNvSpPr>
          <p:nvPr/>
        </p:nvSpPr>
        <p:spPr>
          <a:xfrm rot="18841292">
            <a:off x="3447716" y="3736025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639028" y="3508823"/>
            <a:ext cx="11773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Telefone </a:t>
            </a:r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:*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3725963" y="3691711"/>
            <a:ext cx="2393210" cy="168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50000"/>
                  </a:schemeClr>
                </a:solidFill>
              </a:rPr>
              <a:t>Telefone Fixo 1…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621256" y="3947839"/>
            <a:ext cx="11773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Indicativo:*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2708191" y="4130727"/>
            <a:ext cx="877332" cy="168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10000"/>
                  </a:schemeClr>
                </a:solidFill>
              </a:rPr>
              <a:t>Portugal (+351)</a:t>
            </a:r>
          </a:p>
        </p:txBody>
      </p:sp>
      <p:sp>
        <p:nvSpPr>
          <p:cNvPr id="166" name="L-Shape 165"/>
          <p:cNvSpPr>
            <a:spLocks noChangeAspect="1"/>
          </p:cNvSpPr>
          <p:nvPr/>
        </p:nvSpPr>
        <p:spPr>
          <a:xfrm rot="18841292">
            <a:off x="3447716" y="4175041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639028" y="3947839"/>
            <a:ext cx="11773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Telefone </a:t>
            </a:r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2:*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725963" y="4130727"/>
            <a:ext cx="2393210" cy="168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10000"/>
                  </a:schemeClr>
                </a:solidFill>
              </a:rPr>
              <a:t>920000000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2696786" y="4578117"/>
            <a:ext cx="3422387" cy="168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50000"/>
                  </a:schemeClr>
                </a:solidFill>
              </a:rPr>
              <a:t>E-mail 1…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2621256" y="4832385"/>
            <a:ext cx="11773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Indicativo: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2708191" y="5015273"/>
            <a:ext cx="877332" cy="168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0" name="L-Shape 179"/>
          <p:cNvSpPr>
            <a:spLocks noChangeAspect="1"/>
          </p:cNvSpPr>
          <p:nvPr/>
        </p:nvSpPr>
        <p:spPr>
          <a:xfrm rot="18841292">
            <a:off x="3447716" y="505958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81" name="TextBox 180"/>
          <p:cNvSpPr txBox="1"/>
          <p:nvPr/>
        </p:nvSpPr>
        <p:spPr>
          <a:xfrm>
            <a:off x="3639028" y="4832385"/>
            <a:ext cx="11773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Fax: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3725963" y="5015273"/>
            <a:ext cx="2393210" cy="168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50000"/>
                  </a:schemeClr>
                </a:solidFill>
              </a:rPr>
              <a:t>Fax..</a:t>
            </a:r>
          </a:p>
        </p:txBody>
      </p:sp>
      <p:sp>
        <p:nvSpPr>
          <p:cNvPr id="266" name="Text Placeholder 2"/>
          <p:cNvSpPr txBox="1">
            <a:spLocks/>
          </p:cNvSpPr>
          <p:nvPr/>
        </p:nvSpPr>
        <p:spPr>
          <a:xfrm>
            <a:off x="418310" y="69184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7.A | </a:t>
            </a:r>
            <a:r>
              <a:rPr lang="pt-PT" sz="1600" dirty="0"/>
              <a:t>Ecrãs de suporte à Jornada de Cliente – </a:t>
            </a:r>
            <a:r>
              <a:rPr lang="pt-PT" sz="1600" dirty="0" smtClean="0"/>
              <a:t>Informação Declarativa </a:t>
            </a:r>
            <a:r>
              <a:rPr lang="pt-PT" sz="1600" dirty="0"/>
              <a:t>– </a:t>
            </a:r>
            <a:r>
              <a:rPr lang="pt-PT" sz="1600" dirty="0" smtClean="0"/>
              <a:t>Comerciante</a:t>
            </a:r>
            <a:endParaRPr lang="pt-PT" sz="1600" dirty="0"/>
          </a:p>
        </p:txBody>
      </p:sp>
      <p:sp>
        <p:nvSpPr>
          <p:cNvPr id="93" name="TextBox 92"/>
          <p:cNvSpPr txBox="1"/>
          <p:nvPr/>
        </p:nvSpPr>
        <p:spPr>
          <a:xfrm>
            <a:off x="2623627" y="4407522"/>
            <a:ext cx="11773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E-mail:*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 rot="5400000">
            <a:off x="8442986" y="4023846"/>
            <a:ext cx="4300458" cy="179129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130"/>
          <p:cNvSpPr/>
          <p:nvPr/>
        </p:nvSpPr>
        <p:spPr>
          <a:xfrm rot="5400000">
            <a:off x="9668397" y="3699949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L-Shape 96"/>
          <p:cNvSpPr>
            <a:spLocks noChangeAspect="1"/>
          </p:cNvSpPr>
          <p:nvPr/>
        </p:nvSpPr>
        <p:spPr>
          <a:xfrm rot="2758708" flipV="1">
            <a:off x="10568550" y="2068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98" name="L-Shape 129"/>
          <p:cNvSpPr>
            <a:spLocks noChangeAspect="1"/>
          </p:cNvSpPr>
          <p:nvPr/>
        </p:nvSpPr>
        <p:spPr>
          <a:xfrm rot="18841292">
            <a:off x="10558408" y="6052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75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 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641860" y="3008111"/>
            <a:ext cx="11773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Nome de contacto:*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608035" y="5226237"/>
            <a:ext cx="11773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Email de Faturação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696785" y="5393162"/>
            <a:ext cx="3422387" cy="1895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726241" y="3042682"/>
            <a:ext cx="11773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Melhor Hora Inicio: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813176" y="3216334"/>
            <a:ext cx="1524282" cy="168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50000"/>
                  </a:schemeClr>
                </a:solidFill>
              </a:rPr>
              <a:t>Melhor Hora Inicio…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440471" y="3026342"/>
            <a:ext cx="11773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Melhor Hora Fim: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8529535" y="3216334"/>
            <a:ext cx="1706028" cy="168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50000"/>
                  </a:schemeClr>
                </a:solidFill>
              </a:rPr>
              <a:t>Melhor Hora Fim…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584321" y="1961619"/>
            <a:ext cx="1176006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528793" y="1961618"/>
            <a:ext cx="1578827" cy="304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758199" y="1967446"/>
            <a:ext cx="1179777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270970" y="1973597"/>
            <a:ext cx="1257823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5" name="Down Arrow Callout 114"/>
          <p:cNvSpPr/>
          <p:nvPr/>
        </p:nvSpPr>
        <p:spPr>
          <a:xfrm>
            <a:off x="9109387" y="1970676"/>
            <a:ext cx="1385002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947215" y="1967446"/>
            <a:ext cx="1321561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6" name="Rectangle 69"/>
          <p:cNvSpPr/>
          <p:nvPr/>
        </p:nvSpPr>
        <p:spPr>
          <a:xfrm>
            <a:off x="4373231" y="2404306"/>
            <a:ext cx="886364" cy="2606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Assinatura Pack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7" name="Rectangle 76"/>
          <p:cNvSpPr>
            <a:spLocks noChangeAspect="1"/>
          </p:cNvSpPr>
          <p:nvPr/>
        </p:nvSpPr>
        <p:spPr>
          <a:xfrm rot="20163311">
            <a:off x="2742757" y="3447134"/>
            <a:ext cx="7760256" cy="1436657"/>
          </a:xfrm>
          <a:prstGeom prst="rect">
            <a:avLst/>
          </a:prstGeom>
          <a:blipFill dpi="0" rotWithShape="1">
            <a:blip r:embed="rId6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ctangle 7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90" name="Half Frame 89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1" name="Rectangle 90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07" name="L-Shape 106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08" name="Rectangle 107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50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1217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510624" y="1720257"/>
            <a:ext cx="1070230" cy="49486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64734" y="1913582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46" name="Rectangle 145"/>
          <p:cNvSpPr/>
          <p:nvPr/>
        </p:nvSpPr>
        <p:spPr>
          <a:xfrm rot="5400000">
            <a:off x="8457268" y="4026924"/>
            <a:ext cx="4294302" cy="179129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Rectangle 130"/>
          <p:cNvSpPr/>
          <p:nvPr/>
        </p:nvSpPr>
        <p:spPr>
          <a:xfrm rot="5400000">
            <a:off x="9704398" y="3669025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L-Shape 147"/>
          <p:cNvSpPr>
            <a:spLocks noChangeAspect="1"/>
          </p:cNvSpPr>
          <p:nvPr/>
        </p:nvSpPr>
        <p:spPr>
          <a:xfrm rot="2758708" flipV="1">
            <a:off x="10575976" y="20910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grpSp>
        <p:nvGrpSpPr>
          <p:cNvPr id="207" name="Group 206"/>
          <p:cNvGrpSpPr>
            <a:grpSpLocks noChangeAspect="1"/>
          </p:cNvGrpSpPr>
          <p:nvPr/>
        </p:nvGrpSpPr>
        <p:grpSpPr>
          <a:xfrm>
            <a:off x="10361452" y="6498051"/>
            <a:ext cx="216000" cy="216000"/>
            <a:chOff x="2133905" y="990905"/>
            <a:chExt cx="5609626" cy="5609626"/>
          </a:xfrm>
        </p:grpSpPr>
        <p:sp>
          <p:nvSpPr>
            <p:cNvPr id="208" name="Isosceles Triangle 207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09" name="Rectangle 208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279" name="TextBox 278"/>
          <p:cNvSpPr txBox="1"/>
          <p:nvPr/>
        </p:nvSpPr>
        <p:spPr>
          <a:xfrm>
            <a:off x="9678251" y="3157435"/>
            <a:ext cx="816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2" name="Picture 2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8" name="Rectangle 110"/>
          <p:cNvSpPr/>
          <p:nvPr/>
        </p:nvSpPr>
        <p:spPr>
          <a:xfrm>
            <a:off x="2603500" y="2399415"/>
            <a:ext cx="7898407" cy="26822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184" name="L-Shape 183"/>
          <p:cNvSpPr>
            <a:spLocks noChangeAspect="1"/>
          </p:cNvSpPr>
          <p:nvPr/>
        </p:nvSpPr>
        <p:spPr>
          <a:xfrm rot="18841292">
            <a:off x="2765356" y="4339040"/>
            <a:ext cx="52859" cy="52859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93" name="L-Shape 129"/>
          <p:cNvSpPr>
            <a:spLocks noChangeAspect="1"/>
          </p:cNvSpPr>
          <p:nvPr/>
        </p:nvSpPr>
        <p:spPr>
          <a:xfrm rot="18841292">
            <a:off x="10566052" y="6110434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/>
          </p:nvPr>
        </p:nvGraphicFramePr>
        <p:xfrm>
          <a:off x="2724259" y="2847027"/>
          <a:ext cx="7715979" cy="743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192">
                  <a:extLst>
                    <a:ext uri="{9D8B030D-6E8A-4147-A177-3AD203B41FA5}">
                      <a16:colId xmlns:a16="http://schemas.microsoft.com/office/drawing/2014/main" val="4243204064"/>
                    </a:ext>
                  </a:extLst>
                </a:gridCol>
                <a:gridCol w="2122966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1684622">
                  <a:extLst>
                    <a:ext uri="{9D8B030D-6E8A-4147-A177-3AD203B41FA5}">
                      <a16:colId xmlns:a16="http://schemas.microsoft.com/office/drawing/2014/main" val="4027856235"/>
                    </a:ext>
                  </a:extLst>
                </a:gridCol>
                <a:gridCol w="1684622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1485577">
                  <a:extLst>
                    <a:ext uri="{9D8B030D-6E8A-4147-A177-3AD203B41FA5}">
                      <a16:colId xmlns:a16="http://schemas.microsoft.com/office/drawing/2014/main" val="3590309092"/>
                    </a:ext>
                  </a:extLst>
                </a:gridCol>
              </a:tblGrid>
              <a:tr h="209821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Cliente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Cliente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NIF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Elegível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Válido?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BIJAL</a:t>
                      </a:r>
                      <a:r>
                        <a:rPr lang="pt-PT" sz="700" baseline="0" dirty="0" smtClean="0"/>
                        <a:t> DE CANELA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162243839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-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  <a:tr h="266700">
                <a:tc gridSpan="5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215283"/>
                  </a:ext>
                </a:extLst>
              </a:tr>
            </a:tbl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8887299" y="3360274"/>
            <a:ext cx="671734" cy="184666"/>
          </a:xfrm>
          <a:prstGeom prst="rect">
            <a:avLst/>
          </a:prstGeom>
          <a:noFill/>
          <a:ln w="9525" cap="flat" cmpd="sng" algn="ctr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Sem Páginas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618795" y="3360274"/>
            <a:ext cx="774700" cy="184666"/>
          </a:xfrm>
          <a:prstGeom prst="rect">
            <a:avLst/>
          </a:prstGeom>
          <a:noFill/>
          <a:ln w="9525" cap="flat" cmpd="sng" algn="ctr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1 - 1,   1 no Total</a:t>
            </a: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034" y="3082212"/>
            <a:ext cx="190791" cy="190791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2771826" y="3632941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rgbClr val="002060"/>
                </a:solidFill>
              </a:rPr>
              <a:t>CONTATOS</a:t>
            </a:r>
            <a:r>
              <a:rPr lang="pt-PT" sz="800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106" name="L-Shape 105"/>
          <p:cNvSpPr>
            <a:spLocks noChangeAspect="1"/>
          </p:cNvSpPr>
          <p:nvPr/>
        </p:nvSpPr>
        <p:spPr>
          <a:xfrm rot="18841292">
            <a:off x="2725725" y="3681004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07" name="TextBox 106"/>
          <p:cNvSpPr txBox="1"/>
          <p:nvPr/>
        </p:nvSpPr>
        <p:spPr>
          <a:xfrm>
            <a:off x="2628937" y="3856341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PREENCHA PELO MENOS 1 </a:t>
            </a:r>
            <a:r>
              <a:rPr lang="pt-PT" sz="800" dirty="0" smtClean="0">
                <a:solidFill>
                  <a:srgbClr val="002060"/>
                </a:solidFill>
              </a:rPr>
              <a:t>CONTATO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639957" y="4064048"/>
            <a:ext cx="11773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Indicativo: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2726892" y="4246936"/>
            <a:ext cx="877332" cy="1680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50000"/>
                  </a:schemeClr>
                </a:solidFill>
              </a:rPr>
              <a:t>Selecione…</a:t>
            </a:r>
          </a:p>
        </p:txBody>
      </p:sp>
      <p:sp>
        <p:nvSpPr>
          <p:cNvPr id="120" name="L-Shape 119"/>
          <p:cNvSpPr>
            <a:spLocks noChangeAspect="1"/>
          </p:cNvSpPr>
          <p:nvPr/>
        </p:nvSpPr>
        <p:spPr>
          <a:xfrm rot="18841292">
            <a:off x="3466417" y="429125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657729" y="4064048"/>
            <a:ext cx="23737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Telefone* :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744664" y="4246936"/>
            <a:ext cx="2393210" cy="168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50000"/>
                  </a:schemeClr>
                </a:solidFill>
              </a:rPr>
              <a:t>Telefone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9" name="Text Placeholder 2"/>
          <p:cNvSpPr txBox="1">
            <a:spLocks/>
          </p:cNvSpPr>
          <p:nvPr/>
        </p:nvSpPr>
        <p:spPr>
          <a:xfrm>
            <a:off x="418310" y="69184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8.A | Ecrãs </a:t>
            </a:r>
            <a:r>
              <a:rPr lang="pt-PT" sz="1600" dirty="0"/>
              <a:t>de suporte à Jornada de Cliente – Informação </a:t>
            </a:r>
            <a:r>
              <a:rPr lang="pt-PT" sz="1600" dirty="0" smtClean="0"/>
              <a:t>Declarativa </a:t>
            </a:r>
            <a:r>
              <a:rPr lang="pt-PT" sz="1600" dirty="0"/>
              <a:t>– </a:t>
            </a:r>
            <a:r>
              <a:rPr lang="pt-PT" sz="1600" dirty="0" smtClean="0"/>
              <a:t>Interveniente</a:t>
            </a:r>
            <a:endParaRPr lang="pt-PT" sz="1600" dirty="0"/>
          </a:p>
        </p:txBody>
      </p:sp>
      <p:sp>
        <p:nvSpPr>
          <p:cNvPr id="94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 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685514" y="4426496"/>
            <a:ext cx="11773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E-mail*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2755403" y="4594657"/>
            <a:ext cx="3391303" cy="1423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50000"/>
                  </a:schemeClr>
                </a:solidFill>
              </a:rPr>
              <a:t>E-mail Pessoal…</a:t>
            </a:r>
          </a:p>
        </p:txBody>
      </p:sp>
      <p:sp>
        <p:nvSpPr>
          <p:cNvPr id="85" name="Rectangle 69"/>
          <p:cNvSpPr/>
          <p:nvPr/>
        </p:nvSpPr>
        <p:spPr>
          <a:xfrm>
            <a:off x="2603500" y="2400581"/>
            <a:ext cx="885600" cy="2576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Comerciante</a:t>
            </a:r>
          </a:p>
        </p:txBody>
      </p:sp>
      <p:sp>
        <p:nvSpPr>
          <p:cNvPr id="99" name="Rectangle 69"/>
          <p:cNvSpPr/>
          <p:nvPr/>
        </p:nvSpPr>
        <p:spPr>
          <a:xfrm>
            <a:off x="3495449" y="2404206"/>
            <a:ext cx="886364" cy="260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Interveniente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584321" y="1961619"/>
            <a:ext cx="1176006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528793" y="1961618"/>
            <a:ext cx="1578827" cy="304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758199" y="1967446"/>
            <a:ext cx="1179777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70970" y="1973597"/>
            <a:ext cx="1257823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0" name="Down Arrow Callout 89"/>
          <p:cNvSpPr/>
          <p:nvPr/>
        </p:nvSpPr>
        <p:spPr>
          <a:xfrm>
            <a:off x="9109387" y="1970676"/>
            <a:ext cx="1385002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947215" y="1967446"/>
            <a:ext cx="1321561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4" name="Rectangle 69"/>
          <p:cNvSpPr/>
          <p:nvPr/>
        </p:nvSpPr>
        <p:spPr>
          <a:xfrm>
            <a:off x="4396416" y="2403306"/>
            <a:ext cx="886364" cy="2606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Assinatura Pack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5" name="Rectangle 74"/>
          <p:cNvSpPr>
            <a:spLocks noChangeAspect="1"/>
          </p:cNvSpPr>
          <p:nvPr/>
        </p:nvSpPr>
        <p:spPr>
          <a:xfrm rot="20163311">
            <a:off x="2561103" y="3404638"/>
            <a:ext cx="7760256" cy="1436657"/>
          </a:xfrm>
          <a:prstGeom prst="rect">
            <a:avLst/>
          </a:prstGeom>
          <a:blipFill dpi="0" rotWithShape="1">
            <a:blip r:embed="rId7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6" name="Rectangle 75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92" name="Half Frame 91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0" name="Rectangle 99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8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09" name="L-Shape 108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10" name="Rectangle 109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51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409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510624" y="1720258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64734" y="1913582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46" name="Rectangle 145"/>
          <p:cNvSpPr/>
          <p:nvPr/>
        </p:nvSpPr>
        <p:spPr>
          <a:xfrm rot="5400000">
            <a:off x="8440414" y="4022584"/>
            <a:ext cx="4310494" cy="191584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Rectangle 130"/>
          <p:cNvSpPr/>
          <p:nvPr/>
        </p:nvSpPr>
        <p:spPr>
          <a:xfrm rot="5400000">
            <a:off x="9684602" y="3687195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L-Shape 147"/>
          <p:cNvSpPr>
            <a:spLocks noChangeAspect="1"/>
          </p:cNvSpPr>
          <p:nvPr/>
        </p:nvSpPr>
        <p:spPr>
          <a:xfrm rot="2758708" flipV="1">
            <a:off x="10560005" y="207868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grpSp>
        <p:nvGrpSpPr>
          <p:cNvPr id="207" name="Group 206"/>
          <p:cNvGrpSpPr>
            <a:grpSpLocks noChangeAspect="1"/>
          </p:cNvGrpSpPr>
          <p:nvPr/>
        </p:nvGrpSpPr>
        <p:grpSpPr>
          <a:xfrm>
            <a:off x="10361452" y="6498051"/>
            <a:ext cx="216000" cy="216000"/>
            <a:chOff x="2133905" y="990905"/>
            <a:chExt cx="5609626" cy="5609626"/>
          </a:xfrm>
        </p:grpSpPr>
        <p:sp>
          <p:nvSpPr>
            <p:cNvPr id="208" name="Isosceles Triangle 207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09" name="Rectangle 208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279" name="TextBox 278"/>
          <p:cNvSpPr txBox="1"/>
          <p:nvPr/>
        </p:nvSpPr>
        <p:spPr>
          <a:xfrm>
            <a:off x="9678251" y="3157435"/>
            <a:ext cx="816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2" name="Picture 2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8" name="Rectangle 110"/>
          <p:cNvSpPr/>
          <p:nvPr/>
        </p:nvSpPr>
        <p:spPr>
          <a:xfrm>
            <a:off x="2603500" y="2399415"/>
            <a:ext cx="7898407" cy="26822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93" name="L-Shape 129"/>
          <p:cNvSpPr>
            <a:spLocks noChangeAspect="1"/>
          </p:cNvSpPr>
          <p:nvPr/>
        </p:nvSpPr>
        <p:spPr>
          <a:xfrm rot="18841292">
            <a:off x="10560005" y="610179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99" name="Text Placeholder 2"/>
          <p:cNvSpPr txBox="1">
            <a:spLocks/>
          </p:cNvSpPr>
          <p:nvPr/>
        </p:nvSpPr>
        <p:spPr>
          <a:xfrm>
            <a:off x="418310" y="69184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8.B | Ecrãs </a:t>
            </a:r>
            <a:r>
              <a:rPr lang="pt-PT" sz="1600" dirty="0"/>
              <a:t>de suporte à Jornada de Cliente – Informação Declarativa – Interveniente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2879133" y="2791943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PEP</a:t>
            </a:r>
          </a:p>
        </p:txBody>
      </p:sp>
      <p:sp>
        <p:nvSpPr>
          <p:cNvPr id="212" name="L-Shape 211"/>
          <p:cNvSpPr>
            <a:spLocks noChangeAspect="1"/>
          </p:cNvSpPr>
          <p:nvPr/>
        </p:nvSpPr>
        <p:spPr>
          <a:xfrm rot="18841292">
            <a:off x="2833032" y="284000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213" name="TextBox 212"/>
          <p:cNvSpPr txBox="1"/>
          <p:nvPr/>
        </p:nvSpPr>
        <p:spPr>
          <a:xfrm>
            <a:off x="2746306" y="3072160"/>
            <a:ext cx="30784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É, ou foi nos últimos 12 meses, Pessoa Politicamente Exposta (PEP</a:t>
            </a:r>
            <a:r>
              <a:rPr lang="pt-PT" dirty="0" smtClean="0"/>
              <a:t>)?:</a:t>
            </a:r>
            <a:endParaRPr lang="pt-PT" dirty="0"/>
          </a:p>
        </p:txBody>
      </p:sp>
      <p:sp>
        <p:nvSpPr>
          <p:cNvPr id="214" name="Oval 213"/>
          <p:cNvSpPr>
            <a:spLocks noChangeAspect="1"/>
          </p:cNvSpPr>
          <p:nvPr/>
        </p:nvSpPr>
        <p:spPr>
          <a:xfrm>
            <a:off x="2854687" y="3276709"/>
            <a:ext cx="124974" cy="1249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215" name="TextBox 214"/>
          <p:cNvSpPr txBox="1"/>
          <p:nvPr/>
        </p:nvSpPr>
        <p:spPr>
          <a:xfrm>
            <a:off x="2930395" y="3238377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Sim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4988716" y="3238377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Não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2760303" y="3526208"/>
            <a:ext cx="33838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É familiar de uma Pessoa Politicamente Exposta (PEP)?: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2920185" y="3704853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Sim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4978506" y="3704853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Não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2746012" y="4021980"/>
            <a:ext cx="51102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Mantém relações estreitas de natureza societária ou comercial com uma Pessoa Politicamente Exposta (PEP)?:</a:t>
            </a:r>
          </a:p>
        </p:txBody>
      </p:sp>
      <p:grpSp>
        <p:nvGrpSpPr>
          <p:cNvPr id="221" name="Group 220"/>
          <p:cNvGrpSpPr/>
          <p:nvPr/>
        </p:nvGrpSpPr>
        <p:grpSpPr>
          <a:xfrm>
            <a:off x="4896780" y="3269589"/>
            <a:ext cx="144000" cy="144000"/>
            <a:chOff x="6160984" y="4251739"/>
            <a:chExt cx="144000" cy="144000"/>
          </a:xfrm>
        </p:grpSpPr>
        <p:sp>
          <p:nvSpPr>
            <p:cNvPr id="222" name="Oval 221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223" name="Oval 222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4896780" y="3736564"/>
            <a:ext cx="144000" cy="144000"/>
            <a:chOff x="6160984" y="4251739"/>
            <a:chExt cx="144000" cy="144000"/>
          </a:xfrm>
        </p:grpSpPr>
        <p:sp>
          <p:nvSpPr>
            <p:cNvPr id="225" name="Oval 224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226" name="Oval 225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227" name="Oval 226"/>
          <p:cNvSpPr>
            <a:spLocks noChangeAspect="1"/>
          </p:cNvSpPr>
          <p:nvPr/>
        </p:nvSpPr>
        <p:spPr>
          <a:xfrm>
            <a:off x="2854687" y="3733257"/>
            <a:ext cx="124974" cy="1249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228" name="TextBox 227"/>
          <p:cNvSpPr txBox="1"/>
          <p:nvPr/>
        </p:nvSpPr>
        <p:spPr>
          <a:xfrm>
            <a:off x="2759270" y="4516818"/>
            <a:ext cx="48035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É, ou foi nos últimos 12 meses, titular de outros Cargos Políticos ou Públicos em território nacional?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2920185" y="4209279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Sim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4978506" y="4209279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Não</a:t>
            </a:r>
          </a:p>
        </p:txBody>
      </p:sp>
      <p:grpSp>
        <p:nvGrpSpPr>
          <p:cNvPr id="231" name="Group 230"/>
          <p:cNvGrpSpPr/>
          <p:nvPr/>
        </p:nvGrpSpPr>
        <p:grpSpPr>
          <a:xfrm>
            <a:off x="4896780" y="4240990"/>
            <a:ext cx="144000" cy="144000"/>
            <a:chOff x="6160984" y="4251739"/>
            <a:chExt cx="144000" cy="144000"/>
          </a:xfrm>
        </p:grpSpPr>
        <p:sp>
          <p:nvSpPr>
            <p:cNvPr id="232" name="Oval 231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233" name="Oval 232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234" name="Oval 233"/>
          <p:cNvSpPr>
            <a:spLocks noChangeAspect="1"/>
          </p:cNvSpPr>
          <p:nvPr/>
        </p:nvSpPr>
        <p:spPr>
          <a:xfrm>
            <a:off x="2854687" y="4237683"/>
            <a:ext cx="124974" cy="1249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235" name="TextBox 234"/>
          <p:cNvSpPr txBox="1"/>
          <p:nvPr/>
        </p:nvSpPr>
        <p:spPr>
          <a:xfrm>
            <a:off x="2944048" y="4717061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Sim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4983786" y="4709829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Não</a:t>
            </a:r>
          </a:p>
        </p:txBody>
      </p:sp>
      <p:grpSp>
        <p:nvGrpSpPr>
          <p:cNvPr id="237" name="Group 236"/>
          <p:cNvGrpSpPr/>
          <p:nvPr/>
        </p:nvGrpSpPr>
        <p:grpSpPr>
          <a:xfrm>
            <a:off x="4892716" y="4716873"/>
            <a:ext cx="144000" cy="144000"/>
            <a:chOff x="6160984" y="4251739"/>
            <a:chExt cx="144000" cy="144000"/>
          </a:xfrm>
        </p:grpSpPr>
        <p:sp>
          <p:nvSpPr>
            <p:cNvPr id="238" name="Oval 237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239" name="Oval 238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242" name="Oval 241"/>
          <p:cNvSpPr>
            <a:spLocks noChangeAspect="1"/>
          </p:cNvSpPr>
          <p:nvPr/>
        </p:nvSpPr>
        <p:spPr>
          <a:xfrm>
            <a:off x="2854687" y="4761870"/>
            <a:ext cx="124974" cy="1249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130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 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879134" y="5086413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rgbClr val="002060"/>
                </a:solidFill>
              </a:rPr>
              <a:t>Identificação do PEP Relacionado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144" name="L-Shape 143"/>
          <p:cNvSpPr>
            <a:spLocks noChangeAspect="1"/>
          </p:cNvSpPr>
          <p:nvPr/>
        </p:nvSpPr>
        <p:spPr>
          <a:xfrm rot="18841292">
            <a:off x="2833033" y="513447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grpSp>
        <p:nvGrpSpPr>
          <p:cNvPr id="145" name="Group 57"/>
          <p:cNvGrpSpPr/>
          <p:nvPr/>
        </p:nvGrpSpPr>
        <p:grpSpPr>
          <a:xfrm>
            <a:off x="91366" y="5266455"/>
            <a:ext cx="1435055" cy="586859"/>
            <a:chOff x="7139112" y="6118148"/>
            <a:chExt cx="632883" cy="167578"/>
          </a:xfrm>
        </p:grpSpPr>
        <p:sp>
          <p:nvSpPr>
            <p:cNvPr id="149" name="Rounded Rectangle 148"/>
            <p:cNvSpPr/>
            <p:nvPr/>
          </p:nvSpPr>
          <p:spPr>
            <a:xfrm rot="5400000">
              <a:off x="7378879" y="5892609"/>
              <a:ext cx="167578" cy="618655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139112" y="6123568"/>
              <a:ext cx="604898" cy="145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 smtClean="0">
                  <a:solidFill>
                    <a:srgbClr val="E34826"/>
                  </a:solidFill>
                </a:rPr>
                <a:t>Só irá aparecer no ecrã caso a 2ª ou 3ª pergunta esteja preenchida a Sim</a:t>
              </a:r>
              <a:endParaRPr lang="pt-PT" sz="900" b="1" dirty="0">
                <a:solidFill>
                  <a:srgbClr val="E34826"/>
                </a:solidFill>
              </a:endParaRPr>
            </a:p>
          </p:txBody>
        </p:sp>
      </p:grpSp>
      <p:sp>
        <p:nvSpPr>
          <p:cNvPr id="152" name="Right Bracket 151"/>
          <p:cNvSpPr/>
          <p:nvPr/>
        </p:nvSpPr>
        <p:spPr>
          <a:xfrm flipH="1">
            <a:off x="2735182" y="5043747"/>
            <a:ext cx="110593" cy="987052"/>
          </a:xfrm>
          <a:prstGeom prst="rightBracket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53" name="Straight Connector 152"/>
          <p:cNvCxnSpPr>
            <a:stCxn id="152" idx="2"/>
            <a:endCxn id="149" idx="0"/>
          </p:cNvCxnSpPr>
          <p:nvPr/>
        </p:nvCxnSpPr>
        <p:spPr>
          <a:xfrm flipH="1">
            <a:off x="1526422" y="5537273"/>
            <a:ext cx="1208760" cy="2261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69"/>
          <p:cNvSpPr/>
          <p:nvPr/>
        </p:nvSpPr>
        <p:spPr>
          <a:xfrm>
            <a:off x="2603500" y="2400581"/>
            <a:ext cx="885600" cy="2576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Comerciante</a:t>
            </a:r>
          </a:p>
        </p:txBody>
      </p:sp>
      <p:sp>
        <p:nvSpPr>
          <p:cNvPr id="92" name="Rectangle 69"/>
          <p:cNvSpPr/>
          <p:nvPr/>
        </p:nvSpPr>
        <p:spPr>
          <a:xfrm>
            <a:off x="3495449" y="2404206"/>
            <a:ext cx="886364" cy="260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Interveniente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584321" y="1961619"/>
            <a:ext cx="1176006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528793" y="1961618"/>
            <a:ext cx="1578827" cy="304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758199" y="1967446"/>
            <a:ext cx="1179777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270970" y="1973597"/>
            <a:ext cx="1257823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3" name="Down Arrow Callout 102"/>
          <p:cNvSpPr/>
          <p:nvPr/>
        </p:nvSpPr>
        <p:spPr>
          <a:xfrm>
            <a:off x="9109387" y="1970676"/>
            <a:ext cx="1385002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947215" y="1967446"/>
            <a:ext cx="1321561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5" name="Rectangle 69"/>
          <p:cNvSpPr/>
          <p:nvPr/>
        </p:nvSpPr>
        <p:spPr>
          <a:xfrm>
            <a:off x="4396416" y="2403306"/>
            <a:ext cx="886364" cy="2606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Assinatura Pack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1" name="Rectangle 90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6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4" name="Rectangle 93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105" name="Half Frame 104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6" name="Rectangle 105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11" name="Rectangle 110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12" name="L-Shape 111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13" name="Rectangle 112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52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1712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510624" y="1720257"/>
            <a:ext cx="1070230" cy="49486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64734" y="1913582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46" name="Rectangle 145"/>
          <p:cNvSpPr/>
          <p:nvPr/>
        </p:nvSpPr>
        <p:spPr>
          <a:xfrm rot="5400000">
            <a:off x="8459777" y="4017104"/>
            <a:ext cx="4285651" cy="17770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Rectangle 130"/>
          <p:cNvSpPr/>
          <p:nvPr/>
        </p:nvSpPr>
        <p:spPr>
          <a:xfrm rot="5400000">
            <a:off x="9684602" y="3687195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L-Shape 147"/>
          <p:cNvSpPr>
            <a:spLocks noChangeAspect="1"/>
          </p:cNvSpPr>
          <p:nvPr/>
        </p:nvSpPr>
        <p:spPr>
          <a:xfrm rot="2758708" flipV="1">
            <a:off x="10560005" y="207868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grpSp>
        <p:nvGrpSpPr>
          <p:cNvPr id="207" name="Group 206"/>
          <p:cNvGrpSpPr>
            <a:grpSpLocks noChangeAspect="1"/>
          </p:cNvGrpSpPr>
          <p:nvPr/>
        </p:nvGrpSpPr>
        <p:grpSpPr>
          <a:xfrm>
            <a:off x="10361452" y="6498051"/>
            <a:ext cx="216000" cy="216000"/>
            <a:chOff x="2133905" y="990905"/>
            <a:chExt cx="5609626" cy="5609626"/>
          </a:xfrm>
        </p:grpSpPr>
        <p:sp>
          <p:nvSpPr>
            <p:cNvPr id="208" name="Isosceles Triangle 207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09" name="Rectangle 208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279" name="TextBox 278"/>
          <p:cNvSpPr txBox="1"/>
          <p:nvPr/>
        </p:nvSpPr>
        <p:spPr>
          <a:xfrm>
            <a:off x="9678251" y="3157435"/>
            <a:ext cx="816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2" name="Picture 2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8" name="Rectangle 110"/>
          <p:cNvSpPr/>
          <p:nvPr/>
        </p:nvSpPr>
        <p:spPr>
          <a:xfrm>
            <a:off x="2603500" y="2399415"/>
            <a:ext cx="7898407" cy="26822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93" name="L-Shape 129"/>
          <p:cNvSpPr>
            <a:spLocks noChangeAspect="1"/>
          </p:cNvSpPr>
          <p:nvPr/>
        </p:nvSpPr>
        <p:spPr>
          <a:xfrm rot="18841292">
            <a:off x="10560005" y="610179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99" name="Text Placeholder 2"/>
          <p:cNvSpPr txBox="1">
            <a:spLocks/>
          </p:cNvSpPr>
          <p:nvPr/>
        </p:nvSpPr>
        <p:spPr>
          <a:xfrm>
            <a:off x="418310" y="69184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8.C | Ecrãs </a:t>
            </a:r>
            <a:r>
              <a:rPr lang="pt-PT" sz="1600" dirty="0"/>
              <a:t>de suporte à Jornada de Cliente – </a:t>
            </a:r>
            <a:r>
              <a:rPr lang="pt-PT" sz="1600" dirty="0" smtClean="0"/>
              <a:t>Informação </a:t>
            </a:r>
            <a:r>
              <a:rPr lang="pt-PT" sz="1600" dirty="0"/>
              <a:t>Declarativa – Interveniente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2879133" y="2791943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PEP</a:t>
            </a:r>
          </a:p>
        </p:txBody>
      </p:sp>
      <p:sp>
        <p:nvSpPr>
          <p:cNvPr id="212" name="L-Shape 211"/>
          <p:cNvSpPr>
            <a:spLocks noChangeAspect="1"/>
          </p:cNvSpPr>
          <p:nvPr/>
        </p:nvSpPr>
        <p:spPr>
          <a:xfrm rot="18841292">
            <a:off x="2833032" y="284000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213" name="TextBox 212"/>
          <p:cNvSpPr txBox="1"/>
          <p:nvPr/>
        </p:nvSpPr>
        <p:spPr>
          <a:xfrm>
            <a:off x="2746306" y="3072160"/>
            <a:ext cx="30784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É, ou foi nos últimos 12 meses, Pessoa Politicamente Exposta (PEP)?: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2930395" y="3280712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Sim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4988716" y="3280712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Não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2760303" y="4559144"/>
            <a:ext cx="33838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É familiar de uma Pessoa Politicamente Exposta (PEP)?: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2920185" y="4737789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Sim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4978506" y="4737789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Não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2746012" y="5054916"/>
            <a:ext cx="51102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Mantém relações estreitas de natureza societária ou comercial com uma Pessoa Politicamente Exposta (PEP)?:</a:t>
            </a:r>
          </a:p>
        </p:txBody>
      </p:sp>
      <p:grpSp>
        <p:nvGrpSpPr>
          <p:cNvPr id="221" name="Group 220"/>
          <p:cNvGrpSpPr/>
          <p:nvPr/>
        </p:nvGrpSpPr>
        <p:grpSpPr>
          <a:xfrm>
            <a:off x="2849081" y="3311899"/>
            <a:ext cx="144000" cy="144000"/>
            <a:chOff x="6160984" y="4251739"/>
            <a:chExt cx="144000" cy="144000"/>
          </a:xfrm>
        </p:grpSpPr>
        <p:sp>
          <p:nvSpPr>
            <p:cNvPr id="222" name="Oval 221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223" name="Oval 222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4896780" y="4769500"/>
            <a:ext cx="144000" cy="144000"/>
            <a:chOff x="6160984" y="4251739"/>
            <a:chExt cx="144000" cy="144000"/>
          </a:xfrm>
        </p:grpSpPr>
        <p:sp>
          <p:nvSpPr>
            <p:cNvPr id="225" name="Oval 224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226" name="Oval 225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227" name="Oval 226"/>
          <p:cNvSpPr>
            <a:spLocks noChangeAspect="1"/>
          </p:cNvSpPr>
          <p:nvPr/>
        </p:nvSpPr>
        <p:spPr>
          <a:xfrm>
            <a:off x="2854687" y="4766193"/>
            <a:ext cx="124974" cy="1249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228" name="TextBox 227"/>
          <p:cNvSpPr txBox="1"/>
          <p:nvPr/>
        </p:nvSpPr>
        <p:spPr>
          <a:xfrm>
            <a:off x="2759270" y="5549754"/>
            <a:ext cx="48035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É, ou foi nos últimos 12 meses, titular de outros Cargos Políticos ou Públicos em território nacional?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2920185" y="5242215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Sim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4978506" y="5242215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Não</a:t>
            </a:r>
          </a:p>
        </p:txBody>
      </p:sp>
      <p:grpSp>
        <p:nvGrpSpPr>
          <p:cNvPr id="231" name="Group 230"/>
          <p:cNvGrpSpPr/>
          <p:nvPr/>
        </p:nvGrpSpPr>
        <p:grpSpPr>
          <a:xfrm>
            <a:off x="4896780" y="5273926"/>
            <a:ext cx="144000" cy="144000"/>
            <a:chOff x="6160984" y="4251739"/>
            <a:chExt cx="144000" cy="144000"/>
          </a:xfrm>
        </p:grpSpPr>
        <p:sp>
          <p:nvSpPr>
            <p:cNvPr id="232" name="Oval 231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233" name="Oval 232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234" name="Oval 233"/>
          <p:cNvSpPr>
            <a:spLocks noChangeAspect="1"/>
          </p:cNvSpPr>
          <p:nvPr/>
        </p:nvSpPr>
        <p:spPr>
          <a:xfrm>
            <a:off x="2854687" y="5270619"/>
            <a:ext cx="124974" cy="1249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235" name="TextBox 234"/>
          <p:cNvSpPr txBox="1"/>
          <p:nvPr/>
        </p:nvSpPr>
        <p:spPr>
          <a:xfrm>
            <a:off x="2944048" y="5749997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Sim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4983786" y="5742765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Não</a:t>
            </a:r>
          </a:p>
        </p:txBody>
      </p:sp>
      <p:grpSp>
        <p:nvGrpSpPr>
          <p:cNvPr id="237" name="Group 236"/>
          <p:cNvGrpSpPr/>
          <p:nvPr/>
        </p:nvGrpSpPr>
        <p:grpSpPr>
          <a:xfrm>
            <a:off x="4892716" y="5749809"/>
            <a:ext cx="144000" cy="144000"/>
            <a:chOff x="6160984" y="4251739"/>
            <a:chExt cx="144000" cy="144000"/>
          </a:xfrm>
        </p:grpSpPr>
        <p:sp>
          <p:nvSpPr>
            <p:cNvPr id="238" name="Oval 237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239" name="Oval 238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242" name="Oval 241"/>
          <p:cNvSpPr>
            <a:spLocks noChangeAspect="1"/>
          </p:cNvSpPr>
          <p:nvPr/>
        </p:nvSpPr>
        <p:spPr>
          <a:xfrm>
            <a:off x="2854687" y="5794806"/>
            <a:ext cx="124974" cy="1249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119" name="TextBox 118"/>
          <p:cNvSpPr txBox="1"/>
          <p:nvPr/>
        </p:nvSpPr>
        <p:spPr>
          <a:xfrm>
            <a:off x="6835424" y="3526139"/>
            <a:ext cx="215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Em que Pais:*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782597" y="3937095"/>
            <a:ext cx="215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Desde Quando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779880" y="3501885"/>
            <a:ext cx="215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Tipo de PEP:*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825869" y="3684257"/>
            <a:ext cx="3263786" cy="1936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881413" y="3701975"/>
            <a:ext cx="3025856" cy="2351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832838" y="4135029"/>
            <a:ext cx="3256817" cy="2132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0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 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4844357" y="3309924"/>
            <a:ext cx="124974" cy="1249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91" name="L-Shape 90"/>
          <p:cNvSpPr>
            <a:spLocks noChangeAspect="1"/>
          </p:cNvSpPr>
          <p:nvPr/>
        </p:nvSpPr>
        <p:spPr>
          <a:xfrm rot="18841292">
            <a:off x="5924335" y="372410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92" name="L-Shape 91"/>
          <p:cNvSpPr>
            <a:spLocks noChangeAspect="1"/>
          </p:cNvSpPr>
          <p:nvPr/>
        </p:nvSpPr>
        <p:spPr>
          <a:xfrm rot="18841292">
            <a:off x="9776677" y="376644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90" name="Rectangle 69"/>
          <p:cNvSpPr/>
          <p:nvPr/>
        </p:nvSpPr>
        <p:spPr>
          <a:xfrm>
            <a:off x="2603500" y="2400581"/>
            <a:ext cx="885600" cy="2576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Comerciante</a:t>
            </a:r>
          </a:p>
        </p:txBody>
      </p:sp>
      <p:sp>
        <p:nvSpPr>
          <p:cNvPr id="96" name="Rectangle 69"/>
          <p:cNvSpPr/>
          <p:nvPr/>
        </p:nvSpPr>
        <p:spPr>
          <a:xfrm>
            <a:off x="3495449" y="2404206"/>
            <a:ext cx="886364" cy="260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Interveniente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84321" y="1961619"/>
            <a:ext cx="1176006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528793" y="1961618"/>
            <a:ext cx="1578827" cy="304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758199" y="1967446"/>
            <a:ext cx="1179777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270970" y="1973597"/>
            <a:ext cx="1257823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6" name="Down Arrow Callout 105"/>
          <p:cNvSpPr/>
          <p:nvPr/>
        </p:nvSpPr>
        <p:spPr>
          <a:xfrm>
            <a:off x="9109387" y="1970676"/>
            <a:ext cx="1385002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947215" y="1967446"/>
            <a:ext cx="1321561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4" name="Rectangle 69"/>
          <p:cNvSpPr/>
          <p:nvPr/>
        </p:nvSpPr>
        <p:spPr>
          <a:xfrm>
            <a:off x="4396416" y="2403306"/>
            <a:ext cx="886364" cy="2606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Assinatura Pack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7" name="Rectangle 96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6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8" name="Rectangle 9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101" name="Half Frame 100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8" name="Rectangle 107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11" name="Rectangle 110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13" name="Rectangle 112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14" name="L-Shape 113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15" name="Rectangle 114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53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4806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510624" y="1720257"/>
            <a:ext cx="1070230" cy="49486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64734" y="1913582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46" name="Rectangle 145"/>
          <p:cNvSpPr/>
          <p:nvPr/>
        </p:nvSpPr>
        <p:spPr>
          <a:xfrm rot="5400000">
            <a:off x="8459777" y="4017104"/>
            <a:ext cx="4285651" cy="17770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Rectangle 130"/>
          <p:cNvSpPr/>
          <p:nvPr/>
        </p:nvSpPr>
        <p:spPr>
          <a:xfrm rot="5400000">
            <a:off x="9684602" y="3687195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L-Shape 147"/>
          <p:cNvSpPr>
            <a:spLocks noChangeAspect="1"/>
          </p:cNvSpPr>
          <p:nvPr/>
        </p:nvSpPr>
        <p:spPr>
          <a:xfrm rot="2758708" flipV="1">
            <a:off x="10560005" y="207868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grpSp>
        <p:nvGrpSpPr>
          <p:cNvPr id="207" name="Group 206"/>
          <p:cNvGrpSpPr>
            <a:grpSpLocks noChangeAspect="1"/>
          </p:cNvGrpSpPr>
          <p:nvPr/>
        </p:nvGrpSpPr>
        <p:grpSpPr>
          <a:xfrm>
            <a:off x="10361452" y="6498051"/>
            <a:ext cx="216000" cy="216000"/>
            <a:chOff x="2133905" y="990905"/>
            <a:chExt cx="5609626" cy="5609626"/>
          </a:xfrm>
        </p:grpSpPr>
        <p:sp>
          <p:nvSpPr>
            <p:cNvPr id="208" name="Isosceles Triangle 207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09" name="Rectangle 208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279" name="TextBox 278"/>
          <p:cNvSpPr txBox="1"/>
          <p:nvPr/>
        </p:nvSpPr>
        <p:spPr>
          <a:xfrm>
            <a:off x="9678251" y="3157435"/>
            <a:ext cx="816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2" name="Picture 2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8" name="Rectangle 110"/>
          <p:cNvSpPr/>
          <p:nvPr/>
        </p:nvSpPr>
        <p:spPr>
          <a:xfrm>
            <a:off x="2603500" y="2399415"/>
            <a:ext cx="7898407" cy="26822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93" name="L-Shape 129"/>
          <p:cNvSpPr>
            <a:spLocks noChangeAspect="1"/>
          </p:cNvSpPr>
          <p:nvPr/>
        </p:nvSpPr>
        <p:spPr>
          <a:xfrm rot="18841292">
            <a:off x="10560005" y="610179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99" name="Text Placeholder 2"/>
          <p:cNvSpPr txBox="1">
            <a:spLocks/>
          </p:cNvSpPr>
          <p:nvPr/>
        </p:nvSpPr>
        <p:spPr>
          <a:xfrm>
            <a:off x="418310" y="69184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8.D </a:t>
            </a:r>
            <a:r>
              <a:rPr lang="pt-PT" sz="1600" dirty="0"/>
              <a:t>|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– Informação Declarativa – Interveniente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2879133" y="2791943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PEP</a:t>
            </a:r>
          </a:p>
        </p:txBody>
      </p:sp>
      <p:sp>
        <p:nvSpPr>
          <p:cNvPr id="212" name="L-Shape 211"/>
          <p:cNvSpPr>
            <a:spLocks noChangeAspect="1"/>
          </p:cNvSpPr>
          <p:nvPr/>
        </p:nvSpPr>
        <p:spPr>
          <a:xfrm rot="18841292">
            <a:off x="2833032" y="284000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213" name="TextBox 212"/>
          <p:cNvSpPr txBox="1"/>
          <p:nvPr/>
        </p:nvSpPr>
        <p:spPr>
          <a:xfrm>
            <a:off x="2746306" y="3072160"/>
            <a:ext cx="30784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É, ou foi nos últimos 12 meses, Pessoa Politicamente Exposta (PEP)?: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4988716" y="3814116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Não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2760303" y="3593943"/>
            <a:ext cx="33838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É familiar de uma Pessoa Politicamente Exposta (PEP)?: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2920185" y="3273053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Sim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4978506" y="3273053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Não</a:t>
            </a:r>
          </a:p>
        </p:txBody>
      </p:sp>
      <p:grpSp>
        <p:nvGrpSpPr>
          <p:cNvPr id="224" name="Group 223"/>
          <p:cNvGrpSpPr/>
          <p:nvPr/>
        </p:nvGrpSpPr>
        <p:grpSpPr>
          <a:xfrm>
            <a:off x="4896780" y="3304764"/>
            <a:ext cx="144000" cy="144000"/>
            <a:chOff x="6160984" y="4251739"/>
            <a:chExt cx="144000" cy="144000"/>
          </a:xfrm>
        </p:grpSpPr>
        <p:sp>
          <p:nvSpPr>
            <p:cNvPr id="225" name="Oval 224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226" name="Oval 225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227" name="Oval 226"/>
          <p:cNvSpPr>
            <a:spLocks noChangeAspect="1"/>
          </p:cNvSpPr>
          <p:nvPr/>
        </p:nvSpPr>
        <p:spPr>
          <a:xfrm>
            <a:off x="2854687" y="3301457"/>
            <a:ext cx="124974" cy="1249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130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 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973132" y="3824153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Sim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2891818" y="3855340"/>
            <a:ext cx="144000" cy="144000"/>
            <a:chOff x="6160984" y="4251739"/>
            <a:chExt cx="144000" cy="144000"/>
          </a:xfrm>
        </p:grpSpPr>
        <p:sp>
          <p:nvSpPr>
            <p:cNvPr id="96" name="Oval 95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98" name="Oval 97"/>
          <p:cNvSpPr>
            <a:spLocks noChangeAspect="1"/>
          </p:cNvSpPr>
          <p:nvPr/>
        </p:nvSpPr>
        <p:spPr>
          <a:xfrm>
            <a:off x="4887094" y="3853365"/>
            <a:ext cx="124974" cy="1249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99" name="TextBox 98"/>
          <p:cNvSpPr txBox="1"/>
          <p:nvPr/>
        </p:nvSpPr>
        <p:spPr>
          <a:xfrm>
            <a:off x="2813585" y="4085612"/>
            <a:ext cx="215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Grau de Parentesco:*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835059" y="4284606"/>
            <a:ext cx="3263786" cy="1936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9" name="L-Shape 108"/>
          <p:cNvSpPr>
            <a:spLocks noChangeAspect="1"/>
          </p:cNvSpPr>
          <p:nvPr/>
        </p:nvSpPr>
        <p:spPr>
          <a:xfrm rot="18841292">
            <a:off x="5958202" y="434217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69" name="Rectangle 69"/>
          <p:cNvSpPr/>
          <p:nvPr/>
        </p:nvSpPr>
        <p:spPr>
          <a:xfrm>
            <a:off x="2603500" y="2400581"/>
            <a:ext cx="885600" cy="2576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Comerciante</a:t>
            </a:r>
          </a:p>
        </p:txBody>
      </p:sp>
      <p:sp>
        <p:nvSpPr>
          <p:cNvPr id="74" name="Rectangle 69"/>
          <p:cNvSpPr/>
          <p:nvPr/>
        </p:nvSpPr>
        <p:spPr>
          <a:xfrm>
            <a:off x="3495449" y="2404206"/>
            <a:ext cx="886364" cy="260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Interveniente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584321" y="1961619"/>
            <a:ext cx="1176006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528793" y="1961618"/>
            <a:ext cx="1578827" cy="304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758199" y="1967446"/>
            <a:ext cx="1179777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70970" y="1973597"/>
            <a:ext cx="1257823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5" name="Down Arrow Callout 84"/>
          <p:cNvSpPr/>
          <p:nvPr/>
        </p:nvSpPr>
        <p:spPr>
          <a:xfrm>
            <a:off x="9109387" y="1970676"/>
            <a:ext cx="1385002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947215" y="1967446"/>
            <a:ext cx="1321561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6416" y="2403306"/>
            <a:ext cx="886364" cy="2606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Assinatura Pack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5" name="Rectangle 74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6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6" name="Rectangle 75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91" name="Half Frame 90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5" name="Rectangle 94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06" name="L-Shape 105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07" name="Rectangle 106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54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9520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510624" y="1720257"/>
            <a:ext cx="1070230" cy="49486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64734" y="1913582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46" name="Rectangle 145"/>
          <p:cNvSpPr/>
          <p:nvPr/>
        </p:nvSpPr>
        <p:spPr>
          <a:xfrm rot="5400000">
            <a:off x="8459777" y="4017104"/>
            <a:ext cx="4285651" cy="17770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Rectangle 130"/>
          <p:cNvSpPr/>
          <p:nvPr/>
        </p:nvSpPr>
        <p:spPr>
          <a:xfrm rot="5400000">
            <a:off x="9684602" y="3687195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L-Shape 147"/>
          <p:cNvSpPr>
            <a:spLocks noChangeAspect="1"/>
          </p:cNvSpPr>
          <p:nvPr/>
        </p:nvSpPr>
        <p:spPr>
          <a:xfrm rot="2758708" flipV="1">
            <a:off x="10560005" y="207868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grpSp>
        <p:nvGrpSpPr>
          <p:cNvPr id="207" name="Group 206"/>
          <p:cNvGrpSpPr>
            <a:grpSpLocks noChangeAspect="1"/>
          </p:cNvGrpSpPr>
          <p:nvPr/>
        </p:nvGrpSpPr>
        <p:grpSpPr>
          <a:xfrm>
            <a:off x="10361452" y="6498051"/>
            <a:ext cx="216000" cy="216000"/>
            <a:chOff x="2133905" y="990905"/>
            <a:chExt cx="5609626" cy="5609626"/>
          </a:xfrm>
        </p:grpSpPr>
        <p:sp>
          <p:nvSpPr>
            <p:cNvPr id="208" name="Isosceles Triangle 207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09" name="Rectangle 208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pic>
        <p:nvPicPr>
          <p:cNvPr id="282" name="Picture 2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8" name="Rectangle 110"/>
          <p:cNvSpPr/>
          <p:nvPr/>
        </p:nvSpPr>
        <p:spPr>
          <a:xfrm>
            <a:off x="2603500" y="2399415"/>
            <a:ext cx="7898407" cy="26822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93" name="L-Shape 129"/>
          <p:cNvSpPr>
            <a:spLocks noChangeAspect="1"/>
          </p:cNvSpPr>
          <p:nvPr/>
        </p:nvSpPr>
        <p:spPr>
          <a:xfrm rot="18841292">
            <a:off x="10560005" y="610179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99" name="Text Placeholder 2"/>
          <p:cNvSpPr txBox="1">
            <a:spLocks/>
          </p:cNvSpPr>
          <p:nvPr/>
        </p:nvSpPr>
        <p:spPr>
          <a:xfrm>
            <a:off x="418310" y="69184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8.E </a:t>
            </a:r>
            <a:r>
              <a:rPr lang="pt-PT" sz="1600" dirty="0"/>
              <a:t>|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– </a:t>
            </a:r>
            <a:r>
              <a:rPr lang="pt-PT" sz="1600" dirty="0" smtClean="0"/>
              <a:t>Informação </a:t>
            </a:r>
            <a:r>
              <a:rPr lang="pt-PT" sz="1600" dirty="0"/>
              <a:t>Declarativa – Interveniente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2879133" y="2791943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PEP</a:t>
            </a:r>
          </a:p>
        </p:txBody>
      </p:sp>
      <p:sp>
        <p:nvSpPr>
          <p:cNvPr id="212" name="L-Shape 211"/>
          <p:cNvSpPr>
            <a:spLocks noChangeAspect="1"/>
          </p:cNvSpPr>
          <p:nvPr/>
        </p:nvSpPr>
        <p:spPr>
          <a:xfrm rot="18841292">
            <a:off x="2833032" y="284000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213" name="TextBox 212"/>
          <p:cNvSpPr txBox="1"/>
          <p:nvPr/>
        </p:nvSpPr>
        <p:spPr>
          <a:xfrm>
            <a:off x="2746306" y="3072160"/>
            <a:ext cx="30784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É, ou foi nos últimos 12 meses, Pessoa Politicamente Exposta (PEP)?:</a:t>
            </a:r>
          </a:p>
        </p:txBody>
      </p:sp>
      <p:sp>
        <p:nvSpPr>
          <p:cNvPr id="214" name="Oval 213"/>
          <p:cNvSpPr>
            <a:spLocks noChangeAspect="1"/>
          </p:cNvSpPr>
          <p:nvPr/>
        </p:nvSpPr>
        <p:spPr>
          <a:xfrm>
            <a:off x="2854687" y="3276709"/>
            <a:ext cx="124974" cy="1249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215" name="TextBox 214"/>
          <p:cNvSpPr txBox="1"/>
          <p:nvPr/>
        </p:nvSpPr>
        <p:spPr>
          <a:xfrm>
            <a:off x="2930395" y="3238377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Sim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4988716" y="3238377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Não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2760303" y="3526208"/>
            <a:ext cx="33838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É familiar de uma Pessoa Politicamente Exposta (PEP)?: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2920185" y="3704853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Sim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4978506" y="3704853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Não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2746012" y="4021980"/>
            <a:ext cx="51102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Mantém relações estreitas de natureza societária ou comercial com uma Pessoa Politicamente Exposta (PEP)?:</a:t>
            </a:r>
          </a:p>
        </p:txBody>
      </p:sp>
      <p:grpSp>
        <p:nvGrpSpPr>
          <p:cNvPr id="221" name="Group 220"/>
          <p:cNvGrpSpPr/>
          <p:nvPr/>
        </p:nvGrpSpPr>
        <p:grpSpPr>
          <a:xfrm>
            <a:off x="4896780" y="3269589"/>
            <a:ext cx="144000" cy="144000"/>
            <a:chOff x="6160984" y="4251739"/>
            <a:chExt cx="144000" cy="144000"/>
          </a:xfrm>
        </p:grpSpPr>
        <p:sp>
          <p:nvSpPr>
            <p:cNvPr id="222" name="Oval 221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223" name="Oval 222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4896780" y="3736564"/>
            <a:ext cx="144000" cy="144000"/>
            <a:chOff x="6160984" y="4251739"/>
            <a:chExt cx="144000" cy="144000"/>
          </a:xfrm>
        </p:grpSpPr>
        <p:sp>
          <p:nvSpPr>
            <p:cNvPr id="225" name="Oval 224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226" name="Oval 225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227" name="Oval 226"/>
          <p:cNvSpPr>
            <a:spLocks noChangeAspect="1"/>
          </p:cNvSpPr>
          <p:nvPr/>
        </p:nvSpPr>
        <p:spPr>
          <a:xfrm>
            <a:off x="2854687" y="3733257"/>
            <a:ext cx="124974" cy="1249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228" name="TextBox 227"/>
          <p:cNvSpPr txBox="1"/>
          <p:nvPr/>
        </p:nvSpPr>
        <p:spPr>
          <a:xfrm>
            <a:off x="2759270" y="5058685"/>
            <a:ext cx="48035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É, ou foi nos últimos 12 meses, titular de outros Cargos Políticos ou Públicos em território nacional?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2920185" y="4209279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Sim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4978506" y="4209279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Não</a:t>
            </a:r>
          </a:p>
        </p:txBody>
      </p:sp>
      <p:grpSp>
        <p:nvGrpSpPr>
          <p:cNvPr id="231" name="Group 230"/>
          <p:cNvGrpSpPr/>
          <p:nvPr/>
        </p:nvGrpSpPr>
        <p:grpSpPr>
          <a:xfrm>
            <a:off x="2839377" y="4240990"/>
            <a:ext cx="144000" cy="144000"/>
            <a:chOff x="6160984" y="4251739"/>
            <a:chExt cx="144000" cy="144000"/>
          </a:xfrm>
        </p:grpSpPr>
        <p:sp>
          <p:nvSpPr>
            <p:cNvPr id="232" name="Oval 231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233" name="Oval 232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2944048" y="5258928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Sim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4983786" y="5251696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Não</a:t>
            </a:r>
          </a:p>
        </p:txBody>
      </p:sp>
      <p:grpSp>
        <p:nvGrpSpPr>
          <p:cNvPr id="237" name="Group 236"/>
          <p:cNvGrpSpPr/>
          <p:nvPr/>
        </p:nvGrpSpPr>
        <p:grpSpPr>
          <a:xfrm>
            <a:off x="4892716" y="5258740"/>
            <a:ext cx="144000" cy="144000"/>
            <a:chOff x="6160984" y="4251739"/>
            <a:chExt cx="144000" cy="144000"/>
          </a:xfrm>
        </p:grpSpPr>
        <p:sp>
          <p:nvSpPr>
            <p:cNvPr id="238" name="Oval 237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239" name="Oval 238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242" name="Oval 241"/>
          <p:cNvSpPr>
            <a:spLocks noChangeAspect="1"/>
          </p:cNvSpPr>
          <p:nvPr/>
        </p:nvSpPr>
        <p:spPr>
          <a:xfrm>
            <a:off x="2854687" y="5303737"/>
            <a:ext cx="124974" cy="1249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130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 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140" name="Rectangle 69"/>
          <p:cNvSpPr/>
          <p:nvPr/>
        </p:nvSpPr>
        <p:spPr>
          <a:xfrm>
            <a:off x="2603500" y="2400581"/>
            <a:ext cx="885600" cy="2576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Comerciante</a:t>
            </a:r>
          </a:p>
        </p:txBody>
      </p:sp>
      <p:sp>
        <p:nvSpPr>
          <p:cNvPr id="142" name="Rectangle 69"/>
          <p:cNvSpPr/>
          <p:nvPr/>
        </p:nvSpPr>
        <p:spPr>
          <a:xfrm>
            <a:off x="3495449" y="2404206"/>
            <a:ext cx="886364" cy="260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Interveniente</a:t>
            </a:r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4878224" y="4249723"/>
            <a:ext cx="124974" cy="1249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90" name="TextBox 89"/>
          <p:cNvSpPr txBox="1"/>
          <p:nvPr/>
        </p:nvSpPr>
        <p:spPr>
          <a:xfrm>
            <a:off x="2796651" y="4475079"/>
            <a:ext cx="2156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/>
              <a:t>Tipo de relação societária/comercial:*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818125" y="4674073"/>
            <a:ext cx="3263786" cy="1936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2" name="L-Shape 91"/>
          <p:cNvSpPr>
            <a:spLocks noChangeAspect="1"/>
          </p:cNvSpPr>
          <p:nvPr/>
        </p:nvSpPr>
        <p:spPr>
          <a:xfrm rot="18841292">
            <a:off x="5941268" y="4731644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80" name="Rectangle 79"/>
          <p:cNvSpPr/>
          <p:nvPr/>
        </p:nvSpPr>
        <p:spPr>
          <a:xfrm>
            <a:off x="2584321" y="1961619"/>
            <a:ext cx="1176006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528793" y="1961618"/>
            <a:ext cx="1578827" cy="304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758199" y="1967446"/>
            <a:ext cx="1179777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270970" y="1973597"/>
            <a:ext cx="1257823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4" name="Down Arrow Callout 83"/>
          <p:cNvSpPr/>
          <p:nvPr/>
        </p:nvSpPr>
        <p:spPr>
          <a:xfrm>
            <a:off x="9109387" y="1970676"/>
            <a:ext cx="1385002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47215" y="1967446"/>
            <a:ext cx="1321561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615612" y="1957996"/>
            <a:ext cx="1176006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789490" y="1963823"/>
            <a:ext cx="1179777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978506" y="1963823"/>
            <a:ext cx="1321561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9" name="Rectangle 69"/>
          <p:cNvSpPr/>
          <p:nvPr/>
        </p:nvSpPr>
        <p:spPr>
          <a:xfrm>
            <a:off x="4396416" y="2403306"/>
            <a:ext cx="886364" cy="2606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Assinatura Pack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0" name="Rectangle 99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6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1" name="Rectangle 100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103" name="Half Frame 102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4" name="Rectangle 103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07" name="Rectangle 106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10" name="L-Shape 109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11" name="Rectangle 110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55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558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510624" y="1720257"/>
            <a:ext cx="1070230" cy="49486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64734" y="1913582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46" name="Rectangle 145"/>
          <p:cNvSpPr/>
          <p:nvPr/>
        </p:nvSpPr>
        <p:spPr>
          <a:xfrm rot="5400000">
            <a:off x="8459777" y="4017104"/>
            <a:ext cx="4285651" cy="17770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Rectangle 130"/>
          <p:cNvSpPr/>
          <p:nvPr/>
        </p:nvSpPr>
        <p:spPr>
          <a:xfrm rot="5400000">
            <a:off x="9684602" y="3687195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L-Shape 147"/>
          <p:cNvSpPr>
            <a:spLocks noChangeAspect="1"/>
          </p:cNvSpPr>
          <p:nvPr/>
        </p:nvSpPr>
        <p:spPr>
          <a:xfrm rot="2758708" flipV="1">
            <a:off x="10560005" y="207868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grpSp>
        <p:nvGrpSpPr>
          <p:cNvPr id="207" name="Group 206"/>
          <p:cNvGrpSpPr>
            <a:grpSpLocks noChangeAspect="1"/>
          </p:cNvGrpSpPr>
          <p:nvPr/>
        </p:nvGrpSpPr>
        <p:grpSpPr>
          <a:xfrm>
            <a:off x="10361452" y="6498051"/>
            <a:ext cx="216000" cy="216000"/>
            <a:chOff x="2133905" y="990905"/>
            <a:chExt cx="5609626" cy="5609626"/>
          </a:xfrm>
        </p:grpSpPr>
        <p:sp>
          <p:nvSpPr>
            <p:cNvPr id="208" name="Isosceles Triangle 207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09" name="Rectangle 208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pic>
        <p:nvPicPr>
          <p:cNvPr id="282" name="Picture 2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8" name="Rectangle 110"/>
          <p:cNvSpPr/>
          <p:nvPr/>
        </p:nvSpPr>
        <p:spPr>
          <a:xfrm>
            <a:off x="2603500" y="2399415"/>
            <a:ext cx="7898407" cy="26822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93" name="L-Shape 129"/>
          <p:cNvSpPr>
            <a:spLocks noChangeAspect="1"/>
          </p:cNvSpPr>
          <p:nvPr/>
        </p:nvSpPr>
        <p:spPr>
          <a:xfrm rot="18841292">
            <a:off x="10560005" y="610179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99" name="Text Placeholder 2"/>
          <p:cNvSpPr txBox="1">
            <a:spLocks/>
          </p:cNvSpPr>
          <p:nvPr/>
        </p:nvSpPr>
        <p:spPr>
          <a:xfrm>
            <a:off x="418310" y="69184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8.F </a:t>
            </a:r>
            <a:r>
              <a:rPr lang="pt-PT" sz="1600" dirty="0"/>
              <a:t>|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– </a:t>
            </a:r>
            <a:r>
              <a:rPr lang="pt-PT" sz="1600" dirty="0" smtClean="0"/>
              <a:t>Informação </a:t>
            </a:r>
            <a:r>
              <a:rPr lang="pt-PT" sz="1600" dirty="0"/>
              <a:t>Declarativa – Interveniente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2879133" y="2791943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PEP</a:t>
            </a:r>
          </a:p>
        </p:txBody>
      </p:sp>
      <p:sp>
        <p:nvSpPr>
          <p:cNvPr id="212" name="L-Shape 211"/>
          <p:cNvSpPr>
            <a:spLocks noChangeAspect="1"/>
          </p:cNvSpPr>
          <p:nvPr/>
        </p:nvSpPr>
        <p:spPr>
          <a:xfrm rot="18841292">
            <a:off x="2833032" y="284000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213" name="TextBox 212"/>
          <p:cNvSpPr txBox="1"/>
          <p:nvPr/>
        </p:nvSpPr>
        <p:spPr>
          <a:xfrm>
            <a:off x="2746306" y="3072160"/>
            <a:ext cx="30784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É, ou foi nos últimos 12 meses, Pessoa Politicamente Exposta (PEP)?:</a:t>
            </a:r>
          </a:p>
        </p:txBody>
      </p:sp>
      <p:sp>
        <p:nvSpPr>
          <p:cNvPr id="214" name="Oval 213"/>
          <p:cNvSpPr>
            <a:spLocks noChangeAspect="1"/>
          </p:cNvSpPr>
          <p:nvPr/>
        </p:nvSpPr>
        <p:spPr>
          <a:xfrm>
            <a:off x="2854687" y="3276709"/>
            <a:ext cx="124974" cy="1249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215" name="TextBox 214"/>
          <p:cNvSpPr txBox="1"/>
          <p:nvPr/>
        </p:nvSpPr>
        <p:spPr>
          <a:xfrm>
            <a:off x="2930395" y="3238377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Sim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4988716" y="3238377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Não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2760303" y="3526208"/>
            <a:ext cx="33838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É familiar de uma Pessoa Politicamente Exposta (PEP)?: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2920185" y="3704853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Sim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4978506" y="3704853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Não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2746012" y="4021980"/>
            <a:ext cx="51102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Mantém relações estreitas de natureza societária ou comercial com uma Pessoa Politicamente Exposta (PEP)?:</a:t>
            </a:r>
          </a:p>
        </p:txBody>
      </p:sp>
      <p:grpSp>
        <p:nvGrpSpPr>
          <p:cNvPr id="221" name="Group 220"/>
          <p:cNvGrpSpPr/>
          <p:nvPr/>
        </p:nvGrpSpPr>
        <p:grpSpPr>
          <a:xfrm>
            <a:off x="4896780" y="3269589"/>
            <a:ext cx="144000" cy="144000"/>
            <a:chOff x="6160984" y="4251739"/>
            <a:chExt cx="144000" cy="144000"/>
          </a:xfrm>
        </p:grpSpPr>
        <p:sp>
          <p:nvSpPr>
            <p:cNvPr id="222" name="Oval 221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223" name="Oval 222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4896780" y="3736564"/>
            <a:ext cx="144000" cy="144000"/>
            <a:chOff x="6160984" y="4251739"/>
            <a:chExt cx="144000" cy="144000"/>
          </a:xfrm>
        </p:grpSpPr>
        <p:sp>
          <p:nvSpPr>
            <p:cNvPr id="225" name="Oval 224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226" name="Oval 225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227" name="Oval 226"/>
          <p:cNvSpPr>
            <a:spLocks noChangeAspect="1"/>
          </p:cNvSpPr>
          <p:nvPr/>
        </p:nvSpPr>
        <p:spPr>
          <a:xfrm>
            <a:off x="2854687" y="3733257"/>
            <a:ext cx="124974" cy="1249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228" name="TextBox 227"/>
          <p:cNvSpPr txBox="1"/>
          <p:nvPr/>
        </p:nvSpPr>
        <p:spPr>
          <a:xfrm>
            <a:off x="2759270" y="4525285"/>
            <a:ext cx="48035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É, ou foi nos últimos 12 meses, titular de outros Cargos Políticos ou Públicos em território nacional?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2920185" y="4793477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Sim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4978506" y="4793477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Não</a:t>
            </a:r>
          </a:p>
        </p:txBody>
      </p:sp>
      <p:grpSp>
        <p:nvGrpSpPr>
          <p:cNvPr id="231" name="Group 230"/>
          <p:cNvGrpSpPr/>
          <p:nvPr/>
        </p:nvGrpSpPr>
        <p:grpSpPr>
          <a:xfrm>
            <a:off x="2839377" y="4825188"/>
            <a:ext cx="144000" cy="144000"/>
            <a:chOff x="6160984" y="4251739"/>
            <a:chExt cx="144000" cy="144000"/>
          </a:xfrm>
        </p:grpSpPr>
        <p:sp>
          <p:nvSpPr>
            <p:cNvPr id="232" name="Oval 231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233" name="Oval 232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2944048" y="4242926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Sim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4983786" y="4235694"/>
            <a:ext cx="344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7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Não</a:t>
            </a:r>
          </a:p>
        </p:txBody>
      </p:sp>
      <p:grpSp>
        <p:nvGrpSpPr>
          <p:cNvPr id="237" name="Group 236"/>
          <p:cNvGrpSpPr/>
          <p:nvPr/>
        </p:nvGrpSpPr>
        <p:grpSpPr>
          <a:xfrm>
            <a:off x="4892716" y="4242738"/>
            <a:ext cx="144000" cy="144000"/>
            <a:chOff x="6160984" y="4251739"/>
            <a:chExt cx="144000" cy="144000"/>
          </a:xfrm>
        </p:grpSpPr>
        <p:sp>
          <p:nvSpPr>
            <p:cNvPr id="238" name="Oval 237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239" name="Oval 238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242" name="Oval 241"/>
          <p:cNvSpPr>
            <a:spLocks noChangeAspect="1"/>
          </p:cNvSpPr>
          <p:nvPr/>
        </p:nvSpPr>
        <p:spPr>
          <a:xfrm>
            <a:off x="2854687" y="4287735"/>
            <a:ext cx="124974" cy="1249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130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 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4878224" y="4833921"/>
            <a:ext cx="124974" cy="1249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90" name="TextBox 89"/>
          <p:cNvSpPr txBox="1"/>
          <p:nvPr/>
        </p:nvSpPr>
        <p:spPr>
          <a:xfrm>
            <a:off x="2796651" y="5042347"/>
            <a:ext cx="2156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/>
              <a:t>Cargo:*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818125" y="5241341"/>
            <a:ext cx="3263786" cy="1936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2" name="L-Shape 91"/>
          <p:cNvSpPr>
            <a:spLocks noChangeAspect="1"/>
          </p:cNvSpPr>
          <p:nvPr/>
        </p:nvSpPr>
        <p:spPr>
          <a:xfrm rot="18841292">
            <a:off x="5941268" y="529891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81" name="Rectangle 69"/>
          <p:cNvSpPr/>
          <p:nvPr/>
        </p:nvSpPr>
        <p:spPr>
          <a:xfrm>
            <a:off x="2609849" y="2407661"/>
            <a:ext cx="885600" cy="2576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Comerciante</a:t>
            </a:r>
          </a:p>
        </p:txBody>
      </p:sp>
      <p:sp>
        <p:nvSpPr>
          <p:cNvPr id="83" name="Rectangle 69"/>
          <p:cNvSpPr/>
          <p:nvPr/>
        </p:nvSpPr>
        <p:spPr>
          <a:xfrm>
            <a:off x="3495449" y="2404206"/>
            <a:ext cx="886364" cy="260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Interveniente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584321" y="1961619"/>
            <a:ext cx="1176006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528793" y="1961618"/>
            <a:ext cx="1578827" cy="304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58199" y="1967446"/>
            <a:ext cx="1179777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270970" y="1973597"/>
            <a:ext cx="1257823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6" name="Down Arrow Callout 95"/>
          <p:cNvSpPr/>
          <p:nvPr/>
        </p:nvSpPr>
        <p:spPr>
          <a:xfrm>
            <a:off x="9109387" y="1970676"/>
            <a:ext cx="1385002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947215" y="1967446"/>
            <a:ext cx="1321561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8" name="Rectangle 69"/>
          <p:cNvSpPr/>
          <p:nvPr/>
        </p:nvSpPr>
        <p:spPr>
          <a:xfrm>
            <a:off x="4396416" y="2403306"/>
            <a:ext cx="886364" cy="2606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Assinatura Pack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9" name="Rectangle 98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6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0" name="Rectangle 99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95" name="Half Frame 94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2" name="Rectangle 101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07" name="Rectangle 106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08" name="L-Shape 107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09" name="Rectangle 108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56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2035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510624" y="1720257"/>
            <a:ext cx="1070230" cy="49486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64734" y="1913582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SUBMETER PEDIDO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46" name="Rectangle 145"/>
          <p:cNvSpPr/>
          <p:nvPr/>
        </p:nvSpPr>
        <p:spPr>
          <a:xfrm rot="5400000">
            <a:off x="8459777" y="4017104"/>
            <a:ext cx="4285651" cy="17770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Rectangle 130"/>
          <p:cNvSpPr/>
          <p:nvPr/>
        </p:nvSpPr>
        <p:spPr>
          <a:xfrm rot="5400000">
            <a:off x="9684602" y="3687195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L-Shape 147"/>
          <p:cNvSpPr>
            <a:spLocks noChangeAspect="1"/>
          </p:cNvSpPr>
          <p:nvPr/>
        </p:nvSpPr>
        <p:spPr>
          <a:xfrm rot="2758708" flipV="1">
            <a:off x="10560005" y="207868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grpSp>
        <p:nvGrpSpPr>
          <p:cNvPr id="207" name="Group 206"/>
          <p:cNvGrpSpPr>
            <a:grpSpLocks noChangeAspect="1"/>
          </p:cNvGrpSpPr>
          <p:nvPr/>
        </p:nvGrpSpPr>
        <p:grpSpPr>
          <a:xfrm>
            <a:off x="10361452" y="6498051"/>
            <a:ext cx="216000" cy="216000"/>
            <a:chOff x="2133905" y="990905"/>
            <a:chExt cx="5609626" cy="5609626"/>
          </a:xfrm>
        </p:grpSpPr>
        <p:sp>
          <p:nvSpPr>
            <p:cNvPr id="208" name="Isosceles Triangle 207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09" name="Rectangle 208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279" name="TextBox 278"/>
          <p:cNvSpPr txBox="1"/>
          <p:nvPr/>
        </p:nvSpPr>
        <p:spPr>
          <a:xfrm>
            <a:off x="9678251" y="3157435"/>
            <a:ext cx="816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2" name="Picture 2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8" name="Rectangle 110"/>
          <p:cNvSpPr/>
          <p:nvPr/>
        </p:nvSpPr>
        <p:spPr>
          <a:xfrm>
            <a:off x="2603500" y="2399415"/>
            <a:ext cx="7898407" cy="26822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93" name="L-Shape 129"/>
          <p:cNvSpPr>
            <a:spLocks noChangeAspect="1"/>
          </p:cNvSpPr>
          <p:nvPr/>
        </p:nvSpPr>
        <p:spPr>
          <a:xfrm rot="18841292">
            <a:off x="10560005" y="610179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99" name="Text Placeholder 2"/>
          <p:cNvSpPr txBox="1">
            <a:spLocks/>
          </p:cNvSpPr>
          <p:nvPr/>
        </p:nvSpPr>
        <p:spPr>
          <a:xfrm>
            <a:off x="418310" y="69184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8.G | Ecrãs </a:t>
            </a:r>
            <a:r>
              <a:rPr lang="pt-PT" sz="1600" dirty="0"/>
              <a:t>de suporte à Jornada de Cliente – Informação Declarativa – Interveniente</a:t>
            </a:r>
          </a:p>
        </p:txBody>
      </p:sp>
      <p:sp>
        <p:nvSpPr>
          <p:cNvPr id="130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 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879134" y="2808874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rgbClr val="002060"/>
                </a:solidFill>
              </a:rPr>
              <a:t>Identificação do PEP Relacionado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90" name="L-Shape 89"/>
          <p:cNvSpPr>
            <a:spLocks noChangeAspect="1"/>
          </p:cNvSpPr>
          <p:nvPr/>
        </p:nvSpPr>
        <p:spPr>
          <a:xfrm rot="18841292">
            <a:off x="2833033" y="285693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grpSp>
        <p:nvGrpSpPr>
          <p:cNvPr id="91" name="Group 57"/>
          <p:cNvGrpSpPr/>
          <p:nvPr/>
        </p:nvGrpSpPr>
        <p:grpSpPr>
          <a:xfrm>
            <a:off x="122827" y="4226249"/>
            <a:ext cx="1402793" cy="586859"/>
            <a:chOff x="7153340" y="6118148"/>
            <a:chExt cx="618655" cy="167578"/>
          </a:xfrm>
        </p:grpSpPr>
        <p:sp>
          <p:nvSpPr>
            <p:cNvPr id="92" name="Rounded Rectangle 91"/>
            <p:cNvSpPr/>
            <p:nvPr/>
          </p:nvSpPr>
          <p:spPr>
            <a:xfrm rot="5400000">
              <a:off x="7378879" y="5892609"/>
              <a:ext cx="167578" cy="618655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166664" y="6131994"/>
              <a:ext cx="604898" cy="145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 smtClean="0">
                  <a:solidFill>
                    <a:srgbClr val="E34826"/>
                  </a:solidFill>
                </a:rPr>
                <a:t>Só irá aparecer no ecrã caso a 2ª ou 3ª pergunta esteja preenchida a Sim</a:t>
              </a:r>
              <a:endParaRPr lang="pt-PT" sz="900" b="1" dirty="0">
                <a:solidFill>
                  <a:srgbClr val="E34826"/>
                </a:solidFill>
              </a:endParaRPr>
            </a:p>
          </p:txBody>
        </p:sp>
      </p:grpSp>
      <p:sp>
        <p:nvSpPr>
          <p:cNvPr id="96" name="Right Bracket 95"/>
          <p:cNvSpPr/>
          <p:nvPr/>
        </p:nvSpPr>
        <p:spPr>
          <a:xfrm flipH="1">
            <a:off x="2736193" y="2766207"/>
            <a:ext cx="142940" cy="3497433"/>
          </a:xfrm>
          <a:prstGeom prst="rightBracket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7" name="Straight Connector 96"/>
          <p:cNvCxnSpPr>
            <a:stCxn id="96" idx="2"/>
            <a:endCxn id="92" idx="0"/>
          </p:cNvCxnSpPr>
          <p:nvPr/>
        </p:nvCxnSpPr>
        <p:spPr>
          <a:xfrm flipH="1">
            <a:off x="1525623" y="4514924"/>
            <a:ext cx="1210570" cy="47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835424" y="3035072"/>
            <a:ext cx="215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Em que Pais:*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782597" y="3395227"/>
            <a:ext cx="215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Desde Quando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79880" y="3010818"/>
            <a:ext cx="215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Tipo de PEP:*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847612" y="3193190"/>
            <a:ext cx="3240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815967" y="3271180"/>
            <a:ext cx="3240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2837" y="3593161"/>
            <a:ext cx="3240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4" name="L-Shape 103"/>
          <p:cNvSpPr>
            <a:spLocks noChangeAspect="1"/>
          </p:cNvSpPr>
          <p:nvPr/>
        </p:nvSpPr>
        <p:spPr>
          <a:xfrm rot="18841292">
            <a:off x="5924335" y="323304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903158" y="3492149"/>
            <a:ext cx="215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NIF:*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47614" y="3815152"/>
            <a:ext cx="215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Nome:*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832837" y="3997524"/>
            <a:ext cx="3240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835423" y="3736115"/>
            <a:ext cx="3240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911623" y="3949226"/>
            <a:ext cx="215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Numero do Documento de identificação:*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856079" y="4238486"/>
            <a:ext cx="215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Tipo de Documento:*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847612" y="4420858"/>
            <a:ext cx="3240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835424" y="4193192"/>
            <a:ext cx="3240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6" name="L-Shape 115"/>
          <p:cNvSpPr>
            <a:spLocks noChangeAspect="1"/>
          </p:cNvSpPr>
          <p:nvPr/>
        </p:nvSpPr>
        <p:spPr>
          <a:xfrm rot="18841292">
            <a:off x="5920963" y="445545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928555" y="4406303"/>
            <a:ext cx="215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Data de Validade do Documento:*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873011" y="4636418"/>
            <a:ext cx="215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Pais </a:t>
            </a:r>
            <a:r>
              <a:rPr lang="pt-PT" sz="700" b="1" dirty="0" err="1" smtClean="0">
                <a:solidFill>
                  <a:schemeClr val="bg2">
                    <a:lumMod val="25000"/>
                  </a:schemeClr>
                </a:solidFill>
              </a:rPr>
              <a:t>Doc</a:t>
            </a:r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 Identificação:*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832838" y="4818790"/>
            <a:ext cx="3240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835424" y="4650269"/>
            <a:ext cx="3240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8" name="L-Shape 127"/>
          <p:cNvSpPr>
            <a:spLocks noChangeAspect="1"/>
          </p:cNvSpPr>
          <p:nvPr/>
        </p:nvSpPr>
        <p:spPr>
          <a:xfrm rot="18841292">
            <a:off x="5924334" y="485063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29" name="L-Shape 128"/>
          <p:cNvSpPr>
            <a:spLocks noChangeAspect="1"/>
          </p:cNvSpPr>
          <p:nvPr/>
        </p:nvSpPr>
        <p:spPr>
          <a:xfrm rot="18841292">
            <a:off x="9899793" y="330832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927962" y="4897448"/>
            <a:ext cx="215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Código Postal:*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832837" y="5055409"/>
            <a:ext cx="215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Pais de morada:*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2853803" y="5238182"/>
            <a:ext cx="3240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842169" y="5192923"/>
            <a:ext cx="3240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4" name="L-Shape 153"/>
          <p:cNvSpPr>
            <a:spLocks noChangeAspect="1"/>
          </p:cNvSpPr>
          <p:nvPr/>
        </p:nvSpPr>
        <p:spPr>
          <a:xfrm rot="18841292">
            <a:off x="5911026" y="5270368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841302" y="5444878"/>
            <a:ext cx="215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Morada:*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849769" y="5627250"/>
            <a:ext cx="3240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2" name="L-Shape 161"/>
          <p:cNvSpPr>
            <a:spLocks noChangeAspect="1"/>
          </p:cNvSpPr>
          <p:nvPr/>
        </p:nvSpPr>
        <p:spPr>
          <a:xfrm rot="18841292">
            <a:off x="9861341" y="606938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63" name="TextBox 162"/>
          <p:cNvSpPr txBox="1"/>
          <p:nvPr/>
        </p:nvSpPr>
        <p:spPr>
          <a:xfrm>
            <a:off x="6927961" y="5419405"/>
            <a:ext cx="215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Localidade:*</a:t>
            </a:r>
            <a:endParaRPr lang="pt-PT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842169" y="5607242"/>
            <a:ext cx="3240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9" name="Rectangle 69"/>
          <p:cNvSpPr/>
          <p:nvPr/>
        </p:nvSpPr>
        <p:spPr>
          <a:xfrm>
            <a:off x="2609849" y="2407661"/>
            <a:ext cx="885600" cy="2576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Comerciante</a:t>
            </a:r>
          </a:p>
        </p:txBody>
      </p:sp>
      <p:sp>
        <p:nvSpPr>
          <p:cNvPr id="121" name="Rectangle 69"/>
          <p:cNvSpPr/>
          <p:nvPr/>
        </p:nvSpPr>
        <p:spPr>
          <a:xfrm>
            <a:off x="3495449" y="2404206"/>
            <a:ext cx="886364" cy="260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Interveniente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584321" y="1961619"/>
            <a:ext cx="1176006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528793" y="1961618"/>
            <a:ext cx="1578827" cy="304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58199" y="1967446"/>
            <a:ext cx="1179777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270970" y="1973597"/>
            <a:ext cx="1257823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0" name="Down Arrow Callout 119"/>
          <p:cNvSpPr/>
          <p:nvPr/>
        </p:nvSpPr>
        <p:spPr>
          <a:xfrm>
            <a:off x="9109387" y="1970676"/>
            <a:ext cx="1421798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856657" y="1967446"/>
            <a:ext cx="1412119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4" name="Rectangle 69"/>
          <p:cNvSpPr/>
          <p:nvPr/>
        </p:nvSpPr>
        <p:spPr>
          <a:xfrm>
            <a:off x="4396416" y="2403306"/>
            <a:ext cx="886364" cy="2606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Assinatura Pack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5" name="Rectangle 134"/>
          <p:cNvSpPr>
            <a:spLocks noChangeAspect="1"/>
          </p:cNvSpPr>
          <p:nvPr/>
        </p:nvSpPr>
        <p:spPr>
          <a:xfrm rot="20163311">
            <a:off x="2603340" y="3560767"/>
            <a:ext cx="7978026" cy="1353724"/>
          </a:xfrm>
          <a:prstGeom prst="rect">
            <a:avLst/>
          </a:prstGeom>
          <a:blipFill dpi="0" rotWithShape="1">
            <a:blip r:embed="rId6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6" name="Rectangle 135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122" name="Half Frame 121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3" name="Rectangle 122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40" name="Rectangle 139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42" name="Rectangle 141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44" name="L-Shape 143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45" name="Rectangle 144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57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4812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510624" y="1720257"/>
            <a:ext cx="1070230" cy="49486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64734" y="1913582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SUBMETER PEDIDO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46" name="Rectangle 145"/>
          <p:cNvSpPr/>
          <p:nvPr/>
        </p:nvSpPr>
        <p:spPr>
          <a:xfrm rot="5400000">
            <a:off x="8461676" y="4015206"/>
            <a:ext cx="4300513" cy="19636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Rectangle 130"/>
          <p:cNvSpPr/>
          <p:nvPr/>
        </p:nvSpPr>
        <p:spPr>
          <a:xfrm rot="5400000">
            <a:off x="9684602" y="3687195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L-Shape 147"/>
          <p:cNvSpPr>
            <a:spLocks noChangeAspect="1"/>
          </p:cNvSpPr>
          <p:nvPr/>
        </p:nvSpPr>
        <p:spPr>
          <a:xfrm rot="2758708" flipV="1">
            <a:off x="10560005" y="207868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grpSp>
        <p:nvGrpSpPr>
          <p:cNvPr id="207" name="Group 206"/>
          <p:cNvGrpSpPr>
            <a:grpSpLocks noChangeAspect="1"/>
          </p:cNvGrpSpPr>
          <p:nvPr/>
        </p:nvGrpSpPr>
        <p:grpSpPr>
          <a:xfrm>
            <a:off x="10361452" y="6498051"/>
            <a:ext cx="216000" cy="216000"/>
            <a:chOff x="2133905" y="990905"/>
            <a:chExt cx="5609626" cy="5609626"/>
          </a:xfrm>
        </p:grpSpPr>
        <p:sp>
          <p:nvSpPr>
            <p:cNvPr id="208" name="Isosceles Triangle 207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09" name="Rectangle 208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279" name="TextBox 278"/>
          <p:cNvSpPr txBox="1"/>
          <p:nvPr/>
        </p:nvSpPr>
        <p:spPr>
          <a:xfrm>
            <a:off x="9678251" y="3157435"/>
            <a:ext cx="816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2" name="Picture 2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8" name="Rectangle 110"/>
          <p:cNvSpPr/>
          <p:nvPr/>
        </p:nvSpPr>
        <p:spPr>
          <a:xfrm>
            <a:off x="2603500" y="2399415"/>
            <a:ext cx="7898407" cy="26822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93" name="L-Shape 129"/>
          <p:cNvSpPr>
            <a:spLocks noChangeAspect="1"/>
          </p:cNvSpPr>
          <p:nvPr/>
        </p:nvSpPr>
        <p:spPr>
          <a:xfrm rot="18841292">
            <a:off x="10560005" y="610179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99" name="Text Placeholder 2"/>
          <p:cNvSpPr txBox="1">
            <a:spLocks/>
          </p:cNvSpPr>
          <p:nvPr/>
        </p:nvSpPr>
        <p:spPr>
          <a:xfrm>
            <a:off x="418310" y="69184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9.A | Ecrãs </a:t>
            </a:r>
            <a:r>
              <a:rPr lang="pt-PT" sz="1600" dirty="0"/>
              <a:t>de suporte à Jornada de Cliente – Informação Declarativa – </a:t>
            </a:r>
            <a:r>
              <a:rPr lang="pt-PT" sz="1600" dirty="0" smtClean="0"/>
              <a:t>Assinatura Pack Contratual</a:t>
            </a:r>
            <a:endParaRPr lang="pt-PT" sz="1600" dirty="0"/>
          </a:p>
        </p:txBody>
      </p:sp>
      <p:sp>
        <p:nvSpPr>
          <p:cNvPr id="130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 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119" name="Rectangle 69"/>
          <p:cNvSpPr/>
          <p:nvPr/>
        </p:nvSpPr>
        <p:spPr>
          <a:xfrm>
            <a:off x="2609849" y="2407661"/>
            <a:ext cx="885600" cy="2576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Comerciante</a:t>
            </a:r>
          </a:p>
        </p:txBody>
      </p:sp>
      <p:sp>
        <p:nvSpPr>
          <p:cNvPr id="121" name="Rectangle 69"/>
          <p:cNvSpPr/>
          <p:nvPr/>
        </p:nvSpPr>
        <p:spPr>
          <a:xfrm>
            <a:off x="3495449" y="2404206"/>
            <a:ext cx="886364" cy="2606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Interveniente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584321" y="1961619"/>
            <a:ext cx="1176006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528793" y="1961618"/>
            <a:ext cx="1578827" cy="304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58199" y="1967446"/>
            <a:ext cx="1179777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266745" y="1964531"/>
            <a:ext cx="1257823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0" name="Down Arrow Callout 119"/>
          <p:cNvSpPr/>
          <p:nvPr/>
        </p:nvSpPr>
        <p:spPr>
          <a:xfrm>
            <a:off x="9109387" y="1970676"/>
            <a:ext cx="1421798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929461" y="1967446"/>
            <a:ext cx="1339316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4" name="Rectangle 69"/>
          <p:cNvSpPr/>
          <p:nvPr/>
        </p:nvSpPr>
        <p:spPr>
          <a:xfrm>
            <a:off x="4376959" y="2401481"/>
            <a:ext cx="886364" cy="260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Assinatura Pack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4743435" y="3076650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123" name="TextBox 122"/>
          <p:cNvSpPr txBox="1"/>
          <p:nvPr/>
        </p:nvSpPr>
        <p:spPr>
          <a:xfrm>
            <a:off x="2739485" y="3031781"/>
            <a:ext cx="1108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bg2">
                    <a:lumMod val="25000"/>
                  </a:schemeClr>
                </a:solidFill>
              </a:rPr>
              <a:t>Assinatura em papel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797806" y="3031781"/>
            <a:ext cx="1793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bg2">
                    <a:lumMod val="25000"/>
                  </a:schemeClr>
                </a:solidFill>
              </a:rPr>
              <a:t>Assinatura </a:t>
            </a:r>
            <a:r>
              <a:rPr lang="pt-PT" sz="600" dirty="0" smtClean="0">
                <a:solidFill>
                  <a:schemeClr val="bg2">
                    <a:lumMod val="25000"/>
                  </a:schemeClr>
                </a:solidFill>
              </a:rPr>
              <a:t>eletrónica</a:t>
            </a:r>
            <a:endParaRPr lang="pt-PT" sz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554830" y="2707329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rgbClr val="E34826"/>
                </a:solidFill>
              </a:defRPr>
            </a:lvl1pPr>
          </a:lstStyle>
          <a:p>
            <a:r>
              <a:rPr lang="pt-PT" dirty="0">
                <a:solidFill>
                  <a:srgbClr val="002060"/>
                </a:solidFill>
              </a:rPr>
              <a:t>SELECIONE A FORMA DE ASSINATURA DO </a:t>
            </a:r>
            <a:r>
              <a:rPr lang="pt-PT" dirty="0" smtClean="0">
                <a:solidFill>
                  <a:srgbClr val="002060"/>
                </a:solidFill>
              </a:rPr>
              <a:t>CONTRATO</a:t>
            </a:r>
            <a:endParaRPr lang="pt-PT" dirty="0">
              <a:solidFill>
                <a:srgbClr val="00206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568862" y="2874209"/>
            <a:ext cx="3078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>
                <a:solidFill>
                  <a:schemeClr val="bg2">
                    <a:lumMod val="25000"/>
                  </a:schemeClr>
                </a:solidFill>
              </a:rPr>
              <a:t>Selecione uma das opções</a:t>
            </a:r>
          </a:p>
        </p:txBody>
      </p:sp>
      <p:grpSp>
        <p:nvGrpSpPr>
          <p:cNvPr id="138" name="Group 137"/>
          <p:cNvGrpSpPr>
            <a:grpSpLocks noChangeAspect="1"/>
          </p:cNvGrpSpPr>
          <p:nvPr/>
        </p:nvGrpSpPr>
        <p:grpSpPr>
          <a:xfrm>
            <a:off x="2682485" y="3074319"/>
            <a:ext cx="108000" cy="108000"/>
            <a:chOff x="6160984" y="4251739"/>
            <a:chExt cx="144000" cy="144000"/>
          </a:xfrm>
        </p:grpSpPr>
        <p:sp>
          <p:nvSpPr>
            <p:cNvPr id="139" name="Oval 138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141" name="Rectangle 140"/>
          <p:cNvSpPr>
            <a:spLocks noChangeAspect="1"/>
          </p:cNvSpPr>
          <p:nvPr/>
        </p:nvSpPr>
        <p:spPr>
          <a:xfrm>
            <a:off x="9493848" y="3895371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42" name="Half Frame 141"/>
          <p:cNvSpPr>
            <a:spLocks noChangeAspect="1"/>
          </p:cNvSpPr>
          <p:nvPr/>
        </p:nvSpPr>
        <p:spPr>
          <a:xfrm rot="13109487">
            <a:off x="9524989" y="3907578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741566" y="3388542"/>
            <a:ext cx="4413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SELECIONE OS REPRESENTANTES QUE OBRIGAM A EMPRESA</a:t>
            </a:r>
          </a:p>
        </p:txBody>
      </p:sp>
      <p:sp>
        <p:nvSpPr>
          <p:cNvPr id="145" name="L-Shape 144"/>
          <p:cNvSpPr>
            <a:spLocks noChangeAspect="1"/>
          </p:cNvSpPr>
          <p:nvPr/>
        </p:nvSpPr>
        <p:spPr>
          <a:xfrm rot="18841292">
            <a:off x="2695465" y="3436605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11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Rectangle 154"/>
          <p:cNvSpPr>
            <a:spLocks noChangeAspect="1"/>
          </p:cNvSpPr>
          <p:nvPr/>
        </p:nvSpPr>
        <p:spPr>
          <a:xfrm>
            <a:off x="9498452" y="3960577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Half Frame 155"/>
          <p:cNvSpPr>
            <a:spLocks noChangeAspect="1"/>
          </p:cNvSpPr>
          <p:nvPr/>
        </p:nvSpPr>
        <p:spPr>
          <a:xfrm rot="13109487">
            <a:off x="9529593" y="3972784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0" name="Table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90711"/>
              </p:ext>
            </p:extLst>
          </p:nvPr>
        </p:nvGraphicFramePr>
        <p:xfrm>
          <a:off x="2671315" y="3598274"/>
          <a:ext cx="7626467" cy="476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779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4027856235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2465976563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223962295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1747064780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268018567"/>
                    </a:ext>
                  </a:extLst>
                </a:gridCol>
              </a:tblGrid>
              <a:tr h="209821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Cliente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NIF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Letra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Tipo de Assinatura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Seleção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1"/>
                          </a:solidFill>
                        </a:rPr>
                        <a:t>Tipo </a:t>
                      </a:r>
                      <a:r>
                        <a:rPr lang="pt-PT" sz="700" baseline="0" dirty="0" smtClean="0">
                          <a:solidFill>
                            <a:schemeClr val="bg1"/>
                          </a:solidFill>
                        </a:rPr>
                        <a:t> Assinatura Digital</a:t>
                      </a:r>
                      <a:endParaRPr lang="pt-PT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baseline="0" dirty="0" smtClean="0">
                          <a:solidFill>
                            <a:schemeClr val="bg1"/>
                          </a:solidFill>
                        </a:rPr>
                        <a:t>Tipo de Identificação </a:t>
                      </a:r>
                      <a:endParaRPr lang="pt-PT" sz="7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BIJAL DE CANELA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162243839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ASSINA SOZINHO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</a:tbl>
          </a:graphicData>
        </a:graphic>
      </p:graphicFrame>
      <p:sp>
        <p:nvSpPr>
          <p:cNvPr id="161" name="Rectangle 160"/>
          <p:cNvSpPr>
            <a:spLocks noChangeAspect="1"/>
          </p:cNvSpPr>
          <p:nvPr/>
        </p:nvSpPr>
        <p:spPr>
          <a:xfrm>
            <a:off x="7564607" y="3869319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Half Frame 164"/>
          <p:cNvSpPr>
            <a:spLocks noChangeAspect="1"/>
          </p:cNvSpPr>
          <p:nvPr/>
        </p:nvSpPr>
        <p:spPr>
          <a:xfrm rot="13109487">
            <a:off x="7600898" y="3876124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Rectangle 80"/>
          <p:cNvSpPr/>
          <p:nvPr/>
        </p:nvSpPr>
        <p:spPr>
          <a:xfrm>
            <a:off x="8343901" y="3870591"/>
            <a:ext cx="725825" cy="13013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700" dirty="0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N/A</a:t>
            </a: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L-Shape 166"/>
          <p:cNvSpPr>
            <a:spLocks noChangeAspect="1"/>
          </p:cNvSpPr>
          <p:nvPr/>
        </p:nvSpPr>
        <p:spPr>
          <a:xfrm rot="18841292">
            <a:off x="8934932" y="3885495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ectangle 80"/>
          <p:cNvSpPr/>
          <p:nvPr/>
        </p:nvSpPr>
        <p:spPr>
          <a:xfrm>
            <a:off x="9379394" y="3870591"/>
            <a:ext cx="725825" cy="13013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PRESENCIAL</a:t>
            </a: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L-Shape 168"/>
          <p:cNvSpPr>
            <a:spLocks noChangeAspect="1"/>
          </p:cNvSpPr>
          <p:nvPr/>
        </p:nvSpPr>
        <p:spPr>
          <a:xfrm rot="18841292">
            <a:off x="9976868" y="3883884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169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6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1" name="Rectangle 170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72" name="Picture 1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84" name="Half Frame 83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5" name="Rectangle 84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95" name="Rectangle 94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96" name="L-Shape 95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7" name="Rectangle 96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58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7775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510624" y="1720257"/>
            <a:ext cx="1070230" cy="49486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64734" y="1913582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SUBMETER PEDIDO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46" name="Rectangle 145"/>
          <p:cNvSpPr/>
          <p:nvPr/>
        </p:nvSpPr>
        <p:spPr>
          <a:xfrm rot="5400000">
            <a:off x="8459777" y="4017104"/>
            <a:ext cx="4285651" cy="17770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Rectangle 130"/>
          <p:cNvSpPr/>
          <p:nvPr/>
        </p:nvSpPr>
        <p:spPr>
          <a:xfrm rot="5400000">
            <a:off x="9684602" y="3687195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L-Shape 147"/>
          <p:cNvSpPr>
            <a:spLocks noChangeAspect="1"/>
          </p:cNvSpPr>
          <p:nvPr/>
        </p:nvSpPr>
        <p:spPr>
          <a:xfrm rot="2758708" flipV="1">
            <a:off x="10560005" y="207868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grpSp>
        <p:nvGrpSpPr>
          <p:cNvPr id="207" name="Group 206"/>
          <p:cNvGrpSpPr>
            <a:grpSpLocks noChangeAspect="1"/>
          </p:cNvGrpSpPr>
          <p:nvPr/>
        </p:nvGrpSpPr>
        <p:grpSpPr>
          <a:xfrm>
            <a:off x="10361452" y="6498051"/>
            <a:ext cx="216000" cy="216000"/>
            <a:chOff x="2133905" y="990905"/>
            <a:chExt cx="5609626" cy="5609626"/>
          </a:xfrm>
        </p:grpSpPr>
        <p:sp>
          <p:nvSpPr>
            <p:cNvPr id="208" name="Isosceles Triangle 207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09" name="Rectangle 208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279" name="TextBox 278"/>
          <p:cNvSpPr txBox="1"/>
          <p:nvPr/>
        </p:nvSpPr>
        <p:spPr>
          <a:xfrm>
            <a:off x="9678251" y="3157435"/>
            <a:ext cx="816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2" name="Picture 2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8" name="Rectangle 110"/>
          <p:cNvSpPr/>
          <p:nvPr/>
        </p:nvSpPr>
        <p:spPr>
          <a:xfrm>
            <a:off x="2603500" y="2399415"/>
            <a:ext cx="7898407" cy="26822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93" name="L-Shape 129"/>
          <p:cNvSpPr>
            <a:spLocks noChangeAspect="1"/>
          </p:cNvSpPr>
          <p:nvPr/>
        </p:nvSpPr>
        <p:spPr>
          <a:xfrm rot="18841292">
            <a:off x="10560005" y="610179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99" name="Text Placeholder 2"/>
          <p:cNvSpPr txBox="1">
            <a:spLocks/>
          </p:cNvSpPr>
          <p:nvPr/>
        </p:nvSpPr>
        <p:spPr>
          <a:xfrm>
            <a:off x="418310" y="69184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9.B | Ecrãs </a:t>
            </a:r>
            <a:r>
              <a:rPr lang="pt-PT" sz="1600" dirty="0"/>
              <a:t>de suporte à Jornada de Cliente – Informação Declarativa – </a:t>
            </a:r>
            <a:r>
              <a:rPr lang="pt-PT" sz="1600" dirty="0" smtClean="0"/>
              <a:t>Assinatura Pack Contratual</a:t>
            </a:r>
            <a:endParaRPr lang="pt-PT" sz="1600" dirty="0"/>
          </a:p>
        </p:txBody>
      </p:sp>
      <p:sp>
        <p:nvSpPr>
          <p:cNvPr id="130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 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119" name="Rectangle 69"/>
          <p:cNvSpPr/>
          <p:nvPr/>
        </p:nvSpPr>
        <p:spPr>
          <a:xfrm>
            <a:off x="2609849" y="2407661"/>
            <a:ext cx="885600" cy="2576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Comerciante</a:t>
            </a:r>
          </a:p>
        </p:txBody>
      </p:sp>
      <p:sp>
        <p:nvSpPr>
          <p:cNvPr id="121" name="Rectangle 69"/>
          <p:cNvSpPr/>
          <p:nvPr/>
        </p:nvSpPr>
        <p:spPr>
          <a:xfrm>
            <a:off x="3495449" y="2404206"/>
            <a:ext cx="886364" cy="2606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Interveniente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584321" y="1961619"/>
            <a:ext cx="1176006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528793" y="1961618"/>
            <a:ext cx="1578827" cy="304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58199" y="1967446"/>
            <a:ext cx="1179777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266745" y="1964531"/>
            <a:ext cx="1257823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0" name="Down Arrow Callout 119"/>
          <p:cNvSpPr/>
          <p:nvPr/>
        </p:nvSpPr>
        <p:spPr>
          <a:xfrm>
            <a:off x="9109387" y="1970676"/>
            <a:ext cx="1421798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929461" y="1967446"/>
            <a:ext cx="1339316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4" name="Rectangle 69"/>
          <p:cNvSpPr/>
          <p:nvPr/>
        </p:nvSpPr>
        <p:spPr>
          <a:xfrm>
            <a:off x="4376959" y="2401481"/>
            <a:ext cx="886364" cy="260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Assinatura Pack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739485" y="3031781"/>
            <a:ext cx="1108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bg2">
                    <a:lumMod val="25000"/>
                  </a:schemeClr>
                </a:solidFill>
              </a:rPr>
              <a:t>Assinatura em papel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797806" y="3031781"/>
            <a:ext cx="1793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bg2">
                    <a:lumMod val="25000"/>
                  </a:schemeClr>
                </a:solidFill>
              </a:rPr>
              <a:t>Assinatura </a:t>
            </a:r>
            <a:r>
              <a:rPr lang="pt-PT" sz="600" dirty="0" smtClean="0">
                <a:solidFill>
                  <a:schemeClr val="bg2">
                    <a:lumMod val="25000"/>
                  </a:schemeClr>
                </a:solidFill>
              </a:rPr>
              <a:t>eletrónica</a:t>
            </a:r>
            <a:endParaRPr lang="pt-PT" sz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554830" y="2707329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rgbClr val="E34826"/>
                </a:solidFill>
              </a:defRPr>
            </a:lvl1pPr>
          </a:lstStyle>
          <a:p>
            <a:r>
              <a:rPr lang="pt-PT" dirty="0">
                <a:solidFill>
                  <a:srgbClr val="002060"/>
                </a:solidFill>
              </a:rPr>
              <a:t>SELECIONE A FORMA DE ASSINATURA DO </a:t>
            </a:r>
            <a:r>
              <a:rPr lang="pt-PT" dirty="0" smtClean="0">
                <a:solidFill>
                  <a:srgbClr val="002060"/>
                </a:solidFill>
              </a:rPr>
              <a:t>CONTRATO</a:t>
            </a:r>
            <a:endParaRPr lang="pt-PT" dirty="0">
              <a:solidFill>
                <a:srgbClr val="00206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568862" y="2874209"/>
            <a:ext cx="3078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>
                <a:solidFill>
                  <a:schemeClr val="bg2">
                    <a:lumMod val="25000"/>
                  </a:schemeClr>
                </a:solidFill>
              </a:rPr>
              <a:t>Selecione uma das opções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72" name="Picture 1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84" name="Half Frame 83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5" name="Rectangle 84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6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95" name="Rectangle 94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96" name="L-Shape 95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7" name="Rectangle 96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736962" y="3323336"/>
            <a:ext cx="4413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SELECIONE OS REPRESENTANTES QUE OBRIGAM A EMPRESA</a:t>
            </a:r>
          </a:p>
        </p:txBody>
      </p:sp>
      <p:sp>
        <p:nvSpPr>
          <p:cNvPr id="106" name="L-Shape 105"/>
          <p:cNvSpPr>
            <a:spLocks noChangeAspect="1"/>
          </p:cNvSpPr>
          <p:nvPr/>
        </p:nvSpPr>
        <p:spPr>
          <a:xfrm rot="18841292">
            <a:off x="2690861" y="337139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07" name="Rectangle 106"/>
          <p:cNvSpPr>
            <a:spLocks noChangeAspect="1"/>
          </p:cNvSpPr>
          <p:nvPr/>
        </p:nvSpPr>
        <p:spPr>
          <a:xfrm>
            <a:off x="9493848" y="3895371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8" name="Half Frame 107"/>
          <p:cNvSpPr>
            <a:spLocks noChangeAspect="1"/>
          </p:cNvSpPr>
          <p:nvPr/>
        </p:nvSpPr>
        <p:spPr>
          <a:xfrm rot="13109487">
            <a:off x="9524989" y="3907578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>
            <a:spLocks noChangeAspect="1"/>
          </p:cNvSpPr>
          <p:nvPr/>
        </p:nvSpPr>
        <p:spPr>
          <a:xfrm>
            <a:off x="9498452" y="3960577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Half Frame 111"/>
          <p:cNvSpPr>
            <a:spLocks noChangeAspect="1"/>
          </p:cNvSpPr>
          <p:nvPr/>
        </p:nvSpPr>
        <p:spPr>
          <a:xfrm rot="13109487">
            <a:off x="9529593" y="3972784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2671315" y="3598274"/>
          <a:ext cx="7626467" cy="476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779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4027856235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2465976563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223962295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1747064780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268018567"/>
                    </a:ext>
                  </a:extLst>
                </a:gridCol>
              </a:tblGrid>
              <a:tr h="209821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Cliente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NIF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Letra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Tipo de Assinatura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Seleção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1"/>
                          </a:solidFill>
                        </a:rPr>
                        <a:t>Tipo </a:t>
                      </a:r>
                      <a:r>
                        <a:rPr lang="pt-PT" sz="700" baseline="0" dirty="0" smtClean="0">
                          <a:solidFill>
                            <a:schemeClr val="bg1"/>
                          </a:solidFill>
                        </a:rPr>
                        <a:t> Assinatura Digital</a:t>
                      </a:r>
                      <a:endParaRPr lang="pt-PT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baseline="0" dirty="0" smtClean="0">
                          <a:solidFill>
                            <a:schemeClr val="bg1"/>
                          </a:solidFill>
                        </a:rPr>
                        <a:t>Tipo de Identificação </a:t>
                      </a:r>
                      <a:endParaRPr lang="pt-PT" sz="7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BIJAL DE CANELA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162243839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ASSINA SOZINHO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</a:tbl>
          </a:graphicData>
        </a:graphic>
      </p:graphicFrame>
      <p:sp>
        <p:nvSpPr>
          <p:cNvPr id="114" name="Rectangle 113"/>
          <p:cNvSpPr>
            <a:spLocks noChangeAspect="1"/>
          </p:cNvSpPr>
          <p:nvPr/>
        </p:nvSpPr>
        <p:spPr>
          <a:xfrm>
            <a:off x="7564607" y="3869319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Half Frame 114"/>
          <p:cNvSpPr>
            <a:spLocks noChangeAspect="1"/>
          </p:cNvSpPr>
          <p:nvPr/>
        </p:nvSpPr>
        <p:spPr>
          <a:xfrm rot="13109487">
            <a:off x="7600898" y="3876124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80"/>
          <p:cNvSpPr/>
          <p:nvPr/>
        </p:nvSpPr>
        <p:spPr>
          <a:xfrm>
            <a:off x="8343901" y="3870591"/>
            <a:ext cx="725825" cy="13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OTP</a:t>
            </a: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L-Shape 117"/>
          <p:cNvSpPr>
            <a:spLocks noChangeAspect="1"/>
          </p:cNvSpPr>
          <p:nvPr/>
        </p:nvSpPr>
        <p:spPr>
          <a:xfrm rot="18841292">
            <a:off x="8934932" y="3885495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80"/>
          <p:cNvSpPr/>
          <p:nvPr/>
        </p:nvSpPr>
        <p:spPr>
          <a:xfrm>
            <a:off x="9379394" y="3870591"/>
            <a:ext cx="725825" cy="13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700" noProof="0" dirty="0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Prova-Vida</a:t>
            </a: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L-Shape 125"/>
          <p:cNvSpPr>
            <a:spLocks noChangeAspect="1"/>
          </p:cNvSpPr>
          <p:nvPr/>
        </p:nvSpPr>
        <p:spPr>
          <a:xfrm rot="18841292">
            <a:off x="9976868" y="3883884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169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9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28" name="Group 127"/>
          <p:cNvGrpSpPr>
            <a:grpSpLocks noChangeAspect="1"/>
          </p:cNvGrpSpPr>
          <p:nvPr/>
        </p:nvGrpSpPr>
        <p:grpSpPr>
          <a:xfrm>
            <a:off x="4743009" y="3073649"/>
            <a:ext cx="108000" cy="108000"/>
            <a:chOff x="6160984" y="4251739"/>
            <a:chExt cx="144000" cy="144000"/>
          </a:xfrm>
        </p:grpSpPr>
        <p:sp>
          <p:nvSpPr>
            <p:cNvPr id="129" name="Oval 128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132" name="Oval 131"/>
          <p:cNvSpPr>
            <a:spLocks noChangeAspect="1"/>
          </p:cNvSpPr>
          <p:nvPr/>
        </p:nvSpPr>
        <p:spPr>
          <a:xfrm>
            <a:off x="2682485" y="3070114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59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1090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14239-3409-194B-9049-2613703D29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6136" y="644692"/>
            <a:ext cx="11379731" cy="504825"/>
          </a:xfrm>
        </p:spPr>
        <p:txBody>
          <a:bodyPr/>
          <a:lstStyle/>
          <a:p>
            <a:r>
              <a:rPr lang="en-US" dirty="0" smtClean="0"/>
              <a:t>Plano da </a:t>
            </a:r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análise</a:t>
            </a:r>
            <a:r>
              <a:rPr lang="en-US" dirty="0" smtClean="0"/>
              <a:t> – Agenda </a:t>
            </a:r>
            <a:r>
              <a:rPr lang="en-US" dirty="0" err="1" smtClean="0"/>
              <a:t>Sessões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endParaRPr lang="en-US" dirty="0"/>
          </a:p>
        </p:txBody>
      </p:sp>
      <p:sp>
        <p:nvSpPr>
          <p:cNvPr id="87" name="Title 3">
            <a:extLst>
              <a:ext uri="{FF2B5EF4-FFF2-40B4-BE49-F238E27FC236}">
                <a16:creationId xmlns:a16="http://schemas.microsoft.com/office/drawing/2014/main" id="{439D586D-5635-A344-A2DE-0948CC4B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36" y="202409"/>
            <a:ext cx="11379731" cy="561975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Plano de </a:t>
            </a:r>
            <a:r>
              <a:rPr lang="en-US" dirty="0" err="1" smtClean="0"/>
              <a:t>Projeto</a:t>
            </a:r>
            <a:r>
              <a:rPr lang="en-US" dirty="0" smtClean="0"/>
              <a:t> (3/3)</a:t>
            </a:r>
            <a:endParaRPr lang="en-US" i="1" dirty="0"/>
          </a:p>
        </p:txBody>
      </p:sp>
      <p:sp>
        <p:nvSpPr>
          <p:cNvPr id="4" name="Rounded Rectangle 3"/>
          <p:cNvSpPr/>
          <p:nvPr/>
        </p:nvSpPr>
        <p:spPr>
          <a:xfrm>
            <a:off x="334435" y="1210720"/>
            <a:ext cx="11425765" cy="33573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67" b="1" dirty="0">
                <a:latin typeface="Arial" panose="020B0604020202020204" pitchFamily="34" charset="0"/>
                <a:cs typeface="Arial" panose="020B0604020202020204" pitchFamily="34" charset="0"/>
              </a:rPr>
              <a:t>Data das Sessões</a:t>
            </a:r>
          </a:p>
        </p:txBody>
      </p:sp>
      <p:cxnSp>
        <p:nvCxnSpPr>
          <p:cNvPr id="6" name="Straight Connector 5"/>
          <p:cNvCxnSpPr>
            <a:stCxn id="7" idx="3"/>
            <a:endCxn id="8" idx="1"/>
          </p:cNvCxnSpPr>
          <p:nvPr/>
        </p:nvCxnSpPr>
        <p:spPr>
          <a:xfrm>
            <a:off x="1981007" y="2198530"/>
            <a:ext cx="9101599" cy="11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/>
          <p:cNvSpPr/>
          <p:nvPr/>
        </p:nvSpPr>
        <p:spPr>
          <a:xfrm>
            <a:off x="1775521" y="2087908"/>
            <a:ext cx="205487" cy="221243"/>
          </a:xfrm>
          <a:prstGeom prst="diamond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sz="1467"/>
          </a:p>
        </p:txBody>
      </p:sp>
      <p:sp>
        <p:nvSpPr>
          <p:cNvPr id="8" name="Diamond 7"/>
          <p:cNvSpPr/>
          <p:nvPr/>
        </p:nvSpPr>
        <p:spPr>
          <a:xfrm>
            <a:off x="11082606" y="2099117"/>
            <a:ext cx="205487" cy="221243"/>
          </a:xfrm>
          <a:prstGeom prst="diamond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sz="1467"/>
          </a:p>
        </p:txBody>
      </p:sp>
      <p:sp>
        <p:nvSpPr>
          <p:cNvPr id="9" name="Rounded Rectangle 8"/>
          <p:cNvSpPr/>
          <p:nvPr/>
        </p:nvSpPr>
        <p:spPr>
          <a:xfrm>
            <a:off x="334433" y="1611270"/>
            <a:ext cx="11425767" cy="1408412"/>
          </a:xfrm>
          <a:prstGeom prst="roundRect">
            <a:avLst>
              <a:gd name="adj" fmla="val 7293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67" b="1" dirty="0">
                <a:latin typeface="Arial" panose="020B0604020202020204" pitchFamily="34" charset="0"/>
                <a:cs typeface="Arial" panose="020B0604020202020204" pitchFamily="34" charset="0"/>
              </a:rPr>
              <a:t>Data das Sessões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0816" y="2773460"/>
            <a:ext cx="146065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800"/>
              </a:spcBef>
              <a:buSzPct val="176000"/>
            </a:pPr>
            <a:r>
              <a:rPr lang="pt-PT" sz="800" b="1" dirty="0">
                <a:latin typeface="Arial" pitchFamily="34" charset="0"/>
                <a:cs typeface="Arial" pitchFamily="34" charset="0"/>
              </a:rPr>
              <a:t>(M) </a:t>
            </a:r>
            <a:r>
              <a:rPr lang="pt-PT" sz="800" dirty="0">
                <a:latin typeface="Arial" pitchFamily="34" charset="0"/>
                <a:cs typeface="Arial" pitchFamily="34" charset="0"/>
              </a:rPr>
              <a:t>– Manhã       </a:t>
            </a:r>
            <a:r>
              <a:rPr lang="pt-PT" sz="800" b="1" dirty="0">
                <a:latin typeface="Arial" pitchFamily="34" charset="0"/>
                <a:cs typeface="Arial" pitchFamily="34" charset="0"/>
              </a:rPr>
              <a:t>(T)</a:t>
            </a:r>
            <a:r>
              <a:rPr lang="pt-PT" sz="800" dirty="0">
                <a:latin typeface="Arial" pitchFamily="34" charset="0"/>
                <a:cs typeface="Arial" pitchFamily="34" charset="0"/>
              </a:rPr>
              <a:t> - Tarde</a:t>
            </a:r>
            <a:endParaRPr lang="pt-PT" sz="800" i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376676" y="1722582"/>
            <a:ext cx="716702" cy="920286"/>
            <a:chOff x="2024113" y="1411069"/>
            <a:chExt cx="537527" cy="690214"/>
          </a:xfrm>
        </p:grpSpPr>
        <p:sp>
          <p:nvSpPr>
            <p:cNvPr id="14" name="Rectangle 13"/>
            <p:cNvSpPr/>
            <p:nvPr/>
          </p:nvSpPr>
          <p:spPr>
            <a:xfrm>
              <a:off x="2030004" y="1411069"/>
              <a:ext cx="531636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Sessão 1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262301" y="171309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24113" y="1924360"/>
              <a:ext cx="531636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(T) 01/02 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333621" y="3458029"/>
            <a:ext cx="11426577" cy="2947004"/>
          </a:xfrm>
          <a:prstGeom prst="roundRect">
            <a:avLst>
              <a:gd name="adj" fmla="val 7293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67" b="1" dirty="0">
                <a:cs typeface="Arial" panose="020B0604020202020204" pitchFamily="34" charset="0"/>
              </a:rPr>
              <a:t>Data das Sessões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34434" y="3073988"/>
            <a:ext cx="11425765" cy="33573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67" b="1" dirty="0">
                <a:latin typeface="Arial" panose="020B0604020202020204" pitchFamily="34" charset="0"/>
                <a:cs typeface="Arial" panose="020B0604020202020204" pitchFamily="34" charset="0"/>
              </a:rPr>
              <a:t>Âmbito proposto para as Sessões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459796" y="1722582"/>
            <a:ext cx="708847" cy="920286"/>
            <a:chOff x="2030004" y="1411069"/>
            <a:chExt cx="531636" cy="690214"/>
          </a:xfrm>
        </p:grpSpPr>
        <p:sp>
          <p:nvSpPr>
            <p:cNvPr id="20" name="Rectangle 19"/>
            <p:cNvSpPr/>
            <p:nvPr/>
          </p:nvSpPr>
          <p:spPr>
            <a:xfrm>
              <a:off x="2030004" y="1411069"/>
              <a:ext cx="531636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Sessão 3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262301" y="171309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30004" y="1924360"/>
              <a:ext cx="489558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(T) </a:t>
              </a:r>
              <a:r>
                <a:rPr lang="pt-PT" sz="933" b="1" dirty="0" smtClean="0">
                  <a:latin typeface="Arial" pitchFamily="34" charset="0"/>
                  <a:cs typeface="Arial" pitchFamily="34" charset="0"/>
                </a:rPr>
                <a:t>TBD 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489576" y="1722582"/>
            <a:ext cx="716702" cy="920286"/>
            <a:chOff x="2024113" y="1411069"/>
            <a:chExt cx="537527" cy="690214"/>
          </a:xfrm>
        </p:grpSpPr>
        <p:sp>
          <p:nvSpPr>
            <p:cNvPr id="24" name="Rectangle 23"/>
            <p:cNvSpPr/>
            <p:nvPr/>
          </p:nvSpPr>
          <p:spPr>
            <a:xfrm>
              <a:off x="2030004" y="1411069"/>
              <a:ext cx="531636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Sessão 4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262301" y="171309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24113" y="1924360"/>
              <a:ext cx="489558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(T) </a:t>
              </a:r>
              <a:r>
                <a:rPr lang="pt-PT" sz="933" b="1" dirty="0" smtClean="0">
                  <a:latin typeface="Arial" pitchFamily="34" charset="0"/>
                  <a:cs typeface="Arial" pitchFamily="34" charset="0"/>
                </a:rPr>
                <a:t>TBD 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14310" y="1722582"/>
            <a:ext cx="716702" cy="920286"/>
            <a:chOff x="2024113" y="1411069"/>
            <a:chExt cx="537527" cy="690214"/>
          </a:xfrm>
        </p:grpSpPr>
        <p:sp>
          <p:nvSpPr>
            <p:cNvPr id="40" name="Rectangle 39"/>
            <p:cNvSpPr/>
            <p:nvPr/>
          </p:nvSpPr>
          <p:spPr>
            <a:xfrm>
              <a:off x="2030004" y="1411069"/>
              <a:ext cx="531636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Sessão 2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2262301" y="171309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24113" y="1924360"/>
              <a:ext cx="531636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(T) </a:t>
              </a:r>
              <a:r>
                <a:rPr lang="pt-PT" sz="933" b="1" dirty="0" smtClean="0">
                  <a:latin typeface="Arial" pitchFamily="34" charset="0"/>
                  <a:cs typeface="Arial" pitchFamily="34" charset="0"/>
                </a:rPr>
                <a:t>09/02 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476558" y="3850518"/>
            <a:ext cx="2399999" cy="769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800"/>
              </a:spcBef>
              <a:buSzPct val="176000"/>
            </a:pPr>
            <a:r>
              <a:rPr lang="pt-PT" sz="933" b="1" dirty="0">
                <a:latin typeface="Arial" pitchFamily="34" charset="0"/>
                <a:cs typeface="Arial" pitchFamily="34" charset="0"/>
              </a:rPr>
              <a:t>Sessão 1</a:t>
            </a:r>
          </a:p>
          <a:p>
            <a:pPr marL="228594" indent="-228594">
              <a:spcBef>
                <a:spcPts val="800"/>
              </a:spcBef>
              <a:buSzPct val="176000"/>
              <a:buFont typeface="Arial" panose="020B0604020202020204" pitchFamily="34" charset="0"/>
              <a:buChar char="•"/>
            </a:pPr>
            <a:r>
              <a:rPr lang="pt-PT" sz="933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Revisão das </a:t>
            </a:r>
            <a:r>
              <a:rPr lang="pt-PT" sz="933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</a:t>
            </a:r>
            <a:r>
              <a:rPr lang="pt-PT" sz="933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933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lines</a:t>
            </a:r>
            <a:r>
              <a:rPr lang="pt-PT" sz="933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pt-PT" sz="933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networking</a:t>
            </a:r>
            <a:r>
              <a:rPr lang="pt-PT" sz="933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e pressupostos genéricos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019493" y="3850518"/>
            <a:ext cx="2404432" cy="625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800"/>
              </a:spcBef>
              <a:buSzPct val="176000"/>
            </a:pPr>
            <a:r>
              <a:rPr lang="pt-PT" sz="933" b="1" dirty="0">
                <a:latin typeface="Arial" pitchFamily="34" charset="0"/>
                <a:cs typeface="Arial" pitchFamily="34" charset="0"/>
              </a:rPr>
              <a:t>Sessão 2</a:t>
            </a:r>
          </a:p>
          <a:p>
            <a:pPr marL="228594" indent="-228594">
              <a:spcBef>
                <a:spcPts val="800"/>
              </a:spcBef>
              <a:buSzPct val="176000"/>
              <a:buFont typeface="Arial" panose="020B0604020202020204" pitchFamily="34" charset="0"/>
              <a:buChar char="•"/>
            </a:pPr>
            <a:r>
              <a:rPr lang="pt-PT" sz="933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Serviços de Integração a implementar pela SIBS e Unicre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76557" y="3512336"/>
            <a:ext cx="2400000" cy="33573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33" b="1" dirty="0">
                <a:solidFill>
                  <a:schemeClr val="accent1"/>
                </a:solidFill>
                <a:cs typeface="Arial" panose="020B0604020202020204" pitchFamily="34" charset="0"/>
              </a:rPr>
              <a:t>Temas Genéricos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023925" y="3512336"/>
            <a:ext cx="2400000" cy="33573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33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Canal Presencial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519936" y="3850518"/>
            <a:ext cx="2400000" cy="625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800"/>
              </a:spcBef>
              <a:buSzPct val="176000"/>
            </a:pPr>
            <a:r>
              <a:rPr lang="pt-PT" sz="933" b="1" dirty="0">
                <a:latin typeface="Arial" pitchFamily="34" charset="0"/>
                <a:cs typeface="Arial" pitchFamily="34" charset="0"/>
              </a:rPr>
              <a:t>Sessão 3</a:t>
            </a:r>
          </a:p>
          <a:p>
            <a:pPr marL="228594" indent="-228594">
              <a:spcBef>
                <a:spcPts val="800"/>
              </a:spcBef>
              <a:buSzPct val="176000"/>
              <a:buFont typeface="Arial" panose="020B0604020202020204" pitchFamily="34" charset="0"/>
              <a:buChar char="•"/>
            </a:pPr>
            <a:r>
              <a:rPr lang="pt-PT" sz="933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Serviços de Integração a implementar pela SIBS e Unicre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519936" y="3512336"/>
            <a:ext cx="2400000" cy="33573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  <a:buSzPct val="176000"/>
            </a:pPr>
            <a:r>
              <a:rPr lang="pt-PT" sz="933" b="1" dirty="0">
                <a:solidFill>
                  <a:schemeClr val="accent1"/>
                </a:solidFill>
                <a:cs typeface="Arial" pitchFamily="34" charset="0"/>
              </a:rPr>
              <a:t>Oferta Comercial</a:t>
            </a:r>
            <a:endParaRPr lang="pt-PT" sz="933" i="1" dirty="0">
              <a:cs typeface="Arial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527210" y="1722582"/>
            <a:ext cx="716702" cy="920286"/>
            <a:chOff x="2024113" y="1411069"/>
            <a:chExt cx="537527" cy="690214"/>
          </a:xfrm>
        </p:grpSpPr>
        <p:sp>
          <p:nvSpPr>
            <p:cNvPr id="49" name="Rectangle 48"/>
            <p:cNvSpPr/>
            <p:nvPr/>
          </p:nvSpPr>
          <p:spPr>
            <a:xfrm>
              <a:off x="2030004" y="1411069"/>
              <a:ext cx="531636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Sessão 5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2262301" y="171309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024113" y="1924360"/>
              <a:ext cx="489558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(T) </a:t>
              </a:r>
              <a:r>
                <a:rPr lang="pt-PT" sz="933" b="1" dirty="0" smtClean="0">
                  <a:latin typeface="Arial" pitchFamily="34" charset="0"/>
                  <a:cs typeface="Arial" pitchFamily="34" charset="0"/>
                </a:rPr>
                <a:t>TBD 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564844" y="1722582"/>
            <a:ext cx="716702" cy="920286"/>
            <a:chOff x="2024113" y="1411069"/>
            <a:chExt cx="537527" cy="690214"/>
          </a:xfrm>
        </p:grpSpPr>
        <p:sp>
          <p:nvSpPr>
            <p:cNvPr id="55" name="Rectangle 54"/>
            <p:cNvSpPr/>
            <p:nvPr/>
          </p:nvSpPr>
          <p:spPr>
            <a:xfrm>
              <a:off x="2030004" y="1411069"/>
              <a:ext cx="531636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Sessão 6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262301" y="1713097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24113" y="1924360"/>
              <a:ext cx="489558" cy="17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800"/>
                </a:spcBef>
                <a:buSzPct val="176000"/>
              </a:pPr>
              <a:r>
                <a:rPr lang="pt-PT" sz="933" b="1" dirty="0">
                  <a:latin typeface="Arial" pitchFamily="34" charset="0"/>
                  <a:cs typeface="Arial" pitchFamily="34" charset="0"/>
                </a:rPr>
                <a:t>(T) </a:t>
              </a:r>
              <a:r>
                <a:rPr lang="pt-PT" sz="933" b="1" dirty="0" smtClean="0">
                  <a:latin typeface="Arial" pitchFamily="34" charset="0"/>
                  <a:cs typeface="Arial" pitchFamily="34" charset="0"/>
                </a:rPr>
                <a:t>TBD </a:t>
              </a:r>
              <a:endParaRPr lang="pt-PT" sz="933" i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8883160" y="6089249"/>
            <a:ext cx="2823656" cy="235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800"/>
              </a:spcBef>
              <a:buSzPct val="176000"/>
            </a:pPr>
            <a:r>
              <a:rPr lang="pt-PT" sz="933" b="1" dirty="0">
                <a:cs typeface="Arial" pitchFamily="34" charset="0"/>
              </a:rPr>
              <a:t>Sessão 5 e 6 – Sessões Extra caso necessárias</a:t>
            </a:r>
            <a:endParaRPr lang="pt-PT" sz="933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75" y="2310334"/>
            <a:ext cx="1052400" cy="19732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0" y="1792684"/>
            <a:ext cx="948512" cy="384241"/>
          </a:xfrm>
          <a:prstGeom prst="rect">
            <a:avLst/>
          </a:prstGeom>
        </p:spPr>
      </p:pic>
      <p:sp>
        <p:nvSpPr>
          <p:cNvPr id="61" name="Rounded Rectangle 60"/>
          <p:cNvSpPr/>
          <p:nvPr/>
        </p:nvSpPr>
        <p:spPr>
          <a:xfrm>
            <a:off x="8015947" y="3509968"/>
            <a:ext cx="2400000" cy="33573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33" b="1" dirty="0">
                <a:solidFill>
                  <a:schemeClr val="accent1"/>
                </a:solidFill>
                <a:cs typeface="Arial" panose="020B0604020202020204" pitchFamily="34" charset="0"/>
              </a:rPr>
              <a:t>Canal Não presencial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021673" y="3845705"/>
            <a:ext cx="2400000" cy="625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800"/>
              </a:spcBef>
              <a:buSzPct val="176000"/>
            </a:pPr>
            <a:r>
              <a:rPr lang="pt-PT" sz="933" b="1" dirty="0">
                <a:latin typeface="Arial" pitchFamily="34" charset="0"/>
                <a:cs typeface="Arial" pitchFamily="34" charset="0"/>
              </a:rPr>
              <a:t>Sessão 4</a:t>
            </a:r>
          </a:p>
          <a:p>
            <a:pPr marL="228594" indent="-228594">
              <a:spcBef>
                <a:spcPts val="800"/>
              </a:spcBef>
              <a:buSzPct val="176000"/>
              <a:buFont typeface="Arial" panose="020B0604020202020204" pitchFamily="34" charset="0"/>
              <a:buChar char="•"/>
            </a:pPr>
            <a:r>
              <a:rPr lang="pt-PT" sz="933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Serviços de Integração a implementar pela SIBS e Unicre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97" y="1913617"/>
            <a:ext cx="473668" cy="40674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203" y="1948027"/>
            <a:ext cx="473668" cy="40674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2225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510624" y="1720257"/>
            <a:ext cx="1070230" cy="49486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64734" y="1913582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SUBMETER PEDIDO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46" name="Rectangle 145"/>
          <p:cNvSpPr/>
          <p:nvPr/>
        </p:nvSpPr>
        <p:spPr>
          <a:xfrm rot="5400000">
            <a:off x="8459777" y="4017104"/>
            <a:ext cx="4285651" cy="17770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Rectangle 130"/>
          <p:cNvSpPr/>
          <p:nvPr/>
        </p:nvSpPr>
        <p:spPr>
          <a:xfrm rot="5400000">
            <a:off x="9684602" y="3687195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L-Shape 147"/>
          <p:cNvSpPr>
            <a:spLocks noChangeAspect="1"/>
          </p:cNvSpPr>
          <p:nvPr/>
        </p:nvSpPr>
        <p:spPr>
          <a:xfrm rot="2758708" flipV="1">
            <a:off x="10560005" y="207868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279" name="TextBox 278"/>
          <p:cNvSpPr txBox="1"/>
          <p:nvPr/>
        </p:nvSpPr>
        <p:spPr>
          <a:xfrm>
            <a:off x="9678251" y="3157435"/>
            <a:ext cx="816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2" name="Picture 2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8" name="Rectangle 110"/>
          <p:cNvSpPr/>
          <p:nvPr/>
        </p:nvSpPr>
        <p:spPr>
          <a:xfrm>
            <a:off x="2603500" y="2399415"/>
            <a:ext cx="7898407" cy="26822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93" name="L-Shape 129"/>
          <p:cNvSpPr>
            <a:spLocks noChangeAspect="1"/>
          </p:cNvSpPr>
          <p:nvPr/>
        </p:nvSpPr>
        <p:spPr>
          <a:xfrm rot="18841292">
            <a:off x="10560005" y="610179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99" name="Text Placeholder 2"/>
          <p:cNvSpPr txBox="1">
            <a:spLocks/>
          </p:cNvSpPr>
          <p:nvPr/>
        </p:nvSpPr>
        <p:spPr>
          <a:xfrm>
            <a:off x="418310" y="69184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9.C | Ecrãs </a:t>
            </a:r>
            <a:r>
              <a:rPr lang="pt-PT" sz="1600" dirty="0"/>
              <a:t>de suporte à Jornada de Cliente – Informação Declarativa – </a:t>
            </a:r>
            <a:r>
              <a:rPr lang="pt-PT" sz="1600" dirty="0" smtClean="0"/>
              <a:t>Assinatura Pack Contratual</a:t>
            </a:r>
            <a:endParaRPr lang="pt-PT" sz="1600" dirty="0"/>
          </a:p>
        </p:txBody>
      </p:sp>
      <p:sp>
        <p:nvSpPr>
          <p:cNvPr id="130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 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119" name="Rectangle 69"/>
          <p:cNvSpPr/>
          <p:nvPr/>
        </p:nvSpPr>
        <p:spPr>
          <a:xfrm>
            <a:off x="2609849" y="2407661"/>
            <a:ext cx="885600" cy="2576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Comerciante</a:t>
            </a:r>
          </a:p>
        </p:txBody>
      </p:sp>
      <p:sp>
        <p:nvSpPr>
          <p:cNvPr id="121" name="Rectangle 69"/>
          <p:cNvSpPr/>
          <p:nvPr/>
        </p:nvSpPr>
        <p:spPr>
          <a:xfrm>
            <a:off x="3495449" y="2404206"/>
            <a:ext cx="886364" cy="2606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Interveniente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584321" y="1961619"/>
            <a:ext cx="1176006" cy="309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528793" y="1961618"/>
            <a:ext cx="1578827" cy="304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58199" y="1967446"/>
            <a:ext cx="1179777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Intervenientes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266745" y="1964531"/>
            <a:ext cx="1257823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0" name="Down Arrow Callout 119"/>
          <p:cNvSpPr/>
          <p:nvPr/>
        </p:nvSpPr>
        <p:spPr>
          <a:xfrm>
            <a:off x="9109387" y="1970676"/>
            <a:ext cx="1421798" cy="429320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Informação Declarativa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929461" y="1967446"/>
            <a:ext cx="1339316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4" name="Rectangle 69"/>
          <p:cNvSpPr/>
          <p:nvPr/>
        </p:nvSpPr>
        <p:spPr>
          <a:xfrm>
            <a:off x="4376959" y="2401481"/>
            <a:ext cx="886364" cy="260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Assinatura Pack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739485" y="3031781"/>
            <a:ext cx="1108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bg2">
                    <a:lumMod val="25000"/>
                  </a:schemeClr>
                </a:solidFill>
              </a:rPr>
              <a:t>Assinatura em papel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797806" y="3031781"/>
            <a:ext cx="1793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bg2">
                    <a:lumMod val="25000"/>
                  </a:schemeClr>
                </a:solidFill>
              </a:rPr>
              <a:t>Assinatura </a:t>
            </a:r>
            <a:r>
              <a:rPr lang="pt-PT" sz="600" dirty="0" smtClean="0">
                <a:solidFill>
                  <a:schemeClr val="bg2">
                    <a:lumMod val="25000"/>
                  </a:schemeClr>
                </a:solidFill>
              </a:rPr>
              <a:t>eletrónica</a:t>
            </a:r>
            <a:endParaRPr lang="pt-PT" sz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554830" y="2707329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rgbClr val="E34826"/>
                </a:solidFill>
              </a:defRPr>
            </a:lvl1pPr>
          </a:lstStyle>
          <a:p>
            <a:r>
              <a:rPr lang="pt-PT" dirty="0">
                <a:solidFill>
                  <a:srgbClr val="002060"/>
                </a:solidFill>
              </a:rPr>
              <a:t>SELECIONE A FORMA DE ASSINATURA DO </a:t>
            </a:r>
            <a:r>
              <a:rPr lang="pt-PT" dirty="0" smtClean="0">
                <a:solidFill>
                  <a:srgbClr val="002060"/>
                </a:solidFill>
              </a:rPr>
              <a:t>CONTRATO</a:t>
            </a:r>
            <a:endParaRPr lang="pt-PT" dirty="0">
              <a:solidFill>
                <a:srgbClr val="00206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568862" y="2874209"/>
            <a:ext cx="3078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>
                <a:solidFill>
                  <a:schemeClr val="bg2">
                    <a:lumMod val="25000"/>
                  </a:schemeClr>
                </a:solidFill>
              </a:rPr>
              <a:t>Selecione uma das opções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72" name="Picture 1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84" name="Half Frame 83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5" name="Rectangle 84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5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95" name="Rectangle 94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96" name="L-Shape 95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97" name="Rectangle 96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736962" y="3323336"/>
            <a:ext cx="4413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SELECIONE OS REPRESENTANTES QUE OBRIGAM A EMPRESA</a:t>
            </a:r>
          </a:p>
        </p:txBody>
      </p:sp>
      <p:sp>
        <p:nvSpPr>
          <p:cNvPr id="106" name="L-Shape 105"/>
          <p:cNvSpPr>
            <a:spLocks noChangeAspect="1"/>
          </p:cNvSpPr>
          <p:nvPr/>
        </p:nvSpPr>
        <p:spPr>
          <a:xfrm rot="18841292">
            <a:off x="2690861" y="337139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07" name="Rectangle 106"/>
          <p:cNvSpPr>
            <a:spLocks noChangeAspect="1"/>
          </p:cNvSpPr>
          <p:nvPr/>
        </p:nvSpPr>
        <p:spPr>
          <a:xfrm>
            <a:off x="9493848" y="3895371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8" name="Half Frame 107"/>
          <p:cNvSpPr>
            <a:spLocks noChangeAspect="1"/>
          </p:cNvSpPr>
          <p:nvPr/>
        </p:nvSpPr>
        <p:spPr>
          <a:xfrm rot="13109487">
            <a:off x="9524989" y="3907578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>
            <a:spLocks noChangeAspect="1"/>
          </p:cNvSpPr>
          <p:nvPr/>
        </p:nvSpPr>
        <p:spPr>
          <a:xfrm>
            <a:off x="9498452" y="3960577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Half Frame 111"/>
          <p:cNvSpPr>
            <a:spLocks noChangeAspect="1"/>
          </p:cNvSpPr>
          <p:nvPr/>
        </p:nvSpPr>
        <p:spPr>
          <a:xfrm rot="13109487">
            <a:off x="9529593" y="3972784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2671315" y="3598274"/>
          <a:ext cx="7626467" cy="476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779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4027856235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2465976563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223962295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1747064780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268018567"/>
                    </a:ext>
                  </a:extLst>
                </a:gridCol>
              </a:tblGrid>
              <a:tr h="209821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Cliente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NIF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Letra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Tipo de Assinatura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Seleção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1"/>
                          </a:solidFill>
                        </a:rPr>
                        <a:t>Tipo </a:t>
                      </a:r>
                      <a:r>
                        <a:rPr lang="pt-PT" sz="700" baseline="0" dirty="0" smtClean="0">
                          <a:solidFill>
                            <a:schemeClr val="bg1"/>
                          </a:solidFill>
                        </a:rPr>
                        <a:t> Assinatura Digital</a:t>
                      </a:r>
                      <a:endParaRPr lang="pt-PT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baseline="0" dirty="0" smtClean="0">
                          <a:solidFill>
                            <a:schemeClr val="bg1"/>
                          </a:solidFill>
                        </a:rPr>
                        <a:t>Tipo de Identificação </a:t>
                      </a:r>
                      <a:endParaRPr lang="pt-PT" sz="7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BIJAL DE CANELA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162243839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ASSINA SOZINHO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</a:tbl>
          </a:graphicData>
        </a:graphic>
      </p:graphicFrame>
      <p:sp>
        <p:nvSpPr>
          <p:cNvPr id="114" name="Rectangle 113"/>
          <p:cNvSpPr>
            <a:spLocks noChangeAspect="1"/>
          </p:cNvSpPr>
          <p:nvPr/>
        </p:nvSpPr>
        <p:spPr>
          <a:xfrm>
            <a:off x="7564607" y="3869319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Half Frame 114"/>
          <p:cNvSpPr>
            <a:spLocks noChangeAspect="1"/>
          </p:cNvSpPr>
          <p:nvPr/>
        </p:nvSpPr>
        <p:spPr>
          <a:xfrm rot="13109487">
            <a:off x="7600898" y="3876124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80"/>
          <p:cNvSpPr/>
          <p:nvPr/>
        </p:nvSpPr>
        <p:spPr>
          <a:xfrm>
            <a:off x="8343901" y="3870591"/>
            <a:ext cx="725825" cy="13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OTP</a:t>
            </a: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L-Shape 117"/>
          <p:cNvSpPr>
            <a:spLocks noChangeAspect="1"/>
          </p:cNvSpPr>
          <p:nvPr/>
        </p:nvSpPr>
        <p:spPr>
          <a:xfrm rot="18841292">
            <a:off x="8934932" y="3885495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80"/>
          <p:cNvSpPr/>
          <p:nvPr/>
        </p:nvSpPr>
        <p:spPr>
          <a:xfrm>
            <a:off x="9379394" y="3870591"/>
            <a:ext cx="725825" cy="13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700" noProof="0" dirty="0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Prova-Vida</a:t>
            </a: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L-Shape 125"/>
          <p:cNvSpPr>
            <a:spLocks noChangeAspect="1"/>
          </p:cNvSpPr>
          <p:nvPr/>
        </p:nvSpPr>
        <p:spPr>
          <a:xfrm rot="18841292">
            <a:off x="9976868" y="3883884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169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8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28" name="Group 127"/>
          <p:cNvGrpSpPr>
            <a:grpSpLocks noChangeAspect="1"/>
          </p:cNvGrpSpPr>
          <p:nvPr/>
        </p:nvGrpSpPr>
        <p:grpSpPr>
          <a:xfrm>
            <a:off x="4743009" y="3073649"/>
            <a:ext cx="108000" cy="108000"/>
            <a:chOff x="6160984" y="4251739"/>
            <a:chExt cx="144000" cy="144000"/>
          </a:xfrm>
        </p:grpSpPr>
        <p:sp>
          <p:nvSpPr>
            <p:cNvPr id="129" name="Oval 128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132" name="Oval 131"/>
          <p:cNvSpPr>
            <a:spLocks noChangeAspect="1"/>
          </p:cNvSpPr>
          <p:nvPr/>
        </p:nvSpPr>
        <p:spPr>
          <a:xfrm>
            <a:off x="2682485" y="3070114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76" name="Rectangle 75"/>
          <p:cNvSpPr/>
          <p:nvPr/>
        </p:nvSpPr>
        <p:spPr>
          <a:xfrm>
            <a:off x="2593060" y="1961297"/>
            <a:ext cx="8125956" cy="4308255"/>
          </a:xfrm>
          <a:prstGeom prst="rect">
            <a:avLst/>
          </a:prstGeom>
          <a:solidFill>
            <a:schemeClr val="bg1">
              <a:lumMod val="65000"/>
              <a:alpha val="2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7" name="Rounded Rectangle 76"/>
          <p:cNvSpPr/>
          <p:nvPr/>
        </p:nvSpPr>
        <p:spPr>
          <a:xfrm>
            <a:off x="8525383" y="2408146"/>
            <a:ext cx="1960110" cy="365174"/>
          </a:xfrm>
          <a:prstGeom prst="roundRect">
            <a:avLst/>
          </a:prstGeom>
          <a:solidFill>
            <a:srgbClr val="00B050">
              <a:alpha val="52157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b="1" dirty="0"/>
              <a:t>   </a:t>
            </a:r>
            <a:r>
              <a:rPr lang="pt-PT" sz="800" b="1" dirty="0" smtClean="0"/>
              <a:t>Processo Submetido com sucesso</a:t>
            </a:r>
            <a:endParaRPr lang="pt-PT" sz="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60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1886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927" y="1964695"/>
            <a:ext cx="11543717" cy="2511771"/>
          </a:xfrm>
        </p:spPr>
        <p:txBody>
          <a:bodyPr>
            <a:normAutofit fontScale="90000"/>
          </a:bodyPr>
          <a:lstStyle/>
          <a:p>
            <a:pPr lvl="1"/>
            <a:r>
              <a:rPr lang="pt-PT" sz="2700" b="1" kern="1200" dirty="0" err="1" smtClean="0">
                <a:solidFill>
                  <a:srgbClr val="11447C"/>
                </a:solidFill>
                <a:latin typeface="Trebuchet MS" panose="020B0703020202090204" pitchFamily="34" charset="0"/>
                <a:ea typeface="+mj-ea"/>
                <a:cs typeface="+mj-cs"/>
              </a:rPr>
              <a:t>Onboarding</a:t>
            </a:r>
            <a:r>
              <a:rPr lang="pt-PT" sz="2700" b="1" kern="1200" dirty="0" smtClean="0">
                <a:solidFill>
                  <a:srgbClr val="11447C"/>
                </a:solidFill>
                <a:latin typeface="Trebuchet MS" panose="020B0703020202090204" pitchFamily="34" charset="0"/>
                <a:ea typeface="+mj-ea"/>
                <a:cs typeface="+mj-cs"/>
              </a:rPr>
              <a:t> Comerciante | </a:t>
            </a:r>
            <a:r>
              <a:rPr lang="pt-PT" sz="2700" b="1" kern="1200" dirty="0">
                <a:solidFill>
                  <a:srgbClr val="11447C"/>
                </a:solidFill>
                <a:latin typeface="Trebuchet MS" panose="020B0703020202090204" pitchFamily="34" charset="0"/>
                <a:ea typeface="+mj-ea"/>
                <a:cs typeface="+mj-cs"/>
              </a:rPr>
              <a:t>1ª Etapa </a:t>
            </a:r>
            <a:r>
              <a:rPr lang="pt-PT" sz="2400" b="1" kern="1200" dirty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/>
            </a:r>
            <a:br>
              <a:rPr lang="pt-PT" sz="2400" b="1" kern="1200" dirty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</a:br>
            <a:r>
              <a:rPr lang="pt-PT" sz="2400" b="1" kern="1200" dirty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/>
            </a:r>
            <a:br>
              <a:rPr lang="pt-PT" sz="2400" b="1" kern="1200" dirty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</a:br>
            <a:r>
              <a:rPr lang="pt-PT" sz="2400" kern="1200" dirty="0" smtClean="0">
                <a:solidFill>
                  <a:schemeClr val="bg2">
                    <a:lumMod val="7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rPr>
              <a:t>Ecrãs de suporte ao Tratamento de Devoluções</a:t>
            </a:r>
            <a:r>
              <a:rPr lang="pt-PT" sz="2400" kern="1200" dirty="0">
                <a:solidFill>
                  <a:schemeClr val="bg2">
                    <a:lumMod val="7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rPr>
              <a:t/>
            </a:r>
            <a:br>
              <a:rPr lang="pt-PT" sz="2400" kern="1200" dirty="0">
                <a:solidFill>
                  <a:schemeClr val="bg2">
                    <a:lumMod val="7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rPr>
            </a:br>
            <a:r>
              <a:rPr lang="pt-PT" sz="2400" kern="1200" dirty="0">
                <a:solidFill>
                  <a:schemeClr val="bg2">
                    <a:lumMod val="7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rPr>
              <a:t/>
            </a:r>
            <a:br>
              <a:rPr lang="pt-PT" sz="2400" kern="1200" dirty="0">
                <a:solidFill>
                  <a:schemeClr val="bg2">
                    <a:lumMod val="7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rPr>
            </a:br>
            <a:r>
              <a:rPr lang="pt-PT" sz="2400" dirty="0"/>
              <a:t/>
            </a:r>
            <a:br>
              <a:rPr lang="pt-PT" sz="2400" dirty="0"/>
            </a:br>
            <a:endParaRPr lang="pt-PT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E202-FF3E-4B51-B6A2-82C701AAD325}" type="slidenum">
              <a:rPr lang="pt-PT" sz="1100" smtClean="0"/>
              <a:t>61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5101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INÍCIO</a:t>
            </a:r>
          </a:p>
        </p:txBody>
      </p:sp>
      <p:sp>
        <p:nvSpPr>
          <p:cNvPr id="83" name="Rectangle 82"/>
          <p:cNvSpPr/>
          <p:nvPr/>
        </p:nvSpPr>
        <p:spPr>
          <a:xfrm rot="5400000">
            <a:off x="8293163" y="4250773"/>
            <a:ext cx="4681876" cy="14400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L-Shape 129"/>
          <p:cNvSpPr>
            <a:spLocks noChangeAspect="1"/>
          </p:cNvSpPr>
          <p:nvPr/>
        </p:nvSpPr>
        <p:spPr>
          <a:xfrm rot="18841292">
            <a:off x="10600265" y="656132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85" name="L-Shape 84"/>
          <p:cNvSpPr>
            <a:spLocks noChangeAspect="1"/>
          </p:cNvSpPr>
          <p:nvPr/>
        </p:nvSpPr>
        <p:spPr>
          <a:xfrm rot="2758708" flipV="1">
            <a:off x="10601426" y="201413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87" name="Rectangle 130"/>
          <p:cNvSpPr/>
          <p:nvPr/>
        </p:nvSpPr>
        <p:spPr>
          <a:xfrm rot="5400000">
            <a:off x="9226322" y="5075123"/>
            <a:ext cx="2808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13 | Ecrãs </a:t>
            </a:r>
            <a:r>
              <a:rPr lang="pt-PT" sz="1600" dirty="0"/>
              <a:t>de suporte à Jornada de Cliente – Devolução </a:t>
            </a:r>
            <a:r>
              <a:rPr lang="pt-PT" sz="1600" dirty="0" smtClean="0"/>
              <a:t>ao Comercial: </a:t>
            </a:r>
            <a:r>
              <a:rPr lang="pt-PT" sz="1600" dirty="0"/>
              <a:t>Aceder ao processo devolvido do BackOffice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589" y="1988224"/>
            <a:ext cx="7892771" cy="20383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12974"/>
            <a:ext cx="1135275" cy="318221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910620" y="4261325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chemeClr val="accent1">
                    <a:lumMod val="50000"/>
                  </a:schemeClr>
                </a:solidFill>
              </a:rPr>
              <a:t>PROCESSOS PENDENTES DE ENVIO</a:t>
            </a:r>
          </a:p>
        </p:txBody>
      </p:sp>
      <p:sp>
        <p:nvSpPr>
          <p:cNvPr id="118" name="L-Shape 117"/>
          <p:cNvSpPr>
            <a:spLocks noChangeAspect="1"/>
          </p:cNvSpPr>
          <p:nvPr/>
        </p:nvSpPr>
        <p:spPr>
          <a:xfrm rot="2758708" flipV="1">
            <a:off x="2807242" y="434437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19" name="TextBox 118"/>
          <p:cNvSpPr txBox="1"/>
          <p:nvPr/>
        </p:nvSpPr>
        <p:spPr>
          <a:xfrm>
            <a:off x="2910620" y="4535325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chemeClr val="accent1">
                    <a:lumMod val="50000"/>
                  </a:schemeClr>
                </a:solidFill>
              </a:rPr>
              <a:t>PROCESSOS EM TRATAMENTO DE BACKOFFICE</a:t>
            </a:r>
          </a:p>
        </p:txBody>
      </p:sp>
      <p:sp>
        <p:nvSpPr>
          <p:cNvPr id="120" name="L-Shape 119"/>
          <p:cNvSpPr>
            <a:spLocks noChangeAspect="1"/>
          </p:cNvSpPr>
          <p:nvPr/>
        </p:nvSpPr>
        <p:spPr>
          <a:xfrm rot="2758708" flipV="1">
            <a:off x="2807242" y="461837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21" name="TextBox 120"/>
          <p:cNvSpPr txBox="1"/>
          <p:nvPr/>
        </p:nvSpPr>
        <p:spPr>
          <a:xfrm>
            <a:off x="2910620" y="4809325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chemeClr val="accent1">
                    <a:lumMod val="50000"/>
                  </a:schemeClr>
                </a:solidFill>
              </a:rPr>
              <a:t>PROCESSOS DEVOLVIDOS BACKOFFICE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910620" y="6007250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chemeClr val="accent1">
                    <a:lumMod val="50000"/>
                  </a:schemeClr>
                </a:solidFill>
              </a:rPr>
              <a:t>PROCESSOS EM FASE DE ACEITAÇÃO</a:t>
            </a:r>
          </a:p>
        </p:txBody>
      </p:sp>
      <p:sp>
        <p:nvSpPr>
          <p:cNvPr id="123" name="L-Shape 122"/>
          <p:cNvSpPr>
            <a:spLocks noChangeAspect="1"/>
          </p:cNvSpPr>
          <p:nvPr/>
        </p:nvSpPr>
        <p:spPr>
          <a:xfrm rot="2758708" flipV="1">
            <a:off x="2807242" y="6090295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24" name="TextBox 123"/>
          <p:cNvSpPr txBox="1"/>
          <p:nvPr/>
        </p:nvSpPr>
        <p:spPr>
          <a:xfrm>
            <a:off x="2910620" y="6271725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chemeClr val="accent1">
                    <a:lumMod val="50000"/>
                  </a:schemeClr>
                </a:solidFill>
              </a:rPr>
              <a:t>PROCESSOS PENDENTES DE ENVIO PARA ARQUIVO FÍSICO</a:t>
            </a:r>
          </a:p>
        </p:txBody>
      </p:sp>
      <p:sp>
        <p:nvSpPr>
          <p:cNvPr id="125" name="L-Shape 124"/>
          <p:cNvSpPr>
            <a:spLocks noChangeAspect="1"/>
          </p:cNvSpPr>
          <p:nvPr/>
        </p:nvSpPr>
        <p:spPr>
          <a:xfrm rot="2758708" flipV="1">
            <a:off x="2807242" y="635477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38" name="L-Shape 137"/>
          <p:cNvSpPr>
            <a:spLocks noChangeAspect="1"/>
          </p:cNvSpPr>
          <p:nvPr/>
        </p:nvSpPr>
        <p:spPr>
          <a:xfrm rot="18841292">
            <a:off x="2798581" y="487661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55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54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56" name="Rounded Rectangle 55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58" name="Rectangle 57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5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Rectangle 59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67" name="Half Frame 66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8" name="Rectangle 67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77" name="L-Shape 76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78" name="Rectangle 77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02043"/>
              </p:ext>
            </p:extLst>
          </p:nvPr>
        </p:nvGraphicFramePr>
        <p:xfrm>
          <a:off x="2817103" y="5049198"/>
          <a:ext cx="76227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182">
                  <a:extLst>
                    <a:ext uri="{9D8B030D-6E8A-4147-A177-3AD203B41FA5}">
                      <a16:colId xmlns:a16="http://schemas.microsoft.com/office/drawing/2014/main" val="779162220"/>
                    </a:ext>
                  </a:extLst>
                </a:gridCol>
                <a:gridCol w="1355678">
                  <a:extLst>
                    <a:ext uri="{9D8B030D-6E8A-4147-A177-3AD203B41FA5}">
                      <a16:colId xmlns:a16="http://schemas.microsoft.com/office/drawing/2014/main" val="3835823703"/>
                    </a:ext>
                  </a:extLst>
                </a:gridCol>
                <a:gridCol w="1277464">
                  <a:extLst>
                    <a:ext uri="{9D8B030D-6E8A-4147-A177-3AD203B41FA5}">
                      <a16:colId xmlns:a16="http://schemas.microsoft.com/office/drawing/2014/main" val="2057806002"/>
                    </a:ext>
                  </a:extLst>
                </a:gridCol>
                <a:gridCol w="2309708">
                  <a:extLst>
                    <a:ext uri="{9D8B030D-6E8A-4147-A177-3AD203B41FA5}">
                      <a16:colId xmlns:a16="http://schemas.microsoft.com/office/drawing/2014/main" val="3157617288"/>
                    </a:ext>
                  </a:extLst>
                </a:gridCol>
                <a:gridCol w="1169668">
                  <a:extLst>
                    <a:ext uri="{9D8B030D-6E8A-4147-A177-3AD203B41FA5}">
                      <a16:colId xmlns:a16="http://schemas.microsoft.com/office/drawing/2014/main" val="374389826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</a:t>
                      </a:r>
                      <a:r>
                        <a:rPr lang="pt-PT" sz="700" baseline="0" dirty="0" smtClean="0"/>
                        <a:t>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Contrato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Data</a:t>
                      </a:r>
                      <a:r>
                        <a:rPr lang="pt-PT" sz="700" baseline="0" dirty="0" smtClean="0"/>
                        <a:t> do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Comerciante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4729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12/08/2019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5729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258796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45477407899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23/08/2019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XPTO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84587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59874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44589486022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12/08/2020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LUZ E GAS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563512"/>
                  </a:ext>
                </a:extLst>
              </a:tr>
            </a:tbl>
          </a:graphicData>
        </a:graphic>
      </p:graphicFrame>
      <p:sp>
        <p:nvSpPr>
          <p:cNvPr id="80" name="L-Shape 79"/>
          <p:cNvSpPr>
            <a:spLocks noChangeAspect="1"/>
          </p:cNvSpPr>
          <p:nvPr/>
        </p:nvSpPr>
        <p:spPr>
          <a:xfrm rot="18841292">
            <a:off x="4196003" y="509345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81" name="L-Shape 80"/>
          <p:cNvSpPr>
            <a:spLocks noChangeAspect="1"/>
          </p:cNvSpPr>
          <p:nvPr/>
        </p:nvSpPr>
        <p:spPr>
          <a:xfrm rot="18841292">
            <a:off x="5547280" y="509345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82" name="L-Shape 81"/>
          <p:cNvSpPr>
            <a:spLocks noChangeAspect="1"/>
          </p:cNvSpPr>
          <p:nvPr/>
        </p:nvSpPr>
        <p:spPr>
          <a:xfrm rot="18841292">
            <a:off x="6793568" y="509345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15" y="5283679"/>
            <a:ext cx="148132" cy="14813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85" y="5294432"/>
            <a:ext cx="147146" cy="147146"/>
          </a:xfrm>
          <a:prstGeom prst="rect">
            <a:avLst/>
          </a:prstGeom>
        </p:spPr>
      </p:pic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10087088" y="5301260"/>
            <a:ext cx="216000" cy="216000"/>
            <a:chOff x="2133905" y="990905"/>
            <a:chExt cx="5609626" cy="5609626"/>
          </a:xfrm>
        </p:grpSpPr>
        <p:sp>
          <p:nvSpPr>
            <p:cNvPr id="90" name="Isosceles Triangle 89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1" name="Rectangle 90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93" name="L-Shape 92"/>
          <p:cNvSpPr>
            <a:spLocks noChangeAspect="1"/>
          </p:cNvSpPr>
          <p:nvPr/>
        </p:nvSpPr>
        <p:spPr>
          <a:xfrm rot="18841292">
            <a:off x="9096491" y="509345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065" y="5461479"/>
            <a:ext cx="148132" cy="148132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535" y="5472232"/>
            <a:ext cx="147146" cy="147146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15" y="5690501"/>
            <a:ext cx="148132" cy="148132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85" y="5701254"/>
            <a:ext cx="147146" cy="14714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62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59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080943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6" name="Rectangle 75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ectangle 73"/>
          <p:cNvSpPr/>
          <p:nvPr/>
        </p:nvSpPr>
        <p:spPr>
          <a:xfrm rot="5400000">
            <a:off x="8799842" y="4429895"/>
            <a:ext cx="3687989" cy="16347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COMERCIANTES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98" name="Rectangle 110"/>
          <p:cNvSpPr/>
          <p:nvPr/>
        </p:nvSpPr>
        <p:spPr>
          <a:xfrm>
            <a:off x="2603500" y="2405305"/>
            <a:ext cx="8101868" cy="2623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9" name="Rectangle 69"/>
          <p:cNvSpPr/>
          <p:nvPr/>
        </p:nvSpPr>
        <p:spPr>
          <a:xfrm>
            <a:off x="2609850" y="2413635"/>
            <a:ext cx="692150" cy="25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Detalhe</a:t>
            </a:r>
          </a:p>
        </p:txBody>
      </p:sp>
      <p:sp>
        <p:nvSpPr>
          <p:cNvPr id="100" name="Rectangle 69"/>
          <p:cNvSpPr/>
          <p:nvPr/>
        </p:nvSpPr>
        <p:spPr>
          <a:xfrm>
            <a:off x="3302001" y="2409453"/>
            <a:ext cx="708025" cy="2518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75" name="L-Shape 129"/>
          <p:cNvSpPr>
            <a:spLocks noChangeAspect="1"/>
          </p:cNvSpPr>
          <p:nvPr/>
        </p:nvSpPr>
        <p:spPr>
          <a:xfrm rot="18841292">
            <a:off x="10603439" y="6223598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77" name="L-Shape 76"/>
          <p:cNvSpPr>
            <a:spLocks noChangeAspect="1"/>
          </p:cNvSpPr>
          <p:nvPr/>
        </p:nvSpPr>
        <p:spPr>
          <a:xfrm rot="2758708" flipV="1">
            <a:off x="10601426" y="269993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206" name="Rectangle 130"/>
          <p:cNvSpPr/>
          <p:nvPr/>
        </p:nvSpPr>
        <p:spPr>
          <a:xfrm rot="5400000">
            <a:off x="9471468" y="3951364"/>
            <a:ext cx="2340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14.A | Ecrãs </a:t>
            </a:r>
            <a:r>
              <a:rPr lang="pt-PT" sz="1600" dirty="0"/>
              <a:t>de suporte à Jornada de Cliente – Devolução </a:t>
            </a:r>
            <a:r>
              <a:rPr lang="pt-PT" sz="1600" dirty="0" smtClean="0"/>
              <a:t>ao Comercial: </a:t>
            </a:r>
            <a:r>
              <a:rPr lang="pt-PT" sz="1600" dirty="0"/>
              <a:t>Consulta dos Motivos de Devolução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99" y="1412974"/>
            <a:ext cx="1135275" cy="318221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2667000" y="6405677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383106" y="6378621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67000" y="2740254"/>
            <a:ext cx="7786070" cy="1282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83038" y="4019167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chemeClr val="accent1">
                    <a:lumMod val="50000"/>
                  </a:schemeClr>
                </a:solidFill>
              </a:rPr>
              <a:t>MOTIVOS DE DEVOLUÇÃO</a:t>
            </a:r>
            <a:endParaRPr lang="pt-PT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853131"/>
              </p:ext>
            </p:extLst>
          </p:nvPr>
        </p:nvGraphicFramePr>
        <p:xfrm>
          <a:off x="2667001" y="4252203"/>
          <a:ext cx="7781924" cy="61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925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1771876">
                  <a:extLst>
                    <a:ext uri="{9D8B030D-6E8A-4147-A177-3AD203B41FA5}">
                      <a16:colId xmlns:a16="http://schemas.microsoft.com/office/drawing/2014/main" val="4027856235"/>
                    </a:ext>
                  </a:extLst>
                </a:gridCol>
                <a:gridCol w="4277123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</a:tblGrid>
              <a:tr h="2676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err="1" smtClean="0"/>
                        <a:t>Mot</a:t>
                      </a:r>
                      <a:r>
                        <a:rPr lang="pt-PT" sz="700" dirty="0" smtClean="0"/>
                        <a:t>. Devolução N0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err="1" smtClean="0"/>
                        <a:t>Mot</a:t>
                      </a:r>
                      <a:r>
                        <a:rPr lang="pt-PT" sz="700" dirty="0" smtClean="0"/>
                        <a:t>. Devolução N1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err="1" smtClean="0"/>
                        <a:t>Mot</a:t>
                      </a:r>
                      <a:r>
                        <a:rPr lang="pt-PT" sz="700" dirty="0" smtClean="0"/>
                        <a:t>. Devolução N2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3506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 UNIPESSOAL LDA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Certidão do Registo Comercial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Os intervenientes associados ao processo não estão de acordo com os comprovativos de sociedade. Queiram enviar documentos que sustentem a sua intervenção.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2724314" y="2828338"/>
            <a:ext cx="3045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accent1">
                    <a:lumMod val="50000"/>
                  </a:schemeClr>
                </a:solidFill>
              </a:rPr>
              <a:t>Número do </a:t>
            </a:r>
            <a:r>
              <a:rPr lang="pt-PT" sz="800" dirty="0" smtClean="0">
                <a:solidFill>
                  <a:schemeClr val="accent1">
                    <a:lumMod val="50000"/>
                  </a:schemeClr>
                </a:solidFill>
              </a:rPr>
              <a:t>Processo   </a:t>
            </a:r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228060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63803" y="3006187"/>
            <a:ext cx="2189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accent1">
                    <a:lumMod val="50000"/>
                  </a:schemeClr>
                </a:solidFill>
              </a:rPr>
              <a:t>Número </a:t>
            </a:r>
            <a:r>
              <a:rPr lang="pt-PT" sz="800" dirty="0" smtClean="0">
                <a:solidFill>
                  <a:schemeClr val="accent1">
                    <a:lumMod val="50000"/>
                  </a:schemeClr>
                </a:solidFill>
              </a:rPr>
              <a:t>de Contrato  </a:t>
            </a:r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45477406087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71165" y="3209720"/>
            <a:ext cx="24466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accent1">
                    <a:lumMod val="50000"/>
                  </a:schemeClr>
                </a:solidFill>
              </a:rPr>
              <a:t>Estado Atual   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Devolvido do BackOffice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19253" y="3403344"/>
            <a:ext cx="163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accent1">
                    <a:lumMod val="50000"/>
                  </a:schemeClr>
                </a:solidFill>
              </a:rPr>
              <a:t>Data</a:t>
            </a:r>
            <a:r>
              <a:rPr lang="pt-PT" sz="800" dirty="0">
                <a:solidFill>
                  <a:srgbClr val="DE8EA5"/>
                </a:solidFill>
              </a:rPr>
              <a:t>   </a:t>
            </a:r>
            <a:r>
              <a:rPr lang="pt-PT" sz="800" dirty="0" err="1">
                <a:solidFill>
                  <a:schemeClr val="bg2">
                    <a:lumMod val="10000"/>
                  </a:schemeClr>
                </a:solidFill>
              </a:rPr>
              <a:t>dd</a:t>
            </a:r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/mm/</a:t>
            </a:r>
            <a:r>
              <a:rPr lang="pt-PT" sz="800" dirty="0" err="1">
                <a:solidFill>
                  <a:schemeClr val="bg2">
                    <a:lumMod val="10000"/>
                  </a:schemeClr>
                </a:solidFill>
              </a:rPr>
              <a:t>aaaa</a:t>
            </a:r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  00:00:00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19253" y="3590292"/>
            <a:ext cx="19419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 err="1">
                <a:solidFill>
                  <a:schemeClr val="accent1">
                    <a:lumMod val="50000"/>
                  </a:schemeClr>
                </a:solidFill>
              </a:rPr>
              <a:t>User</a:t>
            </a:r>
            <a:r>
              <a:rPr lang="pt-PT" sz="800" dirty="0">
                <a:solidFill>
                  <a:srgbClr val="F87024"/>
                </a:solidFill>
              </a:rPr>
              <a:t> </a:t>
            </a:r>
            <a:r>
              <a:rPr lang="pt-PT" sz="800" dirty="0">
                <a:solidFill>
                  <a:srgbClr val="DE8EA5"/>
                </a:solidFill>
              </a:rPr>
              <a:t> </a:t>
            </a:r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Utilizador1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55924" y="3793707"/>
            <a:ext cx="731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 smtClean="0">
                <a:solidFill>
                  <a:schemeClr val="accent1">
                    <a:lumMod val="50000"/>
                  </a:schemeClr>
                </a:solidFill>
              </a:rPr>
              <a:t>Observações</a:t>
            </a:r>
            <a:r>
              <a:rPr lang="pt-PT" sz="800" dirty="0" smtClean="0">
                <a:solidFill>
                  <a:srgbClr val="F87024"/>
                </a:solidFill>
              </a:rPr>
              <a:t> 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Queiram enviar CRC devidamente atualizada visto que na inscrição nº3 verifica-se que a nomeação do gerente Bijal de Canela é provisória.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5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67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68" name="Rounded Rectangle 67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79" name="Down Arrow Callout 78"/>
          <p:cNvSpPr/>
          <p:nvPr/>
        </p:nvSpPr>
        <p:spPr>
          <a:xfrm>
            <a:off x="2594396" y="1963202"/>
            <a:ext cx="1584000" cy="423233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167745" y="1963624"/>
            <a:ext cx="1091970" cy="30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Intervenientes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179988" y="1966277"/>
            <a:ext cx="987757" cy="3043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59715" y="1965830"/>
            <a:ext cx="1082578" cy="3054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577493" y="1963572"/>
            <a:ext cx="1127874" cy="3046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Inf. Declarativa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342294" y="1963128"/>
            <a:ext cx="1054809" cy="3069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397103" y="1963966"/>
            <a:ext cx="1180390" cy="3069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6" name="Rectangle 55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4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TextBox 69"/>
          <p:cNvSpPr txBox="1"/>
          <p:nvPr/>
        </p:nvSpPr>
        <p:spPr>
          <a:xfrm>
            <a:off x="2760562" y="4895228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chemeClr val="accent1">
                    <a:lumMod val="50000"/>
                  </a:schemeClr>
                </a:solidFill>
              </a:rPr>
              <a:t>PARECERES/ DECISÃO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760562" y="5032609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chemeClr val="accent1">
                    <a:lumMod val="50000"/>
                  </a:schemeClr>
                </a:solidFill>
              </a:rPr>
              <a:t>COMERCIANTE</a:t>
            </a:r>
            <a:endParaRPr lang="pt-PT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99071"/>
              </p:ext>
            </p:extLst>
          </p:nvPr>
        </p:nvGraphicFramePr>
        <p:xfrm>
          <a:off x="2849516" y="5217738"/>
          <a:ext cx="7627155" cy="476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972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987418">
                  <a:extLst>
                    <a:ext uri="{9D8B030D-6E8A-4147-A177-3AD203B41FA5}">
                      <a16:colId xmlns:a16="http://schemas.microsoft.com/office/drawing/2014/main" val="4027856235"/>
                    </a:ext>
                  </a:extLst>
                </a:gridCol>
                <a:gridCol w="674299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469171">
                  <a:extLst>
                    <a:ext uri="{9D8B030D-6E8A-4147-A177-3AD203B41FA5}">
                      <a16:colId xmlns:a16="http://schemas.microsoft.com/office/drawing/2014/main" val="2560888362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70110642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478066307"/>
                    </a:ext>
                  </a:extLst>
                </a:gridCol>
                <a:gridCol w="1197952">
                  <a:extLst>
                    <a:ext uri="{9D8B030D-6E8A-4147-A177-3AD203B41FA5}">
                      <a16:colId xmlns:a16="http://schemas.microsoft.com/office/drawing/2014/main" val="3922973494"/>
                    </a:ext>
                  </a:extLst>
                </a:gridCol>
                <a:gridCol w="987418">
                  <a:extLst>
                    <a:ext uri="{9D8B030D-6E8A-4147-A177-3AD203B41FA5}">
                      <a16:colId xmlns:a16="http://schemas.microsoft.com/office/drawing/2014/main" val="1151298867"/>
                    </a:ext>
                  </a:extLst>
                </a:gridCol>
              </a:tblGrid>
              <a:tr h="209821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NIPC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Cliente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BEF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PEP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Elegibilidade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Parecer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Compliance Office</a:t>
                      </a:r>
                      <a:endParaRPr lang="pt-PT" sz="700" i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 UNIPESSOAL LDA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572612010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-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Não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Não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-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-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-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2748685" y="5715972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chemeClr val="accent1">
                    <a:lumMod val="50000"/>
                  </a:schemeClr>
                </a:solidFill>
              </a:rPr>
              <a:t>INTERVENIENTES</a:t>
            </a:r>
            <a:endParaRPr lang="pt-PT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787162"/>
              </p:ext>
            </p:extLst>
          </p:nvPr>
        </p:nvGraphicFramePr>
        <p:xfrm>
          <a:off x="2844054" y="5879104"/>
          <a:ext cx="7627155" cy="476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972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987418">
                  <a:extLst>
                    <a:ext uri="{9D8B030D-6E8A-4147-A177-3AD203B41FA5}">
                      <a16:colId xmlns:a16="http://schemas.microsoft.com/office/drawing/2014/main" val="4027856235"/>
                    </a:ext>
                  </a:extLst>
                </a:gridCol>
                <a:gridCol w="674299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469171">
                  <a:extLst>
                    <a:ext uri="{9D8B030D-6E8A-4147-A177-3AD203B41FA5}">
                      <a16:colId xmlns:a16="http://schemas.microsoft.com/office/drawing/2014/main" val="2560888362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70110642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478066307"/>
                    </a:ext>
                  </a:extLst>
                </a:gridCol>
                <a:gridCol w="1197952">
                  <a:extLst>
                    <a:ext uri="{9D8B030D-6E8A-4147-A177-3AD203B41FA5}">
                      <a16:colId xmlns:a16="http://schemas.microsoft.com/office/drawing/2014/main" val="3922973494"/>
                    </a:ext>
                  </a:extLst>
                </a:gridCol>
                <a:gridCol w="987418">
                  <a:extLst>
                    <a:ext uri="{9D8B030D-6E8A-4147-A177-3AD203B41FA5}">
                      <a16:colId xmlns:a16="http://schemas.microsoft.com/office/drawing/2014/main" val="1151298867"/>
                    </a:ext>
                  </a:extLst>
                </a:gridCol>
              </a:tblGrid>
              <a:tr h="209821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NIF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Cliente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BEF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PEP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Elegibilidade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Parecer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Compliance Office</a:t>
                      </a:r>
                      <a:endParaRPr lang="pt-PT" sz="700" i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66700">
                <a:tc>
                  <a:txBody>
                    <a:bodyPr/>
                    <a:lstStyle>
                      <a:lvl1pPr marL="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9365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98728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4809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97453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4681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96181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4554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94907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700" dirty="0" smtClean="0"/>
                        <a:t>BIJAL</a:t>
                      </a:r>
                      <a:r>
                        <a:rPr lang="pt-PT" sz="700" baseline="0" dirty="0" smtClean="0"/>
                        <a:t> DE CANELA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9365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98728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4809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97453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4681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96181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4554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94907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162243839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1032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Não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Não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-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-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-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</a:tbl>
          </a:graphicData>
        </a:graphic>
      </p:graphicFrame>
      <p:sp>
        <p:nvSpPr>
          <p:cNvPr id="88" name="L-Shape 87"/>
          <p:cNvSpPr>
            <a:spLocks noChangeAspect="1"/>
          </p:cNvSpPr>
          <p:nvPr/>
        </p:nvSpPr>
        <p:spPr>
          <a:xfrm rot="18841292">
            <a:off x="2714461" y="495726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89" name="Rectangle 88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95" name="Half Frame 94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7" name="Rectangle 96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6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06" name="L-Shape 105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07" name="Rectangle 106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63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576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 rot="5400000">
            <a:off x="8799842" y="4429895"/>
            <a:ext cx="3687989" cy="16347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6" name="Rectangle 75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ONBOARDING COMERCIANTES – VALIDAÇÃO COMERCIAL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98" name="Rectangle 110"/>
          <p:cNvSpPr/>
          <p:nvPr/>
        </p:nvSpPr>
        <p:spPr>
          <a:xfrm>
            <a:off x="2603500" y="2405305"/>
            <a:ext cx="8101868" cy="2623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9" name="Rectangle 69"/>
          <p:cNvSpPr/>
          <p:nvPr/>
        </p:nvSpPr>
        <p:spPr>
          <a:xfrm>
            <a:off x="2609850" y="2413635"/>
            <a:ext cx="692150" cy="25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Detalhe</a:t>
            </a:r>
          </a:p>
        </p:txBody>
      </p:sp>
      <p:sp>
        <p:nvSpPr>
          <p:cNvPr id="100" name="Rectangle 69"/>
          <p:cNvSpPr/>
          <p:nvPr/>
        </p:nvSpPr>
        <p:spPr>
          <a:xfrm>
            <a:off x="3302001" y="2409453"/>
            <a:ext cx="708025" cy="251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75" name="L-Shape 129"/>
          <p:cNvSpPr>
            <a:spLocks noChangeAspect="1"/>
          </p:cNvSpPr>
          <p:nvPr/>
        </p:nvSpPr>
        <p:spPr>
          <a:xfrm rot="18841292">
            <a:off x="10613374" y="607264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77" name="L-Shape 76"/>
          <p:cNvSpPr>
            <a:spLocks noChangeAspect="1"/>
          </p:cNvSpPr>
          <p:nvPr/>
        </p:nvSpPr>
        <p:spPr>
          <a:xfrm rot="2758708" flipV="1">
            <a:off x="10601426" y="269993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206" name="Rectangle 130"/>
          <p:cNvSpPr/>
          <p:nvPr/>
        </p:nvSpPr>
        <p:spPr>
          <a:xfrm rot="5400000">
            <a:off x="9461157" y="4147235"/>
            <a:ext cx="2340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14.B | Ecrãs </a:t>
            </a:r>
            <a:r>
              <a:rPr lang="pt-PT" sz="1600" dirty="0"/>
              <a:t>de suporte à Jornada de Cliente – Devolução </a:t>
            </a:r>
            <a:r>
              <a:rPr lang="pt-PT" sz="1600" dirty="0" smtClean="0"/>
              <a:t>ao Comercial: </a:t>
            </a:r>
            <a:r>
              <a:rPr lang="pt-PT" sz="1600" dirty="0"/>
              <a:t>Consulta do Histórico do Processo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99" y="1412974"/>
            <a:ext cx="1135275" cy="318221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2667000" y="6377969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2667001" y="2749840"/>
          <a:ext cx="7781925" cy="217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4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27856235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94905717"/>
                    </a:ext>
                  </a:extLst>
                </a:gridCol>
                <a:gridCol w="3276601">
                  <a:extLst>
                    <a:ext uri="{9D8B030D-6E8A-4147-A177-3AD203B41FA5}">
                      <a16:colId xmlns:a16="http://schemas.microsoft.com/office/drawing/2014/main" val="3396423704"/>
                    </a:ext>
                  </a:extLst>
                </a:gridCol>
              </a:tblGrid>
              <a:tr h="315966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Estado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Data de Estado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Utilizador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Observações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74294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Envio para BackOffice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29-12-2021 10:50:00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Utilizador Unicre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852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Envio para BackOffice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29-12-2021 10:55:00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Utilizador Unicre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19792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Validação</a:t>
                      </a:r>
                      <a:r>
                        <a:rPr lang="pt-PT" sz="700" baseline="0" dirty="0" smtClean="0"/>
                        <a:t> DO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29-12-2021 12:00:00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BackOffice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700" dirty="0" smtClean="0"/>
                        <a:t>Apesar do gerente Bijal de Canela constar na CRC como gerente, na inscrição 3 verifica-se que a sua nomeação é provisória, podemos aceitar o documento?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665394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Envio para BackOffice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29-12-2021 12:15:00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DO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700" dirty="0" smtClean="0"/>
                        <a:t>Devolver a solicitar a CRC devidamente atualizada com a nomeação do gerente definitiva.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012094"/>
                  </a:ext>
                </a:extLst>
              </a:tr>
              <a:tr h="337034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Devolvido do BackOffice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29-12-2021 12:16:40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BackOffice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700" dirty="0" smtClean="0"/>
                        <a:t>Queiram enviar CRC devidamente atualizada visto que na inscrição nº3 verifica-se que a nomeação do gerente Bijal de Canela é provisória.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95727"/>
                  </a:ext>
                </a:extLst>
              </a:tr>
              <a:tr h="285750">
                <a:tc gridSpan="3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57725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2583038" y="4999663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chemeClr val="accent1">
                    <a:lumMod val="50000"/>
                  </a:schemeClr>
                </a:solidFill>
              </a:rPr>
              <a:t>MOTIVOS DE DEVOLUÇÃO</a:t>
            </a:r>
            <a:endParaRPr lang="pt-PT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2667001" y="5232699"/>
          <a:ext cx="7781924" cy="888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925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1771876">
                  <a:extLst>
                    <a:ext uri="{9D8B030D-6E8A-4147-A177-3AD203B41FA5}">
                      <a16:colId xmlns:a16="http://schemas.microsoft.com/office/drawing/2014/main" val="4027856235"/>
                    </a:ext>
                  </a:extLst>
                </a:gridCol>
                <a:gridCol w="4277123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</a:tblGrid>
              <a:tr h="2676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err="1" smtClean="0"/>
                        <a:t>Mot</a:t>
                      </a:r>
                      <a:r>
                        <a:rPr lang="pt-PT" sz="700" dirty="0" smtClean="0"/>
                        <a:t>. Devolução N0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err="1" smtClean="0"/>
                        <a:t>Mot</a:t>
                      </a:r>
                      <a:r>
                        <a:rPr lang="pt-PT" sz="700" dirty="0" smtClean="0"/>
                        <a:t>. Devolução N1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err="1" smtClean="0"/>
                        <a:t>Mot</a:t>
                      </a:r>
                      <a:r>
                        <a:rPr lang="pt-PT" sz="700" dirty="0" smtClean="0"/>
                        <a:t>. Devolução N2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3506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 UNIPESSOAL LDA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Certidão do Registo Comercial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Os intervenientes associados ao processo não estão de acordo com os comprovativos de sociedade. Queiram enviar documentos que sustentem a sua intervenção.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  <a:tr h="270501">
                <a:tc gridSpan="3"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57725"/>
                  </a:ext>
                </a:extLst>
              </a:tr>
            </a:tbl>
          </a:graphicData>
        </a:graphic>
      </p:graphicFrame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10308934" y="4423788"/>
            <a:ext cx="216000" cy="216000"/>
            <a:chOff x="2133905" y="990905"/>
            <a:chExt cx="5609626" cy="5609626"/>
          </a:xfrm>
        </p:grpSpPr>
        <p:sp>
          <p:nvSpPr>
            <p:cNvPr id="54" name="Isosceles Triangle 53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1" name="Rectangle 60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52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65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66" name="Rounded Rectangle 65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68" name="Down Arrow Callout 67"/>
          <p:cNvSpPr/>
          <p:nvPr/>
        </p:nvSpPr>
        <p:spPr>
          <a:xfrm>
            <a:off x="2594396" y="1963202"/>
            <a:ext cx="1584000" cy="423233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167745" y="1963624"/>
            <a:ext cx="1091970" cy="30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Intervenientes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179988" y="1966277"/>
            <a:ext cx="987757" cy="3043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259715" y="1965830"/>
            <a:ext cx="1082578" cy="3054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577493" y="1963572"/>
            <a:ext cx="1127874" cy="3046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Inf. Declarativa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342294" y="1963128"/>
            <a:ext cx="1054809" cy="3069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397103" y="1963966"/>
            <a:ext cx="1180390" cy="3069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5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5" name="Rectangle 94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103" name="Half Frame 102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4" name="Rectangle 103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10" name="Rectangle 109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15" name="Rectangle 114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16" name="L-Shape 115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17" name="Rectangle 116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64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730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927" y="1964695"/>
            <a:ext cx="12324899" cy="2511771"/>
          </a:xfrm>
        </p:spPr>
        <p:txBody>
          <a:bodyPr>
            <a:normAutofit/>
          </a:bodyPr>
          <a:lstStyle/>
          <a:p>
            <a:pPr lvl="1"/>
            <a:r>
              <a:rPr lang="pt-PT" sz="2700" b="1" kern="1200" dirty="0" err="1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Onboarding</a:t>
            </a:r>
            <a:r>
              <a:rPr lang="pt-PT" sz="2700" b="1" kern="1200" dirty="0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 Comerciante | 2ª Etapa</a:t>
            </a:r>
            <a:r>
              <a:rPr lang="pt-PT" sz="2700" b="1" kern="1200" dirty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/>
            </a:r>
            <a:br>
              <a:rPr lang="pt-PT" sz="2700" b="1" kern="1200" dirty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</a:br>
            <a:endParaRPr lang="pt-PT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E202-FF3E-4B51-B6A2-82C701AAD325}" type="slidenum">
              <a:rPr lang="pt-PT" sz="1100" smtClean="0"/>
              <a:t>65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6816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ectangle 73"/>
          <p:cNvSpPr/>
          <p:nvPr/>
        </p:nvSpPr>
        <p:spPr>
          <a:xfrm rot="5400000">
            <a:off x="8836099" y="4393637"/>
            <a:ext cx="3596005" cy="14400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</a:p>
        </p:txBody>
      </p:sp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952097" y="1959879"/>
            <a:ext cx="3753273" cy="3046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800" kern="0" dirty="0">
                <a:solidFill>
                  <a:schemeClr val="bg2">
                    <a:lumMod val="1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Aceitação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ACEITAÇÃO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ln w="6350">
            <a:solidFill>
              <a:srgbClr val="A2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97" name="Down Arrow Callout 96"/>
          <p:cNvSpPr/>
          <p:nvPr/>
        </p:nvSpPr>
        <p:spPr>
          <a:xfrm>
            <a:off x="2583038" y="1971975"/>
            <a:ext cx="4369058" cy="423233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98" name="Rectangle 110"/>
          <p:cNvSpPr/>
          <p:nvPr/>
        </p:nvSpPr>
        <p:spPr>
          <a:xfrm>
            <a:off x="2603500" y="2405305"/>
            <a:ext cx="8101868" cy="2623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9" name="Rectangle 69"/>
          <p:cNvSpPr/>
          <p:nvPr/>
        </p:nvSpPr>
        <p:spPr>
          <a:xfrm>
            <a:off x="2609850" y="2413635"/>
            <a:ext cx="692150" cy="25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Detalhe</a:t>
            </a:r>
          </a:p>
        </p:txBody>
      </p:sp>
      <p:sp>
        <p:nvSpPr>
          <p:cNvPr id="100" name="Rectangle 69"/>
          <p:cNvSpPr/>
          <p:nvPr/>
        </p:nvSpPr>
        <p:spPr>
          <a:xfrm>
            <a:off x="3302001" y="2409453"/>
            <a:ext cx="708025" cy="2518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75" name="L-Shape 129"/>
          <p:cNvSpPr>
            <a:spLocks noChangeAspect="1"/>
          </p:cNvSpPr>
          <p:nvPr/>
        </p:nvSpPr>
        <p:spPr>
          <a:xfrm rot="18841292">
            <a:off x="10595944" y="614262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77" name="L-Shape 76"/>
          <p:cNvSpPr>
            <a:spLocks noChangeAspect="1"/>
          </p:cNvSpPr>
          <p:nvPr/>
        </p:nvSpPr>
        <p:spPr>
          <a:xfrm rot="2758708" flipV="1">
            <a:off x="10601426" y="269993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206" name="Rectangle 130"/>
          <p:cNvSpPr/>
          <p:nvPr/>
        </p:nvSpPr>
        <p:spPr>
          <a:xfrm rot="5400000">
            <a:off x="9471468" y="3951364"/>
            <a:ext cx="2340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07" name="Group 206"/>
          <p:cNvGrpSpPr>
            <a:grpSpLocks noChangeAspect="1"/>
          </p:cNvGrpSpPr>
          <p:nvPr/>
        </p:nvGrpSpPr>
        <p:grpSpPr>
          <a:xfrm>
            <a:off x="10396570" y="6462331"/>
            <a:ext cx="216000" cy="216000"/>
            <a:chOff x="2133905" y="990905"/>
            <a:chExt cx="5609626" cy="5609626"/>
          </a:xfrm>
        </p:grpSpPr>
        <p:sp>
          <p:nvSpPr>
            <p:cNvPr id="208" name="Isosceles Triangle 207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9" name="Rectangle 208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92" name="Rectangle 91"/>
          <p:cNvSpPr/>
          <p:nvPr/>
        </p:nvSpPr>
        <p:spPr>
          <a:xfrm>
            <a:off x="2667000" y="2788743"/>
            <a:ext cx="7786070" cy="1282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724314" y="2828338"/>
            <a:ext cx="3045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Número do </a:t>
            </a:r>
            <a:r>
              <a:rPr lang="pt-PT" sz="800" dirty="0" smtClean="0">
                <a:solidFill>
                  <a:srgbClr val="002060"/>
                </a:solidFill>
              </a:rPr>
              <a:t>Processo     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228060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24314" y="3006187"/>
            <a:ext cx="2189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Número de </a:t>
            </a:r>
            <a:r>
              <a:rPr lang="pt-PT" sz="800" dirty="0" smtClean="0">
                <a:solidFill>
                  <a:srgbClr val="002060"/>
                </a:solidFill>
              </a:rPr>
              <a:t>Contrato  </a:t>
            </a:r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45477406087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971165" y="3209720"/>
            <a:ext cx="24466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Estado Atual   </a:t>
            </a:r>
            <a:r>
              <a:rPr lang="pt-PT" sz="800" dirty="0" smtClean="0">
                <a:solidFill>
                  <a:srgbClr val="002060"/>
                </a:solidFill>
              </a:rPr>
              <a:t>    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Pack </a:t>
            </a:r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Contratual - Aceitação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319253" y="3403344"/>
            <a:ext cx="163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Data</a:t>
            </a:r>
            <a:r>
              <a:rPr lang="pt-PT" sz="800" dirty="0">
                <a:solidFill>
                  <a:srgbClr val="DE8EA5"/>
                </a:solidFill>
              </a:rPr>
              <a:t>   </a:t>
            </a:r>
            <a:r>
              <a:rPr lang="pt-PT" sz="800" dirty="0" smtClean="0">
                <a:solidFill>
                  <a:srgbClr val="DE8EA5"/>
                </a:solidFill>
              </a:rPr>
              <a:t>   </a:t>
            </a:r>
            <a:r>
              <a:rPr lang="pt-PT" sz="800" dirty="0" err="1" smtClean="0">
                <a:solidFill>
                  <a:schemeClr val="bg2">
                    <a:lumMod val="10000"/>
                  </a:schemeClr>
                </a:solidFill>
              </a:rPr>
              <a:t>dd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/mm/</a:t>
            </a:r>
            <a:r>
              <a:rPr lang="pt-PT" sz="800" dirty="0" err="1" smtClean="0">
                <a:solidFill>
                  <a:schemeClr val="bg2">
                    <a:lumMod val="10000"/>
                  </a:schemeClr>
                </a:solidFill>
              </a:rPr>
              <a:t>aaaa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00:00:00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319253" y="3590292"/>
            <a:ext cx="19419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 err="1">
                <a:solidFill>
                  <a:srgbClr val="002060"/>
                </a:solidFill>
              </a:rPr>
              <a:t>User</a:t>
            </a:r>
            <a:r>
              <a:rPr lang="pt-PT" sz="800" dirty="0">
                <a:solidFill>
                  <a:srgbClr val="F87024"/>
                </a:solidFill>
              </a:rPr>
              <a:t> </a:t>
            </a:r>
            <a:r>
              <a:rPr lang="pt-PT" sz="800" dirty="0">
                <a:solidFill>
                  <a:srgbClr val="DE8EA5"/>
                </a:solidFill>
              </a:rPr>
              <a:t> </a:t>
            </a:r>
            <a:r>
              <a:rPr lang="pt-PT" sz="800" dirty="0" smtClean="0">
                <a:solidFill>
                  <a:srgbClr val="DE8EA5"/>
                </a:solidFill>
              </a:rPr>
              <a:t>     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Utilizador1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955925" y="3793707"/>
            <a:ext cx="1386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Observações  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736962" y="4091263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PARECERES/ DECISÃO</a:t>
            </a:r>
          </a:p>
        </p:txBody>
      </p:sp>
      <p:sp>
        <p:nvSpPr>
          <p:cNvPr id="106" name="L-Shape 105"/>
          <p:cNvSpPr>
            <a:spLocks noChangeAspect="1"/>
          </p:cNvSpPr>
          <p:nvPr/>
        </p:nvSpPr>
        <p:spPr>
          <a:xfrm rot="18841292">
            <a:off x="2690861" y="413932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15.A | Ecrãs </a:t>
            </a:r>
            <a:r>
              <a:rPr lang="pt-PT" sz="1600" dirty="0"/>
              <a:t>de suporte à Jornada de Cliente – </a:t>
            </a:r>
            <a:r>
              <a:rPr lang="pt-PT" sz="1600" dirty="0" smtClean="0"/>
              <a:t>Histórico do Processo</a:t>
            </a:r>
            <a:endParaRPr lang="pt-PT" sz="1600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2ª Etapa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25087" y="4336985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chemeClr val="accent1">
                    <a:lumMod val="50000"/>
                  </a:schemeClr>
                </a:solidFill>
              </a:rPr>
              <a:t>COMERCIANTE</a:t>
            </a:r>
            <a:endParaRPr lang="pt-PT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7686"/>
              </p:ext>
            </p:extLst>
          </p:nvPr>
        </p:nvGraphicFramePr>
        <p:xfrm>
          <a:off x="2814041" y="4563676"/>
          <a:ext cx="7627155" cy="476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972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987418">
                  <a:extLst>
                    <a:ext uri="{9D8B030D-6E8A-4147-A177-3AD203B41FA5}">
                      <a16:colId xmlns:a16="http://schemas.microsoft.com/office/drawing/2014/main" val="4027856235"/>
                    </a:ext>
                  </a:extLst>
                </a:gridCol>
                <a:gridCol w="674299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469171">
                  <a:extLst>
                    <a:ext uri="{9D8B030D-6E8A-4147-A177-3AD203B41FA5}">
                      <a16:colId xmlns:a16="http://schemas.microsoft.com/office/drawing/2014/main" val="2560888362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70110642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478066307"/>
                    </a:ext>
                  </a:extLst>
                </a:gridCol>
                <a:gridCol w="1197952">
                  <a:extLst>
                    <a:ext uri="{9D8B030D-6E8A-4147-A177-3AD203B41FA5}">
                      <a16:colId xmlns:a16="http://schemas.microsoft.com/office/drawing/2014/main" val="3922973494"/>
                    </a:ext>
                  </a:extLst>
                </a:gridCol>
                <a:gridCol w="987418">
                  <a:extLst>
                    <a:ext uri="{9D8B030D-6E8A-4147-A177-3AD203B41FA5}">
                      <a16:colId xmlns:a16="http://schemas.microsoft.com/office/drawing/2014/main" val="1151298867"/>
                    </a:ext>
                  </a:extLst>
                </a:gridCol>
              </a:tblGrid>
              <a:tr h="209821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NIPC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Cliente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BEF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PEP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Elegibilidade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Parecer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Compliance Office</a:t>
                      </a:r>
                      <a:endParaRPr lang="pt-PT" sz="700" i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 UNIPESSOAL LDA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572612010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-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Não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Não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-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-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-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2713210" y="5022503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chemeClr val="accent1">
                    <a:lumMod val="50000"/>
                  </a:schemeClr>
                </a:solidFill>
              </a:rPr>
              <a:t>INTERVENIENTE</a:t>
            </a:r>
            <a:endParaRPr lang="pt-PT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007807"/>
              </p:ext>
            </p:extLst>
          </p:nvPr>
        </p:nvGraphicFramePr>
        <p:xfrm>
          <a:off x="2802164" y="5255967"/>
          <a:ext cx="7627155" cy="476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972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987418">
                  <a:extLst>
                    <a:ext uri="{9D8B030D-6E8A-4147-A177-3AD203B41FA5}">
                      <a16:colId xmlns:a16="http://schemas.microsoft.com/office/drawing/2014/main" val="4027856235"/>
                    </a:ext>
                  </a:extLst>
                </a:gridCol>
                <a:gridCol w="674299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469171">
                  <a:extLst>
                    <a:ext uri="{9D8B030D-6E8A-4147-A177-3AD203B41FA5}">
                      <a16:colId xmlns:a16="http://schemas.microsoft.com/office/drawing/2014/main" val="2560888362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70110642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478066307"/>
                    </a:ext>
                  </a:extLst>
                </a:gridCol>
                <a:gridCol w="1197952">
                  <a:extLst>
                    <a:ext uri="{9D8B030D-6E8A-4147-A177-3AD203B41FA5}">
                      <a16:colId xmlns:a16="http://schemas.microsoft.com/office/drawing/2014/main" val="3922973494"/>
                    </a:ext>
                  </a:extLst>
                </a:gridCol>
                <a:gridCol w="987418">
                  <a:extLst>
                    <a:ext uri="{9D8B030D-6E8A-4147-A177-3AD203B41FA5}">
                      <a16:colId xmlns:a16="http://schemas.microsoft.com/office/drawing/2014/main" val="1151298867"/>
                    </a:ext>
                  </a:extLst>
                </a:gridCol>
              </a:tblGrid>
              <a:tr h="209821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NIF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Cliente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BEF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PEP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Elegibilidade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Parecer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Compliance Office</a:t>
                      </a:r>
                      <a:endParaRPr lang="pt-PT" sz="700" i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66700">
                <a:tc>
                  <a:txBody>
                    <a:bodyPr/>
                    <a:lstStyle>
                      <a:lvl1pPr marL="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9365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98728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4809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97453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4681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96181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4554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94907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700" dirty="0" smtClean="0"/>
                        <a:t>BIJAL</a:t>
                      </a:r>
                      <a:r>
                        <a:rPr lang="pt-PT" sz="700" baseline="0" dirty="0" smtClean="0"/>
                        <a:t> DE CANELA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9365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98728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4809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97453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4681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96181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4554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94907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162243839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1032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Não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Não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-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-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-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</a:tbl>
          </a:graphicData>
        </a:graphic>
      </p:graphicFrame>
      <p:grpSp>
        <p:nvGrpSpPr>
          <p:cNvPr id="69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0" name="Rounded Rectangle 69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78" name="Rectangle 77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6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8" name="Half Frame 117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9" name="Rectangle 118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22" name="Rectangle 121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24" name="Rectangle 123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25" name="L-Shape 124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26" name="Rectangle 125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66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21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ACEITAÇÃO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301740"/>
            <a:ext cx="8123922" cy="0"/>
          </a:xfrm>
          <a:prstGeom prst="line">
            <a:avLst/>
          </a:prstGeom>
          <a:ln w="6350">
            <a:solidFill>
              <a:srgbClr val="A2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603500" y="1971975"/>
            <a:ext cx="4369058" cy="30670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98" name="Rectangle 110"/>
          <p:cNvSpPr/>
          <p:nvPr/>
        </p:nvSpPr>
        <p:spPr>
          <a:xfrm>
            <a:off x="2603500" y="2405305"/>
            <a:ext cx="8101868" cy="2623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1" name="Rectangle 69"/>
          <p:cNvSpPr/>
          <p:nvPr/>
        </p:nvSpPr>
        <p:spPr>
          <a:xfrm>
            <a:off x="2606782" y="2402980"/>
            <a:ext cx="1209676" cy="251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Pack Contratual</a:t>
            </a:r>
          </a:p>
        </p:txBody>
      </p:sp>
      <p:sp>
        <p:nvSpPr>
          <p:cNvPr id="78" name="Down Arrow Callout 77"/>
          <p:cNvSpPr/>
          <p:nvPr/>
        </p:nvSpPr>
        <p:spPr>
          <a:xfrm>
            <a:off x="6372912" y="1971976"/>
            <a:ext cx="4332456" cy="414336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Aceitação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225705" y="6350913"/>
            <a:ext cx="1391866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DEVOLVER BACKOFFICE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9547848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711315" y="6350913"/>
            <a:ext cx="1367847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DEVOLVER AO COMERCIAL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048500" y="6344079"/>
            <a:ext cx="1087414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bg1">
                    <a:lumMod val="6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SUBMETER PEDIDO</a:t>
            </a:r>
          </a:p>
        </p:txBody>
      </p:sp>
      <p:sp>
        <p:nvSpPr>
          <p:cNvPr id="92" name="Rectangle 91"/>
          <p:cNvSpPr>
            <a:spLocks noChangeAspect="1"/>
          </p:cNvSpPr>
          <p:nvPr/>
        </p:nvSpPr>
        <p:spPr>
          <a:xfrm>
            <a:off x="2705979" y="5744635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4" name="TextBox 93"/>
          <p:cNvSpPr txBox="1"/>
          <p:nvPr/>
        </p:nvSpPr>
        <p:spPr>
          <a:xfrm>
            <a:off x="2805354" y="5707405"/>
            <a:ext cx="390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Validou que os documentos necessários foram efetivamente os carregados?</a:t>
            </a:r>
          </a:p>
        </p:txBody>
      </p:sp>
      <p:sp>
        <p:nvSpPr>
          <p:cNvPr id="95" name="Rectangle 94"/>
          <p:cNvSpPr>
            <a:spLocks noChangeAspect="1"/>
          </p:cNvSpPr>
          <p:nvPr/>
        </p:nvSpPr>
        <p:spPr>
          <a:xfrm>
            <a:off x="2705979" y="5999223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0" name="TextBox 99"/>
          <p:cNvSpPr txBox="1"/>
          <p:nvPr/>
        </p:nvSpPr>
        <p:spPr>
          <a:xfrm>
            <a:off x="2805354" y="5961993"/>
            <a:ext cx="390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Na presença do cliente?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343901" y="4316298"/>
            <a:ext cx="1953881" cy="24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VALIDAR PODERES DE REPRESENTAÇÃO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671315" y="4662617"/>
            <a:ext cx="26810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Observações: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758250" y="4845505"/>
            <a:ext cx="7539532" cy="2371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50000"/>
                  </a:schemeClr>
                </a:solidFill>
              </a:rPr>
              <a:t>Observações…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8917331" y="5237992"/>
            <a:ext cx="1380450" cy="249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ANEXAR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758250" y="5237980"/>
            <a:ext cx="1380450" cy="249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CARREGAR DIGITALIZADOS</a:t>
            </a:r>
          </a:p>
        </p:txBody>
      </p:sp>
      <p:sp>
        <p:nvSpPr>
          <p:cNvPr id="106" name="Rectangle 105"/>
          <p:cNvSpPr>
            <a:spLocks noChangeAspect="1"/>
          </p:cNvSpPr>
          <p:nvPr/>
        </p:nvSpPr>
        <p:spPr>
          <a:xfrm>
            <a:off x="2705979" y="5744635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107" name="Group 106"/>
          <p:cNvGrpSpPr>
            <a:grpSpLocks noChangeAspect="1"/>
          </p:cNvGrpSpPr>
          <p:nvPr/>
        </p:nvGrpSpPr>
        <p:grpSpPr>
          <a:xfrm>
            <a:off x="10209985" y="4463555"/>
            <a:ext cx="216000" cy="216000"/>
            <a:chOff x="2133905" y="990905"/>
            <a:chExt cx="5609626" cy="5609626"/>
          </a:xfrm>
        </p:grpSpPr>
        <p:sp>
          <p:nvSpPr>
            <p:cNvPr id="108" name="Isosceles Triangle 107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9" name="Rectangle 108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111" name="Oval 110"/>
          <p:cNvSpPr>
            <a:spLocks noChangeAspect="1"/>
          </p:cNvSpPr>
          <p:nvPr/>
        </p:nvSpPr>
        <p:spPr>
          <a:xfrm>
            <a:off x="4743435" y="3076650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112" name="TextBox 111"/>
          <p:cNvSpPr txBox="1"/>
          <p:nvPr/>
        </p:nvSpPr>
        <p:spPr>
          <a:xfrm>
            <a:off x="2739485" y="3031781"/>
            <a:ext cx="1108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bg2">
                    <a:lumMod val="25000"/>
                  </a:schemeClr>
                </a:solidFill>
              </a:rPr>
              <a:t>Assinatura em papel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797806" y="3031781"/>
            <a:ext cx="1793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bg2">
                    <a:lumMod val="25000"/>
                  </a:schemeClr>
                </a:solidFill>
              </a:rPr>
              <a:t>Assinatura </a:t>
            </a:r>
            <a:r>
              <a:rPr lang="pt-PT" sz="600" dirty="0" smtClean="0">
                <a:solidFill>
                  <a:schemeClr val="bg2">
                    <a:lumMod val="25000"/>
                  </a:schemeClr>
                </a:solidFill>
              </a:rPr>
              <a:t>eletrónica</a:t>
            </a:r>
            <a:endParaRPr lang="pt-PT" sz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554830" y="2707329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rgbClr val="E34826"/>
                </a:solidFill>
              </a:defRPr>
            </a:lvl1pPr>
          </a:lstStyle>
          <a:p>
            <a:r>
              <a:rPr lang="pt-PT" dirty="0">
                <a:solidFill>
                  <a:srgbClr val="002060"/>
                </a:solidFill>
              </a:rPr>
              <a:t>SELECIONE A FORMA DE ASSINATURA DO </a:t>
            </a:r>
            <a:r>
              <a:rPr lang="pt-PT" dirty="0" smtClean="0">
                <a:solidFill>
                  <a:srgbClr val="002060"/>
                </a:solidFill>
              </a:rPr>
              <a:t>CONTRATO</a:t>
            </a:r>
            <a:endParaRPr lang="pt-PT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68862" y="2874209"/>
            <a:ext cx="3078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>
                <a:solidFill>
                  <a:schemeClr val="bg2">
                    <a:lumMod val="25000"/>
                  </a:schemeClr>
                </a:solidFill>
              </a:rPr>
              <a:t>Selecione uma das opções</a:t>
            </a:r>
          </a:p>
        </p:txBody>
      </p:sp>
      <p:grpSp>
        <p:nvGrpSpPr>
          <p:cNvPr id="116" name="Group 115"/>
          <p:cNvGrpSpPr>
            <a:grpSpLocks noChangeAspect="1"/>
          </p:cNvGrpSpPr>
          <p:nvPr/>
        </p:nvGrpSpPr>
        <p:grpSpPr>
          <a:xfrm>
            <a:off x="2682485" y="3074319"/>
            <a:ext cx="108000" cy="108000"/>
            <a:chOff x="6160984" y="4251739"/>
            <a:chExt cx="144000" cy="144000"/>
          </a:xfrm>
        </p:grpSpPr>
        <p:sp>
          <p:nvSpPr>
            <p:cNvPr id="117" name="Oval 116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121" name="Rectangle 120"/>
          <p:cNvSpPr>
            <a:spLocks noChangeAspect="1"/>
          </p:cNvSpPr>
          <p:nvPr/>
        </p:nvSpPr>
        <p:spPr>
          <a:xfrm>
            <a:off x="9493848" y="3895371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2" name="Half Frame 121"/>
          <p:cNvSpPr>
            <a:spLocks noChangeAspect="1"/>
          </p:cNvSpPr>
          <p:nvPr/>
        </p:nvSpPr>
        <p:spPr>
          <a:xfrm rot="13109487">
            <a:off x="9524989" y="3907578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15.B | Ecrãs </a:t>
            </a:r>
            <a:r>
              <a:rPr lang="pt-PT" sz="1600" dirty="0"/>
              <a:t>de suporte à Jornada de Cliente – Validar </a:t>
            </a:r>
            <a:r>
              <a:rPr lang="pt-PT" sz="1600" dirty="0" smtClean="0"/>
              <a:t>Poderes de Representação dos Intervenientes selecionados para assinar o Pack Contratual</a:t>
            </a:r>
            <a:endParaRPr lang="pt-PT" sz="1600" dirty="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9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2ª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67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1" name="Rounded Rectangle 70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741566" y="3388542"/>
            <a:ext cx="4413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SELECIONE OS REPRESENTANTES QUE OBRIGAM A EMPRESA</a:t>
            </a:r>
          </a:p>
        </p:txBody>
      </p:sp>
      <p:sp>
        <p:nvSpPr>
          <p:cNvPr id="81" name="L-Shape 80"/>
          <p:cNvSpPr>
            <a:spLocks noChangeAspect="1"/>
          </p:cNvSpPr>
          <p:nvPr/>
        </p:nvSpPr>
        <p:spPr>
          <a:xfrm rot="18841292">
            <a:off x="2695465" y="3436605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11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/>
          <p:cNvSpPr>
            <a:spLocks noChangeAspect="1"/>
          </p:cNvSpPr>
          <p:nvPr/>
        </p:nvSpPr>
        <p:spPr>
          <a:xfrm>
            <a:off x="9498452" y="3960577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Half Frame 83"/>
          <p:cNvSpPr>
            <a:spLocks noChangeAspect="1"/>
          </p:cNvSpPr>
          <p:nvPr/>
        </p:nvSpPr>
        <p:spPr>
          <a:xfrm rot="13109487">
            <a:off x="9529593" y="3972784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933594"/>
              </p:ext>
            </p:extLst>
          </p:nvPr>
        </p:nvGraphicFramePr>
        <p:xfrm>
          <a:off x="2671315" y="3598274"/>
          <a:ext cx="7626467" cy="476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779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4027856235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2465976563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223962295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1747064780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268018567"/>
                    </a:ext>
                  </a:extLst>
                </a:gridCol>
              </a:tblGrid>
              <a:tr h="209821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Cliente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NIF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Letra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Tipo de Assinatura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Seleção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1"/>
                          </a:solidFill>
                        </a:rPr>
                        <a:t>Tipo </a:t>
                      </a:r>
                      <a:r>
                        <a:rPr lang="pt-PT" sz="700" baseline="0" dirty="0" smtClean="0">
                          <a:solidFill>
                            <a:schemeClr val="bg1"/>
                          </a:solidFill>
                        </a:rPr>
                        <a:t> Assinatura Digital</a:t>
                      </a:r>
                      <a:endParaRPr lang="pt-PT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baseline="0" dirty="0" smtClean="0">
                          <a:solidFill>
                            <a:schemeClr val="bg1"/>
                          </a:solidFill>
                        </a:rPr>
                        <a:t>Tipo de Identificação </a:t>
                      </a:r>
                      <a:endParaRPr lang="pt-PT" sz="7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BIJAL DE CANELA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162243839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ASSINA SOZINHO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</a:tbl>
          </a:graphicData>
        </a:graphic>
      </p:graphicFrame>
      <p:sp>
        <p:nvSpPr>
          <p:cNvPr id="99" name="Rectangle 98"/>
          <p:cNvSpPr>
            <a:spLocks noChangeAspect="1"/>
          </p:cNvSpPr>
          <p:nvPr/>
        </p:nvSpPr>
        <p:spPr>
          <a:xfrm>
            <a:off x="7564607" y="3869319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Half Frame 118"/>
          <p:cNvSpPr>
            <a:spLocks noChangeAspect="1"/>
          </p:cNvSpPr>
          <p:nvPr/>
        </p:nvSpPr>
        <p:spPr>
          <a:xfrm rot="13109487">
            <a:off x="7600898" y="3876124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80"/>
          <p:cNvSpPr/>
          <p:nvPr/>
        </p:nvSpPr>
        <p:spPr>
          <a:xfrm>
            <a:off x="8343901" y="3870591"/>
            <a:ext cx="725825" cy="13013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700" dirty="0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N/A</a:t>
            </a: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L-Shape 123"/>
          <p:cNvSpPr>
            <a:spLocks noChangeAspect="1"/>
          </p:cNvSpPr>
          <p:nvPr/>
        </p:nvSpPr>
        <p:spPr>
          <a:xfrm rot="18841292">
            <a:off x="8934932" y="3885495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80"/>
          <p:cNvSpPr/>
          <p:nvPr/>
        </p:nvSpPr>
        <p:spPr>
          <a:xfrm>
            <a:off x="9379394" y="3870591"/>
            <a:ext cx="725825" cy="13013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PRESENCIAL</a:t>
            </a: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L-Shape 125"/>
          <p:cNvSpPr>
            <a:spLocks noChangeAspect="1"/>
          </p:cNvSpPr>
          <p:nvPr/>
        </p:nvSpPr>
        <p:spPr>
          <a:xfrm rot="18841292">
            <a:off x="9976868" y="3883884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6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9" name="Half Frame 148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0" name="Rectangle 149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53" name="Rectangle 152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55" name="Rectangle 154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56" name="L-Shape 155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57" name="Rectangle 156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67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568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ACEITAÇÃO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301740"/>
            <a:ext cx="8123922" cy="0"/>
          </a:xfrm>
          <a:prstGeom prst="line">
            <a:avLst/>
          </a:prstGeom>
          <a:ln w="6350">
            <a:solidFill>
              <a:srgbClr val="A2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603500" y="1971975"/>
            <a:ext cx="4369058" cy="30670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98" name="Rectangle 110"/>
          <p:cNvSpPr/>
          <p:nvPr/>
        </p:nvSpPr>
        <p:spPr>
          <a:xfrm>
            <a:off x="2603500" y="2405305"/>
            <a:ext cx="8101868" cy="2623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1" name="Rectangle 69"/>
          <p:cNvSpPr/>
          <p:nvPr/>
        </p:nvSpPr>
        <p:spPr>
          <a:xfrm>
            <a:off x="2599090" y="2402980"/>
            <a:ext cx="1209676" cy="251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Pack Contratual</a:t>
            </a:r>
          </a:p>
        </p:txBody>
      </p:sp>
      <p:sp>
        <p:nvSpPr>
          <p:cNvPr id="78" name="Down Arrow Callout 77"/>
          <p:cNvSpPr/>
          <p:nvPr/>
        </p:nvSpPr>
        <p:spPr>
          <a:xfrm>
            <a:off x="6372912" y="1971976"/>
            <a:ext cx="4332456" cy="414336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Aceitação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225705" y="6350913"/>
            <a:ext cx="1391866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DEVOLVER BACKOFFICE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9547848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711315" y="6350913"/>
            <a:ext cx="1367847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DEVOLVER </a:t>
            </a: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AO COMERCIAL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048500" y="6344079"/>
            <a:ext cx="1087414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bg1">
                    <a:lumMod val="6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SUBMETER PEDIDO</a:t>
            </a:r>
          </a:p>
        </p:txBody>
      </p:sp>
      <p:sp>
        <p:nvSpPr>
          <p:cNvPr id="92" name="Rectangle 91"/>
          <p:cNvSpPr>
            <a:spLocks noChangeAspect="1"/>
          </p:cNvSpPr>
          <p:nvPr/>
        </p:nvSpPr>
        <p:spPr>
          <a:xfrm>
            <a:off x="2705979" y="5744635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4" name="TextBox 93"/>
          <p:cNvSpPr txBox="1"/>
          <p:nvPr/>
        </p:nvSpPr>
        <p:spPr>
          <a:xfrm>
            <a:off x="2805354" y="5707405"/>
            <a:ext cx="390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Validou que os documentos necessários foram efetivamente os carregados?</a:t>
            </a:r>
          </a:p>
        </p:txBody>
      </p:sp>
      <p:sp>
        <p:nvSpPr>
          <p:cNvPr id="95" name="Rectangle 94"/>
          <p:cNvSpPr>
            <a:spLocks noChangeAspect="1"/>
          </p:cNvSpPr>
          <p:nvPr/>
        </p:nvSpPr>
        <p:spPr>
          <a:xfrm>
            <a:off x="2705979" y="5999223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0" name="TextBox 99"/>
          <p:cNvSpPr txBox="1"/>
          <p:nvPr/>
        </p:nvSpPr>
        <p:spPr>
          <a:xfrm>
            <a:off x="2805354" y="5961993"/>
            <a:ext cx="390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Na presença do cliente?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736962" y="3323336"/>
            <a:ext cx="4413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SELECIONE OS REPRESENTANTES QUE OBRIGAM A EMPRESA</a:t>
            </a:r>
          </a:p>
        </p:txBody>
      </p:sp>
      <p:sp>
        <p:nvSpPr>
          <p:cNvPr id="74" name="L-Shape 73"/>
          <p:cNvSpPr>
            <a:spLocks noChangeAspect="1"/>
          </p:cNvSpPr>
          <p:nvPr/>
        </p:nvSpPr>
        <p:spPr>
          <a:xfrm rot="18841292">
            <a:off x="2690861" y="337139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77" name="Rectangle 76"/>
          <p:cNvSpPr/>
          <p:nvPr/>
        </p:nvSpPr>
        <p:spPr>
          <a:xfrm>
            <a:off x="8343901" y="4316298"/>
            <a:ext cx="1953881" cy="24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VALIDAR PODERES DE REPRESENTAÇÃO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671315" y="4662617"/>
            <a:ext cx="26810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Observações: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758250" y="4845505"/>
            <a:ext cx="7539532" cy="2371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50000"/>
                  </a:schemeClr>
                </a:solidFill>
              </a:rPr>
              <a:t>Observações…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8917331" y="5237992"/>
            <a:ext cx="1380450" cy="249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ANEXAR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758250" y="5237980"/>
            <a:ext cx="1380450" cy="249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CARREGAR DIGITALIZADOS</a:t>
            </a:r>
          </a:p>
        </p:txBody>
      </p:sp>
      <p:sp>
        <p:nvSpPr>
          <p:cNvPr id="106" name="Rectangle 105"/>
          <p:cNvSpPr>
            <a:spLocks noChangeAspect="1"/>
          </p:cNvSpPr>
          <p:nvPr/>
        </p:nvSpPr>
        <p:spPr>
          <a:xfrm>
            <a:off x="2705979" y="5744635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107" name="Group 106"/>
          <p:cNvGrpSpPr>
            <a:grpSpLocks noChangeAspect="1"/>
          </p:cNvGrpSpPr>
          <p:nvPr/>
        </p:nvGrpSpPr>
        <p:grpSpPr>
          <a:xfrm>
            <a:off x="10209985" y="4463555"/>
            <a:ext cx="216000" cy="216000"/>
            <a:chOff x="2133905" y="990905"/>
            <a:chExt cx="5609626" cy="5609626"/>
          </a:xfrm>
        </p:grpSpPr>
        <p:sp>
          <p:nvSpPr>
            <p:cNvPr id="108" name="Isosceles Triangle 107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9" name="Rectangle 108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111" name="Oval 110"/>
          <p:cNvSpPr>
            <a:spLocks noChangeAspect="1"/>
          </p:cNvSpPr>
          <p:nvPr/>
        </p:nvSpPr>
        <p:spPr>
          <a:xfrm>
            <a:off x="4743435" y="3076650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112" name="TextBox 111"/>
          <p:cNvSpPr txBox="1"/>
          <p:nvPr/>
        </p:nvSpPr>
        <p:spPr>
          <a:xfrm>
            <a:off x="2739485" y="3031781"/>
            <a:ext cx="1108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bg2">
                    <a:lumMod val="25000"/>
                  </a:schemeClr>
                </a:solidFill>
              </a:rPr>
              <a:t>Assinatura em papel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797806" y="3031781"/>
            <a:ext cx="1793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bg2">
                    <a:lumMod val="25000"/>
                  </a:schemeClr>
                </a:solidFill>
              </a:rPr>
              <a:t>Assinatura Manuscrita eletrónica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554830" y="2707329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rgbClr val="E34826"/>
                </a:solidFill>
              </a:defRPr>
            </a:lvl1pPr>
          </a:lstStyle>
          <a:p>
            <a:r>
              <a:rPr lang="pt-PT" dirty="0">
                <a:solidFill>
                  <a:srgbClr val="002060"/>
                </a:solidFill>
              </a:rPr>
              <a:t>SELECIONE A FORMA DE ASSINATURA DO </a:t>
            </a:r>
            <a:r>
              <a:rPr lang="pt-PT" dirty="0" smtClean="0">
                <a:solidFill>
                  <a:srgbClr val="002060"/>
                </a:solidFill>
              </a:rPr>
              <a:t>CONTRATO</a:t>
            </a:r>
            <a:endParaRPr lang="pt-PT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68862" y="2874209"/>
            <a:ext cx="3078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>
                <a:solidFill>
                  <a:schemeClr val="bg2">
                    <a:lumMod val="25000"/>
                  </a:schemeClr>
                </a:solidFill>
              </a:rPr>
              <a:t>Selecione uma das opções</a:t>
            </a:r>
          </a:p>
        </p:txBody>
      </p:sp>
      <p:grpSp>
        <p:nvGrpSpPr>
          <p:cNvPr id="116" name="Group 115"/>
          <p:cNvGrpSpPr>
            <a:grpSpLocks noChangeAspect="1"/>
          </p:cNvGrpSpPr>
          <p:nvPr/>
        </p:nvGrpSpPr>
        <p:grpSpPr>
          <a:xfrm>
            <a:off x="2682485" y="3074319"/>
            <a:ext cx="108000" cy="108000"/>
            <a:chOff x="6160984" y="4251739"/>
            <a:chExt cx="144000" cy="144000"/>
          </a:xfrm>
        </p:grpSpPr>
        <p:sp>
          <p:nvSpPr>
            <p:cNvPr id="117" name="Oval 116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121" name="Rectangle 120"/>
          <p:cNvSpPr>
            <a:spLocks noChangeAspect="1"/>
          </p:cNvSpPr>
          <p:nvPr/>
        </p:nvSpPr>
        <p:spPr>
          <a:xfrm>
            <a:off x="9493848" y="3895371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2" name="Half Frame 121"/>
          <p:cNvSpPr>
            <a:spLocks noChangeAspect="1"/>
          </p:cNvSpPr>
          <p:nvPr/>
        </p:nvSpPr>
        <p:spPr>
          <a:xfrm rot="13109487">
            <a:off x="9524989" y="3907578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15.C| Ecrãs </a:t>
            </a:r>
            <a:r>
              <a:rPr lang="pt-PT" sz="1600" dirty="0"/>
              <a:t>de suporte à Jornada de Cliente – Validar </a:t>
            </a:r>
            <a:r>
              <a:rPr lang="pt-PT" sz="1600" dirty="0" smtClean="0"/>
              <a:t>Poderes de Representação dos Intervenientes selecionados para assinar o Pack Contratual</a:t>
            </a:r>
            <a:endParaRPr lang="pt-PT" sz="1600" dirty="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0961" y="4208549"/>
            <a:ext cx="1076325" cy="819150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1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2ª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69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9" name="Rounded Rectangle 78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81" name="Rectangle 80"/>
          <p:cNvSpPr>
            <a:spLocks noChangeAspect="1"/>
          </p:cNvSpPr>
          <p:nvPr/>
        </p:nvSpPr>
        <p:spPr>
          <a:xfrm>
            <a:off x="9493848" y="3895371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3" name="Half Frame 82"/>
          <p:cNvSpPr>
            <a:spLocks noChangeAspect="1"/>
          </p:cNvSpPr>
          <p:nvPr/>
        </p:nvSpPr>
        <p:spPr>
          <a:xfrm rot="13109487">
            <a:off x="9524989" y="3907578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>
            <a:spLocks noChangeAspect="1"/>
          </p:cNvSpPr>
          <p:nvPr/>
        </p:nvSpPr>
        <p:spPr>
          <a:xfrm>
            <a:off x="9498452" y="3960577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Half Frame 84"/>
          <p:cNvSpPr>
            <a:spLocks noChangeAspect="1"/>
          </p:cNvSpPr>
          <p:nvPr/>
        </p:nvSpPr>
        <p:spPr>
          <a:xfrm rot="13109487">
            <a:off x="9529593" y="3972784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128767"/>
              </p:ext>
            </p:extLst>
          </p:nvPr>
        </p:nvGraphicFramePr>
        <p:xfrm>
          <a:off x="2671315" y="3598274"/>
          <a:ext cx="7626467" cy="476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779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4027856235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2465976563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223962295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1747064780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268018567"/>
                    </a:ext>
                  </a:extLst>
                </a:gridCol>
              </a:tblGrid>
              <a:tr h="209821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Cliente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NIF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Letra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Tipo de Assinatura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Seleção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1"/>
                          </a:solidFill>
                        </a:rPr>
                        <a:t>Tipo </a:t>
                      </a:r>
                      <a:r>
                        <a:rPr lang="pt-PT" sz="700" baseline="0" dirty="0" smtClean="0">
                          <a:solidFill>
                            <a:schemeClr val="bg1"/>
                          </a:solidFill>
                        </a:rPr>
                        <a:t> Assinatura Digital</a:t>
                      </a:r>
                      <a:endParaRPr lang="pt-PT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baseline="0" dirty="0" smtClean="0">
                          <a:solidFill>
                            <a:schemeClr val="bg1"/>
                          </a:solidFill>
                        </a:rPr>
                        <a:t>Tipo de Identificação </a:t>
                      </a:r>
                      <a:endParaRPr lang="pt-PT" sz="7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BIJAL DE CANELA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162243839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ASSINA SOZINHO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</a:tbl>
          </a:graphicData>
        </a:graphic>
      </p:graphicFrame>
      <p:sp>
        <p:nvSpPr>
          <p:cNvPr id="119" name="Rectangle 118"/>
          <p:cNvSpPr>
            <a:spLocks noChangeAspect="1"/>
          </p:cNvSpPr>
          <p:nvPr/>
        </p:nvSpPr>
        <p:spPr>
          <a:xfrm>
            <a:off x="7564607" y="3869319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Half Frame 119"/>
          <p:cNvSpPr>
            <a:spLocks noChangeAspect="1"/>
          </p:cNvSpPr>
          <p:nvPr/>
        </p:nvSpPr>
        <p:spPr>
          <a:xfrm rot="13109487">
            <a:off x="7600898" y="3876124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80"/>
          <p:cNvSpPr/>
          <p:nvPr/>
        </p:nvSpPr>
        <p:spPr>
          <a:xfrm>
            <a:off x="8343901" y="3870591"/>
            <a:ext cx="725825" cy="13013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700" dirty="0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N/A</a:t>
            </a: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L-Shape 123"/>
          <p:cNvSpPr>
            <a:spLocks noChangeAspect="1"/>
          </p:cNvSpPr>
          <p:nvPr/>
        </p:nvSpPr>
        <p:spPr>
          <a:xfrm rot="18841292">
            <a:off x="8934932" y="3885495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80"/>
          <p:cNvSpPr/>
          <p:nvPr/>
        </p:nvSpPr>
        <p:spPr>
          <a:xfrm>
            <a:off x="9379394" y="3870591"/>
            <a:ext cx="725825" cy="13013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PRESENCIAL</a:t>
            </a: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L-Shape 125"/>
          <p:cNvSpPr>
            <a:spLocks noChangeAspect="1"/>
          </p:cNvSpPr>
          <p:nvPr/>
        </p:nvSpPr>
        <p:spPr>
          <a:xfrm rot="18841292">
            <a:off x="9976868" y="3883884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554830" y="2682917"/>
            <a:ext cx="8164186" cy="3595914"/>
          </a:xfrm>
          <a:prstGeom prst="rect">
            <a:avLst/>
          </a:prstGeom>
          <a:solidFill>
            <a:schemeClr val="bg1">
              <a:lumMod val="65000"/>
              <a:alpha val="2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7" name="Rectangle 126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7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0" name="Half Frame 89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1" name="Rectangle 90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8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54" name="Rectangle 153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56" name="Rectangle 155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57" name="L-Shape 156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58" name="Rectangle 157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68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884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ACEITAÇÃO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301740"/>
            <a:ext cx="8123922" cy="0"/>
          </a:xfrm>
          <a:prstGeom prst="line">
            <a:avLst/>
          </a:prstGeom>
          <a:ln w="6350">
            <a:solidFill>
              <a:srgbClr val="A2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603500" y="1971975"/>
            <a:ext cx="4369058" cy="30670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98" name="Rectangle 110"/>
          <p:cNvSpPr/>
          <p:nvPr/>
        </p:nvSpPr>
        <p:spPr>
          <a:xfrm>
            <a:off x="2603500" y="2405305"/>
            <a:ext cx="8101868" cy="2623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1" name="Rectangle 69"/>
          <p:cNvSpPr/>
          <p:nvPr/>
        </p:nvSpPr>
        <p:spPr>
          <a:xfrm>
            <a:off x="2599090" y="2409702"/>
            <a:ext cx="1209676" cy="251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Pack Contratual</a:t>
            </a:r>
          </a:p>
        </p:txBody>
      </p:sp>
      <p:sp>
        <p:nvSpPr>
          <p:cNvPr id="78" name="Down Arrow Callout 77"/>
          <p:cNvSpPr/>
          <p:nvPr/>
        </p:nvSpPr>
        <p:spPr>
          <a:xfrm>
            <a:off x="6372912" y="1971976"/>
            <a:ext cx="4332456" cy="414336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Aceitação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225705" y="6350913"/>
            <a:ext cx="1391866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DEVOLVER BACKOFFICE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9547848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711315" y="6350913"/>
            <a:ext cx="1367847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DEVOLVER </a:t>
            </a: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AO COMERCIAL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048500" y="6344079"/>
            <a:ext cx="1087414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bg1">
                    <a:lumMod val="6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SUBMETER PEDIDO</a:t>
            </a:r>
          </a:p>
        </p:txBody>
      </p:sp>
      <p:sp>
        <p:nvSpPr>
          <p:cNvPr id="63" name="Rectangle 62"/>
          <p:cNvSpPr/>
          <p:nvPr/>
        </p:nvSpPr>
        <p:spPr>
          <a:xfrm rot="5400000">
            <a:off x="8836099" y="4419037"/>
            <a:ext cx="3596005" cy="14400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L-Shape 129"/>
          <p:cNvSpPr>
            <a:spLocks noChangeAspect="1"/>
          </p:cNvSpPr>
          <p:nvPr/>
        </p:nvSpPr>
        <p:spPr>
          <a:xfrm rot="18841292">
            <a:off x="10595944" y="616802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75" name="L-Shape 74"/>
          <p:cNvSpPr>
            <a:spLocks noChangeAspect="1"/>
          </p:cNvSpPr>
          <p:nvPr/>
        </p:nvSpPr>
        <p:spPr>
          <a:xfrm rot="2758708" flipV="1">
            <a:off x="10601426" y="272533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76" name="Rectangle 130"/>
          <p:cNvSpPr/>
          <p:nvPr/>
        </p:nvSpPr>
        <p:spPr>
          <a:xfrm rot="5400000">
            <a:off x="10083468" y="4177564"/>
            <a:ext cx="111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690260" y="2719454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800" b="1">
                <a:solidFill>
                  <a:srgbClr val="E34826"/>
                </a:solidFill>
              </a:defRPr>
            </a:lvl1pPr>
          </a:lstStyle>
          <a:p>
            <a:r>
              <a:rPr lang="pt-PT" dirty="0">
                <a:solidFill>
                  <a:srgbClr val="002060"/>
                </a:solidFill>
              </a:rPr>
              <a:t>DOCUMENTAÇÃO GERADA NO PROCESSO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690260" y="2876870"/>
            <a:ext cx="3927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chemeClr val="bg2">
                    <a:lumMod val="25000"/>
                  </a:schemeClr>
                </a:solidFill>
              </a:rPr>
              <a:t>Neste passo, deve entregar a documentação gerada ao Cliente para assinar. </a:t>
            </a:r>
          </a:p>
        </p:txBody>
      </p:sp>
      <p:sp>
        <p:nvSpPr>
          <p:cNvPr id="103" name="Rectangle 102"/>
          <p:cNvSpPr>
            <a:spLocks noChangeAspect="1"/>
          </p:cNvSpPr>
          <p:nvPr/>
        </p:nvSpPr>
        <p:spPr>
          <a:xfrm>
            <a:off x="3131778" y="3117458"/>
            <a:ext cx="7166004" cy="32697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solidFill>
                  <a:schemeClr val="bg2">
                    <a:lumMod val="50000"/>
                  </a:schemeClr>
                </a:solidFill>
              </a:rPr>
              <a:t>CONTRATO DE ADESÃO AO SISTEMA REDUNIQ DE </a:t>
            </a:r>
            <a:r>
              <a:rPr lang="pt-PT" sz="900" dirty="0" smtClean="0">
                <a:solidFill>
                  <a:schemeClr val="bg2">
                    <a:lumMod val="50000"/>
                  </a:schemeClr>
                </a:solidFill>
              </a:rPr>
              <a:t> ACEITAÇÃO </a:t>
            </a:r>
            <a:r>
              <a:rPr lang="pt-PT" sz="900" dirty="0">
                <a:solidFill>
                  <a:schemeClr val="bg2">
                    <a:lumMod val="50000"/>
                  </a:schemeClr>
                </a:solidFill>
              </a:rPr>
              <a:t>DE PAGAMENTOS COM CARTÕES </a:t>
            </a:r>
            <a:r>
              <a:rPr lang="pt-PT" sz="900" dirty="0" smtClean="0">
                <a:solidFill>
                  <a:schemeClr val="bg2">
                    <a:lumMod val="50000"/>
                  </a:schemeClr>
                </a:solidFill>
              </a:rPr>
              <a:t>(CP) </a:t>
            </a:r>
            <a:endParaRPr lang="pt-PT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4" name="Rectangle 103"/>
          <p:cNvSpPr>
            <a:spLocks noChangeAspect="1"/>
          </p:cNvSpPr>
          <p:nvPr/>
        </p:nvSpPr>
        <p:spPr>
          <a:xfrm>
            <a:off x="3125113" y="3488561"/>
            <a:ext cx="7172669" cy="32630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 smtClean="0">
                <a:solidFill>
                  <a:schemeClr val="bg2">
                    <a:lumMod val="50000"/>
                  </a:schemeClr>
                </a:solidFill>
              </a:rPr>
              <a:t>FORMULÁRIO 1 (F1)</a:t>
            </a:r>
            <a:endParaRPr lang="pt-PT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5" name="Rectangle 104"/>
          <p:cNvSpPr>
            <a:spLocks noChangeAspect="1"/>
          </p:cNvSpPr>
          <p:nvPr/>
        </p:nvSpPr>
        <p:spPr>
          <a:xfrm>
            <a:off x="3131777" y="3850636"/>
            <a:ext cx="7166004" cy="3282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 smtClean="0">
                <a:solidFill>
                  <a:schemeClr val="bg2">
                    <a:lumMod val="50000"/>
                  </a:schemeClr>
                </a:solidFill>
              </a:rPr>
              <a:t>FORMULÁRIO 2 (F2)</a:t>
            </a:r>
            <a:endParaRPr lang="pt-PT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2804808" y="3116473"/>
            <a:ext cx="326970" cy="326970"/>
            <a:chOff x="1585562" y="4805896"/>
            <a:chExt cx="326970" cy="326970"/>
          </a:xfrm>
        </p:grpSpPr>
        <p:sp>
          <p:nvSpPr>
            <p:cNvPr id="107" name="Rectangle 106"/>
            <p:cNvSpPr>
              <a:spLocks noChangeAspect="1"/>
            </p:cNvSpPr>
            <p:nvPr/>
          </p:nvSpPr>
          <p:spPr>
            <a:xfrm>
              <a:off x="1585562" y="4805896"/>
              <a:ext cx="326970" cy="32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6064" y="4871185"/>
              <a:ext cx="225965" cy="225965"/>
            </a:xfrm>
            <a:prstGeom prst="rect">
              <a:avLst/>
            </a:prstGeom>
          </p:spPr>
        </p:pic>
      </p:grpSp>
      <p:grpSp>
        <p:nvGrpSpPr>
          <p:cNvPr id="109" name="Group 108"/>
          <p:cNvGrpSpPr/>
          <p:nvPr/>
        </p:nvGrpSpPr>
        <p:grpSpPr>
          <a:xfrm>
            <a:off x="2804807" y="3489546"/>
            <a:ext cx="326970" cy="326970"/>
            <a:chOff x="1585562" y="5203501"/>
            <a:chExt cx="326970" cy="326970"/>
          </a:xfrm>
        </p:grpSpPr>
        <p:sp>
          <p:nvSpPr>
            <p:cNvPr id="110" name="Rectangle 109"/>
            <p:cNvSpPr>
              <a:spLocks noChangeAspect="1"/>
            </p:cNvSpPr>
            <p:nvPr/>
          </p:nvSpPr>
          <p:spPr>
            <a:xfrm>
              <a:off x="1585562" y="5203501"/>
              <a:ext cx="326970" cy="32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050" y="5253458"/>
              <a:ext cx="225965" cy="225965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2804576" y="3852402"/>
            <a:ext cx="326970" cy="326970"/>
            <a:chOff x="1585562" y="5608452"/>
            <a:chExt cx="326970" cy="326970"/>
          </a:xfrm>
        </p:grpSpPr>
        <p:sp>
          <p:nvSpPr>
            <p:cNvPr id="113" name="Rectangle 112"/>
            <p:cNvSpPr>
              <a:spLocks noChangeAspect="1"/>
            </p:cNvSpPr>
            <p:nvPr/>
          </p:nvSpPr>
          <p:spPr>
            <a:xfrm>
              <a:off x="1585562" y="5608452"/>
              <a:ext cx="326970" cy="32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4226" y="5654660"/>
              <a:ext cx="225965" cy="225965"/>
            </a:xfrm>
            <a:prstGeom prst="rect">
              <a:avLst/>
            </a:prstGeom>
          </p:spPr>
        </p:pic>
      </p:grpSp>
      <p:sp>
        <p:nvSpPr>
          <p:cNvPr id="115" name="Rectangle 114"/>
          <p:cNvSpPr>
            <a:spLocks/>
          </p:cNvSpPr>
          <p:nvPr/>
        </p:nvSpPr>
        <p:spPr>
          <a:xfrm>
            <a:off x="9719044" y="3204336"/>
            <a:ext cx="446805" cy="1481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116" name="Rectangle 115"/>
          <p:cNvSpPr>
            <a:spLocks/>
          </p:cNvSpPr>
          <p:nvPr/>
        </p:nvSpPr>
        <p:spPr>
          <a:xfrm>
            <a:off x="9719043" y="3579919"/>
            <a:ext cx="446805" cy="1481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117" name="Rectangle 116"/>
          <p:cNvSpPr>
            <a:spLocks/>
          </p:cNvSpPr>
          <p:nvPr/>
        </p:nvSpPr>
        <p:spPr>
          <a:xfrm>
            <a:off x="9719042" y="3941833"/>
            <a:ext cx="446805" cy="1481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2802268" y="4334927"/>
            <a:ext cx="1209676" cy="24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DOWNLOAD TODOS</a:t>
            </a:r>
          </a:p>
        </p:txBody>
      </p:sp>
      <p:grpSp>
        <p:nvGrpSpPr>
          <p:cNvPr id="161" name="Group 160"/>
          <p:cNvGrpSpPr>
            <a:grpSpLocks noChangeAspect="1"/>
          </p:cNvGrpSpPr>
          <p:nvPr/>
        </p:nvGrpSpPr>
        <p:grpSpPr>
          <a:xfrm>
            <a:off x="3901846" y="4483065"/>
            <a:ext cx="216000" cy="216000"/>
            <a:chOff x="2133905" y="990905"/>
            <a:chExt cx="5609626" cy="5609626"/>
          </a:xfrm>
        </p:grpSpPr>
        <p:sp>
          <p:nvSpPr>
            <p:cNvPr id="162" name="Isosceles Triangle 161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3" name="Rectangle 162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91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15.D </a:t>
            </a:r>
            <a:r>
              <a:rPr lang="pt-PT" sz="1600" dirty="0"/>
              <a:t>|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– </a:t>
            </a:r>
            <a:r>
              <a:rPr lang="pt-PT" sz="1600" dirty="0" smtClean="0"/>
              <a:t>Apresentação Pack Contratual</a:t>
            </a:r>
            <a:endParaRPr lang="pt-PT" sz="1600" dirty="0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7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2ª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66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67" name="Rounded Rectangle 66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70" name="Rectangle 69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7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0" name="Half Frame 99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8" name="Rectangle 117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8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25" name="L-Shape 124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27" name="Rectangle 126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69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9723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" y="1954863"/>
            <a:ext cx="12192000" cy="2511771"/>
          </a:xfrm>
        </p:spPr>
        <p:txBody>
          <a:bodyPr>
            <a:normAutofit/>
          </a:bodyPr>
          <a:lstStyle/>
          <a:p>
            <a:pPr marL="0" indent="0" algn="ctr" defTabSz="534988">
              <a:spcBef>
                <a:spcPts val="600"/>
              </a:spcBef>
              <a:spcAft>
                <a:spcPts val="600"/>
              </a:spcAft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Comerciante</a:t>
            </a:r>
            <a:endParaRPr lang="pt-PT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E202-FF3E-4B51-B6A2-82C701AAD325}" type="slidenum">
              <a:rPr lang="pt-PT" sz="1100" smtClean="0"/>
              <a:t>7</a:t>
            </a:fld>
            <a:endParaRPr lang="pt-PT" sz="1100"/>
          </a:p>
        </p:txBody>
      </p:sp>
    </p:spTree>
    <p:extLst>
      <p:ext uri="{BB962C8B-B14F-4D97-AF65-F5344CB8AC3E}">
        <p14:creationId xmlns:p14="http://schemas.microsoft.com/office/powerpoint/2010/main" val="216413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ACEITAÇÃO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301740"/>
            <a:ext cx="8123922" cy="0"/>
          </a:xfrm>
          <a:prstGeom prst="line">
            <a:avLst/>
          </a:prstGeom>
          <a:ln w="6350">
            <a:solidFill>
              <a:srgbClr val="A2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603500" y="1971975"/>
            <a:ext cx="4369058" cy="30670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98" name="Rectangle 110"/>
          <p:cNvSpPr/>
          <p:nvPr/>
        </p:nvSpPr>
        <p:spPr>
          <a:xfrm>
            <a:off x="2603500" y="2405305"/>
            <a:ext cx="8101868" cy="2623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1" name="Rectangle 69"/>
          <p:cNvSpPr/>
          <p:nvPr/>
        </p:nvSpPr>
        <p:spPr>
          <a:xfrm>
            <a:off x="2599090" y="2409702"/>
            <a:ext cx="1209676" cy="251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Pack Contratual</a:t>
            </a:r>
          </a:p>
        </p:txBody>
      </p:sp>
      <p:sp>
        <p:nvSpPr>
          <p:cNvPr id="78" name="Down Arrow Callout 77"/>
          <p:cNvSpPr/>
          <p:nvPr/>
        </p:nvSpPr>
        <p:spPr>
          <a:xfrm>
            <a:off x="6372912" y="1971976"/>
            <a:ext cx="4332456" cy="414336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Aceitação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225705" y="6350913"/>
            <a:ext cx="1391866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DEVOLVER BACKOFFICE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9547848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711315" y="6350913"/>
            <a:ext cx="1367847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DEVOLVER </a:t>
            </a: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AO COMERCIAL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048500" y="6344079"/>
            <a:ext cx="1087414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bg1">
                    <a:lumMod val="6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SUBMETER PEDIDO</a:t>
            </a:r>
          </a:p>
        </p:txBody>
      </p:sp>
      <p:sp>
        <p:nvSpPr>
          <p:cNvPr id="63" name="Rectangle 62"/>
          <p:cNvSpPr/>
          <p:nvPr/>
        </p:nvSpPr>
        <p:spPr>
          <a:xfrm rot="5400000">
            <a:off x="8836099" y="4419037"/>
            <a:ext cx="3596005" cy="14400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L-Shape 129"/>
          <p:cNvSpPr>
            <a:spLocks noChangeAspect="1"/>
          </p:cNvSpPr>
          <p:nvPr/>
        </p:nvSpPr>
        <p:spPr>
          <a:xfrm rot="18841292">
            <a:off x="10595944" y="616802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75" name="L-Shape 74"/>
          <p:cNvSpPr>
            <a:spLocks noChangeAspect="1"/>
          </p:cNvSpPr>
          <p:nvPr/>
        </p:nvSpPr>
        <p:spPr>
          <a:xfrm rot="2758708" flipV="1">
            <a:off x="10601426" y="272533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76" name="Rectangle 130"/>
          <p:cNvSpPr/>
          <p:nvPr/>
        </p:nvSpPr>
        <p:spPr>
          <a:xfrm rot="5400000">
            <a:off x="10083468" y="4177564"/>
            <a:ext cx="111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690260" y="2719454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800" b="1">
                <a:solidFill>
                  <a:srgbClr val="E34826"/>
                </a:solidFill>
              </a:defRPr>
            </a:lvl1pPr>
          </a:lstStyle>
          <a:p>
            <a:r>
              <a:rPr lang="pt-PT" dirty="0">
                <a:solidFill>
                  <a:srgbClr val="002060"/>
                </a:solidFill>
              </a:rPr>
              <a:t>DOCUMENTAÇÃO GERADA NO PROCESSO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690260" y="2876870"/>
            <a:ext cx="3927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chemeClr val="bg2">
                    <a:lumMod val="25000"/>
                  </a:schemeClr>
                </a:solidFill>
              </a:rPr>
              <a:t>Neste passo, deve entregar a documentação gerada ao Cliente para assinar. </a:t>
            </a:r>
          </a:p>
        </p:txBody>
      </p:sp>
      <p:sp>
        <p:nvSpPr>
          <p:cNvPr id="103" name="Rectangle 102"/>
          <p:cNvSpPr>
            <a:spLocks noChangeAspect="1"/>
          </p:cNvSpPr>
          <p:nvPr/>
        </p:nvSpPr>
        <p:spPr>
          <a:xfrm>
            <a:off x="3131778" y="3117458"/>
            <a:ext cx="7166004" cy="32697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solidFill>
                  <a:schemeClr val="bg2">
                    <a:lumMod val="50000"/>
                  </a:schemeClr>
                </a:solidFill>
              </a:rPr>
              <a:t>CONTRATO DE ADESÃO AO SISTEMA REDUNIQ DE </a:t>
            </a:r>
            <a:r>
              <a:rPr lang="pt-PT" sz="900" dirty="0" smtClean="0">
                <a:solidFill>
                  <a:schemeClr val="bg2">
                    <a:lumMod val="50000"/>
                  </a:schemeClr>
                </a:solidFill>
              </a:rPr>
              <a:t> ACEITAÇÃO </a:t>
            </a:r>
            <a:r>
              <a:rPr lang="pt-PT" sz="900" dirty="0">
                <a:solidFill>
                  <a:schemeClr val="bg2">
                    <a:lumMod val="50000"/>
                  </a:schemeClr>
                </a:solidFill>
              </a:rPr>
              <a:t>DE PAGAMENTOS COM CARTÕES </a:t>
            </a:r>
            <a:r>
              <a:rPr lang="pt-PT" sz="900" dirty="0" smtClean="0">
                <a:solidFill>
                  <a:schemeClr val="bg2">
                    <a:lumMod val="50000"/>
                  </a:schemeClr>
                </a:solidFill>
              </a:rPr>
              <a:t>(CP) </a:t>
            </a:r>
            <a:endParaRPr lang="pt-PT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4" name="Rectangle 103"/>
          <p:cNvSpPr>
            <a:spLocks noChangeAspect="1"/>
          </p:cNvSpPr>
          <p:nvPr/>
        </p:nvSpPr>
        <p:spPr>
          <a:xfrm>
            <a:off x="3125113" y="3488561"/>
            <a:ext cx="7172669" cy="32630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 smtClean="0">
                <a:solidFill>
                  <a:schemeClr val="bg2">
                    <a:lumMod val="50000"/>
                  </a:schemeClr>
                </a:solidFill>
              </a:rPr>
              <a:t>FORMULÁRIO 1 (F1)</a:t>
            </a:r>
            <a:endParaRPr lang="pt-PT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5" name="Rectangle 104"/>
          <p:cNvSpPr>
            <a:spLocks noChangeAspect="1"/>
          </p:cNvSpPr>
          <p:nvPr/>
        </p:nvSpPr>
        <p:spPr>
          <a:xfrm>
            <a:off x="3131777" y="3850636"/>
            <a:ext cx="7166004" cy="3282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 smtClean="0">
                <a:solidFill>
                  <a:schemeClr val="bg2">
                    <a:lumMod val="50000"/>
                  </a:schemeClr>
                </a:solidFill>
              </a:rPr>
              <a:t>FORMULÁRIO 2 (F2)</a:t>
            </a:r>
            <a:endParaRPr lang="pt-PT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2804808" y="3116473"/>
            <a:ext cx="326970" cy="326970"/>
            <a:chOff x="1585562" y="4805896"/>
            <a:chExt cx="326970" cy="326970"/>
          </a:xfrm>
        </p:grpSpPr>
        <p:sp>
          <p:nvSpPr>
            <p:cNvPr id="107" name="Rectangle 106"/>
            <p:cNvSpPr>
              <a:spLocks noChangeAspect="1"/>
            </p:cNvSpPr>
            <p:nvPr/>
          </p:nvSpPr>
          <p:spPr>
            <a:xfrm>
              <a:off x="1585562" y="4805896"/>
              <a:ext cx="326970" cy="32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6064" y="4871185"/>
              <a:ext cx="225965" cy="225965"/>
            </a:xfrm>
            <a:prstGeom prst="rect">
              <a:avLst/>
            </a:prstGeom>
          </p:spPr>
        </p:pic>
      </p:grpSp>
      <p:grpSp>
        <p:nvGrpSpPr>
          <p:cNvPr id="109" name="Group 108"/>
          <p:cNvGrpSpPr/>
          <p:nvPr/>
        </p:nvGrpSpPr>
        <p:grpSpPr>
          <a:xfrm>
            <a:off x="2804807" y="3489546"/>
            <a:ext cx="326970" cy="326970"/>
            <a:chOff x="1585562" y="5203501"/>
            <a:chExt cx="326970" cy="326970"/>
          </a:xfrm>
        </p:grpSpPr>
        <p:sp>
          <p:nvSpPr>
            <p:cNvPr id="110" name="Rectangle 109"/>
            <p:cNvSpPr>
              <a:spLocks noChangeAspect="1"/>
            </p:cNvSpPr>
            <p:nvPr/>
          </p:nvSpPr>
          <p:spPr>
            <a:xfrm>
              <a:off x="1585562" y="5203501"/>
              <a:ext cx="326970" cy="32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050" y="5253458"/>
              <a:ext cx="225965" cy="225965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2804576" y="3852402"/>
            <a:ext cx="326970" cy="326970"/>
            <a:chOff x="1585562" y="5608452"/>
            <a:chExt cx="326970" cy="326970"/>
          </a:xfrm>
        </p:grpSpPr>
        <p:sp>
          <p:nvSpPr>
            <p:cNvPr id="113" name="Rectangle 112"/>
            <p:cNvSpPr>
              <a:spLocks noChangeAspect="1"/>
            </p:cNvSpPr>
            <p:nvPr/>
          </p:nvSpPr>
          <p:spPr>
            <a:xfrm>
              <a:off x="1585562" y="5608452"/>
              <a:ext cx="326970" cy="32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4226" y="5654660"/>
              <a:ext cx="225965" cy="225965"/>
            </a:xfrm>
            <a:prstGeom prst="rect">
              <a:avLst/>
            </a:prstGeom>
          </p:spPr>
        </p:pic>
      </p:grpSp>
      <p:sp>
        <p:nvSpPr>
          <p:cNvPr id="115" name="Rectangle 114"/>
          <p:cNvSpPr>
            <a:spLocks/>
          </p:cNvSpPr>
          <p:nvPr/>
        </p:nvSpPr>
        <p:spPr>
          <a:xfrm>
            <a:off x="9719044" y="3204336"/>
            <a:ext cx="446805" cy="1481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116" name="Rectangle 115"/>
          <p:cNvSpPr>
            <a:spLocks/>
          </p:cNvSpPr>
          <p:nvPr/>
        </p:nvSpPr>
        <p:spPr>
          <a:xfrm>
            <a:off x="9719043" y="3579919"/>
            <a:ext cx="446805" cy="1481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117" name="Rectangle 116"/>
          <p:cNvSpPr>
            <a:spLocks/>
          </p:cNvSpPr>
          <p:nvPr/>
        </p:nvSpPr>
        <p:spPr>
          <a:xfrm>
            <a:off x="9719042" y="3941833"/>
            <a:ext cx="446805" cy="1481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2802268" y="4334927"/>
            <a:ext cx="1209676" cy="24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DOWNLOAD TODOS</a:t>
            </a:r>
          </a:p>
        </p:txBody>
      </p:sp>
      <p:grpSp>
        <p:nvGrpSpPr>
          <p:cNvPr id="161" name="Group 160"/>
          <p:cNvGrpSpPr>
            <a:grpSpLocks noChangeAspect="1"/>
          </p:cNvGrpSpPr>
          <p:nvPr/>
        </p:nvGrpSpPr>
        <p:grpSpPr>
          <a:xfrm>
            <a:off x="3901846" y="4483065"/>
            <a:ext cx="216000" cy="216000"/>
            <a:chOff x="2133905" y="990905"/>
            <a:chExt cx="5609626" cy="5609626"/>
          </a:xfrm>
        </p:grpSpPr>
        <p:sp>
          <p:nvSpPr>
            <p:cNvPr id="162" name="Isosceles Triangle 161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3" name="Rectangle 162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91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15.E </a:t>
            </a:r>
            <a:r>
              <a:rPr lang="pt-PT" sz="1600" dirty="0"/>
              <a:t>|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– </a:t>
            </a:r>
            <a:r>
              <a:rPr lang="pt-PT" sz="1600" dirty="0" smtClean="0"/>
              <a:t>Apresentação Pack Contratual</a:t>
            </a:r>
            <a:endParaRPr lang="pt-PT" sz="1600" dirty="0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7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2ª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66" name="Rectângulo 71">
            <a:hlinkClick r:id="rId7" action="ppaction://hlinksldjump"/>
          </p:cNvPr>
          <p:cNvSpPr/>
          <p:nvPr/>
        </p:nvSpPr>
        <p:spPr>
          <a:xfrm>
            <a:off x="4260329" y="2266726"/>
            <a:ext cx="4052312" cy="401289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7" name="Rectângulo 74"/>
          <p:cNvSpPr/>
          <p:nvPr/>
        </p:nvSpPr>
        <p:spPr>
          <a:xfrm>
            <a:off x="4259080" y="2266726"/>
            <a:ext cx="4053561" cy="3166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 smtClean="0">
                <a:solidFill>
                  <a:schemeClr val="bg2">
                    <a:lumMod val="50000"/>
                  </a:schemeClr>
                </a:solidFill>
              </a:rPr>
              <a:t>PACK CONTRATUAL</a:t>
            </a:r>
            <a:endParaRPr lang="pt-PT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762" y="3162075"/>
            <a:ext cx="2222195" cy="2222195"/>
          </a:xfrm>
          <a:prstGeom prst="rect">
            <a:avLst/>
          </a:prstGeom>
        </p:spPr>
      </p:pic>
      <p:sp>
        <p:nvSpPr>
          <p:cNvPr id="70" name="Rectângulo 74"/>
          <p:cNvSpPr/>
          <p:nvPr/>
        </p:nvSpPr>
        <p:spPr>
          <a:xfrm>
            <a:off x="8177668" y="2353031"/>
            <a:ext cx="94537" cy="144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b="1" dirty="0" smtClean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79" name="Rectangle 78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9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0" name="Half Frame 99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8" name="Rectangle 117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10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28" name="L-Shape 127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36" name="Rectangle 135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70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0201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ACEITAÇÃO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301740"/>
            <a:ext cx="8123922" cy="0"/>
          </a:xfrm>
          <a:prstGeom prst="line">
            <a:avLst/>
          </a:prstGeom>
          <a:ln w="6350">
            <a:solidFill>
              <a:srgbClr val="A2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603500" y="1971975"/>
            <a:ext cx="4369058" cy="30670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98" name="Rectangle 110"/>
          <p:cNvSpPr/>
          <p:nvPr/>
        </p:nvSpPr>
        <p:spPr>
          <a:xfrm>
            <a:off x="2603500" y="2405305"/>
            <a:ext cx="8101868" cy="2623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1" name="Rectangle 69"/>
          <p:cNvSpPr/>
          <p:nvPr/>
        </p:nvSpPr>
        <p:spPr>
          <a:xfrm>
            <a:off x="2599090" y="2408722"/>
            <a:ext cx="1209676" cy="251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Pack Contratual</a:t>
            </a:r>
          </a:p>
        </p:txBody>
      </p:sp>
      <p:sp>
        <p:nvSpPr>
          <p:cNvPr id="78" name="Down Arrow Callout 77"/>
          <p:cNvSpPr/>
          <p:nvPr/>
        </p:nvSpPr>
        <p:spPr>
          <a:xfrm>
            <a:off x="6372912" y="1971976"/>
            <a:ext cx="4332456" cy="414336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Aceitação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225705" y="6350913"/>
            <a:ext cx="1391866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DEVOLVER BACKOFFICE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9547848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711315" y="6350913"/>
            <a:ext cx="1367847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DEVOLVER </a:t>
            </a: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AO COMERCIAL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048500" y="6344079"/>
            <a:ext cx="1087414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bg1">
                    <a:lumMod val="6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SUBMETER PEDIDO</a:t>
            </a:r>
          </a:p>
        </p:txBody>
      </p:sp>
      <p:sp>
        <p:nvSpPr>
          <p:cNvPr id="63" name="Rectangle 62"/>
          <p:cNvSpPr/>
          <p:nvPr/>
        </p:nvSpPr>
        <p:spPr>
          <a:xfrm rot="5400000">
            <a:off x="8836099" y="4419037"/>
            <a:ext cx="3596005" cy="14400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L-Shape 129"/>
          <p:cNvSpPr>
            <a:spLocks noChangeAspect="1"/>
          </p:cNvSpPr>
          <p:nvPr/>
        </p:nvSpPr>
        <p:spPr>
          <a:xfrm rot="18841292">
            <a:off x="10595944" y="616802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75" name="L-Shape 74"/>
          <p:cNvSpPr>
            <a:spLocks noChangeAspect="1"/>
          </p:cNvSpPr>
          <p:nvPr/>
        </p:nvSpPr>
        <p:spPr>
          <a:xfrm rot="2758708" flipV="1">
            <a:off x="10601426" y="272533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76" name="Rectangle 130"/>
          <p:cNvSpPr/>
          <p:nvPr/>
        </p:nvSpPr>
        <p:spPr>
          <a:xfrm rot="5400000">
            <a:off x="10083468" y="4177564"/>
            <a:ext cx="111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" name="Rectangle 154"/>
          <p:cNvSpPr>
            <a:spLocks noChangeAspect="1"/>
          </p:cNvSpPr>
          <p:nvPr/>
        </p:nvSpPr>
        <p:spPr>
          <a:xfrm>
            <a:off x="3128249" y="2770506"/>
            <a:ext cx="7169533" cy="32141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solidFill>
                  <a:schemeClr val="bg2">
                    <a:lumMod val="50000"/>
                  </a:schemeClr>
                </a:solidFill>
              </a:rPr>
              <a:t>FORMULÁRIO 2 (F2)</a:t>
            </a:r>
          </a:p>
        </p:txBody>
      </p:sp>
      <p:grpSp>
        <p:nvGrpSpPr>
          <p:cNvPr id="156" name="Group 155"/>
          <p:cNvGrpSpPr/>
          <p:nvPr/>
        </p:nvGrpSpPr>
        <p:grpSpPr>
          <a:xfrm>
            <a:off x="2805404" y="2767385"/>
            <a:ext cx="326970" cy="326970"/>
            <a:chOff x="1585562" y="5608452"/>
            <a:chExt cx="326970" cy="326970"/>
          </a:xfrm>
        </p:grpSpPr>
        <p:sp>
          <p:nvSpPr>
            <p:cNvPr id="157" name="Rectangle 156"/>
            <p:cNvSpPr>
              <a:spLocks noChangeAspect="1"/>
            </p:cNvSpPr>
            <p:nvPr/>
          </p:nvSpPr>
          <p:spPr>
            <a:xfrm>
              <a:off x="1585562" y="5608452"/>
              <a:ext cx="326970" cy="32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4226" y="5654660"/>
              <a:ext cx="225965" cy="225965"/>
            </a:xfrm>
            <a:prstGeom prst="rect">
              <a:avLst/>
            </a:prstGeom>
          </p:spPr>
        </p:pic>
      </p:grpSp>
      <p:sp>
        <p:nvSpPr>
          <p:cNvPr id="159" name="Rectangle 158"/>
          <p:cNvSpPr>
            <a:spLocks/>
          </p:cNvSpPr>
          <p:nvPr/>
        </p:nvSpPr>
        <p:spPr>
          <a:xfrm>
            <a:off x="9719041" y="2862765"/>
            <a:ext cx="446805" cy="1481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2802268" y="3245264"/>
            <a:ext cx="1209676" cy="24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DOWNLOAD TODOS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690260" y="3729742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800" b="1">
                <a:solidFill>
                  <a:srgbClr val="E34826"/>
                </a:solidFill>
              </a:defRPr>
            </a:lvl1pPr>
          </a:lstStyle>
          <a:p>
            <a:r>
              <a:rPr lang="pt-PT" dirty="0">
                <a:solidFill>
                  <a:srgbClr val="002060"/>
                </a:solidFill>
              </a:rPr>
              <a:t>ADICIONAR AO PROCESSO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687349" y="3889035"/>
            <a:ext cx="3078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Digitalize/ Anexe os documentos necessários</a:t>
            </a:r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/>
          </p:nvPr>
        </p:nvGraphicFramePr>
        <p:xfrm>
          <a:off x="2766284" y="4150583"/>
          <a:ext cx="7531498" cy="400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831">
                  <a:extLst>
                    <a:ext uri="{9D8B030D-6E8A-4147-A177-3AD203B41FA5}">
                      <a16:colId xmlns:a16="http://schemas.microsoft.com/office/drawing/2014/main" val="779162220"/>
                    </a:ext>
                  </a:extLst>
                </a:gridCol>
                <a:gridCol w="2366192">
                  <a:extLst>
                    <a:ext uri="{9D8B030D-6E8A-4147-A177-3AD203B41FA5}">
                      <a16:colId xmlns:a16="http://schemas.microsoft.com/office/drawing/2014/main" val="2057806002"/>
                    </a:ext>
                  </a:extLst>
                </a:gridCol>
                <a:gridCol w="1781417">
                  <a:extLst>
                    <a:ext uri="{9D8B030D-6E8A-4147-A177-3AD203B41FA5}">
                      <a16:colId xmlns:a16="http://schemas.microsoft.com/office/drawing/2014/main" val="1312616414"/>
                    </a:ext>
                  </a:extLst>
                </a:gridCol>
                <a:gridCol w="779058">
                  <a:extLst>
                    <a:ext uri="{9D8B030D-6E8A-4147-A177-3AD203B41FA5}">
                      <a16:colId xmlns:a16="http://schemas.microsoft.com/office/drawing/2014/main" val="3205098533"/>
                    </a:ext>
                  </a:extLst>
                </a:gridCol>
              </a:tblGrid>
              <a:tr h="201357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Tipo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Interveniente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Data de Validade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472961"/>
                  </a:ext>
                </a:extLst>
              </a:tr>
              <a:tr h="198869"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572916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2671315" y="4662617"/>
            <a:ext cx="26810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Observações: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758250" y="4845505"/>
            <a:ext cx="7539532" cy="2371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50000"/>
                  </a:schemeClr>
                </a:solidFill>
              </a:rPr>
              <a:t>Observações…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917331" y="5237992"/>
            <a:ext cx="1380450" cy="249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ANEXAR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758250" y="5237980"/>
            <a:ext cx="1380450" cy="249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CARREGAR DIGITALIZADOS</a:t>
            </a:r>
          </a:p>
        </p:txBody>
      </p:sp>
      <p:sp>
        <p:nvSpPr>
          <p:cNvPr id="95" name="Rectangle 94"/>
          <p:cNvSpPr>
            <a:spLocks noChangeAspect="1"/>
          </p:cNvSpPr>
          <p:nvPr/>
        </p:nvSpPr>
        <p:spPr>
          <a:xfrm>
            <a:off x="2705979" y="5744635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8" name="TextBox 117"/>
          <p:cNvSpPr txBox="1"/>
          <p:nvPr/>
        </p:nvSpPr>
        <p:spPr>
          <a:xfrm>
            <a:off x="2805354" y="5707405"/>
            <a:ext cx="390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Validou que os documentos necessários foram efetivamente os carregados?</a:t>
            </a:r>
          </a:p>
        </p:txBody>
      </p:sp>
      <p:sp>
        <p:nvSpPr>
          <p:cNvPr id="119" name="Rectangle 118"/>
          <p:cNvSpPr>
            <a:spLocks noChangeAspect="1"/>
          </p:cNvSpPr>
          <p:nvPr/>
        </p:nvSpPr>
        <p:spPr>
          <a:xfrm>
            <a:off x="2705979" y="5999223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0" name="TextBox 119"/>
          <p:cNvSpPr txBox="1"/>
          <p:nvPr/>
        </p:nvSpPr>
        <p:spPr>
          <a:xfrm>
            <a:off x="2805354" y="5961993"/>
            <a:ext cx="390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Na presença do cliente?</a:t>
            </a:r>
          </a:p>
        </p:txBody>
      </p:sp>
      <p:grpSp>
        <p:nvGrpSpPr>
          <p:cNvPr id="161" name="Group 160"/>
          <p:cNvGrpSpPr>
            <a:grpSpLocks noChangeAspect="1"/>
          </p:cNvGrpSpPr>
          <p:nvPr/>
        </p:nvGrpSpPr>
        <p:grpSpPr>
          <a:xfrm>
            <a:off x="10159721" y="5400681"/>
            <a:ext cx="216000" cy="216000"/>
            <a:chOff x="2133905" y="990905"/>
            <a:chExt cx="5609626" cy="5609626"/>
          </a:xfrm>
        </p:grpSpPr>
        <p:sp>
          <p:nvSpPr>
            <p:cNvPr id="162" name="Isosceles Triangle 161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3" name="Rectangle 162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82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15.F | Ecrãs </a:t>
            </a:r>
            <a:r>
              <a:rPr lang="pt-PT" sz="1600" dirty="0"/>
              <a:t>de suporte à Jornada de Cliente – </a:t>
            </a:r>
            <a:r>
              <a:rPr lang="pt-PT" sz="1600" dirty="0" smtClean="0"/>
              <a:t>Cenário assinatura </a:t>
            </a:r>
            <a:r>
              <a:rPr lang="pt-PT" sz="1600" dirty="0"/>
              <a:t>em Papel: </a:t>
            </a:r>
            <a:r>
              <a:rPr lang="pt-PT" sz="1600" dirty="0" smtClean="0"/>
              <a:t>Anexar </a:t>
            </a:r>
            <a:r>
              <a:rPr lang="pt-PT" sz="1600" i="1" dirty="0" smtClean="0"/>
              <a:t>Pack Contratual </a:t>
            </a:r>
            <a:r>
              <a:rPr lang="pt-PT" sz="1600" dirty="0" smtClean="0"/>
              <a:t>assinado</a:t>
            </a:r>
            <a:r>
              <a:rPr lang="pt-PT" sz="1600" i="1" dirty="0" smtClean="0"/>
              <a:t> </a:t>
            </a:r>
            <a:r>
              <a:rPr lang="pt-PT" sz="1600" dirty="0" smtClean="0"/>
              <a:t>manualmente (1/3)</a:t>
            </a:r>
            <a:endParaRPr lang="pt-PT" sz="1600" dirty="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7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2ª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66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68" name="Rounded Rectangle 67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71" name="Rectangle 70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7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0" name="Half Frame 79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0" name="Rectangle 99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8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07" name="L-Shape 106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22" name="Rectangle 121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71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3706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ACEITAÇÃO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301740"/>
            <a:ext cx="8123922" cy="0"/>
          </a:xfrm>
          <a:prstGeom prst="line">
            <a:avLst/>
          </a:prstGeom>
          <a:ln w="6350">
            <a:solidFill>
              <a:srgbClr val="A2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603500" y="1971975"/>
            <a:ext cx="4369058" cy="30670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98" name="Rectangle 110"/>
          <p:cNvSpPr/>
          <p:nvPr/>
        </p:nvSpPr>
        <p:spPr>
          <a:xfrm>
            <a:off x="2603500" y="2405305"/>
            <a:ext cx="8101868" cy="2623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1" name="Rectangle 69"/>
          <p:cNvSpPr/>
          <p:nvPr/>
        </p:nvSpPr>
        <p:spPr>
          <a:xfrm>
            <a:off x="2604185" y="2408722"/>
            <a:ext cx="1209676" cy="251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Pack Contratual</a:t>
            </a:r>
          </a:p>
        </p:txBody>
      </p:sp>
      <p:sp>
        <p:nvSpPr>
          <p:cNvPr id="78" name="Down Arrow Callout 77"/>
          <p:cNvSpPr/>
          <p:nvPr/>
        </p:nvSpPr>
        <p:spPr>
          <a:xfrm>
            <a:off x="6372912" y="1971976"/>
            <a:ext cx="4332456" cy="414336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Aceitação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225705" y="6350913"/>
            <a:ext cx="1391866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DEVOLVER BACKOFFICE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9547848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711315" y="6350913"/>
            <a:ext cx="1367847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DEVOLVER </a:t>
            </a: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AO COMERCIAL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048500" y="6344079"/>
            <a:ext cx="1087414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bg1">
                    <a:lumMod val="6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SUBMETER PEDIDO</a:t>
            </a:r>
          </a:p>
        </p:txBody>
      </p:sp>
      <p:sp>
        <p:nvSpPr>
          <p:cNvPr id="63" name="Rectangle 62"/>
          <p:cNvSpPr/>
          <p:nvPr/>
        </p:nvSpPr>
        <p:spPr>
          <a:xfrm rot="5400000">
            <a:off x="8836099" y="4419037"/>
            <a:ext cx="3596005" cy="14400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L-Shape 129"/>
          <p:cNvSpPr>
            <a:spLocks noChangeAspect="1"/>
          </p:cNvSpPr>
          <p:nvPr/>
        </p:nvSpPr>
        <p:spPr>
          <a:xfrm rot="18841292">
            <a:off x="10595944" y="616802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75" name="L-Shape 74"/>
          <p:cNvSpPr>
            <a:spLocks noChangeAspect="1"/>
          </p:cNvSpPr>
          <p:nvPr/>
        </p:nvSpPr>
        <p:spPr>
          <a:xfrm rot="2758708" flipV="1">
            <a:off x="10601426" y="272533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76" name="Rectangle 130"/>
          <p:cNvSpPr/>
          <p:nvPr/>
        </p:nvSpPr>
        <p:spPr>
          <a:xfrm rot="5400000">
            <a:off x="10083468" y="4177564"/>
            <a:ext cx="111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" name="Rectangle 154"/>
          <p:cNvSpPr>
            <a:spLocks noChangeAspect="1"/>
          </p:cNvSpPr>
          <p:nvPr/>
        </p:nvSpPr>
        <p:spPr>
          <a:xfrm>
            <a:off x="3128249" y="2770506"/>
            <a:ext cx="7169533" cy="32141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solidFill>
                  <a:schemeClr val="bg2">
                    <a:lumMod val="50000"/>
                  </a:schemeClr>
                </a:solidFill>
              </a:rPr>
              <a:t>FORMULÁRIO 2 (F2)</a:t>
            </a:r>
          </a:p>
        </p:txBody>
      </p:sp>
      <p:grpSp>
        <p:nvGrpSpPr>
          <p:cNvPr id="156" name="Group 155"/>
          <p:cNvGrpSpPr/>
          <p:nvPr/>
        </p:nvGrpSpPr>
        <p:grpSpPr>
          <a:xfrm>
            <a:off x="2805404" y="2767385"/>
            <a:ext cx="326970" cy="326970"/>
            <a:chOff x="1585562" y="5608452"/>
            <a:chExt cx="326970" cy="326970"/>
          </a:xfrm>
        </p:grpSpPr>
        <p:sp>
          <p:nvSpPr>
            <p:cNvPr id="157" name="Rectangle 156"/>
            <p:cNvSpPr>
              <a:spLocks noChangeAspect="1"/>
            </p:cNvSpPr>
            <p:nvPr/>
          </p:nvSpPr>
          <p:spPr>
            <a:xfrm>
              <a:off x="1585562" y="5608452"/>
              <a:ext cx="326970" cy="32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4226" y="5654660"/>
              <a:ext cx="225965" cy="225965"/>
            </a:xfrm>
            <a:prstGeom prst="rect">
              <a:avLst/>
            </a:prstGeom>
          </p:spPr>
        </p:pic>
      </p:grpSp>
      <p:sp>
        <p:nvSpPr>
          <p:cNvPr id="159" name="Rectangle 158"/>
          <p:cNvSpPr>
            <a:spLocks/>
          </p:cNvSpPr>
          <p:nvPr/>
        </p:nvSpPr>
        <p:spPr>
          <a:xfrm>
            <a:off x="9719041" y="2862765"/>
            <a:ext cx="446805" cy="1481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2802268" y="3245264"/>
            <a:ext cx="1209676" cy="24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DOWNLOAD TODOS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690260" y="3729742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800" b="1">
                <a:solidFill>
                  <a:srgbClr val="E34826"/>
                </a:solidFill>
              </a:defRPr>
            </a:lvl1pPr>
          </a:lstStyle>
          <a:p>
            <a:r>
              <a:rPr lang="pt-PT" dirty="0">
                <a:solidFill>
                  <a:srgbClr val="002060"/>
                </a:solidFill>
              </a:rPr>
              <a:t>ADICIONAR AO PROCESSO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687349" y="3889035"/>
            <a:ext cx="3078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Digitalize/ Anexe os documentos necessários</a:t>
            </a:r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/>
          </p:nvPr>
        </p:nvGraphicFramePr>
        <p:xfrm>
          <a:off x="2766284" y="4150583"/>
          <a:ext cx="7531498" cy="400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831">
                  <a:extLst>
                    <a:ext uri="{9D8B030D-6E8A-4147-A177-3AD203B41FA5}">
                      <a16:colId xmlns:a16="http://schemas.microsoft.com/office/drawing/2014/main" val="779162220"/>
                    </a:ext>
                  </a:extLst>
                </a:gridCol>
                <a:gridCol w="2366192">
                  <a:extLst>
                    <a:ext uri="{9D8B030D-6E8A-4147-A177-3AD203B41FA5}">
                      <a16:colId xmlns:a16="http://schemas.microsoft.com/office/drawing/2014/main" val="2057806002"/>
                    </a:ext>
                  </a:extLst>
                </a:gridCol>
                <a:gridCol w="1781417">
                  <a:extLst>
                    <a:ext uri="{9D8B030D-6E8A-4147-A177-3AD203B41FA5}">
                      <a16:colId xmlns:a16="http://schemas.microsoft.com/office/drawing/2014/main" val="1312616414"/>
                    </a:ext>
                  </a:extLst>
                </a:gridCol>
                <a:gridCol w="779058">
                  <a:extLst>
                    <a:ext uri="{9D8B030D-6E8A-4147-A177-3AD203B41FA5}">
                      <a16:colId xmlns:a16="http://schemas.microsoft.com/office/drawing/2014/main" val="3205098533"/>
                    </a:ext>
                  </a:extLst>
                </a:gridCol>
              </a:tblGrid>
              <a:tr h="201357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Tipo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Interveniente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Data de Validade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472961"/>
                  </a:ext>
                </a:extLst>
              </a:tr>
              <a:tr h="198869"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572916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2671315" y="4662617"/>
            <a:ext cx="26810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Observações: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758250" y="4845505"/>
            <a:ext cx="7539532" cy="2371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50000"/>
                  </a:schemeClr>
                </a:solidFill>
              </a:rPr>
              <a:t>Observações…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917331" y="5237992"/>
            <a:ext cx="1380450" cy="249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ANEXAR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758250" y="5237980"/>
            <a:ext cx="1380450" cy="249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CARREGAR DIGITALIZADOS</a:t>
            </a:r>
          </a:p>
        </p:txBody>
      </p:sp>
      <p:sp>
        <p:nvSpPr>
          <p:cNvPr id="95" name="Rectangle 94"/>
          <p:cNvSpPr>
            <a:spLocks noChangeAspect="1"/>
          </p:cNvSpPr>
          <p:nvPr/>
        </p:nvSpPr>
        <p:spPr>
          <a:xfrm>
            <a:off x="2705979" y="5744635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8" name="TextBox 117"/>
          <p:cNvSpPr txBox="1"/>
          <p:nvPr/>
        </p:nvSpPr>
        <p:spPr>
          <a:xfrm>
            <a:off x="2805354" y="5707405"/>
            <a:ext cx="390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Validou que os documentos necessários foram efetivamente os carregados?</a:t>
            </a:r>
          </a:p>
        </p:txBody>
      </p:sp>
      <p:sp>
        <p:nvSpPr>
          <p:cNvPr id="119" name="Rectangle 118"/>
          <p:cNvSpPr>
            <a:spLocks noChangeAspect="1"/>
          </p:cNvSpPr>
          <p:nvPr/>
        </p:nvSpPr>
        <p:spPr>
          <a:xfrm>
            <a:off x="2705979" y="5999223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0" name="TextBox 119"/>
          <p:cNvSpPr txBox="1"/>
          <p:nvPr/>
        </p:nvSpPr>
        <p:spPr>
          <a:xfrm>
            <a:off x="2805354" y="5961993"/>
            <a:ext cx="390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Na presença do cliente?</a:t>
            </a:r>
          </a:p>
        </p:txBody>
      </p:sp>
      <p:grpSp>
        <p:nvGrpSpPr>
          <p:cNvPr id="161" name="Group 160"/>
          <p:cNvGrpSpPr>
            <a:grpSpLocks noChangeAspect="1"/>
          </p:cNvGrpSpPr>
          <p:nvPr/>
        </p:nvGrpSpPr>
        <p:grpSpPr>
          <a:xfrm>
            <a:off x="10159721" y="5400681"/>
            <a:ext cx="216000" cy="216000"/>
            <a:chOff x="2133905" y="990905"/>
            <a:chExt cx="5609626" cy="5609626"/>
          </a:xfrm>
        </p:grpSpPr>
        <p:sp>
          <p:nvSpPr>
            <p:cNvPr id="162" name="Isosceles Triangle 161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3" name="Rectangle 162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259" y="2318595"/>
            <a:ext cx="5028083" cy="38058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0" name="TextBox 69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1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15.G | Ecrãs </a:t>
            </a:r>
            <a:r>
              <a:rPr lang="pt-PT" sz="1600" dirty="0"/>
              <a:t>de suporte à Jornada de Cliente – </a:t>
            </a:r>
            <a:r>
              <a:rPr lang="pt-PT" sz="1600" dirty="0" smtClean="0"/>
              <a:t>Cenário assinatura </a:t>
            </a:r>
            <a:r>
              <a:rPr lang="pt-PT" sz="1600" dirty="0"/>
              <a:t>em Papel: </a:t>
            </a:r>
            <a:r>
              <a:rPr lang="pt-PT" sz="1600" dirty="0" smtClean="0"/>
              <a:t>Anexar </a:t>
            </a:r>
            <a:r>
              <a:rPr lang="pt-PT" sz="1600" i="1" dirty="0" smtClean="0"/>
              <a:t>Pack Contratual </a:t>
            </a:r>
            <a:r>
              <a:rPr lang="pt-PT" sz="1600" dirty="0" smtClean="0"/>
              <a:t>assinado</a:t>
            </a:r>
            <a:r>
              <a:rPr lang="pt-PT" sz="1600" i="1" dirty="0" smtClean="0"/>
              <a:t> </a:t>
            </a:r>
            <a:r>
              <a:rPr lang="pt-PT" sz="1600" dirty="0" smtClean="0"/>
              <a:t>manualmente (2/3)</a:t>
            </a:r>
            <a:endParaRPr lang="pt-PT" sz="1600" dirty="0"/>
          </a:p>
        </p:txBody>
      </p:sp>
      <p:sp>
        <p:nvSpPr>
          <p:cNvPr id="68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2ª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67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69" name="Rounded Rectangle 68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79" name="Rectangle 78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8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0" name="Half Frame 99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2" name="Rectangle 101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9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07" name="Rectangle 106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10" name="L-Shape 109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24" name="Rectangle 123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72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488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ACEITAÇÃO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301740"/>
            <a:ext cx="8123922" cy="0"/>
          </a:xfrm>
          <a:prstGeom prst="line">
            <a:avLst/>
          </a:prstGeom>
          <a:ln w="6350">
            <a:solidFill>
              <a:srgbClr val="A2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603500" y="1971975"/>
            <a:ext cx="4369058" cy="30670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98" name="Rectangle 110"/>
          <p:cNvSpPr/>
          <p:nvPr/>
        </p:nvSpPr>
        <p:spPr>
          <a:xfrm>
            <a:off x="2603500" y="2405305"/>
            <a:ext cx="8101868" cy="2623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1" name="Rectangle 69"/>
          <p:cNvSpPr/>
          <p:nvPr/>
        </p:nvSpPr>
        <p:spPr>
          <a:xfrm>
            <a:off x="2620963" y="2405391"/>
            <a:ext cx="1209676" cy="251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Pack Contratual</a:t>
            </a:r>
          </a:p>
        </p:txBody>
      </p:sp>
      <p:sp>
        <p:nvSpPr>
          <p:cNvPr id="78" name="Down Arrow Callout 77"/>
          <p:cNvSpPr/>
          <p:nvPr/>
        </p:nvSpPr>
        <p:spPr>
          <a:xfrm>
            <a:off x="6372912" y="1971976"/>
            <a:ext cx="4332456" cy="414336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Aceitação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225705" y="6350913"/>
            <a:ext cx="1391866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DEVOLVER BACKOFFICE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9547848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711315" y="6350913"/>
            <a:ext cx="1367847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DEVOLVER </a:t>
            </a: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AO COMERCIAL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048500" y="6344079"/>
            <a:ext cx="1087414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bg1">
                    <a:lumMod val="6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SUBMETER PEDIDO</a:t>
            </a:r>
          </a:p>
        </p:txBody>
      </p:sp>
      <p:sp>
        <p:nvSpPr>
          <p:cNvPr id="63" name="Rectangle 62"/>
          <p:cNvSpPr/>
          <p:nvPr/>
        </p:nvSpPr>
        <p:spPr>
          <a:xfrm rot="5400000">
            <a:off x="8836099" y="4419037"/>
            <a:ext cx="3596005" cy="14400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L-Shape 129"/>
          <p:cNvSpPr>
            <a:spLocks noChangeAspect="1"/>
          </p:cNvSpPr>
          <p:nvPr/>
        </p:nvSpPr>
        <p:spPr>
          <a:xfrm rot="18841292">
            <a:off x="10595944" y="616802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75" name="L-Shape 74"/>
          <p:cNvSpPr>
            <a:spLocks noChangeAspect="1"/>
          </p:cNvSpPr>
          <p:nvPr/>
        </p:nvSpPr>
        <p:spPr>
          <a:xfrm rot="2758708" flipV="1">
            <a:off x="10601426" y="272533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76" name="Rectangle 130"/>
          <p:cNvSpPr/>
          <p:nvPr/>
        </p:nvSpPr>
        <p:spPr>
          <a:xfrm rot="5400000">
            <a:off x="10083468" y="4177564"/>
            <a:ext cx="111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" name="Rectangle 154"/>
          <p:cNvSpPr>
            <a:spLocks noChangeAspect="1"/>
          </p:cNvSpPr>
          <p:nvPr/>
        </p:nvSpPr>
        <p:spPr>
          <a:xfrm>
            <a:off x="3128249" y="2770506"/>
            <a:ext cx="7169533" cy="32141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solidFill>
                  <a:schemeClr val="bg2">
                    <a:lumMod val="50000"/>
                  </a:schemeClr>
                </a:solidFill>
              </a:rPr>
              <a:t>FORMULÁRIO 2 (F2)</a:t>
            </a:r>
          </a:p>
        </p:txBody>
      </p:sp>
      <p:grpSp>
        <p:nvGrpSpPr>
          <p:cNvPr id="156" name="Group 155"/>
          <p:cNvGrpSpPr/>
          <p:nvPr/>
        </p:nvGrpSpPr>
        <p:grpSpPr>
          <a:xfrm>
            <a:off x="2805404" y="2767385"/>
            <a:ext cx="326970" cy="326970"/>
            <a:chOff x="1585562" y="5608452"/>
            <a:chExt cx="326970" cy="326970"/>
          </a:xfrm>
        </p:grpSpPr>
        <p:sp>
          <p:nvSpPr>
            <p:cNvPr id="157" name="Rectangle 156"/>
            <p:cNvSpPr>
              <a:spLocks noChangeAspect="1"/>
            </p:cNvSpPr>
            <p:nvPr/>
          </p:nvSpPr>
          <p:spPr>
            <a:xfrm>
              <a:off x="1585562" y="5608452"/>
              <a:ext cx="326970" cy="32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4226" y="5654660"/>
              <a:ext cx="225965" cy="225965"/>
            </a:xfrm>
            <a:prstGeom prst="rect">
              <a:avLst/>
            </a:prstGeom>
          </p:spPr>
        </p:pic>
      </p:grpSp>
      <p:sp>
        <p:nvSpPr>
          <p:cNvPr id="159" name="Rectangle 158"/>
          <p:cNvSpPr>
            <a:spLocks/>
          </p:cNvSpPr>
          <p:nvPr/>
        </p:nvSpPr>
        <p:spPr>
          <a:xfrm>
            <a:off x="9719041" y="2862765"/>
            <a:ext cx="446805" cy="1481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2802268" y="3245264"/>
            <a:ext cx="1209676" cy="24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DOWNLOAD TODOS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690260" y="3729742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800" b="1">
                <a:solidFill>
                  <a:srgbClr val="E34826"/>
                </a:solidFill>
              </a:defRPr>
            </a:lvl1pPr>
          </a:lstStyle>
          <a:p>
            <a:r>
              <a:rPr lang="pt-PT" dirty="0">
                <a:solidFill>
                  <a:srgbClr val="002060"/>
                </a:solidFill>
              </a:rPr>
              <a:t>ADICIONAR AO PROCESSO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687349" y="3889035"/>
            <a:ext cx="3078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Digitalize/ Anexe os documentos necessários</a:t>
            </a:r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/>
          </p:nvPr>
        </p:nvGraphicFramePr>
        <p:xfrm>
          <a:off x="2766284" y="4150583"/>
          <a:ext cx="7531498" cy="400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831">
                  <a:extLst>
                    <a:ext uri="{9D8B030D-6E8A-4147-A177-3AD203B41FA5}">
                      <a16:colId xmlns:a16="http://schemas.microsoft.com/office/drawing/2014/main" val="779162220"/>
                    </a:ext>
                  </a:extLst>
                </a:gridCol>
                <a:gridCol w="2366192">
                  <a:extLst>
                    <a:ext uri="{9D8B030D-6E8A-4147-A177-3AD203B41FA5}">
                      <a16:colId xmlns:a16="http://schemas.microsoft.com/office/drawing/2014/main" val="2057806002"/>
                    </a:ext>
                  </a:extLst>
                </a:gridCol>
                <a:gridCol w="1781417">
                  <a:extLst>
                    <a:ext uri="{9D8B030D-6E8A-4147-A177-3AD203B41FA5}">
                      <a16:colId xmlns:a16="http://schemas.microsoft.com/office/drawing/2014/main" val="1312616414"/>
                    </a:ext>
                  </a:extLst>
                </a:gridCol>
                <a:gridCol w="779058">
                  <a:extLst>
                    <a:ext uri="{9D8B030D-6E8A-4147-A177-3AD203B41FA5}">
                      <a16:colId xmlns:a16="http://schemas.microsoft.com/office/drawing/2014/main" val="3205098533"/>
                    </a:ext>
                  </a:extLst>
                </a:gridCol>
              </a:tblGrid>
              <a:tr h="201357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Tipo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Interveniente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Data de Validade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472961"/>
                  </a:ext>
                </a:extLst>
              </a:tr>
              <a:tr h="198869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Desconhecido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Desconhecido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Desconhecido</a:t>
                      </a:r>
                      <a:endParaRPr lang="pt-PT" sz="7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572916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2671315" y="4662617"/>
            <a:ext cx="26810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Observações: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758250" y="4845505"/>
            <a:ext cx="7539532" cy="2371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50000"/>
                  </a:schemeClr>
                </a:solidFill>
              </a:rPr>
              <a:t>Observações…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917331" y="5237992"/>
            <a:ext cx="1380450" cy="249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ANEXAR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758250" y="5237980"/>
            <a:ext cx="1380450" cy="249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CARREGAR DIGITALIZADOS</a:t>
            </a:r>
          </a:p>
        </p:txBody>
      </p:sp>
      <p:sp>
        <p:nvSpPr>
          <p:cNvPr id="95" name="Rectangle 94"/>
          <p:cNvSpPr>
            <a:spLocks noChangeAspect="1"/>
          </p:cNvSpPr>
          <p:nvPr/>
        </p:nvSpPr>
        <p:spPr>
          <a:xfrm>
            <a:off x="2705979" y="5744635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8" name="TextBox 117"/>
          <p:cNvSpPr txBox="1"/>
          <p:nvPr/>
        </p:nvSpPr>
        <p:spPr>
          <a:xfrm>
            <a:off x="2805354" y="5707405"/>
            <a:ext cx="390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Validou que os documentos necessários foram efetivamente os carregados?</a:t>
            </a:r>
          </a:p>
        </p:txBody>
      </p:sp>
      <p:sp>
        <p:nvSpPr>
          <p:cNvPr id="119" name="Rectangle 118"/>
          <p:cNvSpPr>
            <a:spLocks noChangeAspect="1"/>
          </p:cNvSpPr>
          <p:nvPr/>
        </p:nvSpPr>
        <p:spPr>
          <a:xfrm>
            <a:off x="2705979" y="5999223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0" name="TextBox 119"/>
          <p:cNvSpPr txBox="1"/>
          <p:nvPr/>
        </p:nvSpPr>
        <p:spPr>
          <a:xfrm>
            <a:off x="2805354" y="5961993"/>
            <a:ext cx="390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Na presença do cliente?</a:t>
            </a:r>
          </a:p>
        </p:txBody>
      </p:sp>
      <p:grpSp>
        <p:nvGrpSpPr>
          <p:cNvPr id="161" name="Group 160"/>
          <p:cNvGrpSpPr>
            <a:grpSpLocks noChangeAspect="1"/>
          </p:cNvGrpSpPr>
          <p:nvPr/>
        </p:nvGrpSpPr>
        <p:grpSpPr>
          <a:xfrm>
            <a:off x="10054438" y="5485760"/>
            <a:ext cx="110518" cy="135477"/>
            <a:chOff x="4154631" y="2912115"/>
            <a:chExt cx="2870209" cy="3518412"/>
          </a:xfrm>
        </p:grpSpPr>
        <p:sp>
          <p:nvSpPr>
            <p:cNvPr id="162" name="Isosceles Triangle 161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3" name="Rectangle 162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221" y="4386204"/>
            <a:ext cx="139288" cy="13928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56" y="4376004"/>
            <a:ext cx="139403" cy="139403"/>
          </a:xfrm>
          <a:prstGeom prst="rect">
            <a:avLst/>
          </a:prstGeom>
        </p:spPr>
      </p:pic>
      <p:grpSp>
        <p:nvGrpSpPr>
          <p:cNvPr id="69" name="Group 68"/>
          <p:cNvGrpSpPr/>
          <p:nvPr/>
        </p:nvGrpSpPr>
        <p:grpSpPr>
          <a:xfrm>
            <a:off x="8686800" y="2384840"/>
            <a:ext cx="1960110" cy="365174"/>
            <a:chOff x="7543800" y="2384840"/>
            <a:chExt cx="1960110" cy="365174"/>
          </a:xfrm>
        </p:grpSpPr>
        <p:sp>
          <p:nvSpPr>
            <p:cNvPr id="70" name="Rounded Rectangle 69"/>
            <p:cNvSpPr/>
            <p:nvPr/>
          </p:nvSpPr>
          <p:spPr>
            <a:xfrm>
              <a:off x="7543800" y="2384840"/>
              <a:ext cx="1960110" cy="365174"/>
            </a:xfrm>
            <a:prstGeom prst="roundRect">
              <a:avLst/>
            </a:prstGeom>
            <a:solidFill>
              <a:srgbClr val="00B050">
                <a:alpha val="52157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800" b="1" dirty="0"/>
                <a:t>   Upload efetuado com sucesso.</a:t>
              </a:r>
            </a:p>
          </p:txBody>
        </p:sp>
        <p:sp>
          <p:nvSpPr>
            <p:cNvPr id="71" name="Multiply 70"/>
            <p:cNvSpPr>
              <a:spLocks noChangeAspect="1"/>
            </p:cNvSpPr>
            <p:nvPr/>
          </p:nvSpPr>
          <p:spPr>
            <a:xfrm>
              <a:off x="9322277" y="2387110"/>
              <a:ext cx="161196" cy="161196"/>
            </a:xfrm>
            <a:prstGeom prst="mathMultipl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0" name="L-Shape 79"/>
            <p:cNvSpPr>
              <a:spLocks noChangeAspect="1"/>
            </p:cNvSpPr>
            <p:nvPr/>
          </p:nvSpPr>
          <p:spPr>
            <a:xfrm rot="18176869">
              <a:off x="7587583" y="2489517"/>
              <a:ext cx="170162" cy="72111"/>
            </a:xfrm>
            <a:prstGeom prst="corner">
              <a:avLst>
                <a:gd name="adj1" fmla="val 34293"/>
                <a:gd name="adj2" fmla="val 352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3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15.H | Ecrãs </a:t>
            </a:r>
            <a:r>
              <a:rPr lang="pt-PT" sz="1600" dirty="0"/>
              <a:t>de suporte à Jornada de Cliente – </a:t>
            </a:r>
            <a:r>
              <a:rPr lang="pt-PT" sz="1600" dirty="0" smtClean="0"/>
              <a:t>Cenário assinatura </a:t>
            </a:r>
            <a:r>
              <a:rPr lang="pt-PT" sz="1600" dirty="0"/>
              <a:t>em Papel: </a:t>
            </a:r>
            <a:r>
              <a:rPr lang="pt-PT" sz="1600" dirty="0" smtClean="0"/>
              <a:t>Anexar </a:t>
            </a:r>
            <a:r>
              <a:rPr lang="pt-PT" sz="1600" i="1" dirty="0" smtClean="0"/>
              <a:t>Pack Contratual </a:t>
            </a:r>
            <a:r>
              <a:rPr lang="pt-PT" sz="1600" dirty="0" smtClean="0"/>
              <a:t>assinado</a:t>
            </a:r>
            <a:r>
              <a:rPr lang="pt-PT" sz="1600" i="1" dirty="0" smtClean="0"/>
              <a:t> </a:t>
            </a:r>
            <a:r>
              <a:rPr lang="pt-PT" sz="1600" dirty="0" smtClean="0"/>
              <a:t>manualmente (2/3)</a:t>
            </a:r>
            <a:endParaRPr lang="pt-PT" sz="1600" dirty="0"/>
          </a:p>
        </p:txBody>
      </p:sp>
      <p:sp>
        <p:nvSpPr>
          <p:cNvPr id="79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2ª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8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82" name="Rounded Rectangle 8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83" name="Rectangle 82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8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0" name="Half Frame 99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2" name="Rectangle 101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9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07" name="Rectangle 106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12" name="L-Shape 111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29" name="Rectangle 128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73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5921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ACEITAÇÃO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301740"/>
            <a:ext cx="8123922" cy="0"/>
          </a:xfrm>
          <a:prstGeom prst="line">
            <a:avLst/>
          </a:prstGeom>
          <a:ln w="6350">
            <a:solidFill>
              <a:srgbClr val="A2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603500" y="1971975"/>
            <a:ext cx="4369058" cy="30670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98" name="Rectangle 110"/>
          <p:cNvSpPr/>
          <p:nvPr/>
        </p:nvSpPr>
        <p:spPr>
          <a:xfrm>
            <a:off x="2603500" y="2405305"/>
            <a:ext cx="8101868" cy="2623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1" name="Rectangle 69"/>
          <p:cNvSpPr/>
          <p:nvPr/>
        </p:nvSpPr>
        <p:spPr>
          <a:xfrm>
            <a:off x="3798220" y="2410554"/>
            <a:ext cx="1209676" cy="251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Pack Contratual</a:t>
            </a:r>
          </a:p>
        </p:txBody>
      </p:sp>
      <p:sp>
        <p:nvSpPr>
          <p:cNvPr id="78" name="Down Arrow Callout 77"/>
          <p:cNvSpPr/>
          <p:nvPr/>
        </p:nvSpPr>
        <p:spPr>
          <a:xfrm>
            <a:off x="6372912" y="1971976"/>
            <a:ext cx="4332456" cy="414336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Aceitação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225705" y="6350913"/>
            <a:ext cx="1391866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DEVOLVER BACKOFFICE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9547848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711315" y="6350913"/>
            <a:ext cx="1367847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DEVOLVER </a:t>
            </a: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AO COMERCIAL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048500" y="6344079"/>
            <a:ext cx="1087414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bg1">
                    <a:lumMod val="6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SUBMETER PEDIDO</a:t>
            </a:r>
          </a:p>
        </p:txBody>
      </p:sp>
      <p:sp>
        <p:nvSpPr>
          <p:cNvPr id="63" name="Rectangle 62"/>
          <p:cNvSpPr/>
          <p:nvPr/>
        </p:nvSpPr>
        <p:spPr>
          <a:xfrm rot="5400000">
            <a:off x="8836099" y="4419037"/>
            <a:ext cx="3596005" cy="14400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L-Shape 129"/>
          <p:cNvSpPr>
            <a:spLocks noChangeAspect="1"/>
          </p:cNvSpPr>
          <p:nvPr/>
        </p:nvSpPr>
        <p:spPr>
          <a:xfrm rot="18841292">
            <a:off x="10595944" y="616802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75" name="L-Shape 74"/>
          <p:cNvSpPr>
            <a:spLocks noChangeAspect="1"/>
          </p:cNvSpPr>
          <p:nvPr/>
        </p:nvSpPr>
        <p:spPr>
          <a:xfrm rot="2758708" flipV="1">
            <a:off x="10601426" y="272533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76" name="Rectangle 130"/>
          <p:cNvSpPr/>
          <p:nvPr/>
        </p:nvSpPr>
        <p:spPr>
          <a:xfrm rot="5400000">
            <a:off x="10083468" y="4177564"/>
            <a:ext cx="111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" name="Rectangle 154"/>
          <p:cNvSpPr>
            <a:spLocks noChangeAspect="1"/>
          </p:cNvSpPr>
          <p:nvPr/>
        </p:nvSpPr>
        <p:spPr>
          <a:xfrm>
            <a:off x="3128249" y="2770506"/>
            <a:ext cx="7169533" cy="32141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solidFill>
                  <a:schemeClr val="bg2">
                    <a:lumMod val="50000"/>
                  </a:schemeClr>
                </a:solidFill>
              </a:rPr>
              <a:t>Informação sobre Proteção Dados Pessoais (PDP)</a:t>
            </a:r>
          </a:p>
        </p:txBody>
      </p:sp>
      <p:grpSp>
        <p:nvGrpSpPr>
          <p:cNvPr id="156" name="Group 155"/>
          <p:cNvGrpSpPr/>
          <p:nvPr/>
        </p:nvGrpSpPr>
        <p:grpSpPr>
          <a:xfrm>
            <a:off x="2805404" y="2767385"/>
            <a:ext cx="326970" cy="326970"/>
            <a:chOff x="1585562" y="5608452"/>
            <a:chExt cx="326970" cy="326970"/>
          </a:xfrm>
        </p:grpSpPr>
        <p:sp>
          <p:nvSpPr>
            <p:cNvPr id="157" name="Rectangle 156"/>
            <p:cNvSpPr>
              <a:spLocks noChangeAspect="1"/>
            </p:cNvSpPr>
            <p:nvPr/>
          </p:nvSpPr>
          <p:spPr>
            <a:xfrm>
              <a:off x="1585562" y="5608452"/>
              <a:ext cx="326970" cy="32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4226" y="5654660"/>
              <a:ext cx="225965" cy="225965"/>
            </a:xfrm>
            <a:prstGeom prst="rect">
              <a:avLst/>
            </a:prstGeom>
          </p:spPr>
        </p:pic>
      </p:grpSp>
      <p:sp>
        <p:nvSpPr>
          <p:cNvPr id="159" name="Rectangle 158"/>
          <p:cNvSpPr>
            <a:spLocks/>
          </p:cNvSpPr>
          <p:nvPr/>
        </p:nvSpPr>
        <p:spPr>
          <a:xfrm>
            <a:off x="9719041" y="2862765"/>
            <a:ext cx="446805" cy="1481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2802268" y="3245264"/>
            <a:ext cx="1209676" cy="24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DOWNLOAD TODOS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690260" y="3729742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800" b="1">
                <a:solidFill>
                  <a:srgbClr val="E34826"/>
                </a:solidFill>
              </a:defRPr>
            </a:lvl1pPr>
          </a:lstStyle>
          <a:p>
            <a:r>
              <a:rPr lang="pt-PT" dirty="0">
                <a:solidFill>
                  <a:srgbClr val="002060"/>
                </a:solidFill>
              </a:rPr>
              <a:t>ADICIONAR AO PROCESSO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687349" y="3889035"/>
            <a:ext cx="3078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t-PT" dirty="0"/>
              <a:t>Digitalize/ Anexe os documentos necessários</a:t>
            </a:r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/>
          </p:nvPr>
        </p:nvGraphicFramePr>
        <p:xfrm>
          <a:off x="2766284" y="4150583"/>
          <a:ext cx="7531498" cy="400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831">
                  <a:extLst>
                    <a:ext uri="{9D8B030D-6E8A-4147-A177-3AD203B41FA5}">
                      <a16:colId xmlns:a16="http://schemas.microsoft.com/office/drawing/2014/main" val="779162220"/>
                    </a:ext>
                  </a:extLst>
                </a:gridCol>
                <a:gridCol w="2366192">
                  <a:extLst>
                    <a:ext uri="{9D8B030D-6E8A-4147-A177-3AD203B41FA5}">
                      <a16:colId xmlns:a16="http://schemas.microsoft.com/office/drawing/2014/main" val="2057806002"/>
                    </a:ext>
                  </a:extLst>
                </a:gridCol>
                <a:gridCol w="1781417">
                  <a:extLst>
                    <a:ext uri="{9D8B030D-6E8A-4147-A177-3AD203B41FA5}">
                      <a16:colId xmlns:a16="http://schemas.microsoft.com/office/drawing/2014/main" val="1312616414"/>
                    </a:ext>
                  </a:extLst>
                </a:gridCol>
                <a:gridCol w="779058">
                  <a:extLst>
                    <a:ext uri="{9D8B030D-6E8A-4147-A177-3AD203B41FA5}">
                      <a16:colId xmlns:a16="http://schemas.microsoft.com/office/drawing/2014/main" val="3205098533"/>
                    </a:ext>
                  </a:extLst>
                </a:gridCol>
              </a:tblGrid>
              <a:tr h="201357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Tipo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Interveniente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Data de Validade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472961"/>
                  </a:ext>
                </a:extLst>
              </a:tr>
              <a:tr h="198869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Desconhecido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Desconhecido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Desconhecido</a:t>
                      </a:r>
                      <a:endParaRPr lang="pt-PT" sz="7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572916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2671315" y="4662617"/>
            <a:ext cx="26810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Observações: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758250" y="4845505"/>
            <a:ext cx="7539532" cy="2371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50000"/>
                  </a:schemeClr>
                </a:solidFill>
              </a:rPr>
              <a:t>Observações…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917331" y="5237992"/>
            <a:ext cx="1380450" cy="249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ANEXAR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758250" y="5237980"/>
            <a:ext cx="1380450" cy="249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CARREGAR DIGITALIZADOS</a:t>
            </a:r>
          </a:p>
        </p:txBody>
      </p:sp>
      <p:sp>
        <p:nvSpPr>
          <p:cNvPr id="95" name="Rectangle 94"/>
          <p:cNvSpPr>
            <a:spLocks noChangeAspect="1"/>
          </p:cNvSpPr>
          <p:nvPr/>
        </p:nvSpPr>
        <p:spPr>
          <a:xfrm>
            <a:off x="2705979" y="5744635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8" name="TextBox 117"/>
          <p:cNvSpPr txBox="1"/>
          <p:nvPr/>
        </p:nvSpPr>
        <p:spPr>
          <a:xfrm>
            <a:off x="2805354" y="5707405"/>
            <a:ext cx="390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Validou que os documentos necessários foram efetivamente os carregados?</a:t>
            </a:r>
          </a:p>
        </p:txBody>
      </p:sp>
      <p:sp>
        <p:nvSpPr>
          <p:cNvPr id="119" name="Rectangle 118"/>
          <p:cNvSpPr>
            <a:spLocks noChangeAspect="1"/>
          </p:cNvSpPr>
          <p:nvPr/>
        </p:nvSpPr>
        <p:spPr>
          <a:xfrm>
            <a:off x="2705979" y="5999223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0" name="TextBox 119"/>
          <p:cNvSpPr txBox="1"/>
          <p:nvPr/>
        </p:nvSpPr>
        <p:spPr>
          <a:xfrm>
            <a:off x="2805354" y="5961993"/>
            <a:ext cx="390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Na presença do cliente?</a:t>
            </a:r>
          </a:p>
        </p:txBody>
      </p:sp>
      <p:grpSp>
        <p:nvGrpSpPr>
          <p:cNvPr id="161" name="Group 160"/>
          <p:cNvGrpSpPr>
            <a:grpSpLocks noChangeAspect="1"/>
          </p:cNvGrpSpPr>
          <p:nvPr/>
        </p:nvGrpSpPr>
        <p:grpSpPr>
          <a:xfrm>
            <a:off x="10054438" y="5485760"/>
            <a:ext cx="110518" cy="135477"/>
            <a:chOff x="4154631" y="2912115"/>
            <a:chExt cx="2870209" cy="3518412"/>
          </a:xfrm>
        </p:grpSpPr>
        <p:sp>
          <p:nvSpPr>
            <p:cNvPr id="162" name="Isosceles Triangle 161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3" name="Rectangle 162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82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15.I | Ecrãs </a:t>
            </a:r>
            <a:r>
              <a:rPr lang="pt-PT" sz="1600" dirty="0"/>
              <a:t>de suporte à Jornada de Cliente – </a:t>
            </a:r>
            <a:r>
              <a:rPr lang="pt-PT" sz="1600" dirty="0" smtClean="0"/>
              <a:t>Assinatura </a:t>
            </a:r>
            <a:r>
              <a:rPr lang="pt-PT" sz="1600" dirty="0"/>
              <a:t>em Papel: S</a:t>
            </a:r>
            <a:r>
              <a:rPr lang="pt-PT" sz="1600" dirty="0" smtClean="0"/>
              <a:t>ubmeter Pack Contratual para validação</a:t>
            </a:r>
            <a:endParaRPr lang="pt-PT" sz="1600" dirty="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221" y="4386204"/>
            <a:ext cx="139288" cy="13928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56" y="4376004"/>
            <a:ext cx="139403" cy="139403"/>
          </a:xfrm>
          <a:prstGeom prst="rect">
            <a:avLst/>
          </a:prstGeom>
        </p:spPr>
      </p:pic>
      <p:sp>
        <p:nvSpPr>
          <p:cNvPr id="110" name="Rectangle 109"/>
          <p:cNvSpPr/>
          <p:nvPr/>
        </p:nvSpPr>
        <p:spPr>
          <a:xfrm>
            <a:off x="2586143" y="1656359"/>
            <a:ext cx="8134465" cy="4679595"/>
          </a:xfrm>
          <a:prstGeom prst="rect">
            <a:avLst/>
          </a:prstGeom>
          <a:solidFill>
            <a:schemeClr val="bg1">
              <a:lumMod val="65000"/>
              <a:alpha val="2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9" name="TextBox 108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4" name="Rectangle 69"/>
          <p:cNvSpPr/>
          <p:nvPr/>
        </p:nvSpPr>
        <p:spPr>
          <a:xfrm>
            <a:off x="2620963" y="2405391"/>
            <a:ext cx="1209676" cy="251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Pack Contratual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3399352" y="2260316"/>
            <a:ext cx="6174461" cy="1881677"/>
            <a:chOff x="2055542" y="1831747"/>
            <a:chExt cx="6174461" cy="1881677"/>
          </a:xfrm>
        </p:grpSpPr>
        <p:sp>
          <p:nvSpPr>
            <p:cNvPr id="112" name="Rectângulo 71">
              <a:hlinkClick r:id="rId8" action="ppaction://hlinksldjump"/>
            </p:cNvPr>
            <p:cNvSpPr/>
            <p:nvPr/>
          </p:nvSpPr>
          <p:spPr>
            <a:xfrm>
              <a:off x="2057444" y="1831748"/>
              <a:ext cx="6172559" cy="18816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2055542" y="1831747"/>
              <a:ext cx="6174461" cy="316610"/>
              <a:chOff x="2029715" y="1082243"/>
              <a:chExt cx="6174461" cy="316610"/>
            </a:xfrm>
          </p:grpSpPr>
          <p:sp>
            <p:nvSpPr>
              <p:cNvPr id="117" name="Rectângulo 74"/>
              <p:cNvSpPr/>
              <p:nvPr/>
            </p:nvSpPr>
            <p:spPr>
              <a:xfrm>
                <a:off x="2029715" y="1082243"/>
                <a:ext cx="6174461" cy="3166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400" dirty="0">
                    <a:solidFill>
                      <a:schemeClr val="bg2">
                        <a:lumMod val="50000"/>
                      </a:schemeClr>
                    </a:solidFill>
                  </a:rPr>
                  <a:t>SUBMETER PEDIDO</a:t>
                </a:r>
              </a:p>
            </p:txBody>
          </p:sp>
          <p:sp>
            <p:nvSpPr>
              <p:cNvPr id="121" name="Rectângulo 74"/>
              <p:cNvSpPr/>
              <p:nvPr/>
            </p:nvSpPr>
            <p:spPr>
              <a:xfrm>
                <a:off x="7998582" y="1168548"/>
                <a:ext cx="144000" cy="144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PT" sz="1400" b="1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</p:grpSp>
        <p:sp>
          <p:nvSpPr>
            <p:cNvPr id="114" name="Rectangle 113"/>
            <p:cNvSpPr/>
            <p:nvPr/>
          </p:nvSpPr>
          <p:spPr>
            <a:xfrm>
              <a:off x="2146300" y="2305915"/>
              <a:ext cx="5954216" cy="53726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indent="-266700">
                <a:buSzPct val="200000"/>
                <a:buBlip>
                  <a:blip r:embed="rId9"/>
                </a:buBlip>
              </a:pPr>
              <a:r>
                <a:rPr lang="pt-PT" sz="1100" dirty="0">
                  <a:solidFill>
                    <a:srgbClr val="C00000"/>
                  </a:solidFill>
                </a:rPr>
                <a:t>Ao efetuar a submissão, o processo </a:t>
              </a:r>
              <a:r>
                <a:rPr lang="pt-PT" sz="1100" dirty="0" smtClean="0">
                  <a:solidFill>
                    <a:srgbClr val="C00000"/>
                  </a:solidFill>
                </a:rPr>
                <a:t>irá continuar o tratamento. </a:t>
              </a:r>
              <a:r>
                <a:rPr lang="pt-PT" sz="1100" dirty="0">
                  <a:solidFill>
                    <a:srgbClr val="C00000"/>
                  </a:solidFill>
                </a:rPr>
                <a:t>Deseja continuar?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12831" y="3051476"/>
              <a:ext cx="1189215" cy="3893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>
                <a:lnSpc>
                  <a:spcPct val="107000"/>
                </a:lnSpc>
                <a:spcAft>
                  <a:spcPts val="800"/>
                </a:spcAft>
              </a:pPr>
              <a:r>
                <a:rPr lang="pt-PT" sz="750" kern="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CONTINUAR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763785" y="3051476"/>
              <a:ext cx="1189215" cy="389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>
                <a:lnSpc>
                  <a:spcPct val="107000"/>
                </a:lnSpc>
                <a:spcAft>
                  <a:spcPts val="800"/>
                </a:spcAft>
              </a:pPr>
              <a:r>
                <a:rPr lang="pt-PT" sz="750" kern="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VOLTAR</a:t>
              </a:r>
            </a:p>
          </p:txBody>
        </p:sp>
      </p:grpSp>
      <p:sp>
        <p:nvSpPr>
          <p:cNvPr id="79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2ª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80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81" name="Rounded Rectangle 80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83" name="Rectangle 82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10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0" name="Half Frame 99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2" name="Rectangle 101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1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07" name="Rectangle 106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23" name="L-Shape 122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43" name="Rectangle 142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74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3380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ACEITAÇÃO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301740"/>
            <a:ext cx="8123922" cy="0"/>
          </a:xfrm>
          <a:prstGeom prst="line">
            <a:avLst/>
          </a:prstGeom>
          <a:ln w="6350">
            <a:solidFill>
              <a:srgbClr val="A2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603500" y="1971975"/>
            <a:ext cx="4369058" cy="30670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98" name="Rectangle 110"/>
          <p:cNvSpPr/>
          <p:nvPr/>
        </p:nvSpPr>
        <p:spPr>
          <a:xfrm>
            <a:off x="2603500" y="2405305"/>
            <a:ext cx="8101868" cy="2623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1" name="Rectangle 69"/>
          <p:cNvSpPr/>
          <p:nvPr/>
        </p:nvSpPr>
        <p:spPr>
          <a:xfrm>
            <a:off x="2599090" y="2405017"/>
            <a:ext cx="1209676" cy="251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Pack Contratual</a:t>
            </a:r>
          </a:p>
        </p:txBody>
      </p:sp>
      <p:sp>
        <p:nvSpPr>
          <p:cNvPr id="78" name="Down Arrow Callout 77"/>
          <p:cNvSpPr/>
          <p:nvPr/>
        </p:nvSpPr>
        <p:spPr>
          <a:xfrm>
            <a:off x="6372912" y="1971976"/>
            <a:ext cx="4332456" cy="414336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Aceitação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225705" y="6350913"/>
            <a:ext cx="1391866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DEVOLVER BACKOFFICE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9547848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711315" y="6350913"/>
            <a:ext cx="1367847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DEVOLVER </a:t>
            </a: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AO COMERCIAL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048500" y="6344079"/>
            <a:ext cx="1087414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bg1">
                    <a:lumMod val="6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SUBMETER PEDIDO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736962" y="3323336"/>
            <a:ext cx="4413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SELECIONE OS REPRESENTANTES QUE OBRIGAM A EMPRESA</a:t>
            </a:r>
          </a:p>
        </p:txBody>
      </p:sp>
      <p:sp>
        <p:nvSpPr>
          <p:cNvPr id="74" name="L-Shape 73"/>
          <p:cNvSpPr>
            <a:spLocks noChangeAspect="1"/>
          </p:cNvSpPr>
          <p:nvPr/>
        </p:nvSpPr>
        <p:spPr>
          <a:xfrm rot="18841292">
            <a:off x="2690861" y="337139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77" name="Rectangle 76"/>
          <p:cNvSpPr/>
          <p:nvPr/>
        </p:nvSpPr>
        <p:spPr>
          <a:xfrm>
            <a:off x="8343901" y="4316298"/>
            <a:ext cx="1953881" cy="24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VALIDAR PODERES DE REPRESENTAÇÃO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671315" y="4662617"/>
            <a:ext cx="26810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Observações: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758250" y="4845505"/>
            <a:ext cx="7539532" cy="2371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50000"/>
                  </a:schemeClr>
                </a:solidFill>
              </a:rPr>
              <a:t>Observações…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972425" y="5237992"/>
            <a:ext cx="2325356" cy="249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PLATAFORMA DE ASSINATURA DIGITAL</a:t>
            </a:r>
          </a:p>
        </p:txBody>
      </p:sp>
      <p:grpSp>
        <p:nvGrpSpPr>
          <p:cNvPr id="107" name="Group 106"/>
          <p:cNvGrpSpPr>
            <a:grpSpLocks noChangeAspect="1"/>
          </p:cNvGrpSpPr>
          <p:nvPr/>
        </p:nvGrpSpPr>
        <p:grpSpPr>
          <a:xfrm>
            <a:off x="10182924" y="5397942"/>
            <a:ext cx="216000" cy="216000"/>
            <a:chOff x="2133905" y="990905"/>
            <a:chExt cx="5609626" cy="5609626"/>
          </a:xfrm>
        </p:grpSpPr>
        <p:sp>
          <p:nvSpPr>
            <p:cNvPr id="108" name="Isosceles Triangle 107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9" name="Rectangle 108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111" name="Oval 110"/>
          <p:cNvSpPr>
            <a:spLocks noChangeAspect="1"/>
          </p:cNvSpPr>
          <p:nvPr/>
        </p:nvSpPr>
        <p:spPr>
          <a:xfrm>
            <a:off x="2682485" y="3070114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112" name="TextBox 111"/>
          <p:cNvSpPr txBox="1"/>
          <p:nvPr/>
        </p:nvSpPr>
        <p:spPr>
          <a:xfrm>
            <a:off x="2739485" y="3031781"/>
            <a:ext cx="1108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bg2">
                    <a:lumMod val="25000"/>
                  </a:schemeClr>
                </a:solidFill>
              </a:rPr>
              <a:t>Assinatura em papel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797806" y="3031781"/>
            <a:ext cx="1793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bg2">
                    <a:lumMod val="25000"/>
                  </a:schemeClr>
                </a:solidFill>
              </a:rPr>
              <a:t>Assinatura E</a:t>
            </a:r>
            <a:r>
              <a:rPr lang="pt-PT" sz="600" dirty="0" smtClean="0">
                <a:solidFill>
                  <a:schemeClr val="bg2">
                    <a:lumMod val="25000"/>
                  </a:schemeClr>
                </a:solidFill>
              </a:rPr>
              <a:t>letrónica</a:t>
            </a:r>
            <a:endParaRPr lang="pt-PT" sz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554830" y="2707329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rgbClr val="E34826"/>
                </a:solidFill>
              </a:defRPr>
            </a:lvl1pPr>
          </a:lstStyle>
          <a:p>
            <a:r>
              <a:rPr lang="pt-PT" dirty="0">
                <a:solidFill>
                  <a:srgbClr val="002060"/>
                </a:solidFill>
              </a:rPr>
              <a:t>SELECIONE A FORMA DE ASSINATURA DO </a:t>
            </a:r>
            <a:r>
              <a:rPr lang="pt-PT" dirty="0" smtClean="0">
                <a:solidFill>
                  <a:srgbClr val="002060"/>
                </a:solidFill>
              </a:rPr>
              <a:t>CONTRATO</a:t>
            </a:r>
            <a:endParaRPr lang="pt-PT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68862" y="2874209"/>
            <a:ext cx="3078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>
                <a:solidFill>
                  <a:schemeClr val="bg2">
                    <a:lumMod val="25000"/>
                  </a:schemeClr>
                </a:solidFill>
              </a:rPr>
              <a:t>Selecione uma das opções</a:t>
            </a:r>
          </a:p>
        </p:txBody>
      </p: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4743009" y="3073649"/>
            <a:ext cx="108000" cy="108000"/>
            <a:chOff x="6160984" y="4251739"/>
            <a:chExt cx="144000" cy="144000"/>
          </a:xfrm>
        </p:grpSpPr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57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15.J | Ecrãs </a:t>
            </a:r>
            <a:r>
              <a:rPr lang="pt-PT" sz="1600" dirty="0"/>
              <a:t>de suporte à Jornada de Cliente – Cenário </a:t>
            </a:r>
            <a:r>
              <a:rPr lang="pt-PT" sz="1600" dirty="0" smtClean="0"/>
              <a:t>Assinatura </a:t>
            </a:r>
            <a:r>
              <a:rPr lang="pt-PT" sz="1600" dirty="0"/>
              <a:t>D</a:t>
            </a:r>
            <a:r>
              <a:rPr lang="pt-PT" sz="1600" dirty="0" smtClean="0"/>
              <a:t>igital: Disponibilizar Pack Contratual para a solução de Assinatura Digital da Unicre</a:t>
            </a:r>
            <a:endParaRPr lang="pt-PT" sz="1600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9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2ª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60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65" name="Rounded Rectangle 64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69" name="Rectangle 68"/>
          <p:cNvSpPr>
            <a:spLocks noChangeAspect="1"/>
          </p:cNvSpPr>
          <p:nvPr/>
        </p:nvSpPr>
        <p:spPr>
          <a:xfrm>
            <a:off x="9493848" y="3895371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0" name="Half Frame 69"/>
          <p:cNvSpPr>
            <a:spLocks noChangeAspect="1"/>
          </p:cNvSpPr>
          <p:nvPr/>
        </p:nvSpPr>
        <p:spPr>
          <a:xfrm rot="13109487">
            <a:off x="9524989" y="3907578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>
            <a:spLocks noChangeAspect="1"/>
          </p:cNvSpPr>
          <p:nvPr/>
        </p:nvSpPr>
        <p:spPr>
          <a:xfrm>
            <a:off x="9498452" y="3960577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Half Frame 90"/>
          <p:cNvSpPr>
            <a:spLocks noChangeAspect="1"/>
          </p:cNvSpPr>
          <p:nvPr/>
        </p:nvSpPr>
        <p:spPr>
          <a:xfrm rot="13109487">
            <a:off x="9529593" y="3972784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727841"/>
              </p:ext>
            </p:extLst>
          </p:nvPr>
        </p:nvGraphicFramePr>
        <p:xfrm>
          <a:off x="2671315" y="3598274"/>
          <a:ext cx="7626467" cy="476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779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4027856235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2465976563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223962295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1747064780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268018567"/>
                    </a:ext>
                  </a:extLst>
                </a:gridCol>
              </a:tblGrid>
              <a:tr h="209821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Cliente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NIF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Letra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Tipo de Assinatura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Seleção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1"/>
                          </a:solidFill>
                        </a:rPr>
                        <a:t>Tipo </a:t>
                      </a:r>
                      <a:r>
                        <a:rPr lang="pt-PT" sz="700" baseline="0" dirty="0" smtClean="0">
                          <a:solidFill>
                            <a:schemeClr val="bg1"/>
                          </a:solidFill>
                        </a:rPr>
                        <a:t> Assinatura Digital</a:t>
                      </a:r>
                      <a:endParaRPr lang="pt-PT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baseline="0" dirty="0" smtClean="0">
                          <a:solidFill>
                            <a:schemeClr val="bg1"/>
                          </a:solidFill>
                        </a:rPr>
                        <a:t>Tipo de Identificação </a:t>
                      </a:r>
                      <a:endParaRPr lang="pt-PT" sz="7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BIJAL DE CANELA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162243839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ASSINA SOZINHO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</a:tbl>
          </a:graphicData>
        </a:graphic>
      </p:graphicFrame>
      <p:sp>
        <p:nvSpPr>
          <p:cNvPr id="94" name="Rectangle 93"/>
          <p:cNvSpPr>
            <a:spLocks noChangeAspect="1"/>
          </p:cNvSpPr>
          <p:nvPr/>
        </p:nvSpPr>
        <p:spPr>
          <a:xfrm>
            <a:off x="7564607" y="3869319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Half Frame 94"/>
          <p:cNvSpPr>
            <a:spLocks noChangeAspect="1"/>
          </p:cNvSpPr>
          <p:nvPr/>
        </p:nvSpPr>
        <p:spPr>
          <a:xfrm rot="13109487">
            <a:off x="7600898" y="3876124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ectangle 80"/>
          <p:cNvSpPr/>
          <p:nvPr/>
        </p:nvSpPr>
        <p:spPr>
          <a:xfrm>
            <a:off x="8343901" y="3870591"/>
            <a:ext cx="725825" cy="13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OTP</a:t>
            </a: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L-Shape 99"/>
          <p:cNvSpPr>
            <a:spLocks noChangeAspect="1"/>
          </p:cNvSpPr>
          <p:nvPr/>
        </p:nvSpPr>
        <p:spPr>
          <a:xfrm rot="18841292">
            <a:off x="8934932" y="3885495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80"/>
          <p:cNvSpPr/>
          <p:nvPr/>
        </p:nvSpPr>
        <p:spPr>
          <a:xfrm>
            <a:off x="9379394" y="3870591"/>
            <a:ext cx="725825" cy="13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700" noProof="0" dirty="0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Prova-Vida</a:t>
            </a: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L-Shape 104"/>
          <p:cNvSpPr>
            <a:spLocks noChangeAspect="1"/>
          </p:cNvSpPr>
          <p:nvPr/>
        </p:nvSpPr>
        <p:spPr>
          <a:xfrm rot="18841292">
            <a:off x="9976868" y="3883884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6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9" name="Half Frame 78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2" name="Rectangle 81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88" name="Rectangle 87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37" name="L-Shape 136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38" name="Rectangle 137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75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6604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ACEITAÇÃO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301740"/>
            <a:ext cx="8123922" cy="0"/>
          </a:xfrm>
          <a:prstGeom prst="line">
            <a:avLst/>
          </a:prstGeom>
          <a:ln w="6350">
            <a:solidFill>
              <a:srgbClr val="A2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603500" y="1971975"/>
            <a:ext cx="4369058" cy="30670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98" name="Rectangle 110"/>
          <p:cNvSpPr/>
          <p:nvPr/>
        </p:nvSpPr>
        <p:spPr>
          <a:xfrm>
            <a:off x="2603500" y="2405305"/>
            <a:ext cx="8101868" cy="2623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1" name="Rectangle 69"/>
          <p:cNvSpPr/>
          <p:nvPr/>
        </p:nvSpPr>
        <p:spPr>
          <a:xfrm>
            <a:off x="3798220" y="2410554"/>
            <a:ext cx="1209676" cy="251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Pack Contratual</a:t>
            </a:r>
          </a:p>
        </p:txBody>
      </p:sp>
      <p:sp>
        <p:nvSpPr>
          <p:cNvPr id="78" name="Down Arrow Callout 77"/>
          <p:cNvSpPr/>
          <p:nvPr/>
        </p:nvSpPr>
        <p:spPr>
          <a:xfrm>
            <a:off x="6372912" y="1971976"/>
            <a:ext cx="4332456" cy="414336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Aceitação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225705" y="6350913"/>
            <a:ext cx="1391866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DEVOLVER BACKOFFICE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9547848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711315" y="6350913"/>
            <a:ext cx="1367847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DEVOLVER </a:t>
            </a: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COMERCIAL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048500" y="6344079"/>
            <a:ext cx="1087414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bg1">
                    <a:lumMod val="6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SUBMETER PEDIDO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736962" y="3323336"/>
            <a:ext cx="4413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SELECIONE OS REPRESENTANTES QUE OBRIGAM A EMPRESA</a:t>
            </a:r>
          </a:p>
        </p:txBody>
      </p:sp>
      <p:sp>
        <p:nvSpPr>
          <p:cNvPr id="74" name="L-Shape 73"/>
          <p:cNvSpPr>
            <a:spLocks noChangeAspect="1"/>
          </p:cNvSpPr>
          <p:nvPr/>
        </p:nvSpPr>
        <p:spPr>
          <a:xfrm rot="18841292">
            <a:off x="2690861" y="337139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671315" y="3598274"/>
          <a:ext cx="7626469" cy="476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097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1449843">
                  <a:extLst>
                    <a:ext uri="{9D8B030D-6E8A-4147-A177-3AD203B41FA5}">
                      <a16:colId xmlns:a16="http://schemas.microsoft.com/office/drawing/2014/main" val="4027856235"/>
                    </a:ext>
                  </a:extLst>
                </a:gridCol>
                <a:gridCol w="1449843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1449843">
                  <a:extLst>
                    <a:ext uri="{9D8B030D-6E8A-4147-A177-3AD203B41FA5}">
                      <a16:colId xmlns:a16="http://schemas.microsoft.com/office/drawing/2014/main" val="2465976563"/>
                    </a:ext>
                  </a:extLst>
                </a:gridCol>
                <a:gridCol w="1449843">
                  <a:extLst>
                    <a:ext uri="{9D8B030D-6E8A-4147-A177-3AD203B41FA5}">
                      <a16:colId xmlns:a16="http://schemas.microsoft.com/office/drawing/2014/main" val="223962295"/>
                    </a:ext>
                  </a:extLst>
                </a:gridCol>
              </a:tblGrid>
              <a:tr h="209821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Cliente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NIF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Letra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Tipo de Assinatura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Seleção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BIJAL DE CANELA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162243839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ASSINA SOZINHO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8343901" y="4316298"/>
            <a:ext cx="1953881" cy="24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VALIDAR PODERES DE REPRESENTAÇÃO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671315" y="4662617"/>
            <a:ext cx="26810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Observações: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758250" y="4845505"/>
            <a:ext cx="7539532" cy="2371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50000"/>
                  </a:schemeClr>
                </a:solidFill>
              </a:rPr>
              <a:t>Observações…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972425" y="5237992"/>
            <a:ext cx="2325356" cy="249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PLATAFORMA DE ASSINATURA DIGITAL</a:t>
            </a:r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2682485" y="3070114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112" name="TextBox 111"/>
          <p:cNvSpPr txBox="1"/>
          <p:nvPr/>
        </p:nvSpPr>
        <p:spPr>
          <a:xfrm>
            <a:off x="2739485" y="3031781"/>
            <a:ext cx="1108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bg2">
                    <a:lumMod val="25000"/>
                  </a:schemeClr>
                </a:solidFill>
              </a:rPr>
              <a:t>Assinatura em papel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797806" y="3031781"/>
            <a:ext cx="1793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bg2">
                    <a:lumMod val="25000"/>
                  </a:schemeClr>
                </a:solidFill>
              </a:rPr>
              <a:t>Assinatura Manuscrita eletrónica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554830" y="2707329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rgbClr val="E34826"/>
                </a:solidFill>
              </a:defRPr>
            </a:lvl1pPr>
          </a:lstStyle>
          <a:p>
            <a:r>
              <a:rPr lang="pt-PT" dirty="0">
                <a:solidFill>
                  <a:srgbClr val="002060"/>
                </a:solidFill>
              </a:rPr>
              <a:t>SELECIONE A FORMA DE ASSINATURA DO CONTRATO DE ABERTURA DE CONTA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568862" y="2874209"/>
            <a:ext cx="3078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>
                <a:solidFill>
                  <a:schemeClr val="bg2">
                    <a:lumMod val="25000"/>
                  </a:schemeClr>
                </a:solidFill>
              </a:rPr>
              <a:t>Selecione uma das opções</a:t>
            </a:r>
          </a:p>
        </p:txBody>
      </p:sp>
      <p:sp>
        <p:nvSpPr>
          <p:cNvPr id="121" name="Rectangle 120"/>
          <p:cNvSpPr>
            <a:spLocks noChangeAspect="1"/>
          </p:cNvSpPr>
          <p:nvPr/>
        </p:nvSpPr>
        <p:spPr>
          <a:xfrm>
            <a:off x="9493848" y="3895371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2" name="Half Frame 121"/>
          <p:cNvSpPr>
            <a:spLocks noChangeAspect="1"/>
          </p:cNvSpPr>
          <p:nvPr/>
        </p:nvSpPr>
        <p:spPr>
          <a:xfrm rot="13109487">
            <a:off x="9524989" y="3907578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4743009" y="3073649"/>
            <a:ext cx="108000" cy="108000"/>
            <a:chOff x="6160984" y="4251739"/>
            <a:chExt cx="144000" cy="144000"/>
          </a:xfrm>
        </p:grpSpPr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6763459" y="3730970"/>
            <a:ext cx="216000" cy="216000"/>
            <a:chOff x="2133905" y="990905"/>
            <a:chExt cx="5609626" cy="5609626"/>
          </a:xfrm>
        </p:grpSpPr>
        <p:sp>
          <p:nvSpPr>
            <p:cNvPr id="68" name="Isosceles Triangle 67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9" name="Rectangle 68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80" name="TextBox 79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15.K </a:t>
            </a:r>
            <a:r>
              <a:rPr lang="pt-PT" sz="1600" dirty="0"/>
              <a:t>|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– </a:t>
            </a:r>
            <a:r>
              <a:rPr lang="pt-PT" sz="1600" dirty="0" smtClean="0"/>
              <a:t>Cenário Assinatura </a:t>
            </a:r>
            <a:r>
              <a:rPr lang="pt-PT" sz="1600" dirty="0"/>
              <a:t>D</a:t>
            </a:r>
            <a:r>
              <a:rPr lang="pt-PT" sz="1600" dirty="0" smtClean="0"/>
              <a:t>igital: Disponibilizar Pack Contratual para a solução de Assinatura Digital da Unicre</a:t>
            </a:r>
            <a:endParaRPr lang="pt-PT" sz="1600" dirty="0"/>
          </a:p>
        </p:txBody>
      </p:sp>
      <p:sp>
        <p:nvSpPr>
          <p:cNvPr id="105" name="Rectangle 69"/>
          <p:cNvSpPr/>
          <p:nvPr/>
        </p:nvSpPr>
        <p:spPr>
          <a:xfrm>
            <a:off x="2599090" y="2410163"/>
            <a:ext cx="1209676" cy="251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Pack Contratual</a:t>
            </a:r>
          </a:p>
        </p:txBody>
      </p:sp>
      <p:sp>
        <p:nvSpPr>
          <p:cNvPr id="60" name="Rectângulo 71">
            <a:hlinkClick r:id="rId5" action="ppaction://hlinksldjump"/>
          </p:cNvPr>
          <p:cNvSpPr/>
          <p:nvPr/>
        </p:nvSpPr>
        <p:spPr>
          <a:xfrm>
            <a:off x="3398269" y="2257132"/>
            <a:ext cx="6172559" cy="1881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1" name="Rectangle 60"/>
          <p:cNvSpPr/>
          <p:nvPr/>
        </p:nvSpPr>
        <p:spPr>
          <a:xfrm>
            <a:off x="3490110" y="2734484"/>
            <a:ext cx="5954216" cy="537268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buSzPct val="200000"/>
              <a:buBlip>
                <a:blip r:embed="rId6"/>
              </a:buBlip>
            </a:pPr>
            <a:r>
              <a:rPr lang="pt-PT" sz="1100" dirty="0">
                <a:solidFill>
                  <a:srgbClr val="C00000"/>
                </a:solidFill>
              </a:rPr>
              <a:t>Processo enviado para assinatura digital: </a:t>
            </a:r>
            <a:r>
              <a:rPr lang="pt-PT" sz="1100" u="sng" dirty="0">
                <a:solidFill>
                  <a:srgbClr val="0070C0"/>
                </a:solidFill>
              </a:rPr>
              <a:t>Plataforma de Assinatura Digital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915104" y="3481864"/>
            <a:ext cx="1104228" cy="389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OK</a:t>
            </a:r>
          </a:p>
        </p:txBody>
      </p:sp>
      <p:sp>
        <p:nvSpPr>
          <p:cNvPr id="2" name="Rectangle 1"/>
          <p:cNvSpPr/>
          <p:nvPr/>
        </p:nvSpPr>
        <p:spPr>
          <a:xfrm>
            <a:off x="3507406" y="2306107"/>
            <a:ext cx="1949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ENVIO PARA A PAD</a:t>
            </a:r>
          </a:p>
        </p:txBody>
      </p:sp>
      <p:sp>
        <p:nvSpPr>
          <p:cNvPr id="66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2ª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599090" y="1953146"/>
            <a:ext cx="8119925" cy="4701654"/>
          </a:xfrm>
          <a:prstGeom prst="rect">
            <a:avLst/>
          </a:prstGeom>
          <a:solidFill>
            <a:schemeClr val="bg1">
              <a:lumMod val="65000"/>
              <a:alpha val="2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90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91" name="Rounded Rectangle 90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9" name="Rectangle 98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7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6" name="Half Frame 75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9" name="Rectangle 78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8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87" name="Rectangle 86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28" name="L-Shape 127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29" name="Rectangle 128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76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0723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ACEITAÇÃO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301740"/>
            <a:ext cx="8123922" cy="0"/>
          </a:xfrm>
          <a:prstGeom prst="line">
            <a:avLst/>
          </a:prstGeom>
          <a:ln w="6350">
            <a:solidFill>
              <a:srgbClr val="A2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603500" y="1971975"/>
            <a:ext cx="4369058" cy="30670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98" name="Rectangle 110"/>
          <p:cNvSpPr/>
          <p:nvPr/>
        </p:nvSpPr>
        <p:spPr>
          <a:xfrm>
            <a:off x="2603500" y="2405305"/>
            <a:ext cx="8101868" cy="2623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1" name="Rectangle 69"/>
          <p:cNvSpPr/>
          <p:nvPr/>
        </p:nvSpPr>
        <p:spPr>
          <a:xfrm>
            <a:off x="2599090" y="2410163"/>
            <a:ext cx="1209676" cy="251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Pack Contratual</a:t>
            </a:r>
          </a:p>
        </p:txBody>
      </p:sp>
      <p:sp>
        <p:nvSpPr>
          <p:cNvPr id="78" name="Down Arrow Callout 77"/>
          <p:cNvSpPr/>
          <p:nvPr/>
        </p:nvSpPr>
        <p:spPr>
          <a:xfrm>
            <a:off x="6372912" y="1971976"/>
            <a:ext cx="4332456" cy="414336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Aceitação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225705" y="6350913"/>
            <a:ext cx="1391866" cy="219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DEVOLVER BACKOFFICE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9547848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711315" y="6350913"/>
            <a:ext cx="1367847" cy="219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DEVOLVER </a:t>
            </a: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AO COMERCIAL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048500" y="6344079"/>
            <a:ext cx="1087414" cy="219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bg1">
                    <a:lumMod val="6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SUBMETER PEDIDO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736962" y="3323336"/>
            <a:ext cx="4413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SELECIONE OS REPRESENTANTES QUE OBRIGAM A EMPRESA</a:t>
            </a:r>
          </a:p>
        </p:txBody>
      </p:sp>
      <p:sp>
        <p:nvSpPr>
          <p:cNvPr id="74" name="L-Shape 73"/>
          <p:cNvSpPr>
            <a:spLocks noChangeAspect="1"/>
          </p:cNvSpPr>
          <p:nvPr/>
        </p:nvSpPr>
        <p:spPr>
          <a:xfrm rot="18841292">
            <a:off x="2690861" y="337139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77" name="Rectangle 76"/>
          <p:cNvSpPr/>
          <p:nvPr/>
        </p:nvSpPr>
        <p:spPr>
          <a:xfrm>
            <a:off x="8343901" y="4316298"/>
            <a:ext cx="1953881" cy="24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VALIDAR PODERES DE REPRESENTAÇÃO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671315" y="4662617"/>
            <a:ext cx="26810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Observações: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758250" y="4845505"/>
            <a:ext cx="7539532" cy="2371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50000"/>
                  </a:schemeClr>
                </a:solidFill>
              </a:rPr>
              <a:t>Observações…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758250" y="5237992"/>
            <a:ext cx="1836610" cy="249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CARREGAR DOCUMENTOS DA PAD</a:t>
            </a:r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2682485" y="3070114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112" name="TextBox 111"/>
          <p:cNvSpPr txBox="1"/>
          <p:nvPr/>
        </p:nvSpPr>
        <p:spPr>
          <a:xfrm>
            <a:off x="2739485" y="3031781"/>
            <a:ext cx="1108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bg2">
                    <a:lumMod val="25000"/>
                  </a:schemeClr>
                </a:solidFill>
              </a:rPr>
              <a:t>Assinatura em papel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797806" y="3031781"/>
            <a:ext cx="1793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bg2">
                    <a:lumMod val="25000"/>
                  </a:schemeClr>
                </a:solidFill>
              </a:rPr>
              <a:t>Assinatura </a:t>
            </a:r>
            <a:r>
              <a:rPr lang="pt-PT" sz="600" dirty="0" smtClean="0">
                <a:solidFill>
                  <a:schemeClr val="bg2">
                    <a:lumMod val="25000"/>
                  </a:schemeClr>
                </a:solidFill>
              </a:rPr>
              <a:t>Eletrónica</a:t>
            </a:r>
            <a:endParaRPr lang="pt-PT" sz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554830" y="2707329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rgbClr val="E34826"/>
                </a:solidFill>
              </a:defRPr>
            </a:lvl1pPr>
          </a:lstStyle>
          <a:p>
            <a:r>
              <a:rPr lang="pt-PT" dirty="0">
                <a:solidFill>
                  <a:srgbClr val="002060"/>
                </a:solidFill>
              </a:rPr>
              <a:t>SELECIONE A FORMA DE ASSINATURA DO </a:t>
            </a:r>
            <a:r>
              <a:rPr lang="pt-PT" dirty="0" smtClean="0">
                <a:solidFill>
                  <a:srgbClr val="002060"/>
                </a:solidFill>
              </a:rPr>
              <a:t>CONTRATO</a:t>
            </a:r>
            <a:endParaRPr lang="pt-PT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68862" y="2874209"/>
            <a:ext cx="3078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>
                <a:solidFill>
                  <a:schemeClr val="bg2">
                    <a:lumMod val="25000"/>
                  </a:schemeClr>
                </a:solidFill>
              </a:rPr>
              <a:t>Selecione uma das opções</a:t>
            </a:r>
          </a:p>
        </p:txBody>
      </p: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4743009" y="3073649"/>
            <a:ext cx="108000" cy="108000"/>
            <a:chOff x="6160984" y="4251739"/>
            <a:chExt cx="144000" cy="144000"/>
          </a:xfrm>
        </p:grpSpPr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895199" y="5237992"/>
            <a:ext cx="1836610" cy="249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CANCELAR DOCUMENTOS DA PAD</a:t>
            </a:r>
          </a:p>
        </p:txBody>
      </p:sp>
      <p:sp>
        <p:nvSpPr>
          <p:cNvPr id="95" name="Rectangle 94"/>
          <p:cNvSpPr>
            <a:spLocks noChangeAspect="1"/>
          </p:cNvSpPr>
          <p:nvPr/>
        </p:nvSpPr>
        <p:spPr>
          <a:xfrm>
            <a:off x="2705979" y="5833535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4" name="TextBox 103"/>
          <p:cNvSpPr txBox="1"/>
          <p:nvPr/>
        </p:nvSpPr>
        <p:spPr>
          <a:xfrm>
            <a:off x="2805354" y="5796305"/>
            <a:ext cx="390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Validou que os documentos necessários foram efetivamente os carregados?</a:t>
            </a:r>
          </a:p>
        </p:txBody>
      </p:sp>
      <p:sp>
        <p:nvSpPr>
          <p:cNvPr id="105" name="Rectangle 104"/>
          <p:cNvSpPr>
            <a:spLocks noChangeAspect="1"/>
          </p:cNvSpPr>
          <p:nvPr/>
        </p:nvSpPr>
        <p:spPr>
          <a:xfrm>
            <a:off x="2705979" y="6088123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6" name="TextBox 105"/>
          <p:cNvSpPr txBox="1"/>
          <p:nvPr/>
        </p:nvSpPr>
        <p:spPr>
          <a:xfrm>
            <a:off x="2805354" y="6050893"/>
            <a:ext cx="390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Na presença do cliente?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972425" y="5237992"/>
            <a:ext cx="2325356" cy="249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bg1">
                    <a:lumMod val="6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PLATAFORMA DE ASSINATURA DIGITAL</a:t>
            </a:r>
          </a:p>
        </p:txBody>
      </p:sp>
      <p:grpSp>
        <p:nvGrpSpPr>
          <p:cNvPr id="76" name="Group 75"/>
          <p:cNvGrpSpPr>
            <a:grpSpLocks noChangeAspect="1"/>
          </p:cNvGrpSpPr>
          <p:nvPr/>
        </p:nvGrpSpPr>
        <p:grpSpPr>
          <a:xfrm>
            <a:off x="4467396" y="5398718"/>
            <a:ext cx="216000" cy="216000"/>
            <a:chOff x="2133905" y="990905"/>
            <a:chExt cx="5609626" cy="5609626"/>
          </a:xfrm>
        </p:grpSpPr>
        <p:sp>
          <p:nvSpPr>
            <p:cNvPr id="79" name="Isosceles Triangle 78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2" name="Rectangle 81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pic>
        <p:nvPicPr>
          <p:cNvPr id="88" name="Picture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16.A | Cenário Assinatura Digital: Anexar Pack Contratual ao processo (1/2)</a:t>
            </a:r>
            <a:endParaRPr lang="pt-PT" sz="1600" dirty="0"/>
          </a:p>
        </p:txBody>
      </p:sp>
      <p:sp>
        <p:nvSpPr>
          <p:cNvPr id="65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2ª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66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68" name="Rounded Rectangle 67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71" name="Rectangle 70"/>
          <p:cNvSpPr>
            <a:spLocks noChangeAspect="1"/>
          </p:cNvSpPr>
          <p:nvPr/>
        </p:nvSpPr>
        <p:spPr>
          <a:xfrm>
            <a:off x="9493848" y="3895371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2" name="Half Frame 71"/>
          <p:cNvSpPr>
            <a:spLocks noChangeAspect="1"/>
          </p:cNvSpPr>
          <p:nvPr/>
        </p:nvSpPr>
        <p:spPr>
          <a:xfrm rot="13109487">
            <a:off x="9524989" y="3907578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>
            <a:spLocks noChangeAspect="1"/>
          </p:cNvSpPr>
          <p:nvPr/>
        </p:nvSpPr>
        <p:spPr>
          <a:xfrm>
            <a:off x="9498452" y="3960577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Half Frame 86"/>
          <p:cNvSpPr>
            <a:spLocks noChangeAspect="1"/>
          </p:cNvSpPr>
          <p:nvPr/>
        </p:nvSpPr>
        <p:spPr>
          <a:xfrm rot="13109487">
            <a:off x="9529593" y="3972784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90367"/>
              </p:ext>
            </p:extLst>
          </p:nvPr>
        </p:nvGraphicFramePr>
        <p:xfrm>
          <a:off x="2671315" y="3598274"/>
          <a:ext cx="7626467" cy="476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779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4027856235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2465976563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223962295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1747064780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268018567"/>
                    </a:ext>
                  </a:extLst>
                </a:gridCol>
              </a:tblGrid>
              <a:tr h="209821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Cliente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NIF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Letra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Tipo de Assinatura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Seleção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1"/>
                          </a:solidFill>
                        </a:rPr>
                        <a:t>Tipo </a:t>
                      </a:r>
                      <a:r>
                        <a:rPr lang="pt-PT" sz="700" baseline="0" dirty="0" smtClean="0">
                          <a:solidFill>
                            <a:schemeClr val="bg1"/>
                          </a:solidFill>
                        </a:rPr>
                        <a:t> Assinatura Digital</a:t>
                      </a:r>
                      <a:endParaRPr lang="pt-PT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baseline="0" dirty="0" smtClean="0">
                          <a:solidFill>
                            <a:schemeClr val="bg1"/>
                          </a:solidFill>
                        </a:rPr>
                        <a:t>Tipo de Identificação </a:t>
                      </a:r>
                      <a:endParaRPr lang="pt-PT" sz="7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BIJAL DE CANELA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162243839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ASSINA SOZINHO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</a:tbl>
          </a:graphicData>
        </a:graphic>
      </p:graphicFrame>
      <p:sp>
        <p:nvSpPr>
          <p:cNvPr id="117" name="Rectangle 116"/>
          <p:cNvSpPr>
            <a:spLocks noChangeAspect="1"/>
          </p:cNvSpPr>
          <p:nvPr/>
        </p:nvSpPr>
        <p:spPr>
          <a:xfrm>
            <a:off x="7564607" y="3869319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Half Frame 117"/>
          <p:cNvSpPr>
            <a:spLocks noChangeAspect="1"/>
          </p:cNvSpPr>
          <p:nvPr/>
        </p:nvSpPr>
        <p:spPr>
          <a:xfrm rot="13109487">
            <a:off x="7600898" y="3876124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Rectangle 80"/>
          <p:cNvSpPr/>
          <p:nvPr/>
        </p:nvSpPr>
        <p:spPr>
          <a:xfrm>
            <a:off x="8343901" y="3870591"/>
            <a:ext cx="725825" cy="13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OTP</a:t>
            </a: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L-Shape 119"/>
          <p:cNvSpPr>
            <a:spLocks noChangeAspect="1"/>
          </p:cNvSpPr>
          <p:nvPr/>
        </p:nvSpPr>
        <p:spPr>
          <a:xfrm rot="18841292">
            <a:off x="8934932" y="3885495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80"/>
          <p:cNvSpPr/>
          <p:nvPr/>
        </p:nvSpPr>
        <p:spPr>
          <a:xfrm>
            <a:off x="9379394" y="3870591"/>
            <a:ext cx="725825" cy="13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700" noProof="0" dirty="0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Prova-Vida</a:t>
            </a: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L-Shape 123"/>
          <p:cNvSpPr>
            <a:spLocks noChangeAspect="1"/>
          </p:cNvSpPr>
          <p:nvPr/>
        </p:nvSpPr>
        <p:spPr>
          <a:xfrm rot="18841292">
            <a:off x="9976868" y="3883884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6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0" name="Half Frame 89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1" name="Rectangle 90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10" name="Rectangle 109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16" name="L-Shape 115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21" name="Rectangle 120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77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393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ACEITAÇÃO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301740"/>
            <a:ext cx="8123922" cy="0"/>
          </a:xfrm>
          <a:prstGeom prst="line">
            <a:avLst/>
          </a:prstGeom>
          <a:ln w="6350">
            <a:solidFill>
              <a:srgbClr val="A2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603500" y="1971975"/>
            <a:ext cx="4369058" cy="30670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98" name="Rectangle 110"/>
          <p:cNvSpPr/>
          <p:nvPr/>
        </p:nvSpPr>
        <p:spPr>
          <a:xfrm>
            <a:off x="2603500" y="2405305"/>
            <a:ext cx="8101868" cy="2623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1" name="Rectangle 69"/>
          <p:cNvSpPr/>
          <p:nvPr/>
        </p:nvSpPr>
        <p:spPr>
          <a:xfrm>
            <a:off x="2599090" y="2405305"/>
            <a:ext cx="1209676" cy="251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Pack Contratual</a:t>
            </a:r>
          </a:p>
        </p:txBody>
      </p:sp>
      <p:sp>
        <p:nvSpPr>
          <p:cNvPr id="78" name="Down Arrow Callout 77"/>
          <p:cNvSpPr/>
          <p:nvPr/>
        </p:nvSpPr>
        <p:spPr>
          <a:xfrm>
            <a:off x="6372912" y="1971976"/>
            <a:ext cx="4332456" cy="414336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Aceitação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225705" y="6350913"/>
            <a:ext cx="1391866" cy="219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DEVOLVER BACKOFFICE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9547848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711315" y="6350913"/>
            <a:ext cx="1367847" cy="219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DEVOLVER </a:t>
            </a: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AO COMERCIAL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048500" y="6344079"/>
            <a:ext cx="1087414" cy="219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bg1">
                    <a:lumMod val="6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SUBMETER PEDIDO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736962" y="3323336"/>
            <a:ext cx="4413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>
                <a:solidFill>
                  <a:srgbClr val="002060"/>
                </a:solidFill>
              </a:rPr>
              <a:t>SELECIONE OS REPRESENTANTES QUE OBRIGAM A EMPRESA</a:t>
            </a:r>
          </a:p>
        </p:txBody>
      </p:sp>
      <p:sp>
        <p:nvSpPr>
          <p:cNvPr id="74" name="L-Shape 73"/>
          <p:cNvSpPr>
            <a:spLocks noChangeAspect="1"/>
          </p:cNvSpPr>
          <p:nvPr/>
        </p:nvSpPr>
        <p:spPr>
          <a:xfrm rot="18841292">
            <a:off x="2690861" y="337139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77" name="Rectangle 76"/>
          <p:cNvSpPr/>
          <p:nvPr/>
        </p:nvSpPr>
        <p:spPr>
          <a:xfrm>
            <a:off x="8343901" y="4316298"/>
            <a:ext cx="1953881" cy="24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VALIDAR PODERES DE REPRESENTAÇÃO</a:t>
            </a:r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2682485" y="3070114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112" name="TextBox 111"/>
          <p:cNvSpPr txBox="1"/>
          <p:nvPr/>
        </p:nvSpPr>
        <p:spPr>
          <a:xfrm>
            <a:off x="2739485" y="3031781"/>
            <a:ext cx="1108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bg2">
                    <a:lumMod val="25000"/>
                  </a:schemeClr>
                </a:solidFill>
              </a:rPr>
              <a:t>Assinatura em papel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797806" y="3031781"/>
            <a:ext cx="1793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bg2">
                    <a:lumMod val="25000"/>
                  </a:schemeClr>
                </a:solidFill>
              </a:rPr>
              <a:t>Assinatura </a:t>
            </a:r>
            <a:r>
              <a:rPr lang="pt-PT" sz="600" dirty="0" smtClean="0">
                <a:solidFill>
                  <a:schemeClr val="bg2">
                    <a:lumMod val="25000"/>
                  </a:schemeClr>
                </a:solidFill>
              </a:rPr>
              <a:t>Eletrónica</a:t>
            </a:r>
            <a:endParaRPr lang="pt-PT" sz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554830" y="2707329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rgbClr val="E34826"/>
                </a:solidFill>
              </a:defRPr>
            </a:lvl1pPr>
          </a:lstStyle>
          <a:p>
            <a:r>
              <a:rPr lang="pt-PT" dirty="0">
                <a:solidFill>
                  <a:srgbClr val="002060"/>
                </a:solidFill>
              </a:rPr>
              <a:t>SELECIONE A FORMA DE ASSINATURA DO </a:t>
            </a:r>
            <a:r>
              <a:rPr lang="pt-PT" dirty="0" smtClean="0">
                <a:solidFill>
                  <a:srgbClr val="002060"/>
                </a:solidFill>
              </a:rPr>
              <a:t>CONTRATO</a:t>
            </a:r>
            <a:endParaRPr lang="pt-PT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68862" y="2874209"/>
            <a:ext cx="3078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>
                <a:solidFill>
                  <a:schemeClr val="bg2">
                    <a:lumMod val="25000"/>
                  </a:schemeClr>
                </a:solidFill>
              </a:rPr>
              <a:t>Selecione uma das opções</a:t>
            </a:r>
          </a:p>
        </p:txBody>
      </p: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4743009" y="3073649"/>
            <a:ext cx="108000" cy="108000"/>
            <a:chOff x="6160984" y="4251739"/>
            <a:chExt cx="144000" cy="144000"/>
          </a:xfrm>
        </p:grpSpPr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pic>
        <p:nvPicPr>
          <p:cNvPr id="88" name="Picture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1042"/>
              </p:ext>
            </p:extLst>
          </p:nvPr>
        </p:nvGraphicFramePr>
        <p:xfrm>
          <a:off x="2671314" y="4827565"/>
          <a:ext cx="7626467" cy="1048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786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402785623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683881">
                  <a:extLst>
                    <a:ext uri="{9D8B030D-6E8A-4147-A177-3AD203B41FA5}">
                      <a16:colId xmlns:a16="http://schemas.microsoft.com/office/drawing/2014/main" val="2465976563"/>
                    </a:ext>
                  </a:extLst>
                </a:gridCol>
              </a:tblGrid>
              <a:tr h="209821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Tipo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Interveniente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Data Validade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CONTRATO DE ADESÃO AO SISTEMA REDUNIQ DE  ACEITAÇÃO DE PAGAMENTOS COM CARTÕES (CP) </a:t>
                      </a:r>
                      <a:endParaRPr lang="pt-PT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526278</a:t>
                      </a:r>
                      <a:endParaRPr kumimoji="0" lang="pt-PT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FDDDD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Desconhecido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FORMULÁRIO 2 (F1)</a:t>
                      </a:r>
                      <a:endParaRPr lang="pt-PT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162243839</a:t>
                      </a:r>
                      <a:endParaRPr kumimoji="0" lang="pt-PT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DFDDDD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7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Desconhecido</a:t>
                      </a:r>
                      <a:endParaRPr kumimoji="0" lang="pt-PT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FDDDD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59582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FORMULÁRIO 2 (F2)</a:t>
                      </a:r>
                      <a:endParaRPr lang="pt-PT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162243839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7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Desconhecido</a:t>
                      </a:r>
                      <a:endParaRPr kumimoji="0" lang="pt-PT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FDDDD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326360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9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16.B | Ecrãs </a:t>
            </a:r>
            <a:r>
              <a:rPr lang="pt-PT" sz="1600" dirty="0"/>
              <a:t>de suporte à Jornada de Cliente – </a:t>
            </a:r>
            <a:r>
              <a:rPr lang="pt-PT" sz="1600" dirty="0" smtClean="0"/>
              <a:t>Cenário Assinatura Digital: Anexar Pack Contratual ao processo (2/2)</a:t>
            </a:r>
            <a:endParaRPr lang="pt-PT" sz="1600" dirty="0"/>
          </a:p>
        </p:txBody>
      </p:sp>
      <p:sp>
        <p:nvSpPr>
          <p:cNvPr id="53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2ª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52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54" name="Rounded Rectangle 53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57" name="Rectangle 56"/>
          <p:cNvSpPr>
            <a:spLocks noChangeAspect="1"/>
          </p:cNvSpPr>
          <p:nvPr/>
        </p:nvSpPr>
        <p:spPr>
          <a:xfrm>
            <a:off x="9493848" y="3895371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0" name="Half Frame 59"/>
          <p:cNvSpPr>
            <a:spLocks noChangeAspect="1"/>
          </p:cNvSpPr>
          <p:nvPr/>
        </p:nvSpPr>
        <p:spPr>
          <a:xfrm rot="13109487">
            <a:off x="9524989" y="3907578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>
            <a:off x="9498452" y="3960577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Half Frame 65"/>
          <p:cNvSpPr>
            <a:spLocks noChangeAspect="1"/>
          </p:cNvSpPr>
          <p:nvPr/>
        </p:nvSpPr>
        <p:spPr>
          <a:xfrm rot="13109487">
            <a:off x="9529593" y="3972784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90367"/>
              </p:ext>
            </p:extLst>
          </p:nvPr>
        </p:nvGraphicFramePr>
        <p:xfrm>
          <a:off x="2671315" y="3598274"/>
          <a:ext cx="7626467" cy="476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779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4027856235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2465976563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223962295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1747064780"/>
                    </a:ext>
                  </a:extLst>
                </a:gridCol>
                <a:gridCol w="1050448">
                  <a:extLst>
                    <a:ext uri="{9D8B030D-6E8A-4147-A177-3AD203B41FA5}">
                      <a16:colId xmlns:a16="http://schemas.microsoft.com/office/drawing/2014/main" val="268018567"/>
                    </a:ext>
                  </a:extLst>
                </a:gridCol>
              </a:tblGrid>
              <a:tr h="209821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Cliente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NIF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Letra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Tipo de Assinatura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Seleção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>
                          <a:solidFill>
                            <a:schemeClr val="bg1"/>
                          </a:solidFill>
                        </a:rPr>
                        <a:t>Tipo </a:t>
                      </a:r>
                      <a:r>
                        <a:rPr lang="pt-PT" sz="700" baseline="0" dirty="0" smtClean="0">
                          <a:solidFill>
                            <a:schemeClr val="bg1"/>
                          </a:solidFill>
                        </a:rPr>
                        <a:t> Assinatura Digital</a:t>
                      </a:r>
                      <a:endParaRPr lang="pt-PT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baseline="0" dirty="0" smtClean="0">
                          <a:solidFill>
                            <a:schemeClr val="bg1"/>
                          </a:solidFill>
                        </a:rPr>
                        <a:t>Tipo de Identificação </a:t>
                      </a:r>
                      <a:endParaRPr lang="pt-PT" sz="7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BIJAL DE CANELA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162243839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A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ASSINA SOZINHO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</a:tbl>
          </a:graphicData>
        </a:graphic>
      </p:graphicFrame>
      <p:sp>
        <p:nvSpPr>
          <p:cNvPr id="68" name="Rectangle 67"/>
          <p:cNvSpPr>
            <a:spLocks noChangeAspect="1"/>
          </p:cNvSpPr>
          <p:nvPr/>
        </p:nvSpPr>
        <p:spPr>
          <a:xfrm>
            <a:off x="7564607" y="3869319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Half Frame 68"/>
          <p:cNvSpPr>
            <a:spLocks noChangeAspect="1"/>
          </p:cNvSpPr>
          <p:nvPr/>
        </p:nvSpPr>
        <p:spPr>
          <a:xfrm rot="13109487">
            <a:off x="7600898" y="3876124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80"/>
          <p:cNvSpPr/>
          <p:nvPr/>
        </p:nvSpPr>
        <p:spPr>
          <a:xfrm>
            <a:off x="8343901" y="3870591"/>
            <a:ext cx="725825" cy="13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OTP</a:t>
            </a: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L-Shape 70"/>
          <p:cNvSpPr>
            <a:spLocks noChangeAspect="1"/>
          </p:cNvSpPr>
          <p:nvPr/>
        </p:nvSpPr>
        <p:spPr>
          <a:xfrm rot="18841292">
            <a:off x="8934932" y="3885495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80"/>
          <p:cNvSpPr/>
          <p:nvPr/>
        </p:nvSpPr>
        <p:spPr>
          <a:xfrm>
            <a:off x="9379394" y="3870591"/>
            <a:ext cx="725825" cy="13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700" noProof="0" dirty="0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Prova-Vida</a:t>
            </a: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L-Shape 75"/>
          <p:cNvSpPr>
            <a:spLocks noChangeAspect="1"/>
          </p:cNvSpPr>
          <p:nvPr/>
        </p:nvSpPr>
        <p:spPr>
          <a:xfrm rot="18841292">
            <a:off x="9976868" y="3883884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5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5" name="Half Frame 74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0" name="Rectangle 89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6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00" name="Rectangle 99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10" name="L-Shape 109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16" name="Rectangle 115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78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8246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ACEITAÇÃO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301740"/>
            <a:ext cx="8123922" cy="0"/>
          </a:xfrm>
          <a:prstGeom prst="line">
            <a:avLst/>
          </a:prstGeom>
          <a:ln w="6350">
            <a:solidFill>
              <a:srgbClr val="A2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603500" y="1971975"/>
            <a:ext cx="4369058" cy="30670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98" name="Rectangle 110"/>
          <p:cNvSpPr/>
          <p:nvPr/>
        </p:nvSpPr>
        <p:spPr>
          <a:xfrm>
            <a:off x="2603500" y="2405305"/>
            <a:ext cx="8101868" cy="2623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1" name="Rectangle 69"/>
          <p:cNvSpPr/>
          <p:nvPr/>
        </p:nvSpPr>
        <p:spPr>
          <a:xfrm>
            <a:off x="2599090" y="2421882"/>
            <a:ext cx="1209676" cy="251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Pack Contratual</a:t>
            </a:r>
          </a:p>
        </p:txBody>
      </p:sp>
      <p:sp>
        <p:nvSpPr>
          <p:cNvPr id="78" name="Down Arrow Callout 77"/>
          <p:cNvSpPr/>
          <p:nvPr/>
        </p:nvSpPr>
        <p:spPr>
          <a:xfrm>
            <a:off x="6372912" y="1971976"/>
            <a:ext cx="4332456" cy="414336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Aceitação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225705" y="6350913"/>
            <a:ext cx="1391866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DEVOLVER BACKOFFICE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9547848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711315" y="6350913"/>
            <a:ext cx="1367847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DEVOLVER </a:t>
            </a: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AO COMERCIAL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048500" y="6344079"/>
            <a:ext cx="1087414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SUBMETER PEDIDO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758250" y="5417005"/>
            <a:ext cx="7539532" cy="2371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50000"/>
                  </a:schemeClr>
                </a:solidFill>
              </a:rPr>
              <a:t>Observações…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758250" y="4933709"/>
            <a:ext cx="1836610" cy="249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ELIMINAR TODOS</a:t>
            </a:r>
          </a:p>
        </p:txBody>
      </p:sp>
      <p:sp>
        <p:nvSpPr>
          <p:cNvPr id="95" name="Rectangle 94"/>
          <p:cNvSpPr>
            <a:spLocks noChangeAspect="1"/>
          </p:cNvSpPr>
          <p:nvPr/>
        </p:nvSpPr>
        <p:spPr>
          <a:xfrm>
            <a:off x="2705979" y="5833535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0" name="Half Frame 99"/>
          <p:cNvSpPr>
            <a:spLocks noChangeAspect="1"/>
          </p:cNvSpPr>
          <p:nvPr/>
        </p:nvSpPr>
        <p:spPr>
          <a:xfrm rot="13109487">
            <a:off x="2737120" y="5834877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805354" y="5796305"/>
            <a:ext cx="390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Validou que os documentos necessários foram efetivamente os carregados?</a:t>
            </a:r>
          </a:p>
        </p:txBody>
      </p:sp>
      <p:sp>
        <p:nvSpPr>
          <p:cNvPr id="105" name="Rectangle 104"/>
          <p:cNvSpPr>
            <a:spLocks noChangeAspect="1"/>
          </p:cNvSpPr>
          <p:nvPr/>
        </p:nvSpPr>
        <p:spPr>
          <a:xfrm>
            <a:off x="2705979" y="6088123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6" name="TextBox 105"/>
          <p:cNvSpPr txBox="1"/>
          <p:nvPr/>
        </p:nvSpPr>
        <p:spPr>
          <a:xfrm>
            <a:off x="2805354" y="6050893"/>
            <a:ext cx="390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Na presença do cliente?</a:t>
            </a:r>
          </a:p>
        </p:txBody>
      </p: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751622"/>
              </p:ext>
            </p:extLst>
          </p:nvPr>
        </p:nvGraphicFramePr>
        <p:xfrm>
          <a:off x="2758251" y="2737694"/>
          <a:ext cx="7626467" cy="1048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786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402785623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683881">
                  <a:extLst>
                    <a:ext uri="{9D8B030D-6E8A-4147-A177-3AD203B41FA5}">
                      <a16:colId xmlns:a16="http://schemas.microsoft.com/office/drawing/2014/main" val="2465976563"/>
                    </a:ext>
                  </a:extLst>
                </a:gridCol>
              </a:tblGrid>
              <a:tr h="209821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Tipo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Interveniente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Data Validade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CONTRATO DE ADESÃO AO SISTEMA REDUNIQ DE  ACEITAÇÃO DE PAGAMENTOS COM CARTÕES (CP) </a:t>
                      </a:r>
                      <a:endParaRPr lang="pt-PT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526278</a:t>
                      </a:r>
                      <a:endParaRPr kumimoji="0" lang="pt-PT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FDDDD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Desconhecido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FORMULÁRIO 2 (F1)</a:t>
                      </a:r>
                      <a:endParaRPr lang="pt-PT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162243839</a:t>
                      </a:r>
                      <a:endParaRPr kumimoji="0" lang="pt-PT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DFDDDD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7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Desconhecido</a:t>
                      </a:r>
                      <a:endParaRPr kumimoji="0" lang="pt-PT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FDDDD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59582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FORMULÁRIO 2 (F2)</a:t>
                      </a:r>
                      <a:endParaRPr lang="pt-PT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162243839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7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Desconhecido</a:t>
                      </a:r>
                      <a:endParaRPr kumimoji="0" lang="pt-PT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FDDDD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326360"/>
                  </a:ext>
                </a:extLst>
              </a:tr>
            </a:tbl>
          </a:graphicData>
        </a:graphic>
      </p:graphicFrame>
      <p:sp>
        <p:nvSpPr>
          <p:cNvPr id="119" name="TextBox 118"/>
          <p:cNvSpPr txBox="1"/>
          <p:nvPr/>
        </p:nvSpPr>
        <p:spPr>
          <a:xfrm>
            <a:off x="2671315" y="5234117"/>
            <a:ext cx="26810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Observações:</a:t>
            </a: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770" y="3033230"/>
            <a:ext cx="139288" cy="139288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309" y="3285373"/>
            <a:ext cx="139288" cy="139288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309" y="3551460"/>
            <a:ext cx="139288" cy="139288"/>
          </a:xfrm>
          <a:prstGeom prst="rect">
            <a:avLst/>
          </a:prstGeom>
        </p:spPr>
      </p:pic>
      <p:grpSp>
        <p:nvGrpSpPr>
          <p:cNvPr id="129" name="Group 128"/>
          <p:cNvGrpSpPr>
            <a:grpSpLocks noChangeAspect="1"/>
          </p:cNvGrpSpPr>
          <p:nvPr/>
        </p:nvGrpSpPr>
        <p:grpSpPr>
          <a:xfrm>
            <a:off x="8048118" y="6466702"/>
            <a:ext cx="216000" cy="216000"/>
            <a:chOff x="2133905" y="990905"/>
            <a:chExt cx="5609626" cy="5609626"/>
          </a:xfrm>
        </p:grpSpPr>
        <p:sp>
          <p:nvSpPr>
            <p:cNvPr id="130" name="Isosceles Triangle 129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6" name="Rectangle 135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7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16.C | Ecrãs </a:t>
            </a:r>
            <a:r>
              <a:rPr lang="pt-PT" sz="1600" dirty="0"/>
              <a:t>de suporte à Jornada de Cliente – </a:t>
            </a:r>
            <a:r>
              <a:rPr lang="pt-PT" sz="1600" dirty="0" smtClean="0"/>
              <a:t>Cenário Assinatura Digital: Submeter Pack Contratual para validação</a:t>
            </a:r>
            <a:endParaRPr lang="pt-PT" sz="1600" dirty="0"/>
          </a:p>
        </p:txBody>
      </p:sp>
      <p:sp>
        <p:nvSpPr>
          <p:cNvPr id="59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2ª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53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54" name="Rounded Rectangle 53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56" name="Rectangle 55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7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2" name="Half Frame 91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3" name="Rectangle 92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8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07" name="Rectangle 106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10" name="L-Shape 109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11" name="Rectangle 110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79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730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927" y="1964695"/>
            <a:ext cx="11543717" cy="2511771"/>
          </a:xfrm>
        </p:spPr>
        <p:txBody>
          <a:bodyPr>
            <a:normAutofit/>
          </a:bodyPr>
          <a:lstStyle/>
          <a:p>
            <a:pPr lvl="1"/>
            <a:r>
              <a:rPr lang="pt-PT" sz="2400" b="1" kern="1200" dirty="0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Onboarding Comerciante</a:t>
            </a:r>
            <a:r>
              <a:rPr lang="pt-PT" sz="2400" b="1" kern="1200" dirty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/>
            </a:r>
            <a:br>
              <a:rPr lang="pt-PT" sz="2400" b="1" kern="1200" dirty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</a:br>
            <a:r>
              <a:rPr lang="pt-PT" sz="2400" b="1" kern="1200" dirty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/>
            </a:r>
            <a:br>
              <a:rPr lang="pt-PT" sz="2400" b="1" kern="1200" dirty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</a:br>
            <a:r>
              <a:rPr lang="pt-PT" sz="2400" kern="1200" dirty="0">
                <a:solidFill>
                  <a:schemeClr val="bg2">
                    <a:lumMod val="7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rPr>
              <a:t>1</a:t>
            </a:r>
            <a:r>
              <a:rPr lang="pt-PT" sz="2400" kern="1200" dirty="0" smtClean="0">
                <a:solidFill>
                  <a:schemeClr val="bg2">
                    <a:lumMod val="7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rPr>
              <a:t>ª </a:t>
            </a:r>
            <a:r>
              <a:rPr lang="pt-PT" sz="2400" kern="1200" dirty="0">
                <a:solidFill>
                  <a:schemeClr val="bg2">
                    <a:lumMod val="7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rPr>
              <a:t>Etapa </a:t>
            </a:r>
            <a:r>
              <a:rPr lang="pt-PT" sz="2400" kern="1200" dirty="0" smtClean="0">
                <a:solidFill>
                  <a:schemeClr val="bg2">
                    <a:lumMod val="7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rPr>
              <a:t>– Fluxos de Tratamento</a:t>
            </a:r>
            <a:r>
              <a:rPr lang="pt-PT" sz="2400" dirty="0"/>
              <a:t/>
            </a:r>
            <a:br>
              <a:rPr lang="pt-PT" sz="2400" dirty="0"/>
            </a:br>
            <a:endParaRPr lang="pt-PT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45447" y="6479430"/>
            <a:ext cx="611194" cy="2628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CE202-FF3E-4B51-B6A2-82C701AAD325}" type="slidenum">
              <a:rPr kumimoji="0" lang="pt-PT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PT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04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ACEITAÇÃO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301740"/>
            <a:ext cx="8123922" cy="0"/>
          </a:xfrm>
          <a:prstGeom prst="line">
            <a:avLst/>
          </a:prstGeom>
          <a:ln w="6350">
            <a:solidFill>
              <a:srgbClr val="A2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603500" y="1971975"/>
            <a:ext cx="4369058" cy="30670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98" name="Rectangle 110"/>
          <p:cNvSpPr/>
          <p:nvPr/>
        </p:nvSpPr>
        <p:spPr>
          <a:xfrm>
            <a:off x="2603500" y="2405305"/>
            <a:ext cx="8101868" cy="2623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1" name="Rectangle 69"/>
          <p:cNvSpPr/>
          <p:nvPr/>
        </p:nvSpPr>
        <p:spPr>
          <a:xfrm>
            <a:off x="2599090" y="2421882"/>
            <a:ext cx="1209676" cy="251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Pack Contratual</a:t>
            </a:r>
          </a:p>
        </p:txBody>
      </p:sp>
      <p:sp>
        <p:nvSpPr>
          <p:cNvPr id="78" name="Down Arrow Callout 77"/>
          <p:cNvSpPr/>
          <p:nvPr/>
        </p:nvSpPr>
        <p:spPr>
          <a:xfrm>
            <a:off x="6372912" y="1971976"/>
            <a:ext cx="4332456" cy="414336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Aceitação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225705" y="6350913"/>
            <a:ext cx="1391866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DEVOLVER BACKOFFICE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9547848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711315" y="6350913"/>
            <a:ext cx="1367847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DEVOLVER </a:t>
            </a: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AO COMERCIAL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048500" y="6344079"/>
            <a:ext cx="1087414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SUBMETER PEDIDO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758250" y="5417005"/>
            <a:ext cx="7539532" cy="2371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bg2">
                    <a:lumMod val="50000"/>
                  </a:schemeClr>
                </a:solidFill>
              </a:rPr>
              <a:t>Observações…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758250" y="4933709"/>
            <a:ext cx="1836610" cy="249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ELIMINAR TODOS</a:t>
            </a:r>
          </a:p>
        </p:txBody>
      </p:sp>
      <p:sp>
        <p:nvSpPr>
          <p:cNvPr id="95" name="Rectangle 94"/>
          <p:cNvSpPr>
            <a:spLocks noChangeAspect="1"/>
          </p:cNvSpPr>
          <p:nvPr/>
        </p:nvSpPr>
        <p:spPr>
          <a:xfrm>
            <a:off x="2705979" y="5833535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0" name="Half Frame 99"/>
          <p:cNvSpPr>
            <a:spLocks noChangeAspect="1"/>
          </p:cNvSpPr>
          <p:nvPr/>
        </p:nvSpPr>
        <p:spPr>
          <a:xfrm rot="13109487">
            <a:off x="2737120" y="5834877"/>
            <a:ext cx="45719" cy="78785"/>
          </a:xfrm>
          <a:prstGeom prst="halfFrame">
            <a:avLst>
              <a:gd name="adj1" fmla="val 26716"/>
              <a:gd name="adj2" fmla="val 283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805354" y="5796305"/>
            <a:ext cx="390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Validou que os documentos necessários foram efetivamente os carregados?</a:t>
            </a:r>
          </a:p>
        </p:txBody>
      </p:sp>
      <p:sp>
        <p:nvSpPr>
          <p:cNvPr id="105" name="Rectangle 104"/>
          <p:cNvSpPr>
            <a:spLocks noChangeAspect="1"/>
          </p:cNvSpPr>
          <p:nvPr/>
        </p:nvSpPr>
        <p:spPr>
          <a:xfrm>
            <a:off x="2705979" y="6088123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6" name="TextBox 105"/>
          <p:cNvSpPr txBox="1"/>
          <p:nvPr/>
        </p:nvSpPr>
        <p:spPr>
          <a:xfrm>
            <a:off x="2805354" y="6050893"/>
            <a:ext cx="390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2">
                    <a:lumMod val="25000"/>
                  </a:schemeClr>
                </a:solidFill>
              </a:rPr>
              <a:t>Na presença do cliente?</a:t>
            </a:r>
          </a:p>
        </p:txBody>
      </p:sp>
      <p:graphicFrame>
        <p:nvGraphicFramePr>
          <p:cNvPr id="118" name="Table 117"/>
          <p:cNvGraphicFramePr>
            <a:graphicFrameLocks noGrp="1"/>
          </p:cNvGraphicFramePr>
          <p:nvPr>
            <p:extLst/>
          </p:nvPr>
        </p:nvGraphicFramePr>
        <p:xfrm>
          <a:off x="2758251" y="2737694"/>
          <a:ext cx="7626467" cy="1048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786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402785623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683881">
                  <a:extLst>
                    <a:ext uri="{9D8B030D-6E8A-4147-A177-3AD203B41FA5}">
                      <a16:colId xmlns:a16="http://schemas.microsoft.com/office/drawing/2014/main" val="2465976563"/>
                    </a:ext>
                  </a:extLst>
                </a:gridCol>
              </a:tblGrid>
              <a:tr h="209821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Tipo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Interveniente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Data Validade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CONTRATO DE ADESÃO AO SISTEMA REDUNIQ DE  ACEITAÇÃO DE PAGAMENTOS COM CARTÕES (CP) </a:t>
                      </a:r>
                      <a:endParaRPr lang="pt-PT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526278</a:t>
                      </a:r>
                      <a:endParaRPr kumimoji="0" lang="pt-PT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FDDDD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Desconhecido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FORMULÁRIO 2 (F1)</a:t>
                      </a:r>
                      <a:endParaRPr lang="pt-PT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162243839</a:t>
                      </a:r>
                      <a:endParaRPr kumimoji="0" lang="pt-PT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DFDDDD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7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Desconhecido</a:t>
                      </a:r>
                      <a:endParaRPr kumimoji="0" lang="pt-PT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FDDDD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59582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FORMULÁRIO 2 (F2)</a:t>
                      </a:r>
                      <a:endParaRPr lang="pt-PT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162243839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7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Desconhecido</a:t>
                      </a:r>
                      <a:endParaRPr kumimoji="0" lang="pt-PT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FDDDD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326360"/>
                  </a:ext>
                </a:extLst>
              </a:tr>
            </a:tbl>
          </a:graphicData>
        </a:graphic>
      </p:graphicFrame>
      <p:sp>
        <p:nvSpPr>
          <p:cNvPr id="119" name="TextBox 118"/>
          <p:cNvSpPr txBox="1"/>
          <p:nvPr/>
        </p:nvSpPr>
        <p:spPr>
          <a:xfrm>
            <a:off x="2671315" y="5234117"/>
            <a:ext cx="26810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>
                <a:solidFill>
                  <a:schemeClr val="bg2">
                    <a:lumMod val="25000"/>
                  </a:schemeClr>
                </a:solidFill>
              </a:rPr>
              <a:t>Observações:</a:t>
            </a: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770" y="3033230"/>
            <a:ext cx="139288" cy="139288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309" y="3285373"/>
            <a:ext cx="139288" cy="139288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309" y="3551460"/>
            <a:ext cx="139288" cy="139288"/>
          </a:xfrm>
          <a:prstGeom prst="rect">
            <a:avLst/>
          </a:prstGeom>
        </p:spPr>
      </p:pic>
      <p:grpSp>
        <p:nvGrpSpPr>
          <p:cNvPr id="129" name="Group 128"/>
          <p:cNvGrpSpPr>
            <a:grpSpLocks noChangeAspect="1"/>
          </p:cNvGrpSpPr>
          <p:nvPr/>
        </p:nvGrpSpPr>
        <p:grpSpPr>
          <a:xfrm>
            <a:off x="8048118" y="6466702"/>
            <a:ext cx="216000" cy="216000"/>
            <a:chOff x="2133905" y="990905"/>
            <a:chExt cx="5609626" cy="5609626"/>
          </a:xfrm>
        </p:grpSpPr>
        <p:sp>
          <p:nvSpPr>
            <p:cNvPr id="130" name="Isosceles Triangle 129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6" name="Rectangle 135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7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16.D| Ecrãs </a:t>
            </a:r>
            <a:r>
              <a:rPr lang="pt-PT" sz="1600" dirty="0"/>
              <a:t>de suporte à Jornada de Cliente – Cenário </a:t>
            </a:r>
            <a:r>
              <a:rPr lang="pt-PT" sz="1600" dirty="0" smtClean="0"/>
              <a:t>Assinatura Digital: Submeter Pack Contratual para validação</a:t>
            </a:r>
            <a:endParaRPr lang="pt-PT" sz="1600" dirty="0"/>
          </a:p>
        </p:txBody>
      </p:sp>
      <p:sp>
        <p:nvSpPr>
          <p:cNvPr id="59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2ª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53" name="Rectângulo 71">
            <a:hlinkClick r:id="rId7" action="ppaction://hlinksldjump"/>
          </p:cNvPr>
          <p:cNvSpPr/>
          <p:nvPr/>
        </p:nvSpPr>
        <p:spPr>
          <a:xfrm>
            <a:off x="3401254" y="2260317"/>
            <a:ext cx="6172559" cy="1881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4" name="Rectângulo 74"/>
          <p:cNvSpPr/>
          <p:nvPr/>
        </p:nvSpPr>
        <p:spPr>
          <a:xfrm>
            <a:off x="3399352" y="2260316"/>
            <a:ext cx="6174461" cy="3166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bg2">
                    <a:lumMod val="50000"/>
                  </a:schemeClr>
                </a:solidFill>
              </a:rPr>
              <a:t>SUBMETER PEDIDO</a:t>
            </a:r>
          </a:p>
        </p:txBody>
      </p:sp>
      <p:sp>
        <p:nvSpPr>
          <p:cNvPr id="55" name="Rectângulo 74"/>
          <p:cNvSpPr/>
          <p:nvPr/>
        </p:nvSpPr>
        <p:spPr>
          <a:xfrm>
            <a:off x="9368219" y="2346621"/>
            <a:ext cx="144000" cy="144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490110" y="2734484"/>
            <a:ext cx="5954216" cy="537268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buSzPct val="200000"/>
              <a:buBlip>
                <a:blip r:embed="rId8"/>
              </a:buBlip>
            </a:pPr>
            <a:r>
              <a:rPr lang="pt-PT" sz="1100" dirty="0">
                <a:solidFill>
                  <a:srgbClr val="C00000"/>
                </a:solidFill>
              </a:rPr>
              <a:t>Ao efetuar a submissão, o processo irá continuar o tratamento. Deseja continuar?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656641" y="3480045"/>
            <a:ext cx="1189215" cy="389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CONTINUAR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107595" y="3480045"/>
            <a:ext cx="1189215" cy="38933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grpSp>
        <p:nvGrpSpPr>
          <p:cNvPr id="65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68" name="Rounded Rectangle 67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70" name="Rectangle 69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9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1" name="Half Frame 70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2" name="Rectangle 71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Abertura de Processo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0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79" name="L-Shape 78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09" name="Rectangle 108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80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0504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927" y="1964695"/>
            <a:ext cx="12324899" cy="2511771"/>
          </a:xfrm>
        </p:spPr>
        <p:txBody>
          <a:bodyPr>
            <a:normAutofit/>
          </a:bodyPr>
          <a:lstStyle/>
          <a:p>
            <a:pPr lvl="1"/>
            <a:r>
              <a:rPr lang="pt-PT" sz="2400" b="1" kern="1200" dirty="0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Ecrãs </a:t>
            </a:r>
            <a:r>
              <a:rPr lang="pt-PT" sz="2400" b="1" kern="1200" dirty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de suporte Consultas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E202-FF3E-4B51-B6A2-82C701AAD325}" type="slidenum">
              <a:rPr lang="pt-PT" sz="1100" smtClean="0"/>
              <a:t>81</a:t>
            </a:fld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106587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1508004" y="1748814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78101" y="1752752"/>
            <a:ext cx="8090971" cy="4861839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CONSULTAS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" name="Text Placeholder 2"/>
          <p:cNvSpPr txBox="1">
            <a:spLocks/>
          </p:cNvSpPr>
          <p:nvPr/>
        </p:nvSpPr>
        <p:spPr>
          <a:xfrm>
            <a:off x="418310" y="69184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17.A| Ecrãs </a:t>
            </a:r>
            <a:r>
              <a:rPr lang="pt-PT" sz="1600" dirty="0"/>
              <a:t>de suporte à Jornada de Cliente – </a:t>
            </a:r>
            <a:r>
              <a:rPr lang="pt-PT" sz="1600" dirty="0" smtClean="0"/>
              <a:t>Consultas </a:t>
            </a:r>
            <a:endParaRPr lang="pt-PT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763451" y="2107537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rgbClr val="002060"/>
                </a:solidFill>
              </a:rPr>
              <a:t>PESQUISA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112" name="L-Shape 111"/>
          <p:cNvSpPr>
            <a:spLocks noChangeAspect="1"/>
          </p:cNvSpPr>
          <p:nvPr/>
        </p:nvSpPr>
        <p:spPr>
          <a:xfrm rot="18841292" flipH="1" flipV="1">
            <a:off x="2732199" y="2194564"/>
            <a:ext cx="62502" cy="62502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55" name="TextBox 54"/>
          <p:cNvSpPr txBox="1"/>
          <p:nvPr/>
        </p:nvSpPr>
        <p:spPr>
          <a:xfrm>
            <a:off x="2719261" y="2339470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Nº de Pedido</a:t>
            </a:r>
          </a:p>
        </p:txBody>
      </p:sp>
      <p:sp>
        <p:nvSpPr>
          <p:cNvPr id="138" name="Rectangle 137"/>
          <p:cNvSpPr/>
          <p:nvPr/>
        </p:nvSpPr>
        <p:spPr>
          <a:xfrm rot="5400000">
            <a:off x="8436132" y="4030700"/>
            <a:ext cx="4300458" cy="165421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9" name="Rectangle 130"/>
          <p:cNvSpPr/>
          <p:nvPr/>
        </p:nvSpPr>
        <p:spPr>
          <a:xfrm rot="5400000">
            <a:off x="9667415" y="4730573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1" name="L-Shape 129"/>
          <p:cNvSpPr>
            <a:spLocks noChangeAspect="1"/>
          </p:cNvSpPr>
          <p:nvPr/>
        </p:nvSpPr>
        <p:spPr>
          <a:xfrm rot="18841292">
            <a:off x="10558408" y="6052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97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 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5" name="L-Shape 154"/>
          <p:cNvSpPr>
            <a:spLocks noChangeAspect="1"/>
          </p:cNvSpPr>
          <p:nvPr/>
        </p:nvSpPr>
        <p:spPr>
          <a:xfrm rot="2758708" flipV="1">
            <a:off x="10568550" y="2068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92" name="TextBox 91"/>
          <p:cNvSpPr txBox="1"/>
          <p:nvPr/>
        </p:nvSpPr>
        <p:spPr>
          <a:xfrm>
            <a:off x="6388288" y="2354538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Tipo de Documento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719261" y="2521931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Nº de Pedido…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388288" y="2495231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50000"/>
                  </a:schemeClr>
                </a:solidFill>
              </a:rPr>
              <a:t>Tipo de Documento…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367212" y="2680883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Nº de Documento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388288" y="2849820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Nº de Documento…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719261" y="3105982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Dada do Pedido - De: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719261" y="3282099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50000"/>
                  </a:schemeClr>
                </a:solidFill>
              </a:rPr>
              <a:t>Data do Pedido – De….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680340" y="2699349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Estado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731436" y="2880938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tx1"/>
                </a:solidFill>
              </a:rPr>
              <a:t>Em Curso</a:t>
            </a:r>
            <a:endParaRPr lang="pt-PT" sz="700" dirty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388288" y="3096902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Dade de Pedido – Até: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388288" y="3265538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Data de Pedido – Até…..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8813723" y="3733570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PESQUISA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991" y="3249138"/>
            <a:ext cx="213856" cy="213856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604" y="3237318"/>
            <a:ext cx="213856" cy="213856"/>
          </a:xfrm>
          <a:prstGeom prst="rect">
            <a:avLst/>
          </a:prstGeom>
        </p:spPr>
      </p:pic>
      <p:sp>
        <p:nvSpPr>
          <p:cNvPr id="153" name="L-Shape 129"/>
          <p:cNvSpPr>
            <a:spLocks noChangeAspect="1"/>
          </p:cNvSpPr>
          <p:nvPr/>
        </p:nvSpPr>
        <p:spPr>
          <a:xfrm rot="18841292">
            <a:off x="6111914" y="293243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56" name="L-Shape 129"/>
          <p:cNvSpPr>
            <a:spLocks noChangeAspect="1"/>
          </p:cNvSpPr>
          <p:nvPr/>
        </p:nvSpPr>
        <p:spPr>
          <a:xfrm rot="18841292">
            <a:off x="9700531" y="2552824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grpSp>
        <p:nvGrpSpPr>
          <p:cNvPr id="134" name="Group 133"/>
          <p:cNvGrpSpPr>
            <a:grpSpLocks noChangeAspect="1"/>
          </p:cNvGrpSpPr>
          <p:nvPr/>
        </p:nvGrpSpPr>
        <p:grpSpPr>
          <a:xfrm>
            <a:off x="9895024" y="3850980"/>
            <a:ext cx="216000" cy="216000"/>
            <a:chOff x="2133905" y="990905"/>
            <a:chExt cx="5609626" cy="5609626"/>
          </a:xfrm>
        </p:grpSpPr>
        <p:sp>
          <p:nvSpPr>
            <p:cNvPr id="135" name="Isosceles Triangle 134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6" name="Rectangle 135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pic>
        <p:nvPicPr>
          <p:cNvPr id="191" name="Picture 19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102" name="Half Frame 101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3" name="Rectangle 102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     Abertura de Processo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07" name="Rectangle 106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Consultas</a:t>
            </a: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10" name="L-Shape 109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11" name="Rectangle 110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10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82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9590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1508004" y="1748814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2" name="Rounded Rectangle 71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rgbClr val="E3482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578101" y="1752752"/>
            <a:ext cx="8090971" cy="4861839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11315" y="6350913"/>
            <a:ext cx="895120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CANCELAR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CONSULTAS 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4310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" name="Text Placeholder 2"/>
          <p:cNvSpPr txBox="1">
            <a:spLocks/>
          </p:cNvSpPr>
          <p:nvPr/>
        </p:nvSpPr>
        <p:spPr>
          <a:xfrm>
            <a:off x="418310" y="69184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17.B| Ecrãs </a:t>
            </a:r>
            <a:r>
              <a:rPr lang="pt-PT" sz="1600" dirty="0"/>
              <a:t>de suporte à Jornada de Cliente – </a:t>
            </a:r>
            <a:r>
              <a:rPr lang="pt-PT" sz="1600" dirty="0" smtClean="0"/>
              <a:t>Consultas </a:t>
            </a:r>
            <a:endParaRPr lang="pt-PT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763451" y="2107537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rgbClr val="002060"/>
                </a:solidFill>
              </a:rPr>
              <a:t>PESQUISA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112" name="L-Shape 111"/>
          <p:cNvSpPr>
            <a:spLocks noChangeAspect="1"/>
          </p:cNvSpPr>
          <p:nvPr/>
        </p:nvSpPr>
        <p:spPr>
          <a:xfrm rot="18841292" flipH="1" flipV="1">
            <a:off x="2732199" y="2194564"/>
            <a:ext cx="62502" cy="62502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55" name="TextBox 54"/>
          <p:cNvSpPr txBox="1"/>
          <p:nvPr/>
        </p:nvSpPr>
        <p:spPr>
          <a:xfrm>
            <a:off x="2719261" y="2339470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Nº de Pedido</a:t>
            </a:r>
          </a:p>
        </p:txBody>
      </p:sp>
      <p:sp>
        <p:nvSpPr>
          <p:cNvPr id="138" name="Rectangle 137"/>
          <p:cNvSpPr/>
          <p:nvPr/>
        </p:nvSpPr>
        <p:spPr>
          <a:xfrm rot="5400000">
            <a:off x="8436132" y="4030700"/>
            <a:ext cx="4300458" cy="165421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9" name="Rectangle 130"/>
          <p:cNvSpPr/>
          <p:nvPr/>
        </p:nvSpPr>
        <p:spPr>
          <a:xfrm rot="5400000">
            <a:off x="9667415" y="4730573"/>
            <a:ext cx="1836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1" name="L-Shape 129"/>
          <p:cNvSpPr>
            <a:spLocks noChangeAspect="1"/>
          </p:cNvSpPr>
          <p:nvPr/>
        </p:nvSpPr>
        <p:spPr>
          <a:xfrm rot="18841292">
            <a:off x="10558408" y="6052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97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 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5" name="L-Shape 154"/>
          <p:cNvSpPr>
            <a:spLocks noChangeAspect="1"/>
          </p:cNvSpPr>
          <p:nvPr/>
        </p:nvSpPr>
        <p:spPr>
          <a:xfrm rot="2758708" flipV="1">
            <a:off x="10568550" y="2068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92" name="TextBox 91"/>
          <p:cNvSpPr txBox="1"/>
          <p:nvPr/>
        </p:nvSpPr>
        <p:spPr>
          <a:xfrm>
            <a:off x="6388288" y="2354538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Tipo de Documento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719261" y="2521931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Nº de Pedido…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388288" y="2495231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50000"/>
                  </a:schemeClr>
                </a:solidFill>
              </a:rPr>
              <a:t>Tipo de Documento…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367212" y="2680883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Nº de Documento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388288" y="2849820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Nº de Documento…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719261" y="3105982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Dada do Pedido - De: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719261" y="3282099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50000"/>
                  </a:schemeClr>
                </a:solidFill>
              </a:rPr>
              <a:t>Data do Pedido – De….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680340" y="2699349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Estado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731436" y="2880938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tx1"/>
                </a:solidFill>
              </a:rPr>
              <a:t>Em Curso</a:t>
            </a:r>
            <a:endParaRPr lang="pt-PT" sz="700" dirty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388288" y="3096902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Dade de Pedido – Até: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388288" y="3265538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Data de Pedido – Até…..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784931"/>
              </p:ext>
            </p:extLst>
          </p:nvPr>
        </p:nvGraphicFramePr>
        <p:xfrm>
          <a:off x="2691353" y="4247501"/>
          <a:ext cx="7698719" cy="727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120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1283120">
                  <a:extLst>
                    <a:ext uri="{9D8B030D-6E8A-4147-A177-3AD203B41FA5}">
                      <a16:colId xmlns:a16="http://schemas.microsoft.com/office/drawing/2014/main" val="1478066307"/>
                    </a:ext>
                  </a:extLst>
                </a:gridCol>
                <a:gridCol w="1283120">
                  <a:extLst>
                    <a:ext uri="{9D8B030D-6E8A-4147-A177-3AD203B41FA5}">
                      <a16:colId xmlns:a16="http://schemas.microsoft.com/office/drawing/2014/main" val="3652032686"/>
                    </a:ext>
                  </a:extLst>
                </a:gridCol>
                <a:gridCol w="1515829">
                  <a:extLst>
                    <a:ext uri="{9D8B030D-6E8A-4147-A177-3AD203B41FA5}">
                      <a16:colId xmlns:a16="http://schemas.microsoft.com/office/drawing/2014/main" val="2233312439"/>
                    </a:ext>
                  </a:extLst>
                </a:gridCol>
                <a:gridCol w="1589326">
                  <a:extLst>
                    <a:ext uri="{9D8B030D-6E8A-4147-A177-3AD203B41FA5}">
                      <a16:colId xmlns:a16="http://schemas.microsoft.com/office/drawing/2014/main" val="1118197483"/>
                    </a:ext>
                  </a:extLst>
                </a:gridCol>
                <a:gridCol w="744204">
                  <a:extLst>
                    <a:ext uri="{9D8B030D-6E8A-4147-A177-3AD203B41FA5}">
                      <a16:colId xmlns:a16="http://schemas.microsoft.com/office/drawing/2014/main" val="1048891658"/>
                    </a:ext>
                  </a:extLst>
                </a:gridCol>
              </a:tblGrid>
              <a:tr h="227791">
                <a:tc>
                  <a:txBody>
                    <a:bodyPr/>
                    <a:lstStyle/>
                    <a:p>
                      <a:pPr algn="ctr"/>
                      <a:r>
                        <a:rPr lang="pt-PT" sz="600" dirty="0" smtClean="0"/>
                        <a:t>Nº Pedido</a:t>
                      </a:r>
                      <a:endParaRPr lang="pt-PT" sz="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600" dirty="0" smtClean="0"/>
                        <a:t>NIPC</a:t>
                      </a:r>
                      <a:endParaRPr lang="pt-PT" sz="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/>
                        <a:t>NOME DA EMPRESA</a:t>
                      </a: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600" dirty="0" smtClean="0">
                          <a:solidFill>
                            <a:schemeClr val="bg1"/>
                          </a:solidFill>
                          <a:latin typeface="+mn-lt"/>
                        </a:rPr>
                        <a:t>Estado</a:t>
                      </a:r>
                      <a:endParaRPr lang="pt-PT" sz="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600" dirty="0" smtClean="0">
                          <a:solidFill>
                            <a:schemeClr val="bg1"/>
                          </a:solidFill>
                          <a:latin typeface="+mn-lt"/>
                        </a:rPr>
                        <a:t>Estado de Conclusão</a:t>
                      </a:r>
                      <a:endParaRPr lang="pt-PT" sz="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25247"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240370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529463466</a:t>
                      </a: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Empresa Unipessoal</a:t>
                      </a:r>
                      <a:r>
                        <a:rPr lang="pt-PT" sz="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 TESTES</a:t>
                      </a: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Pedente</a:t>
                      </a:r>
                      <a:r>
                        <a:rPr lang="pt-PT" sz="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 de Arquivo </a:t>
                      </a:r>
                      <a:r>
                        <a:rPr lang="pt-PT" sz="6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Fisico</a:t>
                      </a: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Em Curso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  <a:tr h="253545"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/>
                        <a:t>240380</a:t>
                      </a: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529463466</a:t>
                      </a: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Empresa Unipessoal</a:t>
                      </a:r>
                      <a:r>
                        <a:rPr lang="pt-PT" sz="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 TESTES</a:t>
                      </a: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Tratamento em </a:t>
                      </a:r>
                      <a:r>
                        <a:rPr lang="pt-PT" sz="6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Backoffice</a:t>
                      </a: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Em Curso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639456"/>
                  </a:ext>
                </a:extLst>
              </a:tr>
            </a:tbl>
          </a:graphicData>
        </a:graphic>
      </p:graphicFrame>
      <p:sp>
        <p:nvSpPr>
          <p:cNvPr id="149" name="TextBox 148"/>
          <p:cNvSpPr txBox="1"/>
          <p:nvPr/>
        </p:nvSpPr>
        <p:spPr>
          <a:xfrm>
            <a:off x="9686626" y="5035314"/>
            <a:ext cx="774700" cy="184666"/>
          </a:xfrm>
          <a:prstGeom prst="rect">
            <a:avLst/>
          </a:prstGeom>
          <a:noFill/>
          <a:ln w="9525" cap="flat" cmpd="sng" algn="ctr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1 - 1,   2 no Total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8971101" y="5035314"/>
            <a:ext cx="671734" cy="184666"/>
          </a:xfrm>
          <a:prstGeom prst="rect">
            <a:avLst/>
          </a:prstGeom>
          <a:noFill/>
          <a:ln w="9525" cap="flat" cmpd="sng" algn="ctr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pt-PT" sz="600" kern="0" dirty="0">
                <a:solidFill>
                  <a:srgbClr val="E7E6E6">
                    <a:lumMod val="25000"/>
                  </a:srgbClr>
                </a:solidFill>
                <a:latin typeface="Arial Nova" panose="020B0504020202020204" pitchFamily="34" charset="0"/>
              </a:rPr>
              <a:t>Sem Páginas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8813723" y="3733570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PESQUISA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991" y="3249138"/>
            <a:ext cx="213856" cy="213856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604" y="3237318"/>
            <a:ext cx="213856" cy="213856"/>
          </a:xfrm>
          <a:prstGeom prst="rect">
            <a:avLst/>
          </a:prstGeom>
        </p:spPr>
      </p:pic>
      <p:sp>
        <p:nvSpPr>
          <p:cNvPr id="153" name="L-Shape 129"/>
          <p:cNvSpPr>
            <a:spLocks noChangeAspect="1"/>
          </p:cNvSpPr>
          <p:nvPr/>
        </p:nvSpPr>
        <p:spPr>
          <a:xfrm rot="18841292">
            <a:off x="6111914" y="293243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56" name="L-Shape 129"/>
          <p:cNvSpPr>
            <a:spLocks noChangeAspect="1"/>
          </p:cNvSpPr>
          <p:nvPr/>
        </p:nvSpPr>
        <p:spPr>
          <a:xfrm rot="18841292">
            <a:off x="9700531" y="2552824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571" y="4492803"/>
            <a:ext cx="147146" cy="147146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097" y="4713941"/>
            <a:ext cx="147146" cy="147146"/>
          </a:xfrm>
          <a:prstGeom prst="rect">
            <a:avLst/>
          </a:prstGeom>
        </p:spPr>
      </p:pic>
      <p:grpSp>
        <p:nvGrpSpPr>
          <p:cNvPr id="134" name="Group 133"/>
          <p:cNvGrpSpPr>
            <a:grpSpLocks noChangeAspect="1"/>
          </p:cNvGrpSpPr>
          <p:nvPr/>
        </p:nvGrpSpPr>
        <p:grpSpPr>
          <a:xfrm>
            <a:off x="9950442" y="4543705"/>
            <a:ext cx="216000" cy="216000"/>
            <a:chOff x="2133905" y="990905"/>
            <a:chExt cx="5609626" cy="5609626"/>
          </a:xfrm>
        </p:grpSpPr>
        <p:sp>
          <p:nvSpPr>
            <p:cNvPr id="135" name="Isosceles Triangle 134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6" name="Rectangle 135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pic>
        <p:nvPicPr>
          <p:cNvPr id="191" name="Picture 19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83" name="Half Frame 82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4" name="Rectangle 83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     Abertura de Processo</a:t>
            </a: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8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     Consultas</a:t>
            </a: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98" name="L-Shape 97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00" name="Rectangle 99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11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83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2536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927" y="1964695"/>
            <a:ext cx="12324899" cy="2511771"/>
          </a:xfrm>
        </p:spPr>
        <p:txBody>
          <a:bodyPr>
            <a:normAutofit/>
          </a:bodyPr>
          <a:lstStyle/>
          <a:p>
            <a:pPr lvl="1"/>
            <a:r>
              <a:rPr lang="pt-PT" sz="2400" b="1" kern="1200" dirty="0" smtClean="0">
                <a:solidFill>
                  <a:srgbClr val="11447C"/>
                </a:solidFill>
                <a:latin typeface="Trebuchet MS" panose="020B0703020202090204" pitchFamily="34" charset="0"/>
                <a:ea typeface="+mn-ea"/>
                <a:cs typeface="+mn-cs"/>
              </a:rPr>
              <a:t>Ecrãs de Filas de Trabalho Externas</a:t>
            </a:r>
            <a:endParaRPr lang="pt-PT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245447" y="6479430"/>
            <a:ext cx="611194" cy="262800"/>
          </a:xfrm>
        </p:spPr>
        <p:txBody>
          <a:bodyPr/>
          <a:lstStyle/>
          <a:p>
            <a:pPr>
              <a:defRPr/>
            </a:pPr>
            <a:fld id="{1FAFB840-76CE-41EF-B747-2BE4D5F08FE3}" type="slidenum">
              <a:rPr lang="pt-PT" sz="1100" smtClean="0"/>
              <a:pPr>
                <a:defRPr/>
              </a:pPr>
              <a:t>84</a:t>
            </a:fld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64486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18.A </a:t>
            </a:r>
            <a:r>
              <a:rPr lang="pt-PT" sz="1600" dirty="0"/>
              <a:t>|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– </a:t>
            </a:r>
            <a:r>
              <a:rPr lang="pt-PT" sz="1600" dirty="0" smtClean="0"/>
              <a:t>Parecer de Elegibilidade</a:t>
            </a:r>
            <a:endParaRPr lang="pt-PT" sz="1600" dirty="0"/>
          </a:p>
        </p:txBody>
      </p:sp>
      <p:sp>
        <p:nvSpPr>
          <p:cNvPr id="71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2ª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78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9" name="Rounded Rectangle 78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910620" y="4986071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PENDENTES DE ENVIO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3"/>
          <a:srcRect l="-1" r="44718" b="583"/>
          <a:stretch/>
        </p:blipFill>
        <p:spPr>
          <a:xfrm>
            <a:off x="2676094" y="2620743"/>
            <a:ext cx="5202328" cy="2344709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70" name="Rectangle 69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73" name="Rectangle 72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INÍCIO</a:t>
            </a:r>
          </a:p>
        </p:txBody>
      </p:sp>
      <p:sp>
        <p:nvSpPr>
          <p:cNvPr id="74" name="L-Shape 73"/>
          <p:cNvSpPr>
            <a:spLocks noChangeAspect="1"/>
          </p:cNvSpPr>
          <p:nvPr/>
        </p:nvSpPr>
        <p:spPr>
          <a:xfrm rot="2758708" flipV="1">
            <a:off x="2807242" y="506911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2910620" y="5244556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EM TRATAMENTO DE BACKOFFICE</a:t>
            </a:r>
          </a:p>
        </p:txBody>
      </p:sp>
      <p:sp>
        <p:nvSpPr>
          <p:cNvPr id="76" name="L-Shape 75"/>
          <p:cNvSpPr>
            <a:spLocks noChangeAspect="1"/>
          </p:cNvSpPr>
          <p:nvPr/>
        </p:nvSpPr>
        <p:spPr>
          <a:xfrm rot="2758708" flipV="1">
            <a:off x="2807242" y="5327601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2910620" y="5503041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DEVOLVIDOS BACKOFFICE</a:t>
            </a:r>
          </a:p>
        </p:txBody>
      </p:sp>
      <p:sp>
        <p:nvSpPr>
          <p:cNvPr id="80" name="L-Shape 79"/>
          <p:cNvSpPr>
            <a:spLocks noChangeAspect="1"/>
          </p:cNvSpPr>
          <p:nvPr/>
        </p:nvSpPr>
        <p:spPr>
          <a:xfrm rot="2758708" flipV="1">
            <a:off x="2807242" y="558608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81" name="TextBox 80"/>
          <p:cNvSpPr txBox="1"/>
          <p:nvPr/>
        </p:nvSpPr>
        <p:spPr>
          <a:xfrm>
            <a:off x="2910620" y="5761526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EM FASE DE ACEITAÇÃO</a:t>
            </a:r>
          </a:p>
        </p:txBody>
      </p:sp>
      <p:sp>
        <p:nvSpPr>
          <p:cNvPr id="83" name="L-Shape 82"/>
          <p:cNvSpPr>
            <a:spLocks noChangeAspect="1"/>
          </p:cNvSpPr>
          <p:nvPr/>
        </p:nvSpPr>
        <p:spPr>
          <a:xfrm rot="2758708" flipV="1">
            <a:off x="2807242" y="5844571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86" name="TextBox 85"/>
          <p:cNvSpPr txBox="1"/>
          <p:nvPr/>
        </p:nvSpPr>
        <p:spPr>
          <a:xfrm>
            <a:off x="2676093" y="2110814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70C0"/>
                </a:solidFill>
              </a:rPr>
              <a:t>PERFORMANCE DIÁRIA: 00-00-0000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238813" y="4612594"/>
            <a:ext cx="588476" cy="239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052438" y="4725773"/>
            <a:ext cx="588476" cy="1342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866063" y="4821060"/>
            <a:ext cx="58847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679688" y="4445117"/>
            <a:ext cx="588476" cy="4191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493312" y="4825359"/>
            <a:ext cx="588476" cy="3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2" name="Rectangle 91"/>
          <p:cNvSpPr>
            <a:spLocks noChangeAspect="1"/>
          </p:cNvSpPr>
          <p:nvPr/>
        </p:nvSpPr>
        <p:spPr>
          <a:xfrm>
            <a:off x="8464402" y="2087180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>
                <a:solidFill>
                  <a:schemeClr val="tx1"/>
                </a:solidFill>
              </a:rPr>
              <a:t>PENDENTES DE ENVIO</a:t>
            </a:r>
          </a:p>
        </p:txBody>
      </p:sp>
      <p:sp>
        <p:nvSpPr>
          <p:cNvPr id="93" name="Rectangle 92"/>
          <p:cNvSpPr/>
          <p:nvPr/>
        </p:nvSpPr>
        <p:spPr>
          <a:xfrm>
            <a:off x="8041515" y="2087180"/>
            <a:ext cx="396000" cy="3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75</a:t>
            </a:r>
          </a:p>
        </p:txBody>
      </p:sp>
      <p:sp>
        <p:nvSpPr>
          <p:cNvPr id="95" name="Rectangle 94"/>
          <p:cNvSpPr>
            <a:spLocks noChangeAspect="1"/>
          </p:cNvSpPr>
          <p:nvPr/>
        </p:nvSpPr>
        <p:spPr>
          <a:xfrm>
            <a:off x="8464402" y="2531238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>
                <a:solidFill>
                  <a:schemeClr val="tx1"/>
                </a:solidFill>
              </a:rPr>
              <a:t>EM TRATAMENTO BACKOFFICE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041515" y="2531238"/>
            <a:ext cx="396000" cy="39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60</a:t>
            </a:r>
          </a:p>
        </p:txBody>
      </p:sp>
      <p:sp>
        <p:nvSpPr>
          <p:cNvPr id="97" name="Rectangle 96"/>
          <p:cNvSpPr>
            <a:spLocks noChangeAspect="1"/>
          </p:cNvSpPr>
          <p:nvPr/>
        </p:nvSpPr>
        <p:spPr>
          <a:xfrm>
            <a:off x="8464402" y="2975296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700" b="1" dirty="0">
                <a:solidFill>
                  <a:schemeClr val="tx1"/>
                </a:solidFill>
              </a:rPr>
              <a:t>DEVOLVIDOS BACKOFFICE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041515" y="2975296"/>
            <a:ext cx="3960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15</a:t>
            </a:r>
          </a:p>
        </p:txBody>
      </p:sp>
      <p:sp>
        <p:nvSpPr>
          <p:cNvPr id="99" name="Rectangle 98"/>
          <p:cNvSpPr>
            <a:spLocks noChangeAspect="1"/>
          </p:cNvSpPr>
          <p:nvPr/>
        </p:nvSpPr>
        <p:spPr>
          <a:xfrm>
            <a:off x="8464402" y="3419354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700" b="1" dirty="0">
                <a:solidFill>
                  <a:schemeClr val="tx1"/>
                </a:solidFill>
              </a:rPr>
              <a:t>EM FASE DE ACEITAÇÃO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8041515" y="3419354"/>
            <a:ext cx="396000" cy="39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125</a:t>
            </a:r>
          </a:p>
        </p:txBody>
      </p:sp>
      <p:sp>
        <p:nvSpPr>
          <p:cNvPr id="101" name="Rectangle 100"/>
          <p:cNvSpPr>
            <a:spLocks noChangeAspect="1"/>
          </p:cNvSpPr>
          <p:nvPr/>
        </p:nvSpPr>
        <p:spPr>
          <a:xfrm>
            <a:off x="8464402" y="3863411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9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 smtClean="0">
                <a:solidFill>
                  <a:schemeClr val="tx1"/>
                </a:solidFill>
              </a:rPr>
              <a:t>EM FASE DE PARECERES DE ELEGIBILIDADE</a:t>
            </a:r>
            <a:endParaRPr lang="pt-PT" sz="800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041515" y="3863411"/>
            <a:ext cx="396000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 smtClean="0">
                <a:solidFill>
                  <a:schemeClr val="bg2">
                    <a:lumMod val="10000"/>
                  </a:schemeClr>
                </a:solidFill>
              </a:rPr>
              <a:t>20</a:t>
            </a:r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12974"/>
            <a:ext cx="1135275" cy="318221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25" y="1805446"/>
            <a:ext cx="76806" cy="76806"/>
          </a:xfrm>
          <a:prstGeom prst="rect">
            <a:avLst/>
          </a:prstGeom>
        </p:spPr>
      </p:pic>
      <p:sp>
        <p:nvSpPr>
          <p:cNvPr id="111" name="Half Frame 110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5" name="Rectangle 114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     Abertura de Processo</a:t>
            </a: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6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118" name="Rectangle 117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120" name="Rectangle 119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chemeClr val="bg1"/>
                </a:solidFill>
              </a:rPr>
              <a:t>Pareceres</a:t>
            </a:r>
            <a:endParaRPr lang="pt-PT" sz="550" b="1" kern="0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512716" y="2556884"/>
            <a:ext cx="1058481" cy="16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Parecer</a:t>
            </a:r>
            <a:r>
              <a:rPr lang="pt-PT" sz="550" kern="0" dirty="0" smtClean="0">
                <a:solidFill>
                  <a:srgbClr val="000000"/>
                </a:solidFill>
              </a:rPr>
              <a:t> </a:t>
            </a:r>
            <a:r>
              <a:rPr lang="pt-PT" sz="550" b="1" kern="0" dirty="0" smtClean="0">
                <a:solidFill>
                  <a:srgbClr val="000000"/>
                </a:solidFill>
              </a:rPr>
              <a:t>Elegibilidade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22" name="L-Shape 121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23" name="Rectangle 122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914006" y="6020011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EM FASE DE </a:t>
            </a:r>
            <a:r>
              <a:rPr lang="pt-PT" sz="800" b="1" dirty="0" smtClean="0">
                <a:solidFill>
                  <a:srgbClr val="002060"/>
                </a:solidFill>
              </a:rPr>
              <a:t>PARECERES DE ELEGIBILIDADE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125" name="L-Shape 124"/>
          <p:cNvSpPr>
            <a:spLocks noChangeAspect="1"/>
          </p:cNvSpPr>
          <p:nvPr/>
        </p:nvSpPr>
        <p:spPr>
          <a:xfrm rot="2758708" flipV="1">
            <a:off x="2810628" y="610305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26" name="Rectangle 125"/>
          <p:cNvSpPr>
            <a:spLocks noChangeAspect="1"/>
          </p:cNvSpPr>
          <p:nvPr/>
        </p:nvSpPr>
        <p:spPr>
          <a:xfrm>
            <a:off x="8447468" y="4307066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9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>
                <a:solidFill>
                  <a:schemeClr val="tx1"/>
                </a:solidFill>
              </a:rPr>
              <a:t>PENDENTES DE ENVIO PARA ARQUIVO FÍSICO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8024581" y="4307066"/>
            <a:ext cx="396000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425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201126" y="3914350"/>
            <a:ext cx="588476" cy="955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9" name="Rectangle 128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9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560448"/>
              </p:ext>
            </p:extLst>
          </p:nvPr>
        </p:nvGraphicFramePr>
        <p:xfrm>
          <a:off x="2792337" y="6248010"/>
          <a:ext cx="762269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000">
                  <a:extLst>
                    <a:ext uri="{9D8B030D-6E8A-4147-A177-3AD203B41FA5}">
                      <a16:colId xmlns:a16="http://schemas.microsoft.com/office/drawing/2014/main" val="779162220"/>
                    </a:ext>
                  </a:extLst>
                </a:gridCol>
                <a:gridCol w="1040425">
                  <a:extLst>
                    <a:ext uri="{9D8B030D-6E8A-4147-A177-3AD203B41FA5}">
                      <a16:colId xmlns:a16="http://schemas.microsoft.com/office/drawing/2014/main" val="3835823703"/>
                    </a:ext>
                  </a:extLst>
                </a:gridCol>
                <a:gridCol w="980399">
                  <a:extLst>
                    <a:ext uri="{9D8B030D-6E8A-4147-A177-3AD203B41FA5}">
                      <a16:colId xmlns:a16="http://schemas.microsoft.com/office/drawing/2014/main" val="2057806002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3157617288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4196621889"/>
                    </a:ext>
                  </a:extLst>
                </a:gridCol>
                <a:gridCol w="897670">
                  <a:extLst>
                    <a:ext uri="{9D8B030D-6E8A-4147-A177-3AD203B41FA5}">
                      <a16:colId xmlns:a16="http://schemas.microsoft.com/office/drawing/2014/main" val="374389826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</a:t>
                      </a:r>
                      <a:r>
                        <a:rPr lang="pt-PT" sz="700" baseline="0" dirty="0" smtClean="0"/>
                        <a:t>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Contrato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Data</a:t>
                      </a:r>
                      <a:r>
                        <a:rPr lang="pt-PT" sz="700" baseline="0" dirty="0" smtClean="0"/>
                        <a:t> do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Comerciante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lt1"/>
                          </a:solidFill>
                        </a:rPr>
                        <a:t>Utilizador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4729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12/08/2019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572916"/>
                  </a:ext>
                </a:extLst>
              </a:tr>
            </a:tbl>
          </a:graphicData>
        </a:graphic>
      </p:graphicFrame>
      <p:grpSp>
        <p:nvGrpSpPr>
          <p:cNvPr id="131" name="Group 130"/>
          <p:cNvGrpSpPr>
            <a:grpSpLocks noChangeAspect="1"/>
          </p:cNvGrpSpPr>
          <p:nvPr/>
        </p:nvGrpSpPr>
        <p:grpSpPr>
          <a:xfrm>
            <a:off x="10125675" y="6509685"/>
            <a:ext cx="216000" cy="216000"/>
            <a:chOff x="2133905" y="990905"/>
            <a:chExt cx="5609626" cy="5609626"/>
          </a:xfrm>
        </p:grpSpPr>
        <p:sp>
          <p:nvSpPr>
            <p:cNvPr id="132" name="Isosceles Triangle 131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3" name="Rectangle 132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135" name="L-Shape 134"/>
          <p:cNvSpPr>
            <a:spLocks noChangeAspect="1"/>
          </p:cNvSpPr>
          <p:nvPr/>
        </p:nvSpPr>
        <p:spPr>
          <a:xfrm rot="18841292">
            <a:off x="3817554" y="628672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36" name="L-Shape 135"/>
          <p:cNvSpPr>
            <a:spLocks noChangeAspect="1"/>
          </p:cNvSpPr>
          <p:nvPr/>
        </p:nvSpPr>
        <p:spPr>
          <a:xfrm rot="18841292">
            <a:off x="4850486" y="628672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37" name="L-Shape 136"/>
          <p:cNvSpPr>
            <a:spLocks noChangeAspect="1"/>
          </p:cNvSpPr>
          <p:nvPr/>
        </p:nvSpPr>
        <p:spPr>
          <a:xfrm rot="18841292">
            <a:off x="5839386" y="628672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38" name="L-Shape 137"/>
          <p:cNvSpPr>
            <a:spLocks noChangeAspect="1"/>
          </p:cNvSpPr>
          <p:nvPr/>
        </p:nvSpPr>
        <p:spPr>
          <a:xfrm rot="18841292">
            <a:off x="7586899" y="628672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77" name="L-Shape 176"/>
          <p:cNvSpPr>
            <a:spLocks noChangeAspect="1"/>
          </p:cNvSpPr>
          <p:nvPr/>
        </p:nvSpPr>
        <p:spPr>
          <a:xfrm rot="18841292">
            <a:off x="9354731" y="628672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82475" y="6410799"/>
            <a:ext cx="194771" cy="2478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85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6027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pPr lvl="0">
              <a:defRPr/>
            </a:pPr>
            <a:r>
              <a:rPr lang="pt-PT" sz="1600" dirty="0" smtClean="0">
                <a:solidFill>
                  <a:srgbClr val="0B1325"/>
                </a:solidFill>
              </a:rPr>
              <a:t>18.B |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– Parecer de Elegibilidade</a:t>
            </a:r>
            <a:endParaRPr lang="pt-PT" sz="1600" dirty="0">
              <a:solidFill>
                <a:srgbClr val="0B1325"/>
              </a:solidFill>
            </a:endParaRPr>
          </a:p>
        </p:txBody>
      </p:sp>
      <p:sp>
        <p:nvSpPr>
          <p:cNvPr id="67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2ª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56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57" name="Rounded Rectangle 56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3" name="Rectangle 92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96" name="Rectangle 95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98" name="Rectangle 97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FILA DE PARECER DE ELEGIBILIDADE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99" y="1412974"/>
            <a:ext cx="1135275" cy="318221"/>
          </a:xfrm>
          <a:prstGeom prst="rect">
            <a:avLst/>
          </a:prstGeom>
        </p:spPr>
      </p:pic>
      <p:graphicFrame>
        <p:nvGraphicFramePr>
          <p:cNvPr id="177" name="Table 176"/>
          <p:cNvGraphicFramePr>
            <a:graphicFrameLocks noGrp="1"/>
          </p:cNvGraphicFramePr>
          <p:nvPr>
            <p:extLst/>
          </p:nvPr>
        </p:nvGraphicFramePr>
        <p:xfrm>
          <a:off x="2792337" y="4433068"/>
          <a:ext cx="7622698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000">
                  <a:extLst>
                    <a:ext uri="{9D8B030D-6E8A-4147-A177-3AD203B41FA5}">
                      <a16:colId xmlns:a16="http://schemas.microsoft.com/office/drawing/2014/main" val="779162220"/>
                    </a:ext>
                  </a:extLst>
                </a:gridCol>
                <a:gridCol w="1040425">
                  <a:extLst>
                    <a:ext uri="{9D8B030D-6E8A-4147-A177-3AD203B41FA5}">
                      <a16:colId xmlns:a16="http://schemas.microsoft.com/office/drawing/2014/main" val="3835823703"/>
                    </a:ext>
                  </a:extLst>
                </a:gridCol>
                <a:gridCol w="980399">
                  <a:extLst>
                    <a:ext uri="{9D8B030D-6E8A-4147-A177-3AD203B41FA5}">
                      <a16:colId xmlns:a16="http://schemas.microsoft.com/office/drawing/2014/main" val="2057806002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3157617288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4196621889"/>
                    </a:ext>
                  </a:extLst>
                </a:gridCol>
                <a:gridCol w="897670">
                  <a:extLst>
                    <a:ext uri="{9D8B030D-6E8A-4147-A177-3AD203B41FA5}">
                      <a16:colId xmlns:a16="http://schemas.microsoft.com/office/drawing/2014/main" val="374389826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</a:t>
                      </a:r>
                      <a:r>
                        <a:rPr lang="pt-PT" sz="700" baseline="0" dirty="0" smtClean="0"/>
                        <a:t>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Contrato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Data</a:t>
                      </a:r>
                      <a:r>
                        <a:rPr lang="pt-PT" sz="700" baseline="0" dirty="0" smtClean="0"/>
                        <a:t> do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Comerciante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lt1"/>
                          </a:solidFill>
                        </a:rPr>
                        <a:t>Utilizador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4729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12/08/2019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5729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21/09/2020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TESTE2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X236885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499939"/>
                  </a:ext>
                </a:extLst>
              </a:tr>
            </a:tbl>
          </a:graphicData>
        </a:graphic>
      </p:graphicFrame>
      <p:sp>
        <p:nvSpPr>
          <p:cNvPr id="182" name="L-Shape 181"/>
          <p:cNvSpPr>
            <a:spLocks noChangeAspect="1"/>
          </p:cNvSpPr>
          <p:nvPr/>
        </p:nvSpPr>
        <p:spPr>
          <a:xfrm rot="18841292">
            <a:off x="3817554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3" name="L-Shape 182"/>
          <p:cNvSpPr>
            <a:spLocks noChangeAspect="1"/>
          </p:cNvSpPr>
          <p:nvPr/>
        </p:nvSpPr>
        <p:spPr>
          <a:xfrm rot="18841292">
            <a:off x="4850486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4" name="L-Shape 183"/>
          <p:cNvSpPr>
            <a:spLocks noChangeAspect="1"/>
          </p:cNvSpPr>
          <p:nvPr/>
        </p:nvSpPr>
        <p:spPr>
          <a:xfrm rot="18841292">
            <a:off x="5839386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5" name="L-Shape 184"/>
          <p:cNvSpPr>
            <a:spLocks noChangeAspect="1"/>
          </p:cNvSpPr>
          <p:nvPr/>
        </p:nvSpPr>
        <p:spPr>
          <a:xfrm rot="18841292">
            <a:off x="7586899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6" name="L-Shape 185"/>
          <p:cNvSpPr>
            <a:spLocks noChangeAspect="1"/>
          </p:cNvSpPr>
          <p:nvPr/>
        </p:nvSpPr>
        <p:spPr>
          <a:xfrm rot="18841292">
            <a:off x="9354731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82475" y="4595857"/>
            <a:ext cx="194771" cy="247891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27385" y="4802743"/>
            <a:ext cx="194771" cy="247891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2763451" y="2107537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rgbClr val="002060"/>
                </a:solidFill>
              </a:rPr>
              <a:t>PESQUISA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133" name="L-Shape 132"/>
          <p:cNvSpPr>
            <a:spLocks noChangeAspect="1"/>
          </p:cNvSpPr>
          <p:nvPr/>
        </p:nvSpPr>
        <p:spPr>
          <a:xfrm rot="18841292" flipH="1" flipV="1">
            <a:off x="2732199" y="2194564"/>
            <a:ext cx="62502" cy="62502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719261" y="2339470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Nº de Pedido</a:t>
            </a:r>
          </a:p>
        </p:txBody>
      </p:sp>
      <p:sp>
        <p:nvSpPr>
          <p:cNvPr id="135" name="L-Shape 134"/>
          <p:cNvSpPr>
            <a:spLocks noChangeAspect="1"/>
          </p:cNvSpPr>
          <p:nvPr/>
        </p:nvSpPr>
        <p:spPr>
          <a:xfrm rot="2758708" flipV="1">
            <a:off x="10568550" y="2068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36" name="TextBox 135"/>
          <p:cNvSpPr txBox="1"/>
          <p:nvPr/>
        </p:nvSpPr>
        <p:spPr>
          <a:xfrm>
            <a:off x="6388288" y="2354538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Tipo de Documento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719261" y="2521931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Nº de Pedido…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388288" y="2495231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50000"/>
                  </a:schemeClr>
                </a:solidFill>
              </a:rPr>
              <a:t>Tipo de Documento…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67212" y="2680883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Nº de Documento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388288" y="2849820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Nº de Documento…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719261" y="3105982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Dada do Pedido - De: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719261" y="3282099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50000"/>
                  </a:schemeClr>
                </a:solidFill>
              </a:rPr>
              <a:t>Data do Pedido – De….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731436" y="2880938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tx1"/>
                </a:solidFill>
              </a:rPr>
              <a:t>Duvidas Compliance</a:t>
            </a:r>
            <a:endParaRPr lang="pt-PT" sz="700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388288" y="3096902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Dade de Pedido – Até: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388288" y="3265538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Data de Pedido – Até…..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813723" y="3733570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PESQUISA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991" y="3249138"/>
            <a:ext cx="213856" cy="213856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604" y="3237318"/>
            <a:ext cx="213856" cy="213856"/>
          </a:xfrm>
          <a:prstGeom prst="rect">
            <a:avLst/>
          </a:prstGeom>
        </p:spPr>
      </p:pic>
      <p:sp>
        <p:nvSpPr>
          <p:cNvPr id="149" name="L-Shape 129"/>
          <p:cNvSpPr>
            <a:spLocks noChangeAspect="1"/>
          </p:cNvSpPr>
          <p:nvPr/>
        </p:nvSpPr>
        <p:spPr>
          <a:xfrm rot="18841292">
            <a:off x="6111914" y="293243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50" name="L-Shape 129"/>
          <p:cNvSpPr>
            <a:spLocks noChangeAspect="1"/>
          </p:cNvSpPr>
          <p:nvPr/>
        </p:nvSpPr>
        <p:spPr>
          <a:xfrm rot="18841292">
            <a:off x="9700531" y="2552824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grpSp>
        <p:nvGrpSpPr>
          <p:cNvPr id="151" name="Group 150"/>
          <p:cNvGrpSpPr>
            <a:grpSpLocks noChangeAspect="1"/>
          </p:cNvGrpSpPr>
          <p:nvPr/>
        </p:nvGrpSpPr>
        <p:grpSpPr>
          <a:xfrm>
            <a:off x="9895024" y="3850980"/>
            <a:ext cx="216000" cy="216000"/>
            <a:chOff x="2133905" y="990905"/>
            <a:chExt cx="5609626" cy="5609626"/>
          </a:xfrm>
        </p:grpSpPr>
        <p:sp>
          <p:nvSpPr>
            <p:cNvPr id="152" name="Isosceles Triangle 151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3" name="Rectangle 152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54" name="Picture 1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155" name="TextBox 154"/>
          <p:cNvSpPr txBox="1"/>
          <p:nvPr/>
        </p:nvSpPr>
        <p:spPr>
          <a:xfrm>
            <a:off x="2680340" y="2699349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Estado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25" y="1805446"/>
            <a:ext cx="76806" cy="76806"/>
          </a:xfrm>
          <a:prstGeom prst="rect">
            <a:avLst/>
          </a:prstGeom>
        </p:spPr>
      </p:pic>
      <p:sp>
        <p:nvSpPr>
          <p:cNvPr id="61" name="Half Frame 60"/>
          <p:cNvSpPr>
            <a:spLocks noChangeAspect="1"/>
          </p:cNvSpPr>
          <p:nvPr/>
        </p:nvSpPr>
        <p:spPr>
          <a:xfrm rot="8185273" flipV="1">
            <a:off x="2453614" y="2136437"/>
            <a:ext cx="36000" cy="36000"/>
          </a:xfrm>
          <a:prstGeom prst="halfFrame">
            <a:avLst>
              <a:gd name="adj1" fmla="val 11639"/>
              <a:gd name="adj2" fmla="val 10917"/>
            </a:avLst>
          </a:prstGeom>
          <a:solidFill>
            <a:schemeClr val="bg2">
              <a:lumMod val="1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2" name="Rectangle 61"/>
          <p:cNvSpPr/>
          <p:nvPr/>
        </p:nvSpPr>
        <p:spPr>
          <a:xfrm>
            <a:off x="1500967" y="206640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     Abertura de Processo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9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72" y="2094072"/>
            <a:ext cx="97127" cy="9712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259855"/>
            <a:ext cx="155541" cy="81657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1500967" y="2227814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277601"/>
            <a:ext cx="186494" cy="97907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1507728" y="2392287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chemeClr val="bg1"/>
                </a:solidFill>
              </a:rPr>
              <a:t>Pareceres</a:t>
            </a:r>
            <a:endParaRPr lang="pt-PT" sz="550" b="1" kern="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12716" y="2556884"/>
            <a:ext cx="1058481" cy="16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Parecer</a:t>
            </a:r>
            <a:r>
              <a:rPr lang="pt-PT" sz="550" kern="0" dirty="0" smtClean="0">
                <a:solidFill>
                  <a:srgbClr val="000000"/>
                </a:solidFill>
              </a:rPr>
              <a:t> </a:t>
            </a:r>
            <a:r>
              <a:rPr lang="pt-PT" sz="550" b="1" kern="0" dirty="0" smtClean="0">
                <a:solidFill>
                  <a:srgbClr val="000000"/>
                </a:solidFill>
              </a:rPr>
              <a:t>Elegibilidade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70" name="L-Shape 69"/>
          <p:cNvSpPr>
            <a:spLocks noChangeAspect="1"/>
          </p:cNvSpPr>
          <p:nvPr/>
        </p:nvSpPr>
        <p:spPr>
          <a:xfrm rot="18841292">
            <a:off x="2455629" y="2439375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72" name="Rectangle 71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12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86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967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6" name="TextBox 95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pPr lvl="0">
              <a:defRPr/>
            </a:pPr>
            <a:r>
              <a:rPr lang="pt-PT" sz="1600" dirty="0" smtClean="0"/>
              <a:t>18.C | Ecrãs </a:t>
            </a:r>
            <a:r>
              <a:rPr lang="pt-PT" sz="1600" dirty="0"/>
              <a:t>de suporte à Jornada de Cliente – Parecer de Elegibilidade</a:t>
            </a:r>
            <a:endParaRPr lang="pt-PT" sz="1600" dirty="0">
              <a:solidFill>
                <a:srgbClr val="0B1325"/>
              </a:solidFill>
            </a:endParaRPr>
          </a:p>
        </p:txBody>
      </p:sp>
      <p:sp>
        <p:nvSpPr>
          <p:cNvPr id="95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2ª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9" name="Rounded Rectangle 78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121" name="Rectangle 120"/>
          <p:cNvSpPr/>
          <p:nvPr/>
        </p:nvSpPr>
        <p:spPr>
          <a:xfrm rot="5400000">
            <a:off x="8836099" y="4393637"/>
            <a:ext cx="3596005" cy="14400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3" name="Rectangle 122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5" name="Rectangle 124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127" name="Rectangle 126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129" name="Rectangle 128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FILA DE PARECERES DE ELEGIBILIDADE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ln w="6350">
            <a:solidFill>
              <a:srgbClr val="A2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134" name="L-Shape 129"/>
          <p:cNvSpPr>
            <a:spLocks noChangeAspect="1"/>
          </p:cNvSpPr>
          <p:nvPr/>
        </p:nvSpPr>
        <p:spPr>
          <a:xfrm rot="18841292">
            <a:off x="10595944" y="614262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62" name="L-Shape 161"/>
          <p:cNvSpPr>
            <a:spLocks noChangeAspect="1"/>
          </p:cNvSpPr>
          <p:nvPr/>
        </p:nvSpPr>
        <p:spPr>
          <a:xfrm rot="2758708" flipV="1">
            <a:off x="10601426" y="269993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63" name="Rectangle 130"/>
          <p:cNvSpPr/>
          <p:nvPr/>
        </p:nvSpPr>
        <p:spPr>
          <a:xfrm rot="5400000">
            <a:off x="9471468" y="3951364"/>
            <a:ext cx="2340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667000" y="2788743"/>
            <a:ext cx="7786070" cy="1282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724314" y="2828338"/>
            <a:ext cx="3045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Número do </a:t>
            </a:r>
            <a:r>
              <a:rPr lang="pt-PT" sz="800" dirty="0" smtClean="0">
                <a:solidFill>
                  <a:srgbClr val="002060"/>
                </a:solidFill>
              </a:rPr>
              <a:t>Processo     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228060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724314" y="3006187"/>
            <a:ext cx="2189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Número de </a:t>
            </a:r>
            <a:r>
              <a:rPr lang="pt-PT" sz="800" dirty="0" smtClean="0">
                <a:solidFill>
                  <a:srgbClr val="002060"/>
                </a:solidFill>
              </a:rPr>
              <a:t>Contrato  </a:t>
            </a:r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45477406087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2971165" y="3209720"/>
            <a:ext cx="24466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Estado Atual   </a:t>
            </a:r>
            <a:r>
              <a:rPr lang="pt-PT" sz="800" dirty="0" smtClean="0">
                <a:solidFill>
                  <a:srgbClr val="002060"/>
                </a:solidFill>
              </a:rPr>
              <a:t>    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Pareceres de Elegibilidade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319253" y="3403344"/>
            <a:ext cx="163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Data</a:t>
            </a:r>
            <a:r>
              <a:rPr lang="pt-PT" sz="800" dirty="0">
                <a:solidFill>
                  <a:srgbClr val="DE8EA5"/>
                </a:solidFill>
              </a:rPr>
              <a:t>   </a:t>
            </a:r>
            <a:r>
              <a:rPr lang="pt-PT" sz="800" dirty="0" smtClean="0">
                <a:solidFill>
                  <a:srgbClr val="DE8EA5"/>
                </a:solidFill>
              </a:rPr>
              <a:t>   </a:t>
            </a:r>
            <a:r>
              <a:rPr lang="pt-PT" sz="800" dirty="0" err="1" smtClean="0">
                <a:solidFill>
                  <a:schemeClr val="bg2">
                    <a:lumMod val="10000"/>
                  </a:schemeClr>
                </a:solidFill>
              </a:rPr>
              <a:t>dd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/mm/</a:t>
            </a:r>
            <a:r>
              <a:rPr lang="pt-PT" sz="800" dirty="0" err="1" smtClean="0">
                <a:solidFill>
                  <a:schemeClr val="bg2">
                    <a:lumMod val="10000"/>
                  </a:schemeClr>
                </a:solidFill>
              </a:rPr>
              <a:t>aaaa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00:00:00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3319253" y="3590292"/>
            <a:ext cx="19419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 err="1">
                <a:solidFill>
                  <a:srgbClr val="002060"/>
                </a:solidFill>
              </a:rPr>
              <a:t>User</a:t>
            </a:r>
            <a:r>
              <a:rPr lang="pt-PT" sz="800" dirty="0">
                <a:solidFill>
                  <a:srgbClr val="F87024"/>
                </a:solidFill>
              </a:rPr>
              <a:t> </a:t>
            </a:r>
            <a:r>
              <a:rPr lang="pt-PT" sz="800" dirty="0">
                <a:solidFill>
                  <a:srgbClr val="DE8EA5"/>
                </a:solidFill>
              </a:rPr>
              <a:t> </a:t>
            </a:r>
            <a:r>
              <a:rPr lang="pt-PT" sz="800" dirty="0" smtClean="0">
                <a:solidFill>
                  <a:srgbClr val="DE8EA5"/>
                </a:solidFill>
              </a:rPr>
              <a:t>     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Utilizador1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5925" y="3793707"/>
            <a:ext cx="1386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Observações  </a:t>
            </a:r>
          </a:p>
        </p:txBody>
      </p:sp>
      <p:pic>
        <p:nvPicPr>
          <p:cNvPr id="173" name="Picture 1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672993" y="5632902"/>
            <a:ext cx="7786070" cy="505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srgbClr val="DFDDDD">
                  <a:lumMod val="50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677138" y="5639018"/>
            <a:ext cx="27720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FDDDD">
                    <a:lumMod val="2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Observações:</a:t>
            </a:r>
            <a:endParaRPr kumimoji="0" lang="pt-PT" sz="700" b="1" i="0" u="none" strike="noStrike" kern="1200" cap="none" spc="0" normalizeH="0" baseline="0" noProof="0" dirty="0">
              <a:ln>
                <a:noFill/>
              </a:ln>
              <a:solidFill>
                <a:srgbClr val="DFDDDD">
                  <a:lumMod val="25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764074" y="5821906"/>
            <a:ext cx="7596361" cy="2371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srgbClr val="DFDDDD">
                  <a:lumMod val="10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3811055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50" b="0" i="0" u="none" strike="noStrike" kern="0" cap="none" spc="0" normalizeH="0" baseline="0" noProof="0" dirty="0" smtClean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Trebuchet MS" panose="020B0603020202020204"/>
                <a:ea typeface="Calibri" panose="020F0502020204030204" pitchFamily="34" charset="0"/>
                <a:cs typeface="Times New Roman" panose="02020603050405020304" pitchFamily="18" charset="0"/>
              </a:rPr>
              <a:t>CONCLUIR PARECER</a:t>
            </a:r>
            <a:endParaRPr kumimoji="0" lang="pt-PT" sz="750" b="0" i="0" u="none" strike="noStrike" kern="0" cap="none" spc="0" normalizeH="0" baseline="0" noProof="0" dirty="0">
              <a:ln>
                <a:noFill/>
              </a:ln>
              <a:solidFill>
                <a:srgbClr val="A5A5A5">
                  <a:lumMod val="50000"/>
                </a:srgbClr>
              </a:solidFill>
              <a:effectLst/>
              <a:uLnTx/>
              <a:uFillTx/>
              <a:latin typeface="Trebuchet MS" panose="020B060302020202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2" name="Picture 181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69"/>
            <a:ext cx="155541" cy="81657"/>
          </a:xfrm>
          <a:prstGeom prst="rect">
            <a:avLst/>
          </a:prstGeom>
        </p:spPr>
      </p:pic>
      <p:sp>
        <p:nvSpPr>
          <p:cNvPr id="183" name="Rectangle 182"/>
          <p:cNvSpPr/>
          <p:nvPr/>
        </p:nvSpPr>
        <p:spPr>
          <a:xfrm>
            <a:off x="1500967" y="2072028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84" name="Picture 183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5"/>
            <a:ext cx="186494" cy="97907"/>
          </a:xfrm>
          <a:prstGeom prst="rect">
            <a:avLst/>
          </a:prstGeom>
        </p:spPr>
      </p:pic>
      <p:sp>
        <p:nvSpPr>
          <p:cNvPr id="185" name="Rectangle 184"/>
          <p:cNvSpPr/>
          <p:nvPr/>
        </p:nvSpPr>
        <p:spPr>
          <a:xfrm>
            <a:off x="1507728" y="2236501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chemeClr val="bg1"/>
                </a:solidFill>
              </a:rPr>
              <a:t>Pareceres</a:t>
            </a:r>
            <a:endParaRPr lang="pt-PT" sz="550" b="1" kern="0" dirty="0">
              <a:solidFill>
                <a:schemeClr val="bg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512716" y="2397573"/>
            <a:ext cx="1058481" cy="16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Parecer</a:t>
            </a:r>
            <a:r>
              <a:rPr lang="pt-PT" sz="550" kern="0" dirty="0" smtClean="0">
                <a:solidFill>
                  <a:srgbClr val="000000"/>
                </a:solidFill>
              </a:rPr>
              <a:t> </a:t>
            </a:r>
            <a:r>
              <a:rPr lang="pt-PT" sz="550" b="1" kern="0" dirty="0" smtClean="0">
                <a:solidFill>
                  <a:srgbClr val="000000"/>
                </a:solidFill>
              </a:rPr>
              <a:t>Risco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1507728" y="2557903"/>
            <a:ext cx="1063469" cy="164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Dúvidas Compliance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88" name="L-Shape 187"/>
          <p:cNvSpPr>
            <a:spLocks noChangeAspect="1"/>
          </p:cNvSpPr>
          <p:nvPr/>
        </p:nvSpPr>
        <p:spPr>
          <a:xfrm rot="18841292">
            <a:off x="2455629" y="2283589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9" name="Rectangle 188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grpSp>
        <p:nvGrpSpPr>
          <p:cNvPr id="190" name="Group 189"/>
          <p:cNvGrpSpPr>
            <a:grpSpLocks noChangeAspect="1"/>
          </p:cNvGrpSpPr>
          <p:nvPr/>
        </p:nvGrpSpPr>
        <p:grpSpPr>
          <a:xfrm>
            <a:off x="4805169" y="6383787"/>
            <a:ext cx="216000" cy="216000"/>
            <a:chOff x="2133905" y="990905"/>
            <a:chExt cx="5609626" cy="5609626"/>
          </a:xfrm>
        </p:grpSpPr>
        <p:sp>
          <p:nvSpPr>
            <p:cNvPr id="191" name="Isosceles Triangle 190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2" name="Rectangle 191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93" name="Picture 19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194" name="Rectangle 110"/>
          <p:cNvSpPr/>
          <p:nvPr/>
        </p:nvSpPr>
        <p:spPr>
          <a:xfrm>
            <a:off x="2603500" y="2405305"/>
            <a:ext cx="8101868" cy="2623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5" name="Rectangle 69"/>
          <p:cNvSpPr/>
          <p:nvPr/>
        </p:nvSpPr>
        <p:spPr>
          <a:xfrm>
            <a:off x="2609850" y="2413635"/>
            <a:ext cx="692150" cy="25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Detalhe</a:t>
            </a:r>
          </a:p>
        </p:txBody>
      </p:sp>
      <p:sp>
        <p:nvSpPr>
          <p:cNvPr id="196" name="Rectangle 69"/>
          <p:cNvSpPr/>
          <p:nvPr/>
        </p:nvSpPr>
        <p:spPr>
          <a:xfrm>
            <a:off x="3302001" y="2409453"/>
            <a:ext cx="708025" cy="2518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197" name="Down Arrow Callout 196"/>
          <p:cNvSpPr/>
          <p:nvPr/>
        </p:nvSpPr>
        <p:spPr>
          <a:xfrm>
            <a:off x="2594396" y="1963202"/>
            <a:ext cx="1584000" cy="423233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5167745" y="1963624"/>
            <a:ext cx="1091970" cy="30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Intervenientes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4179988" y="1966277"/>
            <a:ext cx="987757" cy="3043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259715" y="1965830"/>
            <a:ext cx="1082578" cy="3054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9577493" y="1963572"/>
            <a:ext cx="1127874" cy="3046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Inf. Declarativa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7342294" y="1963128"/>
            <a:ext cx="1054809" cy="3069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8397103" y="1963966"/>
            <a:ext cx="1180390" cy="3069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671455" y="3797055"/>
            <a:ext cx="1777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Duvida da DO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763058" y="4228917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chemeClr val="accent1">
                    <a:lumMod val="50000"/>
                  </a:schemeClr>
                </a:solidFill>
              </a:rPr>
              <a:t>INTERVENIENTES</a:t>
            </a:r>
            <a:endParaRPr lang="pt-PT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964491"/>
              </p:ext>
            </p:extLst>
          </p:nvPr>
        </p:nvGraphicFramePr>
        <p:xfrm>
          <a:off x="2724312" y="4462022"/>
          <a:ext cx="7669353" cy="476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832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911220">
                  <a:extLst>
                    <a:ext uri="{9D8B030D-6E8A-4147-A177-3AD203B41FA5}">
                      <a16:colId xmlns:a16="http://schemas.microsoft.com/office/drawing/2014/main" val="4027856235"/>
                    </a:ext>
                  </a:extLst>
                </a:gridCol>
                <a:gridCol w="1177636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2769233">
                  <a:extLst>
                    <a:ext uri="{9D8B030D-6E8A-4147-A177-3AD203B41FA5}">
                      <a16:colId xmlns:a16="http://schemas.microsoft.com/office/drawing/2014/main" val="2560888362"/>
                    </a:ext>
                  </a:extLst>
                </a:gridCol>
                <a:gridCol w="1147432">
                  <a:extLst>
                    <a:ext uri="{9D8B030D-6E8A-4147-A177-3AD203B41FA5}">
                      <a16:colId xmlns:a16="http://schemas.microsoft.com/office/drawing/2014/main" val="2701106422"/>
                    </a:ext>
                  </a:extLst>
                </a:gridCol>
              </a:tblGrid>
              <a:tr h="209821">
                <a:tc>
                  <a:txBody>
                    <a:bodyPr/>
                    <a:lstStyle/>
                    <a:p>
                      <a:pPr algn="ctr"/>
                      <a:r>
                        <a:rPr lang="pt-PT" sz="600" dirty="0" smtClean="0"/>
                        <a:t>Nome</a:t>
                      </a:r>
                      <a:endParaRPr lang="pt-PT" sz="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600" dirty="0" smtClean="0"/>
                        <a:t>NIF</a:t>
                      </a:r>
                      <a:endParaRPr lang="pt-PT" sz="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600" dirty="0" smtClean="0"/>
                        <a:t>Nº Cliente</a:t>
                      </a:r>
                      <a:endParaRPr lang="pt-PT" sz="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Elegibilidade</a:t>
                      </a:r>
                      <a:endParaRPr lang="pt-PT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Restrições</a:t>
                      </a:r>
                      <a:endParaRPr lang="pt-PT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66700">
                <a:tc>
                  <a:txBody>
                    <a:bodyPr/>
                    <a:lstStyle>
                      <a:lvl1pPr marL="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9365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98728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4809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97453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4681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96181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4554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94907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600" dirty="0" smtClean="0"/>
                        <a:t>BIJAL</a:t>
                      </a:r>
                      <a:r>
                        <a:rPr lang="pt-PT" sz="600" baseline="0" dirty="0" smtClean="0"/>
                        <a:t> DE CANELA</a:t>
                      </a:r>
                      <a:endParaRPr lang="pt-PT" sz="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9365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98728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4809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97453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4681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96181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4554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94907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/>
                        <a:t>162243839</a:t>
                      </a: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/>
                        <a:t>1032</a:t>
                      </a: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Favorável</a:t>
                      </a:r>
                      <a:r>
                        <a:rPr lang="pt-PT" sz="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                      Não Favorável</a:t>
                      </a: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</a:tbl>
          </a:graphicData>
        </a:graphic>
      </p:graphicFrame>
      <p:pic>
        <p:nvPicPr>
          <p:cNvPr id="68" name="Picture 6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641" y="4737854"/>
            <a:ext cx="147146" cy="147146"/>
          </a:xfrm>
          <a:prstGeom prst="rect">
            <a:avLst/>
          </a:prstGeom>
        </p:spPr>
      </p:pic>
      <p:sp>
        <p:nvSpPr>
          <p:cNvPr id="73" name="Oval 72"/>
          <p:cNvSpPr>
            <a:spLocks noChangeAspect="1"/>
          </p:cNvSpPr>
          <p:nvPr/>
        </p:nvSpPr>
        <p:spPr>
          <a:xfrm>
            <a:off x="7013383" y="4715567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grpSp>
        <p:nvGrpSpPr>
          <p:cNvPr id="74" name="Group 73"/>
          <p:cNvGrpSpPr>
            <a:grpSpLocks noChangeAspect="1"/>
          </p:cNvGrpSpPr>
          <p:nvPr/>
        </p:nvGrpSpPr>
        <p:grpSpPr>
          <a:xfrm>
            <a:off x="9828689" y="4811427"/>
            <a:ext cx="216000" cy="216000"/>
            <a:chOff x="2133905" y="990905"/>
            <a:chExt cx="5609626" cy="5609626"/>
          </a:xfrm>
        </p:grpSpPr>
        <p:sp>
          <p:nvSpPr>
            <p:cNvPr id="75" name="Isosceles Triangle 74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7" name="Rectangle 76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80" name="Oval 79"/>
          <p:cNvSpPr>
            <a:spLocks noChangeAspect="1"/>
          </p:cNvSpPr>
          <p:nvPr/>
        </p:nvSpPr>
        <p:spPr>
          <a:xfrm>
            <a:off x="7800411" y="4724063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sp>
        <p:nvSpPr>
          <p:cNvPr id="81" name="Rectângulo 71">
            <a:hlinkClick r:id="rId8" action="ppaction://hlinksldjump"/>
          </p:cNvPr>
          <p:cNvSpPr/>
          <p:nvPr/>
        </p:nvSpPr>
        <p:spPr>
          <a:xfrm>
            <a:off x="3401254" y="2260317"/>
            <a:ext cx="6172559" cy="116484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3" name="Rectângulo 74"/>
          <p:cNvSpPr/>
          <p:nvPr/>
        </p:nvSpPr>
        <p:spPr>
          <a:xfrm>
            <a:off x="3399352" y="2260316"/>
            <a:ext cx="6174461" cy="3166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 smtClean="0">
                <a:solidFill>
                  <a:schemeClr val="bg2">
                    <a:lumMod val="50000"/>
                  </a:schemeClr>
                </a:solidFill>
              </a:rPr>
              <a:t>Restrições</a:t>
            </a:r>
            <a:endParaRPr lang="pt-PT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4" name="Rectângulo 74"/>
          <p:cNvSpPr/>
          <p:nvPr/>
        </p:nvSpPr>
        <p:spPr>
          <a:xfrm>
            <a:off x="9368219" y="2346621"/>
            <a:ext cx="144000" cy="144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8" name="Rectângulo 74"/>
          <p:cNvSpPr/>
          <p:nvPr/>
        </p:nvSpPr>
        <p:spPr>
          <a:xfrm>
            <a:off x="3471758" y="2751845"/>
            <a:ext cx="5808150" cy="3166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 smtClean="0">
                <a:solidFill>
                  <a:schemeClr val="bg2">
                    <a:lumMod val="50000"/>
                  </a:schemeClr>
                </a:solidFill>
              </a:rPr>
              <a:t>99 – Cliente identificado como PEP</a:t>
            </a:r>
            <a:endParaRPr lang="pt-PT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9" name="Rectangle 88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9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87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13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6" name="TextBox 95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pPr lvl="0">
              <a:defRPr/>
            </a:pPr>
            <a:r>
              <a:rPr lang="pt-PT" sz="1600" dirty="0" smtClean="0"/>
              <a:t>18.D | Ecrãs </a:t>
            </a:r>
            <a:r>
              <a:rPr lang="pt-PT" sz="1600" dirty="0"/>
              <a:t>de suporte à Jornada de Cliente – Parecer de Elegibilidade</a:t>
            </a:r>
            <a:endParaRPr lang="pt-PT" sz="1600" dirty="0">
              <a:solidFill>
                <a:srgbClr val="0B1325"/>
              </a:solidFill>
            </a:endParaRPr>
          </a:p>
        </p:txBody>
      </p:sp>
      <p:sp>
        <p:nvSpPr>
          <p:cNvPr id="95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2ª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9" name="Rounded Rectangle 78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121" name="Rectangle 120"/>
          <p:cNvSpPr/>
          <p:nvPr/>
        </p:nvSpPr>
        <p:spPr>
          <a:xfrm rot="5400000">
            <a:off x="8836099" y="4393637"/>
            <a:ext cx="3596005" cy="14400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3" name="Rectangle 122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5" name="Rectangle 124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127" name="Rectangle 126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129" name="Rectangle 128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FILA DE PARECERES DE ELEGIBILIDADE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ln w="6350">
            <a:solidFill>
              <a:srgbClr val="A2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134" name="L-Shape 129"/>
          <p:cNvSpPr>
            <a:spLocks noChangeAspect="1"/>
          </p:cNvSpPr>
          <p:nvPr/>
        </p:nvSpPr>
        <p:spPr>
          <a:xfrm rot="18841292">
            <a:off x="10595944" y="614262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62" name="L-Shape 161"/>
          <p:cNvSpPr>
            <a:spLocks noChangeAspect="1"/>
          </p:cNvSpPr>
          <p:nvPr/>
        </p:nvSpPr>
        <p:spPr>
          <a:xfrm rot="2758708" flipV="1">
            <a:off x="10601426" y="269993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63" name="Rectangle 130"/>
          <p:cNvSpPr/>
          <p:nvPr/>
        </p:nvSpPr>
        <p:spPr>
          <a:xfrm rot="5400000">
            <a:off x="9471468" y="3951364"/>
            <a:ext cx="2340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667000" y="2788743"/>
            <a:ext cx="7786070" cy="1282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724314" y="2828338"/>
            <a:ext cx="3045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Número do </a:t>
            </a:r>
            <a:r>
              <a:rPr lang="pt-PT" sz="800" dirty="0" smtClean="0">
                <a:solidFill>
                  <a:srgbClr val="002060"/>
                </a:solidFill>
              </a:rPr>
              <a:t>Processo     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228060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724314" y="3006187"/>
            <a:ext cx="2189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Número de </a:t>
            </a:r>
            <a:r>
              <a:rPr lang="pt-PT" sz="800" dirty="0" smtClean="0">
                <a:solidFill>
                  <a:srgbClr val="002060"/>
                </a:solidFill>
              </a:rPr>
              <a:t>Contrato  </a:t>
            </a:r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45477406087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2971165" y="3209720"/>
            <a:ext cx="24466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Estado Atual   </a:t>
            </a:r>
            <a:r>
              <a:rPr lang="pt-PT" sz="800" dirty="0" smtClean="0">
                <a:solidFill>
                  <a:srgbClr val="002060"/>
                </a:solidFill>
              </a:rPr>
              <a:t>    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Pareceres de Elegibilidade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319253" y="3403344"/>
            <a:ext cx="163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Data</a:t>
            </a:r>
            <a:r>
              <a:rPr lang="pt-PT" sz="800" dirty="0">
                <a:solidFill>
                  <a:srgbClr val="DE8EA5"/>
                </a:solidFill>
              </a:rPr>
              <a:t>   </a:t>
            </a:r>
            <a:r>
              <a:rPr lang="pt-PT" sz="800" dirty="0" smtClean="0">
                <a:solidFill>
                  <a:srgbClr val="DE8EA5"/>
                </a:solidFill>
              </a:rPr>
              <a:t>   </a:t>
            </a:r>
            <a:r>
              <a:rPr lang="pt-PT" sz="800" dirty="0" err="1" smtClean="0">
                <a:solidFill>
                  <a:schemeClr val="bg2">
                    <a:lumMod val="10000"/>
                  </a:schemeClr>
                </a:solidFill>
              </a:rPr>
              <a:t>dd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/mm/</a:t>
            </a:r>
            <a:r>
              <a:rPr lang="pt-PT" sz="800" dirty="0" err="1" smtClean="0">
                <a:solidFill>
                  <a:schemeClr val="bg2">
                    <a:lumMod val="10000"/>
                  </a:schemeClr>
                </a:solidFill>
              </a:rPr>
              <a:t>aaaa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00:00:00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3319253" y="3590292"/>
            <a:ext cx="19419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 err="1">
                <a:solidFill>
                  <a:srgbClr val="002060"/>
                </a:solidFill>
              </a:rPr>
              <a:t>User</a:t>
            </a:r>
            <a:r>
              <a:rPr lang="pt-PT" sz="800" dirty="0">
                <a:solidFill>
                  <a:srgbClr val="F87024"/>
                </a:solidFill>
              </a:rPr>
              <a:t> </a:t>
            </a:r>
            <a:r>
              <a:rPr lang="pt-PT" sz="800" dirty="0">
                <a:solidFill>
                  <a:srgbClr val="DE8EA5"/>
                </a:solidFill>
              </a:rPr>
              <a:t> </a:t>
            </a:r>
            <a:r>
              <a:rPr lang="pt-PT" sz="800" dirty="0" smtClean="0">
                <a:solidFill>
                  <a:srgbClr val="DE8EA5"/>
                </a:solidFill>
              </a:rPr>
              <a:t>     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Utilizador1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5925" y="3793707"/>
            <a:ext cx="1386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Observações  </a:t>
            </a:r>
          </a:p>
        </p:txBody>
      </p:sp>
      <p:pic>
        <p:nvPicPr>
          <p:cNvPr id="173" name="Picture 1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672993" y="5632902"/>
            <a:ext cx="7786070" cy="505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srgbClr val="DFDDDD">
                  <a:lumMod val="50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677138" y="5639018"/>
            <a:ext cx="27720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FDDDD">
                    <a:lumMod val="2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Observações:</a:t>
            </a:r>
            <a:endParaRPr kumimoji="0" lang="pt-PT" sz="700" b="1" i="0" u="none" strike="noStrike" kern="1200" cap="none" spc="0" normalizeH="0" baseline="0" noProof="0" dirty="0">
              <a:ln>
                <a:noFill/>
              </a:ln>
              <a:solidFill>
                <a:srgbClr val="DFDDDD">
                  <a:lumMod val="25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764074" y="5821906"/>
            <a:ext cx="7596361" cy="2371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srgbClr val="DFDDDD">
                  <a:lumMod val="10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3811055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50" b="0" i="0" u="none" strike="noStrike" kern="0" cap="none" spc="0" normalizeH="0" baseline="0" noProof="0" dirty="0" smtClean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Trebuchet MS" panose="020B0603020202020204"/>
                <a:ea typeface="Calibri" panose="020F0502020204030204" pitchFamily="34" charset="0"/>
                <a:cs typeface="Times New Roman" panose="02020603050405020304" pitchFamily="18" charset="0"/>
              </a:rPr>
              <a:t>CONCLUIR PARECER</a:t>
            </a:r>
            <a:endParaRPr kumimoji="0" lang="pt-PT" sz="750" b="0" i="0" u="none" strike="noStrike" kern="0" cap="none" spc="0" normalizeH="0" baseline="0" noProof="0" dirty="0">
              <a:ln>
                <a:noFill/>
              </a:ln>
              <a:solidFill>
                <a:srgbClr val="A5A5A5">
                  <a:lumMod val="50000"/>
                </a:srgbClr>
              </a:solidFill>
              <a:effectLst/>
              <a:uLnTx/>
              <a:uFillTx/>
              <a:latin typeface="Trebuchet MS" panose="020B060302020202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2" name="Picture 181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69"/>
            <a:ext cx="155541" cy="81657"/>
          </a:xfrm>
          <a:prstGeom prst="rect">
            <a:avLst/>
          </a:prstGeom>
        </p:spPr>
      </p:pic>
      <p:sp>
        <p:nvSpPr>
          <p:cNvPr id="183" name="Rectangle 182"/>
          <p:cNvSpPr/>
          <p:nvPr/>
        </p:nvSpPr>
        <p:spPr>
          <a:xfrm>
            <a:off x="1500967" y="2072028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84" name="Picture 183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5"/>
            <a:ext cx="186494" cy="97907"/>
          </a:xfrm>
          <a:prstGeom prst="rect">
            <a:avLst/>
          </a:prstGeom>
        </p:spPr>
      </p:pic>
      <p:sp>
        <p:nvSpPr>
          <p:cNvPr id="185" name="Rectangle 184"/>
          <p:cNvSpPr/>
          <p:nvPr/>
        </p:nvSpPr>
        <p:spPr>
          <a:xfrm>
            <a:off x="1507728" y="2236501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chemeClr val="bg1"/>
                </a:solidFill>
              </a:rPr>
              <a:t>Pareceres</a:t>
            </a:r>
            <a:endParaRPr lang="pt-PT" sz="550" b="1" kern="0" dirty="0">
              <a:solidFill>
                <a:schemeClr val="bg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512716" y="2397573"/>
            <a:ext cx="1058481" cy="16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Parecer</a:t>
            </a:r>
            <a:r>
              <a:rPr lang="pt-PT" sz="550" kern="0" dirty="0" smtClean="0">
                <a:solidFill>
                  <a:srgbClr val="000000"/>
                </a:solidFill>
              </a:rPr>
              <a:t> </a:t>
            </a:r>
            <a:r>
              <a:rPr lang="pt-PT" sz="550" b="1" kern="0" dirty="0" smtClean="0">
                <a:solidFill>
                  <a:srgbClr val="000000"/>
                </a:solidFill>
              </a:rPr>
              <a:t>Risco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1507728" y="2557903"/>
            <a:ext cx="1063469" cy="164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Dúvidas Compliance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88" name="L-Shape 187"/>
          <p:cNvSpPr>
            <a:spLocks noChangeAspect="1"/>
          </p:cNvSpPr>
          <p:nvPr/>
        </p:nvSpPr>
        <p:spPr>
          <a:xfrm rot="18841292">
            <a:off x="2455629" y="2283589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9" name="Rectangle 188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grpSp>
        <p:nvGrpSpPr>
          <p:cNvPr id="190" name="Group 189"/>
          <p:cNvGrpSpPr>
            <a:grpSpLocks noChangeAspect="1"/>
          </p:cNvGrpSpPr>
          <p:nvPr/>
        </p:nvGrpSpPr>
        <p:grpSpPr>
          <a:xfrm>
            <a:off x="4805169" y="6383787"/>
            <a:ext cx="216000" cy="216000"/>
            <a:chOff x="2133905" y="990905"/>
            <a:chExt cx="5609626" cy="5609626"/>
          </a:xfrm>
        </p:grpSpPr>
        <p:sp>
          <p:nvSpPr>
            <p:cNvPr id="191" name="Isosceles Triangle 190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2" name="Rectangle 191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93" name="Picture 19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194" name="Rectangle 110"/>
          <p:cNvSpPr/>
          <p:nvPr/>
        </p:nvSpPr>
        <p:spPr>
          <a:xfrm>
            <a:off x="2603500" y="2405305"/>
            <a:ext cx="8101868" cy="2623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5" name="Rectangle 69"/>
          <p:cNvSpPr/>
          <p:nvPr/>
        </p:nvSpPr>
        <p:spPr>
          <a:xfrm>
            <a:off x="2609850" y="2413635"/>
            <a:ext cx="692150" cy="25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Detalhe</a:t>
            </a:r>
          </a:p>
        </p:txBody>
      </p:sp>
      <p:sp>
        <p:nvSpPr>
          <p:cNvPr id="196" name="Rectangle 69"/>
          <p:cNvSpPr/>
          <p:nvPr/>
        </p:nvSpPr>
        <p:spPr>
          <a:xfrm>
            <a:off x="3302001" y="2409453"/>
            <a:ext cx="708025" cy="2518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197" name="Down Arrow Callout 196"/>
          <p:cNvSpPr/>
          <p:nvPr/>
        </p:nvSpPr>
        <p:spPr>
          <a:xfrm>
            <a:off x="2594396" y="1963202"/>
            <a:ext cx="1584000" cy="423233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5167745" y="1963624"/>
            <a:ext cx="1091970" cy="30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Intervenientes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4179988" y="1966277"/>
            <a:ext cx="987757" cy="3043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259715" y="1965830"/>
            <a:ext cx="1082578" cy="3054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9577493" y="1963572"/>
            <a:ext cx="1127874" cy="3046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Inf. Declarativa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7342294" y="1963128"/>
            <a:ext cx="1054809" cy="3069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8397103" y="1963966"/>
            <a:ext cx="1180390" cy="3069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671455" y="3797055"/>
            <a:ext cx="1777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Duvida da DO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763058" y="4228917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chemeClr val="accent1">
                    <a:lumMod val="50000"/>
                  </a:schemeClr>
                </a:solidFill>
              </a:rPr>
              <a:t>INTERVENIENTES</a:t>
            </a:r>
            <a:endParaRPr lang="pt-PT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2724312" y="4462022"/>
          <a:ext cx="7669353" cy="476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832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911220">
                  <a:extLst>
                    <a:ext uri="{9D8B030D-6E8A-4147-A177-3AD203B41FA5}">
                      <a16:colId xmlns:a16="http://schemas.microsoft.com/office/drawing/2014/main" val="4027856235"/>
                    </a:ext>
                  </a:extLst>
                </a:gridCol>
                <a:gridCol w="1177636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2769233">
                  <a:extLst>
                    <a:ext uri="{9D8B030D-6E8A-4147-A177-3AD203B41FA5}">
                      <a16:colId xmlns:a16="http://schemas.microsoft.com/office/drawing/2014/main" val="2560888362"/>
                    </a:ext>
                  </a:extLst>
                </a:gridCol>
                <a:gridCol w="1147432">
                  <a:extLst>
                    <a:ext uri="{9D8B030D-6E8A-4147-A177-3AD203B41FA5}">
                      <a16:colId xmlns:a16="http://schemas.microsoft.com/office/drawing/2014/main" val="2701106422"/>
                    </a:ext>
                  </a:extLst>
                </a:gridCol>
              </a:tblGrid>
              <a:tr h="209821">
                <a:tc>
                  <a:txBody>
                    <a:bodyPr/>
                    <a:lstStyle/>
                    <a:p>
                      <a:pPr algn="ctr"/>
                      <a:r>
                        <a:rPr lang="pt-PT" sz="600" dirty="0" smtClean="0"/>
                        <a:t>Nome</a:t>
                      </a:r>
                      <a:endParaRPr lang="pt-PT" sz="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600" dirty="0" smtClean="0"/>
                        <a:t>NIF</a:t>
                      </a:r>
                      <a:endParaRPr lang="pt-PT" sz="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600" dirty="0" smtClean="0"/>
                        <a:t>Nº Cliente</a:t>
                      </a:r>
                      <a:endParaRPr lang="pt-PT" sz="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Elegibilidade</a:t>
                      </a:r>
                      <a:endParaRPr lang="pt-PT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Restrições</a:t>
                      </a:r>
                      <a:endParaRPr lang="pt-PT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66700">
                <a:tc>
                  <a:txBody>
                    <a:bodyPr/>
                    <a:lstStyle>
                      <a:lvl1pPr marL="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9365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98728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4809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97453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4681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96181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4554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94907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600" dirty="0" smtClean="0"/>
                        <a:t>BIJAL</a:t>
                      </a:r>
                      <a:r>
                        <a:rPr lang="pt-PT" sz="600" baseline="0" dirty="0" smtClean="0"/>
                        <a:t> DE CANELA</a:t>
                      </a:r>
                      <a:endParaRPr lang="pt-PT" sz="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9365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98728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4809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97453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4681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96181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4554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94907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/>
                        <a:t>162243839</a:t>
                      </a: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/>
                        <a:t>1032</a:t>
                      </a: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Favorável</a:t>
                      </a:r>
                      <a:r>
                        <a:rPr lang="pt-PT" sz="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                      Não Favorável</a:t>
                      </a: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</a:tbl>
          </a:graphicData>
        </a:graphic>
      </p:graphicFrame>
      <p:pic>
        <p:nvPicPr>
          <p:cNvPr id="68" name="Picture 6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641" y="4737854"/>
            <a:ext cx="147146" cy="147146"/>
          </a:xfrm>
          <a:prstGeom prst="rect">
            <a:avLst/>
          </a:prstGeom>
        </p:spPr>
      </p:pic>
      <p:grpSp>
        <p:nvGrpSpPr>
          <p:cNvPr id="69" name="Group 68"/>
          <p:cNvGrpSpPr/>
          <p:nvPr/>
        </p:nvGrpSpPr>
        <p:grpSpPr>
          <a:xfrm>
            <a:off x="7013383" y="4741000"/>
            <a:ext cx="144000" cy="144000"/>
            <a:chOff x="6160984" y="4251739"/>
            <a:chExt cx="144000" cy="144000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6160984" y="4251739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6193205" y="4285118"/>
              <a:ext cx="77241" cy="77241"/>
            </a:xfrm>
            <a:prstGeom prst="ellipse">
              <a:avLst/>
            </a:prstGeom>
            <a:solidFill>
              <a:srgbClr val="E34826"/>
            </a:solidFill>
            <a:ln w="1270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50" dirty="0"/>
            </a:p>
          </p:txBody>
        </p:sp>
      </p:grpSp>
      <p:sp>
        <p:nvSpPr>
          <p:cNvPr id="73" name="Oval 72"/>
          <p:cNvSpPr>
            <a:spLocks noChangeAspect="1"/>
          </p:cNvSpPr>
          <p:nvPr/>
        </p:nvSpPr>
        <p:spPr>
          <a:xfrm>
            <a:off x="7725698" y="4724486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grpSp>
        <p:nvGrpSpPr>
          <p:cNvPr id="74" name="Group 73"/>
          <p:cNvGrpSpPr>
            <a:grpSpLocks noChangeAspect="1"/>
          </p:cNvGrpSpPr>
          <p:nvPr/>
        </p:nvGrpSpPr>
        <p:grpSpPr>
          <a:xfrm>
            <a:off x="7126271" y="4881106"/>
            <a:ext cx="216000" cy="216000"/>
            <a:chOff x="2133905" y="990905"/>
            <a:chExt cx="5609626" cy="5609626"/>
          </a:xfrm>
        </p:grpSpPr>
        <p:sp>
          <p:nvSpPr>
            <p:cNvPr id="75" name="Isosceles Triangle 74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7" name="Rectangle 76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80" name="Rectangle 79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8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88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7981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pPr lvl="0">
              <a:defRPr/>
            </a:pPr>
            <a:r>
              <a:rPr lang="pt-PT" sz="1600" dirty="0" smtClean="0">
                <a:solidFill>
                  <a:srgbClr val="0B1325"/>
                </a:solidFill>
              </a:rPr>
              <a:t>19.A |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– </a:t>
            </a:r>
            <a:r>
              <a:rPr lang="pt-PT" sz="1600" dirty="0" smtClean="0">
                <a:solidFill>
                  <a:srgbClr val="0B1325"/>
                </a:solidFill>
              </a:rPr>
              <a:t>Parecer Risco</a:t>
            </a:r>
            <a:endParaRPr lang="pt-PT" sz="1600" dirty="0">
              <a:solidFill>
                <a:srgbClr val="0B1325"/>
              </a:solidFill>
            </a:endParaRPr>
          </a:p>
        </p:txBody>
      </p:sp>
      <p:sp>
        <p:nvSpPr>
          <p:cNvPr id="67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2ª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56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57" name="Rounded Rectangle 56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3"/>
          <a:srcRect l="-1" r="44718" b="583"/>
          <a:stretch/>
        </p:blipFill>
        <p:spPr>
          <a:xfrm>
            <a:off x="2676094" y="2620743"/>
            <a:ext cx="4838836" cy="2344709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96" name="Rectangle 95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98" name="Rectangle 97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INÍCIO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910620" y="5175725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</a:t>
            </a:r>
            <a:r>
              <a:rPr lang="pt-PT" sz="800" b="1" dirty="0" smtClean="0">
                <a:solidFill>
                  <a:srgbClr val="002060"/>
                </a:solidFill>
              </a:rPr>
              <a:t>EM PARECER DE RISCO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103" name="L-Shape 102"/>
          <p:cNvSpPr>
            <a:spLocks noChangeAspect="1"/>
          </p:cNvSpPr>
          <p:nvPr/>
        </p:nvSpPr>
        <p:spPr>
          <a:xfrm rot="2758708" flipV="1">
            <a:off x="2807242" y="525877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2910620" y="6002175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EM </a:t>
            </a:r>
            <a:r>
              <a:rPr lang="pt-PT" sz="800" b="1" dirty="0" smtClean="0">
                <a:solidFill>
                  <a:srgbClr val="002060"/>
                </a:solidFill>
              </a:rPr>
              <a:t>DÚVIDAS COMPLIANCE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105" name="L-Shape 104"/>
          <p:cNvSpPr>
            <a:spLocks noChangeAspect="1"/>
          </p:cNvSpPr>
          <p:nvPr/>
        </p:nvSpPr>
        <p:spPr>
          <a:xfrm rot="2758708" flipV="1">
            <a:off x="2807242" y="608522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2676093" y="2110814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70C0"/>
                </a:solidFill>
              </a:rPr>
              <a:t>PERFORMANCE DIÁRIA: 00-00-0000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238813" y="4612594"/>
            <a:ext cx="588476" cy="239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052438" y="4725773"/>
            <a:ext cx="588476" cy="1342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866063" y="4821060"/>
            <a:ext cx="58847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679688" y="4445117"/>
            <a:ext cx="588476" cy="4191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493312" y="3910962"/>
            <a:ext cx="588476" cy="955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3" name="Rectangle 122"/>
          <p:cNvSpPr>
            <a:spLocks noChangeAspect="1"/>
          </p:cNvSpPr>
          <p:nvPr/>
        </p:nvSpPr>
        <p:spPr>
          <a:xfrm>
            <a:off x="8464402" y="2087180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 smtClean="0">
                <a:solidFill>
                  <a:schemeClr val="tx1"/>
                </a:solidFill>
              </a:rPr>
              <a:t>EM PARECER DE RISCO</a:t>
            </a:r>
            <a:endParaRPr lang="pt-PT" sz="800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041515" y="2087180"/>
            <a:ext cx="396000" cy="3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75</a:t>
            </a:r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8464402" y="2531238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>
                <a:solidFill>
                  <a:schemeClr val="tx1"/>
                </a:solidFill>
              </a:rPr>
              <a:t>EM </a:t>
            </a:r>
            <a:r>
              <a:rPr lang="pt-PT" sz="800" b="1" dirty="0" smtClean="0">
                <a:solidFill>
                  <a:schemeClr val="tx1"/>
                </a:solidFill>
              </a:rPr>
              <a:t>DUVIDAS COMPLIANCE</a:t>
            </a:r>
            <a:endParaRPr lang="pt-PT" sz="800" b="1" dirty="0">
              <a:solidFill>
                <a:schemeClr val="tx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8041515" y="2531238"/>
            <a:ext cx="396000" cy="39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60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12974"/>
            <a:ext cx="1135275" cy="318221"/>
          </a:xfrm>
          <a:prstGeom prst="rect">
            <a:avLst/>
          </a:prstGeom>
        </p:spPr>
      </p:pic>
      <p:sp>
        <p:nvSpPr>
          <p:cNvPr id="167" name="Rectangle 166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25" y="1805446"/>
            <a:ext cx="76806" cy="76806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69"/>
            <a:ext cx="155541" cy="81657"/>
          </a:xfrm>
          <a:prstGeom prst="rect">
            <a:avLst/>
          </a:prstGeom>
        </p:spPr>
      </p:pic>
      <p:sp>
        <p:nvSpPr>
          <p:cNvPr id="170" name="Rectangle 169"/>
          <p:cNvSpPr/>
          <p:nvPr/>
        </p:nvSpPr>
        <p:spPr>
          <a:xfrm>
            <a:off x="1500967" y="2072028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71" name="Picture 170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5"/>
            <a:ext cx="186494" cy="97907"/>
          </a:xfrm>
          <a:prstGeom prst="rect">
            <a:avLst/>
          </a:prstGeom>
        </p:spPr>
      </p:pic>
      <p:sp>
        <p:nvSpPr>
          <p:cNvPr id="172" name="Rectangle 171"/>
          <p:cNvSpPr/>
          <p:nvPr/>
        </p:nvSpPr>
        <p:spPr>
          <a:xfrm>
            <a:off x="1507728" y="2236501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chemeClr val="bg1"/>
                </a:solidFill>
              </a:rPr>
              <a:t>Pareceres</a:t>
            </a:r>
            <a:endParaRPr lang="pt-PT" sz="550" b="1" kern="0" dirty="0">
              <a:solidFill>
                <a:schemeClr val="bg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512716" y="2397573"/>
            <a:ext cx="1058481" cy="16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Parecer</a:t>
            </a:r>
            <a:r>
              <a:rPr lang="pt-PT" sz="550" kern="0" dirty="0" smtClean="0">
                <a:solidFill>
                  <a:srgbClr val="000000"/>
                </a:solidFill>
              </a:rPr>
              <a:t> </a:t>
            </a:r>
            <a:r>
              <a:rPr lang="pt-PT" sz="550" b="1" kern="0" dirty="0" smtClean="0">
                <a:solidFill>
                  <a:srgbClr val="000000"/>
                </a:solidFill>
              </a:rPr>
              <a:t>Risco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507728" y="2557903"/>
            <a:ext cx="1063469" cy="164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Dúvidas Compliance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75" name="L-Shape 174"/>
          <p:cNvSpPr>
            <a:spLocks noChangeAspect="1"/>
          </p:cNvSpPr>
          <p:nvPr/>
        </p:nvSpPr>
        <p:spPr>
          <a:xfrm rot="18841292">
            <a:off x="2455629" y="2283589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76" name="Rectangle 175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graphicFrame>
        <p:nvGraphicFramePr>
          <p:cNvPr id="177" name="Table 176"/>
          <p:cNvGraphicFramePr>
            <a:graphicFrameLocks noGrp="1"/>
          </p:cNvGraphicFramePr>
          <p:nvPr>
            <p:extLst/>
          </p:nvPr>
        </p:nvGraphicFramePr>
        <p:xfrm>
          <a:off x="2792337" y="5382101"/>
          <a:ext cx="7622698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000">
                  <a:extLst>
                    <a:ext uri="{9D8B030D-6E8A-4147-A177-3AD203B41FA5}">
                      <a16:colId xmlns:a16="http://schemas.microsoft.com/office/drawing/2014/main" val="779162220"/>
                    </a:ext>
                  </a:extLst>
                </a:gridCol>
                <a:gridCol w="1040425">
                  <a:extLst>
                    <a:ext uri="{9D8B030D-6E8A-4147-A177-3AD203B41FA5}">
                      <a16:colId xmlns:a16="http://schemas.microsoft.com/office/drawing/2014/main" val="3835823703"/>
                    </a:ext>
                  </a:extLst>
                </a:gridCol>
                <a:gridCol w="980399">
                  <a:extLst>
                    <a:ext uri="{9D8B030D-6E8A-4147-A177-3AD203B41FA5}">
                      <a16:colId xmlns:a16="http://schemas.microsoft.com/office/drawing/2014/main" val="2057806002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3157617288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4196621889"/>
                    </a:ext>
                  </a:extLst>
                </a:gridCol>
                <a:gridCol w="897670">
                  <a:extLst>
                    <a:ext uri="{9D8B030D-6E8A-4147-A177-3AD203B41FA5}">
                      <a16:colId xmlns:a16="http://schemas.microsoft.com/office/drawing/2014/main" val="374389826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</a:t>
                      </a:r>
                      <a:r>
                        <a:rPr lang="pt-PT" sz="700" baseline="0" dirty="0" smtClean="0"/>
                        <a:t>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Contrato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Data</a:t>
                      </a:r>
                      <a:r>
                        <a:rPr lang="pt-PT" sz="700" baseline="0" dirty="0" smtClean="0"/>
                        <a:t> do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Comerciante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lt1"/>
                          </a:solidFill>
                        </a:rPr>
                        <a:t>Utilizador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4729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12/08/2019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5729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21/09/2020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TESTE2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X236885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499939"/>
                  </a:ext>
                </a:extLst>
              </a:tr>
            </a:tbl>
          </a:graphicData>
        </a:graphic>
      </p:graphicFrame>
      <p:grpSp>
        <p:nvGrpSpPr>
          <p:cNvPr id="178" name="Group 177"/>
          <p:cNvGrpSpPr>
            <a:grpSpLocks noChangeAspect="1"/>
          </p:cNvGrpSpPr>
          <p:nvPr/>
        </p:nvGrpSpPr>
        <p:grpSpPr>
          <a:xfrm>
            <a:off x="10125675" y="5643776"/>
            <a:ext cx="216000" cy="216000"/>
            <a:chOff x="2133905" y="990905"/>
            <a:chExt cx="5609626" cy="5609626"/>
          </a:xfrm>
        </p:grpSpPr>
        <p:sp>
          <p:nvSpPr>
            <p:cNvPr id="179" name="Isosceles Triangle 178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80" name="Rectangle 179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81" name="Picture 18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182" name="L-Shape 181"/>
          <p:cNvSpPr>
            <a:spLocks noChangeAspect="1"/>
          </p:cNvSpPr>
          <p:nvPr/>
        </p:nvSpPr>
        <p:spPr>
          <a:xfrm rot="18841292">
            <a:off x="3817554" y="542081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3" name="L-Shape 182"/>
          <p:cNvSpPr>
            <a:spLocks noChangeAspect="1"/>
          </p:cNvSpPr>
          <p:nvPr/>
        </p:nvSpPr>
        <p:spPr>
          <a:xfrm rot="18841292">
            <a:off x="4850486" y="542081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4" name="L-Shape 183"/>
          <p:cNvSpPr>
            <a:spLocks noChangeAspect="1"/>
          </p:cNvSpPr>
          <p:nvPr/>
        </p:nvSpPr>
        <p:spPr>
          <a:xfrm rot="18841292">
            <a:off x="5839386" y="542081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5" name="L-Shape 184"/>
          <p:cNvSpPr>
            <a:spLocks noChangeAspect="1"/>
          </p:cNvSpPr>
          <p:nvPr/>
        </p:nvSpPr>
        <p:spPr>
          <a:xfrm rot="18841292">
            <a:off x="7586899" y="542081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6" name="L-Shape 185"/>
          <p:cNvSpPr>
            <a:spLocks noChangeAspect="1"/>
          </p:cNvSpPr>
          <p:nvPr/>
        </p:nvSpPr>
        <p:spPr>
          <a:xfrm rot="18841292">
            <a:off x="9354731" y="542081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82475" y="5544890"/>
            <a:ext cx="194771" cy="247891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27385" y="5751776"/>
            <a:ext cx="194771" cy="247891"/>
          </a:xfrm>
          <a:prstGeom prst="rect">
            <a:avLst/>
          </a:prstGeom>
        </p:spPr>
      </p:pic>
      <p:sp>
        <p:nvSpPr>
          <p:cNvPr id="213" name="Rectangle 212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10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89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8556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/>
          <p:cNvSpPr/>
          <p:nvPr/>
        </p:nvSpPr>
        <p:spPr>
          <a:xfrm>
            <a:off x="2508456" y="2474474"/>
            <a:ext cx="5378190" cy="16434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TextBox 67"/>
          <p:cNvSpPr txBox="1"/>
          <p:nvPr/>
        </p:nvSpPr>
        <p:spPr>
          <a:xfrm>
            <a:off x="604376" y="1194259"/>
            <a:ext cx="11499249" cy="672747"/>
          </a:xfrm>
          <a:prstGeom prst="roundRect">
            <a:avLst>
              <a:gd name="adj" fmla="val 7982"/>
            </a:avLst>
          </a:prstGeom>
          <a:noFill/>
          <a:ln w="9525" cap="flat" cmpd="sng" algn="ctr">
            <a:solidFill>
              <a:srgbClr val="A2AAAD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54000" rIns="0" bIns="0" rtlCol="0" anchor="t" anchorCtr="0"/>
          <a:lstStyle>
            <a:defPPr>
              <a:defRPr lang="en-US"/>
            </a:defPPr>
            <a:lvl1pPr algn="ctr">
              <a:defRPr sz="600" b="1">
                <a:solidFill>
                  <a:srgbClr val="000000"/>
                </a:solidFill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 lang="pt-BR" kern="0" dirty="0">
              <a:latin typeface="Arial" panose="020B0604020202020204"/>
            </a:endParaRPr>
          </a:p>
        </p:txBody>
      </p:sp>
      <p:sp>
        <p:nvSpPr>
          <p:cNvPr id="162" name="TextBox 67"/>
          <p:cNvSpPr txBox="1"/>
          <p:nvPr/>
        </p:nvSpPr>
        <p:spPr>
          <a:xfrm>
            <a:off x="626721" y="4124844"/>
            <a:ext cx="11476905" cy="2199684"/>
          </a:xfrm>
          <a:prstGeom prst="roundRect">
            <a:avLst>
              <a:gd name="adj" fmla="val 1916"/>
            </a:avLst>
          </a:prstGeom>
          <a:solidFill>
            <a:srgbClr val="FFFFFF"/>
          </a:solidFill>
          <a:ln w="9525" cap="flat" cmpd="sng" algn="ctr">
            <a:solidFill>
              <a:srgbClr val="A2AAAD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54000" rIns="0" bIns="0" rtlCol="0" anchor="t" anchorCtr="0"/>
          <a:lstStyle>
            <a:defPPr>
              <a:defRPr lang="en-US"/>
            </a:defPPr>
            <a:lvl1pPr algn="ctr">
              <a:defRPr sz="600" b="1">
                <a:solidFill>
                  <a:srgbClr val="000000"/>
                </a:solidFill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 lang="pt-BR" kern="0" dirty="0">
              <a:latin typeface="Trebuchet MS" panose="020B0603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1478847" y="5482370"/>
            <a:ext cx="74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PT" sz="600" dirty="0" err="1" smtClean="0">
                <a:solidFill>
                  <a:srgbClr val="E7E6E6">
                    <a:lumMod val="10000"/>
                  </a:srgbClr>
                </a:solidFill>
                <a:latin typeface="Arial" panose="020B0604020202020204"/>
                <a:cs typeface="Arial" charset="0"/>
              </a:rPr>
              <a:t>Trat</a:t>
            </a:r>
            <a:r>
              <a:rPr lang="pt-PT" sz="600" dirty="0">
                <a:solidFill>
                  <a:srgbClr val="E7E6E6">
                    <a:lumMod val="10000"/>
                  </a:srgbClr>
                </a:solidFill>
                <a:latin typeface="Arial" panose="020B0604020202020204"/>
                <a:cs typeface="Arial" charset="0"/>
              </a:rPr>
              <a:t>.</a:t>
            </a:r>
            <a:r>
              <a:rPr lang="pt-PT" sz="600" dirty="0" smtClean="0">
                <a:solidFill>
                  <a:srgbClr val="E7E6E6">
                    <a:lumMod val="10000"/>
                  </a:srgbClr>
                </a:solidFill>
                <a:latin typeface="Arial" panose="020B0604020202020204"/>
                <a:cs typeface="Arial" charset="0"/>
              </a:rPr>
              <a:t> 1ª Etapa Continuação (2/3)</a:t>
            </a:r>
            <a:endParaRPr lang="pt-PT" sz="600" dirty="0">
              <a:solidFill>
                <a:srgbClr val="E7E6E6">
                  <a:lumMod val="10000"/>
                </a:srgbClr>
              </a:solidFill>
              <a:latin typeface="Arial" panose="020B0604020202020204"/>
              <a:cs typeface="Arial" charset="0"/>
            </a:endParaRPr>
          </a:p>
        </p:txBody>
      </p:sp>
      <p:sp>
        <p:nvSpPr>
          <p:cNvPr id="8" name="Rectangle 236"/>
          <p:cNvSpPr/>
          <p:nvPr/>
        </p:nvSpPr>
        <p:spPr>
          <a:xfrm>
            <a:off x="345961" y="4073754"/>
            <a:ext cx="201107" cy="2199600"/>
          </a:xfrm>
          <a:prstGeom prst="roundRect">
            <a:avLst/>
          </a:prstGeom>
          <a:solidFill>
            <a:srgbClr val="1A1E30"/>
          </a:solidFill>
          <a:ln w="6350" cap="flat" cmpd="sng" algn="ctr">
            <a:solidFill>
              <a:srgbClr val="1A1E30"/>
            </a:solidFill>
            <a:prstDash val="solid"/>
            <a:miter lim="800000"/>
          </a:ln>
          <a:effectLst/>
        </p:spPr>
        <p:txBody>
          <a:bodyPr vert="vert270" lIns="0" tIns="0" rIns="0" bIns="0" rtlCol="0" anchor="ctr"/>
          <a:lstStyle/>
          <a:p>
            <a:pPr algn="ctr">
              <a:defRPr/>
            </a:pPr>
            <a:r>
              <a:rPr lang="pt-BR" sz="700" b="1" kern="0" dirty="0" smtClean="0">
                <a:solidFill>
                  <a:srgbClr val="FFFFFF"/>
                </a:solidFill>
                <a:latin typeface="Arial" panose="020B0604020202020204"/>
                <a:cs typeface="Arial" charset="0"/>
              </a:rPr>
              <a:t>Back End </a:t>
            </a:r>
            <a:r>
              <a:rPr lang="pt-BR" sz="700" b="1" kern="0" dirty="0">
                <a:solidFill>
                  <a:srgbClr val="FFFFFF"/>
                </a:solidFill>
                <a:latin typeface="Arial" panose="020B0604020202020204"/>
                <a:cs typeface="Arial" charset="0"/>
              </a:rPr>
              <a:t>SIBS</a:t>
            </a:r>
          </a:p>
        </p:txBody>
      </p:sp>
      <p:sp>
        <p:nvSpPr>
          <p:cNvPr id="10" name="Rectangle 236"/>
          <p:cNvSpPr/>
          <p:nvPr/>
        </p:nvSpPr>
        <p:spPr>
          <a:xfrm>
            <a:off x="345961" y="1194256"/>
            <a:ext cx="197541" cy="672750"/>
          </a:xfrm>
          <a:prstGeom prst="roundRect">
            <a:avLst/>
          </a:prstGeom>
          <a:solidFill>
            <a:srgbClr val="1A1E30"/>
          </a:solidFill>
          <a:ln w="6350" cap="flat" cmpd="sng" algn="ctr">
            <a:solidFill>
              <a:srgbClr val="1A1E30"/>
            </a:solidFill>
            <a:prstDash val="solid"/>
            <a:miter lim="800000"/>
          </a:ln>
          <a:effectLst/>
        </p:spPr>
        <p:txBody>
          <a:bodyPr vert="vert270" lIns="0" tIns="0" rIns="0" bIns="0" rtlCol="0" anchor="ctr"/>
          <a:lstStyle/>
          <a:p>
            <a:pPr algn="ctr">
              <a:defRPr/>
            </a:pPr>
            <a:r>
              <a:rPr lang="pt-BR" sz="700" b="1" kern="0" dirty="0" smtClean="0">
                <a:solidFill>
                  <a:srgbClr val="FFFFFF"/>
                </a:solidFill>
                <a:latin typeface="Arial" panose="020B0604020202020204"/>
                <a:cs typeface="Arial" charset="0"/>
              </a:rPr>
              <a:t>Sist. Unicre</a:t>
            </a:r>
            <a:endParaRPr lang="pt-BR" sz="700" b="1" kern="0" dirty="0">
              <a:solidFill>
                <a:srgbClr val="FFFFFF"/>
              </a:solidFill>
              <a:latin typeface="Arial" panose="020B0604020202020204"/>
              <a:cs typeface="Arial" charset="0"/>
            </a:endParaRPr>
          </a:p>
        </p:txBody>
      </p:sp>
      <p:sp>
        <p:nvSpPr>
          <p:cNvPr id="13" name="Rectangle 106"/>
          <p:cNvSpPr>
            <a:spLocks noChangeAspect="1"/>
          </p:cNvSpPr>
          <p:nvPr/>
        </p:nvSpPr>
        <p:spPr>
          <a:xfrm rot="16200000">
            <a:off x="5849229" y="5162961"/>
            <a:ext cx="288335" cy="910327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algn="ctr" defTabSz="334528">
              <a:defRPr/>
            </a:pPr>
            <a:r>
              <a:rPr lang="pt-BR" sz="600" kern="0" dirty="0">
                <a:solidFill>
                  <a:srgbClr val="1A1E30"/>
                </a:solidFill>
                <a:latin typeface="Arial" charset="0"/>
                <a:cs typeface="Arial" charset="0"/>
              </a:rPr>
              <a:t>Validar integridade e formato dos dados da remessa</a:t>
            </a:r>
          </a:p>
        </p:txBody>
      </p:sp>
      <p:sp>
        <p:nvSpPr>
          <p:cNvPr id="14" name="Rectangle 106"/>
          <p:cNvSpPr>
            <a:spLocks noChangeAspect="1"/>
          </p:cNvSpPr>
          <p:nvPr/>
        </p:nvSpPr>
        <p:spPr>
          <a:xfrm rot="16200000">
            <a:off x="7753649" y="5160226"/>
            <a:ext cx="288335" cy="910327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algn="ctr" defTabSz="334528">
              <a:defRPr/>
            </a:pPr>
            <a:r>
              <a:rPr lang="pt-BR" sz="600" kern="0" dirty="0">
                <a:solidFill>
                  <a:srgbClr val="1A1E30"/>
                </a:solidFill>
                <a:latin typeface="Arial" charset="0"/>
                <a:cs typeface="Arial" charset="0"/>
              </a:rPr>
              <a:t>Efetuar split e </a:t>
            </a:r>
          </a:p>
          <a:p>
            <a:pPr algn="ctr" defTabSz="334528">
              <a:defRPr/>
            </a:pPr>
            <a:r>
              <a:rPr lang="pt-BR" sz="600" kern="0" dirty="0">
                <a:solidFill>
                  <a:srgbClr val="1A1E30"/>
                </a:solidFill>
                <a:latin typeface="Arial" charset="0"/>
                <a:cs typeface="Arial" charset="0"/>
              </a:rPr>
              <a:t>conversão  de imagens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 flipH="1">
            <a:off x="5438394" y="5302370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Trebuchet MS" panose="020B0603020202020204"/>
                <a:cs typeface="Arial" charset="0"/>
              </a:rPr>
              <a:t>9</a:t>
            </a:r>
            <a:endParaRPr lang="pt-BR" sz="600" b="1" kern="0" dirty="0">
              <a:solidFill>
                <a:prstClr val="white"/>
              </a:solidFill>
              <a:latin typeface="Trebuchet MS" panose="020B0603020202020204"/>
              <a:cs typeface="Arial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 flipH="1">
            <a:off x="7352329" y="5362587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Trebuchet MS" panose="020B0603020202020204"/>
                <a:cs typeface="Arial" charset="0"/>
              </a:rPr>
              <a:t>10</a:t>
            </a:r>
            <a:endParaRPr lang="pt-BR" sz="600" b="1" kern="0" dirty="0">
              <a:solidFill>
                <a:prstClr val="white"/>
              </a:solidFill>
              <a:latin typeface="Trebuchet MS" panose="020B0603020202020204"/>
              <a:cs typeface="Arial" charset="0"/>
            </a:endParaRPr>
          </a:p>
        </p:txBody>
      </p:sp>
      <p:pic>
        <p:nvPicPr>
          <p:cNvPr id="17" name="Picture 307" descr="Roda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738" y="5322301"/>
            <a:ext cx="180000" cy="195273"/>
          </a:xfrm>
          <a:prstGeom prst="rect">
            <a:avLst/>
          </a:prstGeom>
        </p:spPr>
      </p:pic>
      <p:pic>
        <p:nvPicPr>
          <p:cNvPr id="18" name="Picture 307" descr="Roda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322" y="5342231"/>
            <a:ext cx="180000" cy="195273"/>
          </a:xfrm>
          <a:prstGeom prst="rect">
            <a:avLst/>
          </a:prstGeom>
        </p:spPr>
      </p:pic>
      <p:sp>
        <p:nvSpPr>
          <p:cNvPr id="19" name="Rectangle 106"/>
          <p:cNvSpPr>
            <a:spLocks noChangeAspect="1"/>
          </p:cNvSpPr>
          <p:nvPr/>
        </p:nvSpPr>
        <p:spPr>
          <a:xfrm rot="16200000">
            <a:off x="5849230" y="4014751"/>
            <a:ext cx="288335" cy="910327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algn="ctr" defTabSz="334528"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charset="0"/>
                <a:cs typeface="Arial" charset="0"/>
              </a:rPr>
              <a:t>Importar metadados e documentos</a:t>
            </a:r>
            <a:endParaRPr lang="pt-BR" sz="600" kern="0" dirty="0">
              <a:solidFill>
                <a:srgbClr val="1A1E30"/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 flipH="1">
            <a:off x="5452219" y="4212178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pt-BR" sz="600" b="1" kern="0" dirty="0">
                <a:solidFill>
                  <a:prstClr val="white"/>
                </a:solidFill>
                <a:latin typeface="Trebuchet MS" panose="020B0603020202020204"/>
                <a:cs typeface="Arial" charset="0"/>
              </a:rPr>
              <a:t>7</a:t>
            </a:r>
          </a:p>
        </p:txBody>
      </p:sp>
      <p:pic>
        <p:nvPicPr>
          <p:cNvPr id="21" name="Picture 307" descr="Roda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817" y="4196905"/>
            <a:ext cx="180000" cy="195273"/>
          </a:xfrm>
          <a:prstGeom prst="rect">
            <a:avLst/>
          </a:prstGeom>
        </p:spPr>
      </p:pic>
      <p:sp>
        <p:nvSpPr>
          <p:cNvPr id="22" name="Rectangle 106"/>
          <p:cNvSpPr>
            <a:spLocks noChangeAspect="1"/>
          </p:cNvSpPr>
          <p:nvPr/>
        </p:nvSpPr>
        <p:spPr>
          <a:xfrm rot="16200000">
            <a:off x="8996331" y="5160226"/>
            <a:ext cx="288335" cy="910327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algn="ctr" defTabSz="334528">
              <a:defRPr/>
            </a:pPr>
            <a:r>
              <a:rPr lang="pt-BR" sz="600" kern="0" dirty="0">
                <a:solidFill>
                  <a:srgbClr val="1A1E30"/>
                </a:solidFill>
                <a:latin typeface="Arial" charset="0"/>
                <a:cs typeface="Arial" charset="0"/>
              </a:rPr>
              <a:t>Classificar documentos</a:t>
            </a: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 flipH="1">
            <a:off x="8592800" y="5354036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Trebuchet MS" panose="020B0603020202020204"/>
                <a:cs typeface="Arial" charset="0"/>
              </a:rPr>
              <a:t>11</a:t>
            </a:r>
            <a:endParaRPr lang="pt-BR" sz="600" b="1" kern="0" dirty="0">
              <a:solidFill>
                <a:prstClr val="white"/>
              </a:solidFill>
              <a:latin typeface="Trebuchet MS" panose="020B0603020202020204"/>
              <a:cs typeface="Arial" charset="0"/>
            </a:endParaRPr>
          </a:p>
        </p:txBody>
      </p:sp>
      <p:pic>
        <p:nvPicPr>
          <p:cNvPr id="24" name="Picture 307" descr="Roda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408" y="5326856"/>
            <a:ext cx="180000" cy="195273"/>
          </a:xfrm>
          <a:prstGeom prst="rect">
            <a:avLst/>
          </a:prstGeom>
        </p:spPr>
      </p:pic>
      <p:sp>
        <p:nvSpPr>
          <p:cNvPr id="25" name="Flowchart: Decision 24"/>
          <p:cNvSpPr>
            <a:spLocks noChangeAspect="1"/>
          </p:cNvSpPr>
          <p:nvPr/>
        </p:nvSpPr>
        <p:spPr>
          <a:xfrm rot="5400000">
            <a:off x="6781888" y="5509133"/>
            <a:ext cx="248769" cy="212513"/>
          </a:xfrm>
          <a:prstGeom prst="flowChartDecision">
            <a:avLst/>
          </a:prstGeom>
          <a:solidFill>
            <a:srgbClr val="FFFFFF"/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algn="ctr">
              <a:defRPr/>
            </a:pPr>
            <a:r>
              <a:rPr lang="pt-PT" sz="800" b="1" kern="0" dirty="0">
                <a:solidFill>
                  <a:srgbClr val="E7E6E6">
                    <a:lumMod val="10000"/>
                  </a:srgbClr>
                </a:solidFill>
                <a:latin typeface="Trebuchet MS" panose="020B0603020202020204"/>
                <a:cs typeface="Arial" charset="0"/>
              </a:rPr>
              <a:t>?</a:t>
            </a:r>
          </a:p>
        </p:txBody>
      </p:sp>
      <p:cxnSp>
        <p:nvCxnSpPr>
          <p:cNvPr id="31" name="Straight Arrow Connector 30"/>
          <p:cNvCxnSpPr>
            <a:stCxn id="19" idx="1"/>
            <a:endCxn id="138" idx="3"/>
          </p:cNvCxnSpPr>
          <p:nvPr/>
        </p:nvCxnSpPr>
        <p:spPr>
          <a:xfrm flipH="1">
            <a:off x="5993397" y="4614082"/>
            <a:ext cx="1" cy="27179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2"/>
            <a:endCxn id="25" idx="2"/>
          </p:cNvCxnSpPr>
          <p:nvPr/>
        </p:nvCxnSpPr>
        <p:spPr>
          <a:xfrm flipV="1">
            <a:off x="6448560" y="5615390"/>
            <a:ext cx="351456" cy="27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0"/>
            <a:endCxn id="14" idx="0"/>
          </p:cNvCxnSpPr>
          <p:nvPr/>
        </p:nvCxnSpPr>
        <p:spPr>
          <a:xfrm flipV="1">
            <a:off x="7012529" y="5615389"/>
            <a:ext cx="430124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1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09408" y="5338532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ectangle 106"/>
          <p:cNvSpPr>
            <a:spLocks noChangeAspect="1"/>
          </p:cNvSpPr>
          <p:nvPr/>
        </p:nvSpPr>
        <p:spPr>
          <a:xfrm rot="16200000">
            <a:off x="10303030" y="5160226"/>
            <a:ext cx="288335" cy="910327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algn="ctr" defTabSz="334528">
              <a:defRPr/>
            </a:pPr>
            <a:r>
              <a:rPr lang="pt-BR" sz="600" kern="0" dirty="0">
                <a:solidFill>
                  <a:srgbClr val="1A1E30"/>
                </a:solidFill>
                <a:latin typeface="Arial" charset="0"/>
                <a:cs typeface="Arial" charset="0"/>
              </a:rPr>
              <a:t>Recolher dados base</a:t>
            </a:r>
          </a:p>
          <a:p>
            <a:pPr algn="ctr" defTabSz="334528">
              <a:defRPr/>
            </a:pPr>
            <a:r>
              <a:rPr lang="pt-BR" sz="600" kern="0" dirty="0">
                <a:solidFill>
                  <a:srgbClr val="1A1E30"/>
                </a:solidFill>
                <a:latin typeface="Arial" charset="0"/>
                <a:cs typeface="Arial" charset="0"/>
              </a:rPr>
              <a:t> dos documentos</a:t>
            </a: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 flipH="1">
            <a:off x="9900442" y="5354036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Trebuchet MS" panose="020B0603020202020204"/>
                <a:cs typeface="Arial" charset="0"/>
              </a:rPr>
              <a:t>12</a:t>
            </a:r>
            <a:endParaRPr lang="pt-BR" sz="600" b="1" kern="0" dirty="0">
              <a:solidFill>
                <a:prstClr val="white"/>
              </a:solidFill>
              <a:latin typeface="Trebuchet MS" panose="020B0603020202020204"/>
              <a:cs typeface="Arial" charset="0"/>
            </a:endParaRPr>
          </a:p>
        </p:txBody>
      </p:sp>
      <p:pic>
        <p:nvPicPr>
          <p:cNvPr id="41" name="Picture 307" descr="Roda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50" y="5326856"/>
            <a:ext cx="180000" cy="195273"/>
          </a:xfrm>
          <a:prstGeom prst="rect">
            <a:avLst/>
          </a:prstGeom>
        </p:spPr>
      </p:pic>
      <p:pic>
        <p:nvPicPr>
          <p:cNvPr id="42" name="Picture 1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7525" y="5338532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4" name="Straight Arrow Connector 43"/>
          <p:cNvCxnSpPr>
            <a:stCxn id="14" idx="2"/>
            <a:endCxn id="22" idx="0"/>
          </p:cNvCxnSpPr>
          <p:nvPr/>
        </p:nvCxnSpPr>
        <p:spPr>
          <a:xfrm>
            <a:off x="8352980" y="5615389"/>
            <a:ext cx="33235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576093" y="5824033"/>
            <a:ext cx="4070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" dirty="0">
                <a:solidFill>
                  <a:srgbClr val="E7E6E6">
                    <a:lumMod val="10000"/>
                  </a:srgbClr>
                </a:solidFill>
                <a:latin typeface="Arial" panose="020B0604020202020204"/>
                <a:cs typeface="Arial" charset="0"/>
              </a:rPr>
              <a:t>Não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37120" y="5114526"/>
            <a:ext cx="89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PT" sz="600" kern="0" dirty="0" smtClean="0">
                <a:solidFill>
                  <a:srgbClr val="E7E6E6">
                    <a:lumMod val="10000"/>
                  </a:srgbClr>
                </a:solidFill>
                <a:latin typeface="Arial" panose="020B0604020202020204"/>
                <a:cs typeface="Arial" charset="0"/>
              </a:rPr>
              <a:t>Foram anexados documentos ao processo? </a:t>
            </a:r>
            <a:endParaRPr lang="pt-PT" sz="600" kern="0" dirty="0">
              <a:solidFill>
                <a:srgbClr val="E7E6E6">
                  <a:lumMod val="10000"/>
                </a:srgbClr>
              </a:solidFill>
              <a:latin typeface="Arial" panose="020B0604020202020204"/>
              <a:cs typeface="Arial" charset="0"/>
            </a:endParaRPr>
          </a:p>
        </p:txBody>
      </p:sp>
      <p:cxnSp>
        <p:nvCxnSpPr>
          <p:cNvPr id="81" name="Straight Arrow Connector 80"/>
          <p:cNvCxnSpPr>
            <a:stCxn id="22" idx="2"/>
            <a:endCxn id="39" idx="0"/>
          </p:cNvCxnSpPr>
          <p:nvPr/>
        </p:nvCxnSpPr>
        <p:spPr>
          <a:xfrm>
            <a:off x="9595662" y="5615389"/>
            <a:ext cx="39637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9" idx="2"/>
            <a:endCxn id="158" idx="0"/>
          </p:cNvCxnSpPr>
          <p:nvPr/>
        </p:nvCxnSpPr>
        <p:spPr>
          <a:xfrm flipV="1">
            <a:off x="10902361" y="5610598"/>
            <a:ext cx="494888" cy="479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06"/>
          <p:cNvSpPr>
            <a:spLocks noChangeAspect="1"/>
          </p:cNvSpPr>
          <p:nvPr/>
        </p:nvSpPr>
        <p:spPr>
          <a:xfrm rot="16200000">
            <a:off x="11403998" y="5520598"/>
            <a:ext cx="166502" cy="180000"/>
          </a:xfrm>
          <a:prstGeom prst="rect">
            <a:avLst/>
          </a:prstGeom>
          <a:solidFill>
            <a:srgbClr val="1A1E30"/>
          </a:solidFill>
          <a:ln w="12700" cap="flat" cmpd="sng" algn="ctr">
            <a:solidFill>
              <a:srgbClr val="1DAF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algn="ctr" defTabSz="334544"/>
            <a:r>
              <a:rPr lang="pt-BR" sz="800" b="1" kern="0" dirty="0">
                <a:solidFill>
                  <a:srgbClr val="FFFFFF"/>
                </a:solidFill>
                <a:latin typeface="Arial" panose="020B0604020202020204"/>
              </a:rPr>
              <a:t>B</a:t>
            </a:r>
          </a:p>
        </p:txBody>
      </p:sp>
      <p:sp>
        <p:nvSpPr>
          <p:cNvPr id="138" name="Rectangle 106"/>
          <p:cNvSpPr>
            <a:spLocks noChangeAspect="1"/>
          </p:cNvSpPr>
          <p:nvPr/>
        </p:nvSpPr>
        <p:spPr>
          <a:xfrm rot="16200000">
            <a:off x="5849229" y="4574879"/>
            <a:ext cx="288335" cy="910327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algn="ctr" defTabSz="334528"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charset="0"/>
                <a:cs typeface="Arial" charset="0"/>
              </a:rPr>
              <a:t>Criar Processo Lógico no Sistema</a:t>
            </a:r>
            <a:endParaRPr lang="pt-BR" sz="600" kern="0" dirty="0">
              <a:solidFill>
                <a:srgbClr val="1A1E30"/>
              </a:solidFill>
              <a:latin typeface="Arial" charset="0"/>
              <a:cs typeface="Arial" charset="0"/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 flipH="1">
            <a:off x="5449004" y="4752738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Trebuchet MS" panose="020B0603020202020204"/>
                <a:cs typeface="Arial" charset="0"/>
              </a:rPr>
              <a:t>8</a:t>
            </a:r>
            <a:endParaRPr lang="pt-BR" sz="600" b="1" kern="0" dirty="0">
              <a:solidFill>
                <a:prstClr val="white"/>
              </a:solidFill>
              <a:latin typeface="Trebuchet MS" panose="020B0603020202020204"/>
              <a:cs typeface="Arial" charset="0"/>
            </a:endParaRPr>
          </a:p>
        </p:txBody>
      </p:sp>
      <p:pic>
        <p:nvPicPr>
          <p:cNvPr id="145" name="Picture 307" descr="Roda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177" y="4737465"/>
            <a:ext cx="180000" cy="195273"/>
          </a:xfrm>
          <a:prstGeom prst="rect">
            <a:avLst/>
          </a:prstGeom>
        </p:spPr>
      </p:pic>
      <p:cxnSp>
        <p:nvCxnSpPr>
          <p:cNvPr id="168" name="Elbow Connector 167"/>
          <p:cNvCxnSpPr>
            <a:stCxn id="25" idx="3"/>
            <a:endCxn id="158" idx="1"/>
          </p:cNvCxnSpPr>
          <p:nvPr/>
        </p:nvCxnSpPr>
        <p:spPr>
          <a:xfrm rot="5400000" flipH="1" flipV="1">
            <a:off x="9173797" y="3426323"/>
            <a:ext cx="45925" cy="4580977"/>
          </a:xfrm>
          <a:prstGeom prst="bentConnector3">
            <a:avLst>
              <a:gd name="adj1" fmla="val -45829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7012529" y="5598454"/>
            <a:ext cx="3216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" dirty="0">
                <a:solidFill>
                  <a:srgbClr val="E7E6E6">
                    <a:lumMod val="10000"/>
                  </a:srgbClr>
                </a:solidFill>
                <a:latin typeface="Arial" panose="020B0604020202020204"/>
                <a:cs typeface="Arial" charset="0"/>
              </a:rPr>
              <a:t>Sim</a:t>
            </a:r>
          </a:p>
        </p:txBody>
      </p:sp>
      <p:sp>
        <p:nvSpPr>
          <p:cNvPr id="48" name="Rectangle 106"/>
          <p:cNvSpPr>
            <a:spLocks noChangeAspect="1"/>
          </p:cNvSpPr>
          <p:nvPr/>
        </p:nvSpPr>
        <p:spPr>
          <a:xfrm rot="16200000">
            <a:off x="1498356" y="1738704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  <a:cs typeface="+mn-cs"/>
              </a:rPr>
              <a:t>Recolher Dados </a:t>
            </a:r>
          </a:p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>
                <a:solidFill>
                  <a:srgbClr val="1A1E30"/>
                </a:solidFill>
                <a:latin typeface="Arial" panose="020B0604020202020204"/>
              </a:rPr>
              <a:t>d</a:t>
            </a: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  <a:cs typeface="+mn-cs"/>
              </a:rPr>
              <a:t>a Empresa</a:t>
            </a:r>
            <a:endParaRPr kumimoji="0" lang="pt-BR" sz="600" b="0" i="0" u="none" strike="noStrike" kern="0" cap="none" spc="0" normalizeH="0" baseline="0" noProof="0" dirty="0" smtClean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9" name="Rectangle 106"/>
          <p:cNvSpPr>
            <a:spLocks noChangeAspect="1"/>
          </p:cNvSpPr>
          <p:nvPr/>
        </p:nvSpPr>
        <p:spPr>
          <a:xfrm rot="16200000">
            <a:off x="5067691" y="3205671"/>
            <a:ext cx="43146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Enviar a</a:t>
            </a:r>
            <a:endParaRPr kumimoji="0" lang="pt-BR" sz="600" b="0" i="0" u="none" strike="noStrike" kern="0" cap="none" spc="0" normalizeH="0" noProof="0" dirty="0" smtClean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1ª Submissão (Info</a:t>
            </a:r>
            <a:r>
              <a:rPr kumimoji="0" lang="pt-BR" sz="600" b="0" i="0" u="none" strike="noStrike" kern="0" cap="none" spc="0" normalizeH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de Contexto e Comprovativos)</a:t>
            </a:r>
            <a:endParaRPr kumimoji="0" lang="pt-BR" sz="600" b="0" i="0" u="none" strike="noStrike" kern="0" cap="none" spc="0" normalizeH="0" baseline="0" noProof="0" dirty="0" smtClean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Flowchart: Connector 49"/>
          <p:cNvSpPr>
            <a:spLocks noChangeAspect="1"/>
          </p:cNvSpPr>
          <p:nvPr/>
        </p:nvSpPr>
        <p:spPr>
          <a:xfrm>
            <a:off x="849277" y="2114009"/>
            <a:ext cx="162000" cy="162000"/>
          </a:xfrm>
          <a:prstGeom prst="flowChartConnector">
            <a:avLst/>
          </a:prstGeom>
          <a:solidFill>
            <a:srgbClr val="FFFFFF"/>
          </a:solidFill>
          <a:ln w="1905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sz="1351" kern="0">
              <a:solidFill>
                <a:srgbClr val="FFFFFF"/>
              </a:solidFill>
              <a:latin typeface="+mn-lt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4914" y="1945453"/>
            <a:ext cx="3834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600" b="1" kern="0" dirty="0">
                <a:solidFill>
                  <a:srgbClr val="A2AAAD">
                    <a:lumMod val="50000"/>
                  </a:srgbClr>
                </a:solidFill>
                <a:latin typeface="+mn-lt"/>
                <a:cs typeface="+mn-cs"/>
              </a:rPr>
              <a:t>Inicio</a:t>
            </a:r>
          </a:p>
        </p:txBody>
      </p:sp>
      <p:cxnSp>
        <p:nvCxnSpPr>
          <p:cNvPr id="52" name="Straight Arrow Connector 51"/>
          <p:cNvCxnSpPr>
            <a:stCxn id="50" idx="6"/>
            <a:endCxn id="48" idx="0"/>
          </p:cNvCxnSpPr>
          <p:nvPr/>
        </p:nvCxnSpPr>
        <p:spPr>
          <a:xfrm flipV="1">
            <a:off x="1011277" y="2193867"/>
            <a:ext cx="175916" cy="1142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" name="Oval 52"/>
          <p:cNvSpPr>
            <a:spLocks noChangeAspect="1"/>
          </p:cNvSpPr>
          <p:nvPr/>
        </p:nvSpPr>
        <p:spPr>
          <a:xfrm flipH="1">
            <a:off x="1117276" y="1919649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  <a:cs typeface="+mn-cs"/>
              </a:rPr>
              <a:t>1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 flipH="1">
            <a:off x="4768425" y="3394442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</a:rPr>
              <a:t>6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pic>
        <p:nvPicPr>
          <p:cNvPr id="55" name="Picture 1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1839" y="1942275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1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7393" y="3341239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Rectangle 106"/>
          <p:cNvSpPr>
            <a:spLocks noChangeAspect="1"/>
          </p:cNvSpPr>
          <p:nvPr/>
        </p:nvSpPr>
        <p:spPr>
          <a:xfrm rot="16200000">
            <a:off x="9953156" y="3191429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Submeter</a:t>
            </a:r>
            <a:endParaRPr kumimoji="0" lang="pt-BR" sz="600" b="0" i="0" u="none" strike="noStrike" kern="0" cap="none" spc="0" normalizeH="0" noProof="0" dirty="0" smtClean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>
                <a:solidFill>
                  <a:srgbClr val="1A1E30"/>
                </a:solidFill>
                <a:latin typeface="Arial" panose="020B0604020202020204"/>
              </a:rPr>
              <a:t>2</a:t>
            </a: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ª Submissão (Info Declarativa)</a:t>
            </a:r>
          </a:p>
        </p:txBody>
      </p:sp>
      <p:pic>
        <p:nvPicPr>
          <p:cNvPr id="64" name="Picture 1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50783" y="3416101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Flowchart: Summing Junction 64"/>
          <p:cNvSpPr>
            <a:spLocks noChangeAspect="1"/>
          </p:cNvSpPr>
          <p:nvPr/>
        </p:nvSpPr>
        <p:spPr>
          <a:xfrm>
            <a:off x="5900197" y="3574442"/>
            <a:ext cx="186398" cy="186398"/>
          </a:xfrm>
          <a:prstGeom prst="flowChartSummingJunction">
            <a:avLst/>
          </a:prstGeom>
          <a:solidFill>
            <a:srgbClr val="FFFFFF"/>
          </a:solidFill>
          <a:ln w="9525" cap="flat" cmpd="sng" algn="ctr">
            <a:solidFill>
              <a:srgbClr val="85858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PT" sz="1351" kern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66" name="Straight Arrow Connector 65"/>
          <p:cNvCxnSpPr>
            <a:stCxn id="65" idx="4"/>
            <a:endCxn id="19" idx="3"/>
          </p:cNvCxnSpPr>
          <p:nvPr/>
        </p:nvCxnSpPr>
        <p:spPr>
          <a:xfrm>
            <a:off x="5993396" y="3760840"/>
            <a:ext cx="2" cy="564907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7" name="Rectangle 106"/>
          <p:cNvSpPr>
            <a:spLocks noChangeAspect="1"/>
          </p:cNvSpPr>
          <p:nvPr/>
        </p:nvSpPr>
        <p:spPr>
          <a:xfrm rot="16200000">
            <a:off x="8447529" y="3199675"/>
            <a:ext cx="288000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Recolher Info </a:t>
            </a:r>
          </a:p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1A1E3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Declarativa</a:t>
            </a:r>
          </a:p>
        </p:txBody>
      </p:sp>
      <p:pic>
        <p:nvPicPr>
          <p:cNvPr id="69" name="Picture 1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35657" y="3426499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" name="Straight Arrow Connector 70"/>
          <p:cNvCxnSpPr>
            <a:stCxn id="49" idx="2"/>
            <a:endCxn id="65" idx="2"/>
          </p:cNvCxnSpPr>
          <p:nvPr/>
        </p:nvCxnSpPr>
        <p:spPr>
          <a:xfrm>
            <a:off x="5738584" y="3660834"/>
            <a:ext cx="161613" cy="6807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Rectangle 236"/>
          <p:cNvSpPr/>
          <p:nvPr/>
        </p:nvSpPr>
        <p:spPr>
          <a:xfrm>
            <a:off x="342499" y="1909169"/>
            <a:ext cx="206690" cy="2111398"/>
          </a:xfrm>
          <a:prstGeom prst="roundRect">
            <a:avLst/>
          </a:prstGeom>
          <a:solidFill>
            <a:srgbClr val="1A1E30"/>
          </a:solidFill>
          <a:ln w="6350" cap="flat" cmpd="sng" algn="ctr">
            <a:solidFill>
              <a:srgbClr val="1A1E30"/>
            </a:solidFill>
            <a:prstDash val="solid"/>
            <a:miter lim="800000"/>
          </a:ln>
          <a:effectLst/>
        </p:spPr>
        <p:txBody>
          <a:bodyPr vert="vert270" lIns="0" tIns="0" rIns="0" bIns="0" rtlCol="0" anchor="ctr"/>
          <a:lstStyle/>
          <a:p>
            <a:pPr algn="ctr">
              <a:defRPr/>
            </a:pPr>
            <a:r>
              <a:rPr lang="pt-BR" sz="700" b="1" kern="0" dirty="0" smtClean="0">
                <a:solidFill>
                  <a:srgbClr val="FFFFFF"/>
                </a:solidFill>
                <a:latin typeface="Arial" panose="020B0604020202020204"/>
                <a:cs typeface="Arial" charset="0"/>
              </a:rPr>
              <a:t>Front-End</a:t>
            </a:r>
            <a:endParaRPr lang="pt-BR" sz="700" b="1" kern="0" dirty="0">
              <a:solidFill>
                <a:srgbClr val="FFFFFF"/>
              </a:solidFill>
              <a:latin typeface="Arial" panose="020B0604020202020204"/>
              <a:cs typeface="Arial" charset="0"/>
            </a:endParaRPr>
          </a:p>
        </p:txBody>
      </p:sp>
      <p:sp>
        <p:nvSpPr>
          <p:cNvPr id="92" name="Rectangle 106"/>
          <p:cNvSpPr>
            <a:spLocks noChangeAspect="1"/>
          </p:cNvSpPr>
          <p:nvPr/>
        </p:nvSpPr>
        <p:spPr>
          <a:xfrm rot="16200000">
            <a:off x="1509287" y="2265930"/>
            <a:ext cx="266139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  <a:cs typeface="+mn-cs"/>
              </a:rPr>
              <a:t>Recolher Dados do Cliente Empresa</a:t>
            </a:r>
            <a:endParaRPr kumimoji="0" lang="pt-BR" sz="600" b="0" i="0" u="none" strike="noStrike" kern="0" cap="none" spc="0" normalizeH="0" baseline="0" noProof="0" dirty="0" smtClean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4" name="Rectangle 106"/>
          <p:cNvSpPr>
            <a:spLocks noChangeAspect="1"/>
          </p:cNvSpPr>
          <p:nvPr/>
        </p:nvSpPr>
        <p:spPr>
          <a:xfrm rot="16200000">
            <a:off x="3055401" y="2261652"/>
            <a:ext cx="266139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  <a:cs typeface="+mn-cs"/>
              </a:rPr>
              <a:t>Recolher Dados das Entidades Relacionadas</a:t>
            </a:r>
            <a:endParaRPr kumimoji="0" lang="pt-BR" sz="600" b="0" i="0" u="none" strike="noStrike" kern="0" cap="none" spc="0" normalizeH="0" baseline="0" noProof="0" dirty="0" smtClean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5" name="Rectangle 106"/>
          <p:cNvSpPr>
            <a:spLocks noChangeAspect="1"/>
          </p:cNvSpPr>
          <p:nvPr/>
        </p:nvSpPr>
        <p:spPr>
          <a:xfrm rot="16200000">
            <a:off x="2974553" y="3246698"/>
            <a:ext cx="393601" cy="910326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lvl="0" algn="ctr" defTabSz="334544">
              <a:defRPr/>
            </a:pPr>
            <a:r>
              <a:rPr lang="pt-BR" sz="600" kern="0" dirty="0">
                <a:solidFill>
                  <a:srgbClr val="1A1E30"/>
                </a:solidFill>
                <a:latin typeface="Arial" panose="020B0604020202020204"/>
              </a:rPr>
              <a:t>Apresentar </a:t>
            </a: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</a:rPr>
              <a:t>checklist </a:t>
            </a:r>
            <a:r>
              <a:rPr lang="pt-BR" sz="600" kern="0" dirty="0">
                <a:solidFill>
                  <a:srgbClr val="1A1E30"/>
                </a:solidFill>
                <a:latin typeface="Arial" panose="020B0604020202020204"/>
              </a:rPr>
              <a:t>de documentos e inserir comprovativos em falta</a:t>
            </a:r>
          </a:p>
        </p:txBody>
      </p:sp>
      <p:cxnSp>
        <p:nvCxnSpPr>
          <p:cNvPr id="96" name="Straight Arrow Connector 95"/>
          <p:cNvCxnSpPr>
            <a:stCxn id="48" idx="1"/>
            <a:endCxn id="92" idx="3"/>
          </p:cNvCxnSpPr>
          <p:nvPr/>
        </p:nvCxnSpPr>
        <p:spPr>
          <a:xfrm>
            <a:off x="1642356" y="2337867"/>
            <a:ext cx="1" cy="25015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4" idx="1"/>
            <a:endCxn id="95" idx="3"/>
          </p:cNvCxnSpPr>
          <p:nvPr/>
        </p:nvCxnSpPr>
        <p:spPr>
          <a:xfrm flipH="1">
            <a:off x="3171354" y="2849885"/>
            <a:ext cx="17117" cy="65517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5" idx="2"/>
            <a:endCxn id="49" idx="0"/>
          </p:cNvCxnSpPr>
          <p:nvPr/>
        </p:nvCxnSpPr>
        <p:spPr>
          <a:xfrm flipV="1">
            <a:off x="3626517" y="3660834"/>
            <a:ext cx="1201741" cy="4102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38" idx="1"/>
            <a:endCxn id="13" idx="3"/>
          </p:cNvCxnSpPr>
          <p:nvPr/>
        </p:nvCxnSpPr>
        <p:spPr>
          <a:xfrm>
            <a:off x="5993397" y="5174210"/>
            <a:ext cx="0" cy="29974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>
            <a:spLocks noChangeAspect="1"/>
          </p:cNvSpPr>
          <p:nvPr/>
        </p:nvSpPr>
        <p:spPr>
          <a:xfrm flipH="1">
            <a:off x="1097003" y="2468998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  <a:cs typeface="+mn-cs"/>
              </a:rPr>
              <a:t>2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pic>
        <p:nvPicPr>
          <p:cNvPr id="161" name="Picture 1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566" y="2491624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5" name="Oval 164"/>
          <p:cNvSpPr>
            <a:spLocks noChangeAspect="1"/>
          </p:cNvSpPr>
          <p:nvPr/>
        </p:nvSpPr>
        <p:spPr>
          <a:xfrm flipH="1">
            <a:off x="2669636" y="2487153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>
                <a:solidFill>
                  <a:prstClr val="white"/>
                </a:solidFill>
                <a:latin typeface="Arial" panose="020B0604020202020204"/>
              </a:rPr>
              <a:t>3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pic>
        <p:nvPicPr>
          <p:cNvPr id="166" name="Picture 1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3742" y="2498206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7" name="Oval 166"/>
          <p:cNvSpPr>
            <a:spLocks noChangeAspect="1"/>
          </p:cNvSpPr>
          <p:nvPr/>
        </p:nvSpPr>
        <p:spPr>
          <a:xfrm flipH="1">
            <a:off x="2655524" y="3384410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  <a:cs typeface="+mn-cs"/>
              </a:rPr>
              <a:t>4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pic>
        <p:nvPicPr>
          <p:cNvPr id="169" name="Picture 1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087" y="3407036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Rectangle 106"/>
          <p:cNvSpPr>
            <a:spLocks noChangeAspect="1"/>
          </p:cNvSpPr>
          <p:nvPr/>
        </p:nvSpPr>
        <p:spPr>
          <a:xfrm rot="16200000">
            <a:off x="5956632" y="1960222"/>
            <a:ext cx="180000" cy="180000"/>
          </a:xfrm>
          <a:prstGeom prst="rect">
            <a:avLst/>
          </a:prstGeom>
          <a:solidFill>
            <a:srgbClr val="1A1E30"/>
          </a:solidFill>
          <a:ln w="12700" cap="flat" cmpd="sng" algn="ctr">
            <a:solidFill>
              <a:srgbClr val="1DAF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algn="ctr" defTabSz="334544"/>
            <a:r>
              <a:rPr lang="pt-BR" sz="800" b="1" kern="0" dirty="0">
                <a:solidFill>
                  <a:srgbClr val="FFFFFF"/>
                </a:solidFill>
                <a:latin typeface="Arial" panose="020B0604020202020204"/>
              </a:rPr>
              <a:t>B</a:t>
            </a:r>
          </a:p>
        </p:txBody>
      </p:sp>
      <p:cxnSp>
        <p:nvCxnSpPr>
          <p:cNvPr id="102" name="Elbow Connector 101"/>
          <p:cNvCxnSpPr>
            <a:stCxn id="100" idx="0"/>
            <a:endCxn id="48" idx="2"/>
          </p:cNvCxnSpPr>
          <p:nvPr/>
        </p:nvCxnSpPr>
        <p:spPr>
          <a:xfrm rot="10800000" flipV="1">
            <a:off x="2097520" y="2050221"/>
            <a:ext cx="3859113" cy="143645"/>
          </a:xfrm>
          <a:prstGeom prst="bentConnector3">
            <a:avLst>
              <a:gd name="adj1" fmla="val 735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115" idx="0"/>
            <a:endCxn id="48" idx="2"/>
          </p:cNvCxnSpPr>
          <p:nvPr/>
        </p:nvCxnSpPr>
        <p:spPr>
          <a:xfrm rot="10800000">
            <a:off x="2097519" y="2193867"/>
            <a:ext cx="3852716" cy="121738"/>
          </a:xfrm>
          <a:prstGeom prst="bentConnector3">
            <a:avLst>
              <a:gd name="adj1" fmla="val 720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307" descr="Roda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240" y="3397628"/>
            <a:ext cx="180000" cy="195273"/>
          </a:xfrm>
          <a:prstGeom prst="rect">
            <a:avLst/>
          </a:prstGeom>
        </p:spPr>
      </p:pic>
      <p:cxnSp>
        <p:nvCxnSpPr>
          <p:cNvPr id="107" name="Straight Arrow Connector 106"/>
          <p:cNvCxnSpPr>
            <a:stCxn id="92" idx="2"/>
          </p:cNvCxnSpPr>
          <p:nvPr/>
        </p:nvCxnSpPr>
        <p:spPr>
          <a:xfrm>
            <a:off x="2097520" y="2721093"/>
            <a:ext cx="625948" cy="216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549987" y="2921756"/>
            <a:ext cx="1203025" cy="461665"/>
            <a:chOff x="5398099" y="2387900"/>
            <a:chExt cx="1203025" cy="461665"/>
          </a:xfrm>
        </p:grpSpPr>
        <p:sp>
          <p:nvSpPr>
            <p:cNvPr id="111" name="Flowchart: Decision 110"/>
            <p:cNvSpPr>
              <a:spLocks noChangeAspect="1"/>
            </p:cNvSpPr>
            <p:nvPr/>
          </p:nvSpPr>
          <p:spPr>
            <a:xfrm rot="5400000">
              <a:off x="6370483" y="2561568"/>
              <a:ext cx="248769" cy="212513"/>
            </a:xfrm>
            <a:prstGeom prst="flowChartDecision">
              <a:avLst/>
            </a:prstGeom>
            <a:solidFill>
              <a:srgbClr val="FFFFFF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algn="ctr">
                <a:defRPr/>
              </a:pPr>
              <a:r>
                <a:rPr lang="pt-PT" sz="800" b="1" kern="0" dirty="0">
                  <a:solidFill>
                    <a:srgbClr val="E7E6E6">
                      <a:lumMod val="10000"/>
                    </a:srgbClr>
                  </a:solidFill>
                  <a:latin typeface="Trebuchet MS" panose="020B0603020202020204"/>
                  <a:cs typeface="Arial" charset="0"/>
                </a:rPr>
                <a:t>?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398099" y="2387900"/>
              <a:ext cx="10307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pt-PT" sz="600" kern="0" dirty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  <a:cs typeface="Arial" charset="0"/>
                </a:rPr>
                <a:t>Cliente </a:t>
              </a:r>
              <a:r>
                <a:rPr lang="pt-PT" sz="600" kern="0" dirty="0" smtClean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  <a:cs typeface="Arial" charset="0"/>
                </a:rPr>
                <a:t>autoriza </a:t>
              </a:r>
              <a:r>
                <a:rPr lang="pt-PT" sz="600" kern="0" dirty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  <a:cs typeface="Arial" charset="0"/>
                </a:rPr>
                <a:t>a recolha da informação da </a:t>
              </a:r>
              <a:r>
                <a:rPr lang="pt-PT" sz="600" kern="0" dirty="0" smtClean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  <a:cs typeface="Arial" charset="0"/>
                </a:rPr>
                <a:t>CRC disponível </a:t>
              </a:r>
              <a:r>
                <a:rPr lang="pt-PT" sz="600" kern="0" dirty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  <a:cs typeface="Arial" charset="0"/>
                </a:rPr>
                <a:t>no portal do </a:t>
              </a:r>
              <a:r>
                <a:rPr lang="pt-PT" sz="600" kern="0" dirty="0" smtClean="0">
                  <a:solidFill>
                    <a:srgbClr val="E7E6E6">
                      <a:lumMod val="10000"/>
                    </a:srgbClr>
                  </a:solidFill>
                  <a:latin typeface="Arial" panose="020B0604020202020204"/>
                  <a:cs typeface="Arial" charset="0"/>
                </a:rPr>
                <a:t>IRN?</a:t>
              </a:r>
              <a:endParaRPr lang="pt-PT" sz="600" kern="0" dirty="0">
                <a:solidFill>
                  <a:srgbClr val="E7E6E6">
                    <a:lumMod val="10000"/>
                  </a:srgbClr>
                </a:solidFill>
                <a:latin typeface="Arial" panose="020B0604020202020204"/>
                <a:cs typeface="Arial" charset="0"/>
              </a:endParaRPr>
            </a:p>
          </p:txBody>
        </p:sp>
      </p:grpSp>
      <p:cxnSp>
        <p:nvCxnSpPr>
          <p:cNvPr id="109" name="Straight Arrow Connector 108"/>
          <p:cNvCxnSpPr>
            <a:stCxn id="92" idx="1"/>
            <a:endCxn id="111" idx="1"/>
          </p:cNvCxnSpPr>
          <p:nvPr/>
        </p:nvCxnSpPr>
        <p:spPr>
          <a:xfrm>
            <a:off x="1642357" y="2854163"/>
            <a:ext cx="0" cy="22313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11" idx="0"/>
          </p:cNvCxnSpPr>
          <p:nvPr/>
        </p:nvCxnSpPr>
        <p:spPr>
          <a:xfrm flipV="1">
            <a:off x="1753012" y="2723258"/>
            <a:ext cx="970456" cy="478423"/>
          </a:xfrm>
          <a:prstGeom prst="bentConnector3">
            <a:avLst>
              <a:gd name="adj1" fmla="val 6570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1647176" y="3346264"/>
            <a:ext cx="0" cy="20293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352263">
            <a:off x="1210338" y="3557837"/>
            <a:ext cx="899999" cy="355232"/>
            <a:chOff x="9510198" y="5212499"/>
            <a:chExt cx="1200000" cy="368813"/>
          </a:xfrm>
        </p:grpSpPr>
        <p:sp>
          <p:nvSpPr>
            <p:cNvPr id="122" name="Flowchart: Data 1212"/>
            <p:cNvSpPr>
              <a:spLocks noChangeAspect="1"/>
            </p:cNvSpPr>
            <p:nvPr/>
          </p:nvSpPr>
          <p:spPr>
            <a:xfrm rot="21001400">
              <a:off x="9510198" y="5212499"/>
              <a:ext cx="1200000" cy="36881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1131 h 11131"/>
                <a:gd name="connsiteX1" fmla="*/ 1411 w 10000"/>
                <a:gd name="connsiteY1" fmla="*/ 0 h 11131"/>
                <a:gd name="connsiteX2" fmla="*/ 10000 w 10000"/>
                <a:gd name="connsiteY2" fmla="*/ 1131 h 11131"/>
                <a:gd name="connsiteX3" fmla="*/ 8000 w 10000"/>
                <a:gd name="connsiteY3" fmla="*/ 11131 h 11131"/>
                <a:gd name="connsiteX4" fmla="*/ 0 w 10000"/>
                <a:gd name="connsiteY4" fmla="*/ 11131 h 11131"/>
                <a:gd name="connsiteX0" fmla="*/ 0 w 10000"/>
                <a:gd name="connsiteY0" fmla="*/ 11131 h 12028"/>
                <a:gd name="connsiteX1" fmla="*/ 1411 w 10000"/>
                <a:gd name="connsiteY1" fmla="*/ 0 h 12028"/>
                <a:gd name="connsiteX2" fmla="*/ 10000 w 10000"/>
                <a:gd name="connsiteY2" fmla="*/ 1131 h 12028"/>
                <a:gd name="connsiteX3" fmla="*/ 8660 w 10000"/>
                <a:gd name="connsiteY3" fmla="*/ 12028 h 12028"/>
                <a:gd name="connsiteX4" fmla="*/ 0 w 10000"/>
                <a:gd name="connsiteY4" fmla="*/ 11131 h 12028"/>
                <a:gd name="connsiteX0" fmla="*/ 0 w 10000"/>
                <a:gd name="connsiteY0" fmla="*/ 11131 h 11397"/>
                <a:gd name="connsiteX1" fmla="*/ 1411 w 10000"/>
                <a:gd name="connsiteY1" fmla="*/ 0 h 11397"/>
                <a:gd name="connsiteX2" fmla="*/ 10000 w 10000"/>
                <a:gd name="connsiteY2" fmla="*/ 1131 h 11397"/>
                <a:gd name="connsiteX3" fmla="*/ 9099 w 10000"/>
                <a:gd name="connsiteY3" fmla="*/ 11397 h 11397"/>
                <a:gd name="connsiteX4" fmla="*/ 0 w 10000"/>
                <a:gd name="connsiteY4" fmla="*/ 11131 h 11397"/>
                <a:gd name="connsiteX0" fmla="*/ 0 w 10000"/>
                <a:gd name="connsiteY0" fmla="*/ 10000 h 10266"/>
                <a:gd name="connsiteX1" fmla="*/ 1140 w 10000"/>
                <a:gd name="connsiteY1" fmla="*/ 108 h 10266"/>
                <a:gd name="connsiteX2" fmla="*/ 10000 w 10000"/>
                <a:gd name="connsiteY2" fmla="*/ 0 h 10266"/>
                <a:gd name="connsiteX3" fmla="*/ 9099 w 10000"/>
                <a:gd name="connsiteY3" fmla="*/ 10266 h 10266"/>
                <a:gd name="connsiteX4" fmla="*/ 0 w 10000"/>
                <a:gd name="connsiteY4" fmla="*/ 10000 h 10266"/>
                <a:gd name="connsiteX0" fmla="*/ 0 w 10000"/>
                <a:gd name="connsiteY0" fmla="*/ 10130 h 10396"/>
                <a:gd name="connsiteX1" fmla="*/ 1077 w 10000"/>
                <a:gd name="connsiteY1" fmla="*/ 0 h 10396"/>
                <a:gd name="connsiteX2" fmla="*/ 10000 w 10000"/>
                <a:gd name="connsiteY2" fmla="*/ 130 h 10396"/>
                <a:gd name="connsiteX3" fmla="*/ 9099 w 10000"/>
                <a:gd name="connsiteY3" fmla="*/ 10396 h 10396"/>
                <a:gd name="connsiteX4" fmla="*/ 0 w 10000"/>
                <a:gd name="connsiteY4" fmla="*/ 10130 h 1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396">
                  <a:moveTo>
                    <a:pt x="0" y="10130"/>
                  </a:moveTo>
                  <a:lnTo>
                    <a:pt x="1077" y="0"/>
                  </a:lnTo>
                  <a:lnTo>
                    <a:pt x="10000" y="130"/>
                  </a:lnTo>
                  <a:cubicBezTo>
                    <a:pt x="9700" y="3552"/>
                    <a:pt x="9399" y="6974"/>
                    <a:pt x="9099" y="10396"/>
                  </a:cubicBezTo>
                  <a:lnTo>
                    <a:pt x="0" y="10130"/>
                  </a:lnTo>
                  <a:close/>
                </a:path>
              </a:pathLst>
            </a:custGeom>
            <a:solidFill>
              <a:srgbClr val="1A1E30"/>
            </a:solidFill>
            <a:ln w="12700" cap="flat" cmpd="sng" algn="ctr">
              <a:solidFill>
                <a:srgbClr val="898686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  <a:scene3d>
                <a:camera prst="orthographicFront">
                  <a:rot lat="0" lon="0" rev="0"/>
                </a:camera>
                <a:lightRig rig="threePt" dir="t"/>
              </a:scene3d>
              <a:sp3d z="3175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451" b="1" kern="0" dirty="0">
                <a:solidFill>
                  <a:srgbClr val="FFFFFF"/>
                </a:solidFill>
                <a:latin typeface="Arial" panose="020B0604020202020204"/>
                <a:cs typeface="+mn-cs"/>
              </a:endParaRPr>
            </a:p>
          </p:txBody>
        </p:sp>
        <p:sp>
          <p:nvSpPr>
            <p:cNvPr id="123" name="TextBox 122"/>
            <p:cNvSpPr txBox="1">
              <a:spLocks noChangeAspect="1"/>
            </p:cNvSpPr>
            <p:nvPr/>
          </p:nvSpPr>
          <p:spPr>
            <a:xfrm rot="21053017">
              <a:off x="9551581" y="5252373"/>
              <a:ext cx="1089285" cy="28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sz="600" b="1" kern="0" dirty="0" smtClean="0">
                  <a:solidFill>
                    <a:srgbClr val="FFFFFF"/>
                  </a:solidFill>
                  <a:latin typeface="Arial" panose="020B0604020202020204"/>
                </a:rPr>
                <a:t>Obter Dados CRC</a:t>
              </a:r>
              <a:endParaRPr lang="pt-PT" sz="600" b="1" kern="0" baseline="3000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cxnSp>
        <p:nvCxnSpPr>
          <p:cNvPr id="124" name="Elbow Connector 123"/>
          <p:cNvCxnSpPr>
            <a:stCxn id="123" idx="3"/>
          </p:cNvCxnSpPr>
          <p:nvPr/>
        </p:nvCxnSpPr>
        <p:spPr>
          <a:xfrm flipV="1">
            <a:off x="2047448" y="2723258"/>
            <a:ext cx="676020" cy="91864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727093" y="3038442"/>
            <a:ext cx="4070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" dirty="0">
                <a:solidFill>
                  <a:srgbClr val="E7E6E6">
                    <a:lumMod val="10000"/>
                  </a:srgbClr>
                </a:solidFill>
                <a:latin typeface="Arial" panose="020B0604020202020204"/>
                <a:cs typeface="Arial" charset="0"/>
              </a:rPr>
              <a:t>Não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361967" y="3346264"/>
            <a:ext cx="3216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" dirty="0">
                <a:solidFill>
                  <a:srgbClr val="E7E6E6">
                    <a:lumMod val="10000"/>
                  </a:srgbClr>
                </a:solidFill>
                <a:latin typeface="Arial" panose="020B0604020202020204"/>
                <a:cs typeface="Arial" charset="0"/>
              </a:rPr>
              <a:t>Sim</a:t>
            </a:r>
          </a:p>
        </p:txBody>
      </p:sp>
      <p:pic>
        <p:nvPicPr>
          <p:cNvPr id="130" name="Picture 307" descr="Roda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5566" y="3689124"/>
            <a:ext cx="216000" cy="234326"/>
          </a:xfrm>
          <a:prstGeom prst="rect">
            <a:avLst/>
          </a:prstGeom>
        </p:spPr>
      </p:pic>
      <p:sp>
        <p:nvSpPr>
          <p:cNvPr id="131" name="Oval 130"/>
          <p:cNvSpPr>
            <a:spLocks noChangeAspect="1"/>
          </p:cNvSpPr>
          <p:nvPr/>
        </p:nvSpPr>
        <p:spPr>
          <a:xfrm flipH="1">
            <a:off x="1157524" y="3566103"/>
            <a:ext cx="180151" cy="180151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B5B4B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00" b="1" kern="0" dirty="0" smtClean="0">
                <a:solidFill>
                  <a:srgbClr val="FFFFFF"/>
                </a:solidFill>
                <a:latin typeface="Arial" panose="020B0604020202020204"/>
              </a:rPr>
              <a:t>2.2</a:t>
            </a:r>
            <a:endParaRPr lang="pt-BR" sz="400" b="1" kern="0" dirty="0">
              <a:solidFill>
                <a:srgbClr val="FFFFFF"/>
              </a:solidFill>
              <a:latin typeface="Arial" panose="020B0604020202020204"/>
              <a:cs typeface="+mn-cs"/>
            </a:endParaRPr>
          </a:p>
        </p:txBody>
      </p:sp>
      <p:cxnSp>
        <p:nvCxnSpPr>
          <p:cNvPr id="179" name="Straight Arrow Connector 178"/>
          <p:cNvCxnSpPr>
            <a:stCxn id="67" idx="2"/>
            <a:endCxn id="62" idx="0"/>
          </p:cNvCxnSpPr>
          <p:nvPr/>
        </p:nvCxnSpPr>
        <p:spPr>
          <a:xfrm flipV="1">
            <a:off x="9046692" y="3646592"/>
            <a:ext cx="595301" cy="8246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4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 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186" name="Flowchart: Data 1212"/>
          <p:cNvSpPr>
            <a:spLocks noChangeAspect="1"/>
          </p:cNvSpPr>
          <p:nvPr/>
        </p:nvSpPr>
        <p:spPr>
          <a:xfrm rot="20753663">
            <a:off x="862171" y="1376946"/>
            <a:ext cx="471559" cy="29007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1131 h 11131"/>
              <a:gd name="connsiteX1" fmla="*/ 1411 w 10000"/>
              <a:gd name="connsiteY1" fmla="*/ 0 h 11131"/>
              <a:gd name="connsiteX2" fmla="*/ 10000 w 10000"/>
              <a:gd name="connsiteY2" fmla="*/ 1131 h 11131"/>
              <a:gd name="connsiteX3" fmla="*/ 8000 w 10000"/>
              <a:gd name="connsiteY3" fmla="*/ 11131 h 11131"/>
              <a:gd name="connsiteX4" fmla="*/ 0 w 10000"/>
              <a:gd name="connsiteY4" fmla="*/ 11131 h 11131"/>
              <a:gd name="connsiteX0" fmla="*/ 0 w 10000"/>
              <a:gd name="connsiteY0" fmla="*/ 11131 h 12028"/>
              <a:gd name="connsiteX1" fmla="*/ 1411 w 10000"/>
              <a:gd name="connsiteY1" fmla="*/ 0 h 12028"/>
              <a:gd name="connsiteX2" fmla="*/ 10000 w 10000"/>
              <a:gd name="connsiteY2" fmla="*/ 1131 h 12028"/>
              <a:gd name="connsiteX3" fmla="*/ 8660 w 10000"/>
              <a:gd name="connsiteY3" fmla="*/ 12028 h 12028"/>
              <a:gd name="connsiteX4" fmla="*/ 0 w 10000"/>
              <a:gd name="connsiteY4" fmla="*/ 11131 h 12028"/>
              <a:gd name="connsiteX0" fmla="*/ 0 w 10000"/>
              <a:gd name="connsiteY0" fmla="*/ 11131 h 11397"/>
              <a:gd name="connsiteX1" fmla="*/ 1411 w 10000"/>
              <a:gd name="connsiteY1" fmla="*/ 0 h 11397"/>
              <a:gd name="connsiteX2" fmla="*/ 10000 w 10000"/>
              <a:gd name="connsiteY2" fmla="*/ 1131 h 11397"/>
              <a:gd name="connsiteX3" fmla="*/ 9099 w 10000"/>
              <a:gd name="connsiteY3" fmla="*/ 11397 h 11397"/>
              <a:gd name="connsiteX4" fmla="*/ 0 w 10000"/>
              <a:gd name="connsiteY4" fmla="*/ 11131 h 11397"/>
              <a:gd name="connsiteX0" fmla="*/ 0 w 10000"/>
              <a:gd name="connsiteY0" fmla="*/ 10000 h 10266"/>
              <a:gd name="connsiteX1" fmla="*/ 1140 w 10000"/>
              <a:gd name="connsiteY1" fmla="*/ 108 h 10266"/>
              <a:gd name="connsiteX2" fmla="*/ 10000 w 10000"/>
              <a:gd name="connsiteY2" fmla="*/ 0 h 10266"/>
              <a:gd name="connsiteX3" fmla="*/ 9099 w 10000"/>
              <a:gd name="connsiteY3" fmla="*/ 10266 h 10266"/>
              <a:gd name="connsiteX4" fmla="*/ 0 w 10000"/>
              <a:gd name="connsiteY4" fmla="*/ 10000 h 10266"/>
              <a:gd name="connsiteX0" fmla="*/ 0 w 10000"/>
              <a:gd name="connsiteY0" fmla="*/ 10130 h 10396"/>
              <a:gd name="connsiteX1" fmla="*/ 1077 w 10000"/>
              <a:gd name="connsiteY1" fmla="*/ 0 h 10396"/>
              <a:gd name="connsiteX2" fmla="*/ 10000 w 10000"/>
              <a:gd name="connsiteY2" fmla="*/ 130 h 10396"/>
              <a:gd name="connsiteX3" fmla="*/ 9099 w 10000"/>
              <a:gd name="connsiteY3" fmla="*/ 10396 h 10396"/>
              <a:gd name="connsiteX4" fmla="*/ 0 w 10000"/>
              <a:gd name="connsiteY4" fmla="*/ 10130 h 10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396">
                <a:moveTo>
                  <a:pt x="0" y="10130"/>
                </a:moveTo>
                <a:lnTo>
                  <a:pt x="1077" y="0"/>
                </a:lnTo>
                <a:lnTo>
                  <a:pt x="10000" y="130"/>
                </a:lnTo>
                <a:cubicBezTo>
                  <a:pt x="9700" y="3552"/>
                  <a:pt x="9399" y="6974"/>
                  <a:pt x="9099" y="10396"/>
                </a:cubicBezTo>
                <a:lnTo>
                  <a:pt x="0" y="10130"/>
                </a:lnTo>
                <a:close/>
              </a:path>
            </a:pathLst>
          </a:custGeom>
          <a:solidFill>
            <a:srgbClr val="1A1E30"/>
          </a:solidFill>
          <a:ln w="12700" cap="flat" cmpd="sng" algn="ctr">
            <a:solidFill>
              <a:srgbClr val="898686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  <a:scene3d>
              <a:camera prst="orthographicFront">
                <a:rot lat="0" lon="0" rev="0"/>
              </a:camera>
              <a:lightRig rig="threePt" dir="t"/>
            </a:scene3d>
            <a:sp3d z="3175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500" b="1" kern="0">
                <a:solidFill>
                  <a:srgbClr val="FFFFFF"/>
                </a:solidFill>
                <a:latin typeface="Arial" panose="020B0604020202020204"/>
              </a:rPr>
              <a:t>Sist. Unicre</a:t>
            </a:r>
            <a:endParaRPr lang="pt-PT" sz="500" b="1" kern="0" baseline="300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88" name="Oval 187"/>
          <p:cNvSpPr>
            <a:spLocks noChangeAspect="1"/>
          </p:cNvSpPr>
          <p:nvPr/>
        </p:nvSpPr>
        <p:spPr>
          <a:xfrm flipH="1">
            <a:off x="702911" y="1355882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  <a:cs typeface="+mn-cs"/>
              </a:rPr>
              <a:t>2.1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cxnSp>
        <p:nvCxnSpPr>
          <p:cNvPr id="9" name="Elbow Connector 8"/>
          <p:cNvCxnSpPr>
            <a:stCxn id="186" idx="0"/>
            <a:endCxn id="92" idx="0"/>
          </p:cNvCxnSpPr>
          <p:nvPr/>
        </p:nvCxnSpPr>
        <p:spPr>
          <a:xfrm>
            <a:off x="902818" y="1712909"/>
            <a:ext cx="284376" cy="1008184"/>
          </a:xfrm>
          <a:prstGeom prst="bentConnector3">
            <a:avLst>
              <a:gd name="adj1" fmla="val -57182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2" name="Picture 307" descr="Roda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0484" y="1517473"/>
            <a:ext cx="216000" cy="234326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6131615" y="1929377"/>
            <a:ext cx="1297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PT" sz="600" dirty="0" smtClean="0">
                <a:solidFill>
                  <a:srgbClr val="E7E6E6">
                    <a:lumMod val="10000"/>
                  </a:srgbClr>
                </a:solidFill>
                <a:latin typeface="Arial" panose="020B0604020202020204"/>
                <a:cs typeface="Arial" charset="0"/>
              </a:rPr>
              <a:t>Tratamento 1ª Etapa Continuação (2/3)</a:t>
            </a:r>
            <a:endParaRPr lang="pt-PT" sz="600" dirty="0">
              <a:solidFill>
                <a:srgbClr val="E7E6E6">
                  <a:lumMod val="10000"/>
                </a:srgbClr>
              </a:solidFill>
              <a:latin typeface="Arial" panose="020B0604020202020204"/>
              <a:cs typeface="Arial" charset="0"/>
            </a:endParaRPr>
          </a:p>
        </p:txBody>
      </p:sp>
      <p:sp>
        <p:nvSpPr>
          <p:cNvPr id="115" name="Rectangle 106"/>
          <p:cNvSpPr>
            <a:spLocks noChangeAspect="1"/>
          </p:cNvSpPr>
          <p:nvPr/>
        </p:nvSpPr>
        <p:spPr>
          <a:xfrm rot="16200000">
            <a:off x="6106783" y="2041403"/>
            <a:ext cx="235307" cy="548404"/>
          </a:xfrm>
          <a:prstGeom prst="rect">
            <a:avLst/>
          </a:prstGeom>
          <a:solidFill>
            <a:srgbClr val="1A1E30"/>
          </a:solidFill>
          <a:ln w="12700" cap="flat" cmpd="sng" algn="ctr">
            <a:solidFill>
              <a:srgbClr val="1DAF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2ª Etapa </a:t>
            </a:r>
            <a:r>
              <a:rPr kumimoji="0" lang="pt-BR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(slide 1 e 3)</a:t>
            </a:r>
            <a:endParaRPr kumimoji="0" lang="pt-BR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8" name="TextBox 71"/>
          <p:cNvSpPr txBox="1"/>
          <p:nvPr/>
        </p:nvSpPr>
        <p:spPr>
          <a:xfrm>
            <a:off x="4629124" y="4123666"/>
            <a:ext cx="708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PT" sz="600" dirty="0" err="1" smtClean="0">
                <a:solidFill>
                  <a:srgbClr val="E7E6E6">
                    <a:lumMod val="10000"/>
                  </a:srgbClr>
                </a:solidFill>
                <a:latin typeface="Arial" panose="020B0604020202020204"/>
                <a:cs typeface="Arial" charset="0"/>
              </a:rPr>
              <a:t>Trat</a:t>
            </a:r>
            <a:r>
              <a:rPr lang="pt-PT" sz="600" dirty="0" smtClean="0">
                <a:solidFill>
                  <a:srgbClr val="E7E6E6">
                    <a:lumMod val="10000"/>
                  </a:srgbClr>
                </a:solidFill>
                <a:latin typeface="Arial" panose="020B0604020202020204"/>
                <a:cs typeface="Arial" charset="0"/>
              </a:rPr>
              <a:t>. 1º Etapa  (Slide 2/3) </a:t>
            </a:r>
            <a:endParaRPr lang="pt-PT" sz="600" dirty="0">
              <a:solidFill>
                <a:srgbClr val="E7E6E6">
                  <a:lumMod val="10000"/>
                </a:srgbClr>
              </a:solidFill>
              <a:latin typeface="Arial" panose="020B0604020202020204"/>
              <a:cs typeface="Arial" charset="0"/>
            </a:endParaRPr>
          </a:p>
        </p:txBody>
      </p:sp>
      <p:sp>
        <p:nvSpPr>
          <p:cNvPr id="116" name="Rectangle 106"/>
          <p:cNvSpPr>
            <a:spLocks noChangeAspect="1"/>
          </p:cNvSpPr>
          <p:nvPr/>
        </p:nvSpPr>
        <p:spPr>
          <a:xfrm rot="16200000">
            <a:off x="4841641" y="4376505"/>
            <a:ext cx="180000" cy="180000"/>
          </a:xfrm>
          <a:prstGeom prst="rect">
            <a:avLst/>
          </a:prstGeom>
          <a:solidFill>
            <a:srgbClr val="1A1E30"/>
          </a:solidFill>
          <a:ln w="12700" cap="flat" cmpd="sng" algn="ctr">
            <a:solidFill>
              <a:srgbClr val="1DAF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algn="ctr" defTabSz="334544"/>
            <a:r>
              <a:rPr lang="pt-BR" sz="900" b="1" kern="0" dirty="0">
                <a:solidFill>
                  <a:srgbClr val="FFFFFF"/>
                </a:solidFill>
                <a:latin typeface="Arial" panose="020B0604020202020204"/>
              </a:rPr>
              <a:t>A</a:t>
            </a:r>
          </a:p>
        </p:txBody>
      </p:sp>
      <p:cxnSp>
        <p:nvCxnSpPr>
          <p:cNvPr id="117" name="Straight Arrow Connector 116"/>
          <p:cNvCxnSpPr>
            <a:stCxn id="116" idx="2"/>
            <a:endCxn id="19" idx="0"/>
          </p:cNvCxnSpPr>
          <p:nvPr/>
        </p:nvCxnSpPr>
        <p:spPr>
          <a:xfrm>
            <a:off x="5021641" y="4466505"/>
            <a:ext cx="516593" cy="340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>
            <a:spLocks noChangeAspect="1"/>
          </p:cNvSpPr>
          <p:nvPr/>
        </p:nvSpPr>
        <p:spPr>
          <a:xfrm>
            <a:off x="7026013" y="3431635"/>
            <a:ext cx="541683" cy="446625"/>
          </a:xfrm>
          <a:prstGeom prst="rect">
            <a:avLst/>
          </a:prstGeom>
          <a:solidFill>
            <a:srgbClr val="F3F3F3">
              <a:alpha val="80784"/>
            </a:srgbClr>
          </a:solidFill>
          <a:ln w="12700" cap="flat" cmpd="sng" algn="ctr">
            <a:solidFill>
              <a:srgbClr val="4E5659">
                <a:alpha val="67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351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25" name="Group 124"/>
          <p:cNvGrpSpPr/>
          <p:nvPr/>
        </p:nvGrpSpPr>
        <p:grpSpPr>
          <a:xfrm rot="10800000" flipH="1">
            <a:off x="7154460" y="3524391"/>
            <a:ext cx="390990" cy="250939"/>
            <a:chOff x="6403971" y="5177128"/>
            <a:chExt cx="255464" cy="250939"/>
          </a:xfrm>
        </p:grpSpPr>
        <p:sp>
          <p:nvSpPr>
            <p:cNvPr id="126" name="Rectangle 106"/>
            <p:cNvSpPr>
              <a:spLocks noChangeAspect="1"/>
            </p:cNvSpPr>
            <p:nvPr/>
          </p:nvSpPr>
          <p:spPr>
            <a:xfrm rot="16200000" flipH="1">
              <a:off x="6374335" y="5225853"/>
              <a:ext cx="250939" cy="153489"/>
            </a:xfrm>
            <a:prstGeom prst="flowChartOffpageConnector">
              <a:avLst/>
            </a:prstGeom>
            <a:solidFill>
              <a:srgbClr val="92D050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lIns="0" tIns="0" rIns="0" bIns="0" rtlCol="0" anchor="ctr"/>
            <a:lstStyle/>
            <a:p>
              <a:pPr algn="ctr" defTabSz="3345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700" b="1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 rot="10800000">
              <a:off x="6403971" y="5212414"/>
              <a:ext cx="2554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700" b="1" dirty="0"/>
                <a:t>A</a:t>
              </a:r>
              <a:r>
                <a:rPr lang="pt-PT" sz="700" b="1" dirty="0" smtClean="0"/>
                <a:t>1</a:t>
              </a:r>
              <a:endParaRPr lang="pt-PT" sz="700" b="1" dirty="0"/>
            </a:p>
          </p:txBody>
        </p:sp>
      </p:grpSp>
      <p:cxnSp>
        <p:nvCxnSpPr>
          <p:cNvPr id="133" name="Straight Arrow Connector 132"/>
          <p:cNvCxnSpPr>
            <a:stCxn id="119" idx="3"/>
            <a:endCxn id="67" idx="0"/>
          </p:cNvCxnSpPr>
          <p:nvPr/>
        </p:nvCxnSpPr>
        <p:spPr>
          <a:xfrm flipV="1">
            <a:off x="7567696" y="3654838"/>
            <a:ext cx="568670" cy="110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4" name="Straight Arrow Connector 133"/>
          <p:cNvCxnSpPr>
            <a:stCxn id="65" idx="6"/>
            <a:endCxn id="119" idx="1"/>
          </p:cNvCxnSpPr>
          <p:nvPr/>
        </p:nvCxnSpPr>
        <p:spPr>
          <a:xfrm flipV="1">
            <a:off x="6086595" y="3654948"/>
            <a:ext cx="939418" cy="12693"/>
          </a:xfrm>
          <a:prstGeom prst="straightConnector1">
            <a:avLst/>
          </a:prstGeom>
          <a:noFill/>
          <a:ln w="3175" cap="flat" cmpd="sng" algn="ctr">
            <a:solidFill>
              <a:srgbClr val="89868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6977188" y="3161741"/>
            <a:ext cx="63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600" kern="0" dirty="0" smtClean="0">
                <a:solidFill>
                  <a:srgbClr val="E7E6E6">
                    <a:lumMod val="10000"/>
                  </a:srgbClr>
                </a:solidFill>
                <a:latin typeface="Arial" panose="020B0604020202020204"/>
              </a:rPr>
              <a:t>Oferta Comercia</a:t>
            </a:r>
            <a:endParaRPr kumimoji="0" lang="pt-PT" sz="600" b="0" i="0" u="none" strike="noStrike" kern="0" cap="none" spc="0" normalizeH="0" baseline="0" noProof="0" dirty="0" smtClean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 flipH="1">
            <a:off x="6934711" y="3359575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  <a:cs typeface="+mn-cs"/>
              </a:rPr>
              <a:t>13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 flipH="1">
            <a:off x="8052856" y="3399219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  <a:cs typeface="+mn-cs"/>
              </a:rPr>
              <a:t>14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sp>
        <p:nvSpPr>
          <p:cNvPr id="146" name="Oval 145"/>
          <p:cNvSpPr>
            <a:spLocks noChangeAspect="1"/>
          </p:cNvSpPr>
          <p:nvPr/>
        </p:nvSpPr>
        <p:spPr>
          <a:xfrm flipH="1">
            <a:off x="9573806" y="3405352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  <a:cs typeface="+mn-cs"/>
              </a:rPr>
              <a:t>15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sp>
        <p:nvSpPr>
          <p:cNvPr id="132" name="Rectangle 106"/>
          <p:cNvSpPr>
            <a:spLocks noChangeAspect="1"/>
          </p:cNvSpPr>
          <p:nvPr/>
        </p:nvSpPr>
        <p:spPr>
          <a:xfrm rot="16200000">
            <a:off x="3992141" y="3285252"/>
            <a:ext cx="380784" cy="815463"/>
          </a:xfrm>
          <a:prstGeom prst="rect">
            <a:avLst/>
          </a:prstGeom>
          <a:solidFill>
            <a:srgbClr val="E5F9FF"/>
          </a:solidFill>
          <a:ln w="3175" cap="flat" cmpd="sng" algn="ctr">
            <a:solidFill>
              <a:srgbClr val="1A1E3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" lIns="0" tIns="0" rIns="0" bIns="0" rtlCol="0" anchor="ctr"/>
          <a:lstStyle/>
          <a:p>
            <a:pPr marL="0" marR="0" lvl="0" indent="0" algn="ctr" defTabSz="334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" kern="0" dirty="0" smtClean="0">
                <a:solidFill>
                  <a:srgbClr val="1A1E30"/>
                </a:solidFill>
                <a:latin typeface="Arial" panose="020B0604020202020204"/>
              </a:rPr>
              <a:t>Caracterização das Lojas</a:t>
            </a:r>
            <a:endParaRPr kumimoji="0" lang="pt-BR" sz="600" b="0" i="0" u="none" strike="noStrike" kern="0" cap="none" spc="0" normalizeH="0" noProof="0" dirty="0" smtClean="0">
              <a:ln>
                <a:noFill/>
              </a:ln>
              <a:solidFill>
                <a:srgbClr val="1A1E3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41" name="Picture 307" descr="Roda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16" y="3468909"/>
            <a:ext cx="164521" cy="178481"/>
          </a:xfrm>
          <a:prstGeom prst="rect">
            <a:avLst/>
          </a:prstGeom>
        </p:spPr>
      </p:pic>
      <p:pic>
        <p:nvPicPr>
          <p:cNvPr id="139" name="Picture 1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9937" y="3468333"/>
            <a:ext cx="180000" cy="1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7" name="Oval 156"/>
          <p:cNvSpPr>
            <a:spLocks noChangeAspect="1"/>
          </p:cNvSpPr>
          <p:nvPr/>
        </p:nvSpPr>
        <p:spPr>
          <a:xfrm flipH="1">
            <a:off x="3721236" y="3451911"/>
            <a:ext cx="180000" cy="180000"/>
          </a:xfrm>
          <a:prstGeom prst="ellipse">
            <a:avLst/>
          </a:prstGeom>
          <a:solidFill>
            <a:srgbClr val="1A1E3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 b="1" kern="0" dirty="0" smtClean="0">
                <a:solidFill>
                  <a:prstClr val="white"/>
                </a:solidFill>
                <a:latin typeface="Arial" panose="020B0604020202020204"/>
                <a:cs typeface="+mn-cs"/>
              </a:rPr>
              <a:t>5</a:t>
            </a:r>
            <a:endParaRPr lang="pt-BR" sz="600" b="1" kern="0" dirty="0">
              <a:solidFill>
                <a:prstClr val="white"/>
              </a:solidFill>
              <a:latin typeface="Arial" panose="020B0604020202020204"/>
              <a:cs typeface="+mn-cs"/>
            </a:endParaRPr>
          </a:p>
        </p:txBody>
      </p:sp>
      <p:cxnSp>
        <p:nvCxnSpPr>
          <p:cNvPr id="137" name="Elbow Connector 136"/>
          <p:cNvCxnSpPr>
            <a:stCxn id="62" idx="2"/>
            <a:endCxn id="158" idx="3"/>
          </p:cNvCxnSpPr>
          <p:nvPr/>
        </p:nvCxnSpPr>
        <p:spPr>
          <a:xfrm>
            <a:off x="10552319" y="3646592"/>
            <a:ext cx="934930" cy="1880755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35" idx="3"/>
            <a:endCxn id="147" idx="0"/>
          </p:cNvCxnSpPr>
          <p:nvPr/>
        </p:nvCxnSpPr>
        <p:spPr>
          <a:xfrm flipV="1">
            <a:off x="7886646" y="2230727"/>
            <a:ext cx="3493175" cy="1065458"/>
          </a:xfrm>
          <a:prstGeom prst="bentConnector4">
            <a:avLst>
              <a:gd name="adj1" fmla="val 39890"/>
              <a:gd name="adj2" fmla="val 1214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0673505" y="2230727"/>
            <a:ext cx="1412631" cy="1338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900" b="1" dirty="0" smtClean="0"/>
              <a:t>Canal Não Presencial</a:t>
            </a:r>
            <a:r>
              <a:rPr lang="pt-PT" sz="900" dirty="0" smtClean="0"/>
              <a:t>, terá uma ordem diferente de tabuladores:</a:t>
            </a:r>
          </a:p>
          <a:p>
            <a:r>
              <a:rPr lang="pt-PT" sz="900" dirty="0" smtClean="0"/>
              <a:t>1.Comerciante</a:t>
            </a:r>
          </a:p>
          <a:p>
            <a:r>
              <a:rPr lang="pt-PT" sz="900" dirty="0" smtClean="0"/>
              <a:t>2. Lojas</a:t>
            </a:r>
          </a:p>
          <a:p>
            <a:r>
              <a:rPr lang="pt-PT" sz="900" dirty="0"/>
              <a:t>3</a:t>
            </a:r>
            <a:r>
              <a:rPr lang="pt-PT" sz="900" dirty="0" smtClean="0"/>
              <a:t>. Oferta Comercial</a:t>
            </a:r>
          </a:p>
          <a:p>
            <a:r>
              <a:rPr lang="pt-PT" sz="900" dirty="0"/>
              <a:t>4</a:t>
            </a:r>
            <a:r>
              <a:rPr lang="pt-PT" sz="900" dirty="0" smtClean="0"/>
              <a:t>. Intervenientes</a:t>
            </a:r>
          </a:p>
          <a:p>
            <a:r>
              <a:rPr lang="pt-PT" sz="900" dirty="0"/>
              <a:t>5</a:t>
            </a:r>
            <a:r>
              <a:rPr lang="pt-PT" sz="900" dirty="0" smtClean="0"/>
              <a:t>. Comprovativos</a:t>
            </a:r>
          </a:p>
          <a:p>
            <a:r>
              <a:rPr lang="pt-PT" sz="900" dirty="0"/>
              <a:t>6</a:t>
            </a:r>
            <a:r>
              <a:rPr lang="pt-PT" sz="900" dirty="0" smtClean="0"/>
              <a:t>. Informação  Declarativa</a:t>
            </a:r>
          </a:p>
        </p:txBody>
      </p:sp>
      <p:sp>
        <p:nvSpPr>
          <p:cNvPr id="143" name="Text Placeholder 2"/>
          <p:cNvSpPr txBox="1">
            <a:spLocks/>
          </p:cNvSpPr>
          <p:nvPr/>
        </p:nvSpPr>
        <p:spPr>
          <a:xfrm>
            <a:off x="406137" y="671157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SzTx/>
              <a:buFont typeface="Arial" charset="0"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Fluxos de tratamento (1/4)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E202-FF3E-4B51-B6A2-82C701AAD325}" type="slidenum">
              <a:rPr lang="pt-PT" sz="1100" smtClean="0"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9156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pPr lvl="0">
              <a:defRPr/>
            </a:pPr>
            <a:r>
              <a:rPr lang="pt-PT" sz="1600" dirty="0" smtClean="0">
                <a:solidFill>
                  <a:srgbClr val="0B1325"/>
                </a:solidFill>
              </a:rPr>
              <a:t>19.B |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– </a:t>
            </a:r>
            <a:r>
              <a:rPr lang="pt-PT" sz="1600" dirty="0" smtClean="0">
                <a:solidFill>
                  <a:srgbClr val="0B1325"/>
                </a:solidFill>
              </a:rPr>
              <a:t>Parecer Risco</a:t>
            </a:r>
            <a:endParaRPr lang="pt-PT" sz="1600" dirty="0">
              <a:solidFill>
                <a:srgbClr val="0B1325"/>
              </a:solidFill>
            </a:endParaRPr>
          </a:p>
        </p:txBody>
      </p:sp>
      <p:sp>
        <p:nvSpPr>
          <p:cNvPr id="67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2ª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56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57" name="Rounded Rectangle 56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3" name="Rectangle 92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96" name="Rectangle 95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98" name="Rectangle 97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FILA DE PARECERES DE RISCO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99" y="1412974"/>
            <a:ext cx="1135275" cy="318221"/>
          </a:xfrm>
          <a:prstGeom prst="rect">
            <a:avLst/>
          </a:prstGeom>
        </p:spPr>
      </p:pic>
      <p:sp>
        <p:nvSpPr>
          <p:cNvPr id="167" name="Rectangle 166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25" y="1805446"/>
            <a:ext cx="76806" cy="76806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69"/>
            <a:ext cx="155541" cy="81657"/>
          </a:xfrm>
          <a:prstGeom prst="rect">
            <a:avLst/>
          </a:prstGeom>
        </p:spPr>
      </p:pic>
      <p:sp>
        <p:nvSpPr>
          <p:cNvPr id="170" name="Rectangle 169"/>
          <p:cNvSpPr/>
          <p:nvPr/>
        </p:nvSpPr>
        <p:spPr>
          <a:xfrm>
            <a:off x="1500967" y="2072028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71" name="Picture 170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5"/>
            <a:ext cx="186494" cy="97907"/>
          </a:xfrm>
          <a:prstGeom prst="rect">
            <a:avLst/>
          </a:prstGeom>
        </p:spPr>
      </p:pic>
      <p:sp>
        <p:nvSpPr>
          <p:cNvPr id="172" name="Rectangle 171"/>
          <p:cNvSpPr/>
          <p:nvPr/>
        </p:nvSpPr>
        <p:spPr>
          <a:xfrm>
            <a:off x="1507728" y="2236501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1512716" y="2397573"/>
            <a:ext cx="1058481" cy="16032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Parecer Risco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1507728" y="2557903"/>
            <a:ext cx="1063469" cy="164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Dúvidas Compliance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75" name="L-Shape 174"/>
          <p:cNvSpPr>
            <a:spLocks noChangeAspect="1"/>
          </p:cNvSpPr>
          <p:nvPr/>
        </p:nvSpPr>
        <p:spPr>
          <a:xfrm rot="18841292">
            <a:off x="2455629" y="2283589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76" name="Rectangle 175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graphicFrame>
        <p:nvGraphicFramePr>
          <p:cNvPr id="177" name="Table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679183"/>
              </p:ext>
            </p:extLst>
          </p:nvPr>
        </p:nvGraphicFramePr>
        <p:xfrm>
          <a:off x="2792337" y="4433068"/>
          <a:ext cx="7622698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000">
                  <a:extLst>
                    <a:ext uri="{9D8B030D-6E8A-4147-A177-3AD203B41FA5}">
                      <a16:colId xmlns:a16="http://schemas.microsoft.com/office/drawing/2014/main" val="779162220"/>
                    </a:ext>
                  </a:extLst>
                </a:gridCol>
                <a:gridCol w="1040425">
                  <a:extLst>
                    <a:ext uri="{9D8B030D-6E8A-4147-A177-3AD203B41FA5}">
                      <a16:colId xmlns:a16="http://schemas.microsoft.com/office/drawing/2014/main" val="3835823703"/>
                    </a:ext>
                  </a:extLst>
                </a:gridCol>
                <a:gridCol w="980399">
                  <a:extLst>
                    <a:ext uri="{9D8B030D-6E8A-4147-A177-3AD203B41FA5}">
                      <a16:colId xmlns:a16="http://schemas.microsoft.com/office/drawing/2014/main" val="2057806002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3157617288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4196621889"/>
                    </a:ext>
                  </a:extLst>
                </a:gridCol>
                <a:gridCol w="897670">
                  <a:extLst>
                    <a:ext uri="{9D8B030D-6E8A-4147-A177-3AD203B41FA5}">
                      <a16:colId xmlns:a16="http://schemas.microsoft.com/office/drawing/2014/main" val="374389826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</a:t>
                      </a:r>
                      <a:r>
                        <a:rPr lang="pt-PT" sz="700" baseline="0" dirty="0" smtClean="0"/>
                        <a:t>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Contrato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Data</a:t>
                      </a:r>
                      <a:r>
                        <a:rPr lang="pt-PT" sz="700" baseline="0" dirty="0" smtClean="0"/>
                        <a:t> do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Comerciante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lt1"/>
                          </a:solidFill>
                        </a:rPr>
                        <a:t>Utilizador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4729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12/08/2019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5729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21/09/2020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TESTE2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X236885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499939"/>
                  </a:ext>
                </a:extLst>
              </a:tr>
            </a:tbl>
          </a:graphicData>
        </a:graphic>
      </p:graphicFrame>
      <p:sp>
        <p:nvSpPr>
          <p:cNvPr id="182" name="L-Shape 181"/>
          <p:cNvSpPr>
            <a:spLocks noChangeAspect="1"/>
          </p:cNvSpPr>
          <p:nvPr/>
        </p:nvSpPr>
        <p:spPr>
          <a:xfrm rot="18841292">
            <a:off x="3817554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3" name="L-Shape 182"/>
          <p:cNvSpPr>
            <a:spLocks noChangeAspect="1"/>
          </p:cNvSpPr>
          <p:nvPr/>
        </p:nvSpPr>
        <p:spPr>
          <a:xfrm rot="18841292">
            <a:off x="4850486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4" name="L-Shape 183"/>
          <p:cNvSpPr>
            <a:spLocks noChangeAspect="1"/>
          </p:cNvSpPr>
          <p:nvPr/>
        </p:nvSpPr>
        <p:spPr>
          <a:xfrm rot="18841292">
            <a:off x="5839386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5" name="L-Shape 184"/>
          <p:cNvSpPr>
            <a:spLocks noChangeAspect="1"/>
          </p:cNvSpPr>
          <p:nvPr/>
        </p:nvSpPr>
        <p:spPr>
          <a:xfrm rot="18841292">
            <a:off x="7586899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6" name="L-Shape 185"/>
          <p:cNvSpPr>
            <a:spLocks noChangeAspect="1"/>
          </p:cNvSpPr>
          <p:nvPr/>
        </p:nvSpPr>
        <p:spPr>
          <a:xfrm rot="18841292">
            <a:off x="9354731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82475" y="4595857"/>
            <a:ext cx="194771" cy="247891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27385" y="4802743"/>
            <a:ext cx="194771" cy="247891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2763451" y="2107537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rgbClr val="002060"/>
                </a:solidFill>
              </a:rPr>
              <a:t>PESQUISA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133" name="L-Shape 132"/>
          <p:cNvSpPr>
            <a:spLocks noChangeAspect="1"/>
          </p:cNvSpPr>
          <p:nvPr/>
        </p:nvSpPr>
        <p:spPr>
          <a:xfrm rot="18841292" flipH="1" flipV="1">
            <a:off x="2732199" y="2194564"/>
            <a:ext cx="62502" cy="62502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719261" y="2339470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Nº de Pedido</a:t>
            </a:r>
          </a:p>
        </p:txBody>
      </p:sp>
      <p:sp>
        <p:nvSpPr>
          <p:cNvPr id="135" name="L-Shape 134"/>
          <p:cNvSpPr>
            <a:spLocks noChangeAspect="1"/>
          </p:cNvSpPr>
          <p:nvPr/>
        </p:nvSpPr>
        <p:spPr>
          <a:xfrm rot="2758708" flipV="1">
            <a:off x="10568550" y="2068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36" name="TextBox 135"/>
          <p:cNvSpPr txBox="1"/>
          <p:nvPr/>
        </p:nvSpPr>
        <p:spPr>
          <a:xfrm>
            <a:off x="6388288" y="2354538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Tipo de Documento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719261" y="2521931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Nº de Pedido…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388288" y="2495231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50000"/>
                  </a:schemeClr>
                </a:solidFill>
              </a:rPr>
              <a:t>Tipo de Documento…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67212" y="2680883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Nº de Documento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388288" y="2849820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Nº de Documento…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719261" y="3105982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Dada do Pedido - De: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719261" y="3282099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50000"/>
                  </a:schemeClr>
                </a:solidFill>
              </a:rPr>
              <a:t>Data do Pedido – De….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731436" y="2880938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tx1"/>
                </a:solidFill>
              </a:rPr>
              <a:t>Pareceres de Risco</a:t>
            </a:r>
            <a:endParaRPr lang="pt-PT" sz="700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388288" y="3096902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Dade de Pedido – Até: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388288" y="3265538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Data de Pedido – Até…..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813723" y="3733570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PESQUISA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991" y="3249138"/>
            <a:ext cx="213856" cy="213856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604" y="3237318"/>
            <a:ext cx="213856" cy="213856"/>
          </a:xfrm>
          <a:prstGeom prst="rect">
            <a:avLst/>
          </a:prstGeom>
        </p:spPr>
      </p:pic>
      <p:sp>
        <p:nvSpPr>
          <p:cNvPr id="149" name="L-Shape 129"/>
          <p:cNvSpPr>
            <a:spLocks noChangeAspect="1"/>
          </p:cNvSpPr>
          <p:nvPr/>
        </p:nvSpPr>
        <p:spPr>
          <a:xfrm rot="18841292">
            <a:off x="6111914" y="293243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50" name="L-Shape 129"/>
          <p:cNvSpPr>
            <a:spLocks noChangeAspect="1"/>
          </p:cNvSpPr>
          <p:nvPr/>
        </p:nvSpPr>
        <p:spPr>
          <a:xfrm rot="18841292">
            <a:off x="9700531" y="2552824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grpSp>
        <p:nvGrpSpPr>
          <p:cNvPr id="151" name="Group 150"/>
          <p:cNvGrpSpPr>
            <a:grpSpLocks noChangeAspect="1"/>
          </p:cNvGrpSpPr>
          <p:nvPr/>
        </p:nvGrpSpPr>
        <p:grpSpPr>
          <a:xfrm>
            <a:off x="9895024" y="3850980"/>
            <a:ext cx="216000" cy="216000"/>
            <a:chOff x="2133905" y="990905"/>
            <a:chExt cx="5609626" cy="5609626"/>
          </a:xfrm>
        </p:grpSpPr>
        <p:sp>
          <p:nvSpPr>
            <p:cNvPr id="152" name="Isosceles Triangle 151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3" name="Rectangle 152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54" name="Picture 15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155" name="TextBox 154"/>
          <p:cNvSpPr txBox="1"/>
          <p:nvPr/>
        </p:nvSpPr>
        <p:spPr>
          <a:xfrm>
            <a:off x="2680340" y="2699349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Estado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56" name="Rectangle 155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10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90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4692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ectangle 73"/>
          <p:cNvSpPr/>
          <p:nvPr/>
        </p:nvSpPr>
        <p:spPr>
          <a:xfrm rot="5400000">
            <a:off x="8836099" y="4393637"/>
            <a:ext cx="3596005" cy="14400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</a:p>
        </p:txBody>
      </p:sp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FILA DE PARECERES DE RISCO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ln w="6350">
            <a:solidFill>
              <a:srgbClr val="A2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75" name="L-Shape 129"/>
          <p:cNvSpPr>
            <a:spLocks noChangeAspect="1"/>
          </p:cNvSpPr>
          <p:nvPr/>
        </p:nvSpPr>
        <p:spPr>
          <a:xfrm rot="18841292">
            <a:off x="10595944" y="614262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77" name="L-Shape 76"/>
          <p:cNvSpPr>
            <a:spLocks noChangeAspect="1"/>
          </p:cNvSpPr>
          <p:nvPr/>
        </p:nvSpPr>
        <p:spPr>
          <a:xfrm rot="2758708" flipV="1">
            <a:off x="10601426" y="269993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206" name="Rectangle 130"/>
          <p:cNvSpPr/>
          <p:nvPr/>
        </p:nvSpPr>
        <p:spPr>
          <a:xfrm rot="5400000">
            <a:off x="9471468" y="3951364"/>
            <a:ext cx="2340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667000" y="2788743"/>
            <a:ext cx="7786070" cy="1282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724314" y="2828338"/>
            <a:ext cx="3045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Número do </a:t>
            </a:r>
            <a:r>
              <a:rPr lang="pt-PT" sz="800" dirty="0" smtClean="0">
                <a:solidFill>
                  <a:srgbClr val="002060"/>
                </a:solidFill>
              </a:rPr>
              <a:t>Processo     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228060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24314" y="3006187"/>
            <a:ext cx="2189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Número de </a:t>
            </a:r>
            <a:r>
              <a:rPr lang="pt-PT" sz="800" dirty="0" smtClean="0">
                <a:solidFill>
                  <a:srgbClr val="002060"/>
                </a:solidFill>
              </a:rPr>
              <a:t>Contrato  </a:t>
            </a:r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45477406087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971165" y="3209720"/>
            <a:ext cx="24466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Estado Atual   </a:t>
            </a:r>
            <a:r>
              <a:rPr lang="pt-PT" sz="800" dirty="0" smtClean="0">
                <a:solidFill>
                  <a:srgbClr val="002060"/>
                </a:solidFill>
              </a:rPr>
              <a:t>    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Pareceres de Risco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319253" y="3403344"/>
            <a:ext cx="163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Data</a:t>
            </a:r>
            <a:r>
              <a:rPr lang="pt-PT" sz="800" dirty="0">
                <a:solidFill>
                  <a:srgbClr val="DE8EA5"/>
                </a:solidFill>
              </a:rPr>
              <a:t>   </a:t>
            </a:r>
            <a:r>
              <a:rPr lang="pt-PT" sz="800" dirty="0" smtClean="0">
                <a:solidFill>
                  <a:srgbClr val="DE8EA5"/>
                </a:solidFill>
              </a:rPr>
              <a:t>   </a:t>
            </a:r>
            <a:r>
              <a:rPr lang="pt-PT" sz="800" dirty="0" err="1" smtClean="0">
                <a:solidFill>
                  <a:schemeClr val="bg2">
                    <a:lumMod val="10000"/>
                  </a:schemeClr>
                </a:solidFill>
              </a:rPr>
              <a:t>dd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/mm/</a:t>
            </a:r>
            <a:r>
              <a:rPr lang="pt-PT" sz="800" dirty="0" err="1" smtClean="0">
                <a:solidFill>
                  <a:schemeClr val="bg2">
                    <a:lumMod val="10000"/>
                  </a:schemeClr>
                </a:solidFill>
              </a:rPr>
              <a:t>aaaa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00:00:00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319253" y="3590292"/>
            <a:ext cx="19419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 err="1">
                <a:solidFill>
                  <a:srgbClr val="002060"/>
                </a:solidFill>
              </a:rPr>
              <a:t>User</a:t>
            </a:r>
            <a:r>
              <a:rPr lang="pt-PT" sz="800" dirty="0">
                <a:solidFill>
                  <a:srgbClr val="F87024"/>
                </a:solidFill>
              </a:rPr>
              <a:t> </a:t>
            </a:r>
            <a:r>
              <a:rPr lang="pt-PT" sz="800" dirty="0">
                <a:solidFill>
                  <a:srgbClr val="DE8EA5"/>
                </a:solidFill>
              </a:rPr>
              <a:t> </a:t>
            </a:r>
            <a:r>
              <a:rPr lang="pt-PT" sz="800" dirty="0" smtClean="0">
                <a:solidFill>
                  <a:srgbClr val="DE8EA5"/>
                </a:solidFill>
              </a:rPr>
              <a:t>     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Utilizador1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955925" y="3793707"/>
            <a:ext cx="1386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Observações  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738898" y="4220185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rgbClr val="002060"/>
                </a:solidFill>
              </a:rPr>
              <a:t>PARECERES DE RISCO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106" name="L-Shape 105"/>
          <p:cNvSpPr>
            <a:spLocks noChangeAspect="1"/>
          </p:cNvSpPr>
          <p:nvPr/>
        </p:nvSpPr>
        <p:spPr>
          <a:xfrm rot="18841292">
            <a:off x="2692797" y="4268248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pPr lvl="0">
              <a:defRPr/>
            </a:pPr>
            <a:r>
              <a:rPr lang="pt-PT" sz="1600" dirty="0" smtClean="0">
                <a:solidFill>
                  <a:srgbClr val="0B1325"/>
                </a:solidFill>
              </a:rPr>
              <a:t>19.C |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– </a:t>
            </a:r>
            <a:r>
              <a:rPr lang="pt-PT" sz="1600" dirty="0" smtClean="0">
                <a:solidFill>
                  <a:srgbClr val="0B1325"/>
                </a:solidFill>
              </a:rPr>
              <a:t>Parecer Risco</a:t>
            </a:r>
            <a:endParaRPr lang="pt-PT" sz="1600" dirty="0">
              <a:solidFill>
                <a:srgbClr val="0B1325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2ª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672993" y="5286536"/>
            <a:ext cx="7786070" cy="505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srgbClr val="DFDDDD">
                  <a:lumMod val="50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77138" y="5292652"/>
            <a:ext cx="27720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1" i="0" u="none" strike="noStrike" kern="1200" cap="none" spc="0" normalizeH="0" baseline="0" noProof="0" dirty="0">
                <a:ln>
                  <a:noFill/>
                </a:ln>
                <a:solidFill>
                  <a:srgbClr val="DFDDDD">
                    <a:lumMod val="2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Observações: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764074" y="5475540"/>
            <a:ext cx="7596361" cy="2371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srgbClr val="DFDDDD">
                  <a:lumMod val="10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33314"/>
              </p:ext>
            </p:extLst>
          </p:nvPr>
        </p:nvGraphicFramePr>
        <p:xfrm>
          <a:off x="2724312" y="4462022"/>
          <a:ext cx="7636122" cy="476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245">
                  <a:extLst>
                    <a:ext uri="{9D8B030D-6E8A-4147-A177-3AD203B41FA5}">
                      <a16:colId xmlns:a16="http://schemas.microsoft.com/office/drawing/2014/main" val="2714257905"/>
                    </a:ext>
                  </a:extLst>
                </a:gridCol>
                <a:gridCol w="847678">
                  <a:extLst>
                    <a:ext uri="{9D8B030D-6E8A-4147-A177-3AD203B41FA5}">
                      <a16:colId xmlns:a16="http://schemas.microsoft.com/office/drawing/2014/main" val="4027856235"/>
                    </a:ext>
                  </a:extLst>
                </a:gridCol>
                <a:gridCol w="774078">
                  <a:extLst>
                    <a:ext uri="{9D8B030D-6E8A-4147-A177-3AD203B41FA5}">
                      <a16:colId xmlns:a16="http://schemas.microsoft.com/office/drawing/2014/main" val="4277652885"/>
                    </a:ext>
                  </a:extLst>
                </a:gridCol>
                <a:gridCol w="504587">
                  <a:extLst>
                    <a:ext uri="{9D8B030D-6E8A-4147-A177-3AD203B41FA5}">
                      <a16:colId xmlns:a16="http://schemas.microsoft.com/office/drawing/2014/main" val="2560888362"/>
                    </a:ext>
                  </a:extLst>
                </a:gridCol>
                <a:gridCol w="502221">
                  <a:extLst>
                    <a:ext uri="{9D8B030D-6E8A-4147-A177-3AD203B41FA5}">
                      <a16:colId xmlns:a16="http://schemas.microsoft.com/office/drawing/2014/main" val="2701106422"/>
                    </a:ext>
                  </a:extLst>
                </a:gridCol>
                <a:gridCol w="1227234">
                  <a:extLst>
                    <a:ext uri="{9D8B030D-6E8A-4147-A177-3AD203B41FA5}">
                      <a16:colId xmlns:a16="http://schemas.microsoft.com/office/drawing/2014/main" val="1797790317"/>
                    </a:ext>
                  </a:extLst>
                </a:gridCol>
                <a:gridCol w="900656">
                  <a:extLst>
                    <a:ext uri="{9D8B030D-6E8A-4147-A177-3AD203B41FA5}">
                      <a16:colId xmlns:a16="http://schemas.microsoft.com/office/drawing/2014/main" val="324222185"/>
                    </a:ext>
                  </a:extLst>
                </a:gridCol>
                <a:gridCol w="2151423">
                  <a:extLst>
                    <a:ext uri="{9D8B030D-6E8A-4147-A177-3AD203B41FA5}">
                      <a16:colId xmlns:a16="http://schemas.microsoft.com/office/drawing/2014/main" val="3922973494"/>
                    </a:ext>
                  </a:extLst>
                </a:gridCol>
              </a:tblGrid>
              <a:tr h="209821">
                <a:tc>
                  <a:txBody>
                    <a:bodyPr/>
                    <a:lstStyle/>
                    <a:p>
                      <a:pPr algn="ctr"/>
                      <a:r>
                        <a:rPr lang="pt-PT" sz="600" dirty="0" smtClean="0"/>
                        <a:t>Nome</a:t>
                      </a:r>
                      <a:endParaRPr lang="pt-PT" sz="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600" dirty="0" smtClean="0"/>
                        <a:t>NIF</a:t>
                      </a:r>
                      <a:endParaRPr lang="pt-PT" sz="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600" dirty="0" smtClean="0"/>
                        <a:t>Nº Cliente</a:t>
                      </a:r>
                      <a:endParaRPr lang="pt-PT" sz="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600" dirty="0" smtClean="0"/>
                        <a:t>BEF</a:t>
                      </a:r>
                      <a:endParaRPr lang="pt-PT" sz="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600" dirty="0" smtClean="0"/>
                        <a:t>PEP</a:t>
                      </a:r>
                      <a:endParaRPr lang="pt-PT" sz="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600" dirty="0" smtClean="0"/>
                        <a:t>Lista Internacional</a:t>
                      </a:r>
                      <a:endParaRPr lang="pt-PT" sz="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600" dirty="0" smtClean="0"/>
                        <a:t>Nível</a:t>
                      </a:r>
                      <a:r>
                        <a:rPr lang="pt-PT" sz="600" baseline="0" dirty="0" smtClean="0"/>
                        <a:t> AML</a:t>
                      </a:r>
                      <a:endParaRPr lang="pt-PT" sz="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600" dirty="0" smtClean="0"/>
                        <a:t>Parecer</a:t>
                      </a:r>
                      <a:endParaRPr lang="pt-PT" sz="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43495"/>
                  </a:ext>
                </a:extLst>
              </a:tr>
              <a:tr h="266700">
                <a:tc>
                  <a:txBody>
                    <a:bodyPr/>
                    <a:lstStyle>
                      <a:lvl1pPr marL="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9365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98728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4809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97453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4681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96181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4554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94907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600" dirty="0" smtClean="0"/>
                        <a:t>BIJAL</a:t>
                      </a:r>
                      <a:r>
                        <a:rPr lang="pt-PT" sz="600" baseline="0" dirty="0" smtClean="0"/>
                        <a:t> DE CANELA</a:t>
                      </a:r>
                      <a:endParaRPr lang="pt-PT" sz="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9365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98728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48090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97453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4681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96181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45546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94907" algn="l" defTabSz="698728" rtl="0" eaLnBrk="1" latinLnBrk="0" hangingPunct="1">
                        <a:defRPr sz="1376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/>
                        <a:t>162243839</a:t>
                      </a: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/>
                        <a:t>1032</a:t>
                      </a: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/>
                        <a:t>Não</a:t>
                      </a: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/>
                        <a:t>Não</a:t>
                      </a: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/>
                        <a:t>Sem Hit (a mensagem está limpa)</a:t>
                      </a: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/>
                        <a:t>7</a:t>
                      </a: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600" dirty="0" smtClean="0"/>
                        <a:t>-</a:t>
                      </a:r>
                      <a:endParaRPr lang="pt-PT" sz="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45399"/>
                  </a:ext>
                </a:extLst>
              </a:tr>
            </a:tbl>
          </a:graphicData>
        </a:graphic>
      </p:graphicFrame>
      <p:sp>
        <p:nvSpPr>
          <p:cNvPr id="101" name="Rectangle 80"/>
          <p:cNvSpPr/>
          <p:nvPr/>
        </p:nvSpPr>
        <p:spPr>
          <a:xfrm>
            <a:off x="8847306" y="4726992"/>
            <a:ext cx="1283859" cy="168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Selecione um parecer…</a:t>
            </a: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7" name="L-Shape 106"/>
          <p:cNvSpPr>
            <a:spLocks noChangeAspect="1"/>
          </p:cNvSpPr>
          <p:nvPr/>
        </p:nvSpPr>
        <p:spPr>
          <a:xfrm rot="18841292">
            <a:off x="10003000" y="4762401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811055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50" b="0" i="0" u="none" strike="noStrike" kern="0" cap="none" spc="0" normalizeH="0" baseline="0" noProof="0" dirty="0" smtClean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Trebuchet MS" panose="020B0603020202020204"/>
                <a:ea typeface="Calibri" panose="020F0502020204030204" pitchFamily="34" charset="0"/>
                <a:cs typeface="Times New Roman" panose="02020603050405020304" pitchFamily="18" charset="0"/>
              </a:rPr>
              <a:t>CONCLUIR PARECER</a:t>
            </a:r>
            <a:endParaRPr kumimoji="0" lang="pt-PT" sz="750" b="0" i="0" u="none" strike="noStrike" kern="0" cap="none" spc="0" normalizeH="0" baseline="0" noProof="0" dirty="0">
              <a:ln>
                <a:noFill/>
              </a:ln>
              <a:solidFill>
                <a:srgbClr val="A5A5A5">
                  <a:lumMod val="50000"/>
                </a:srgbClr>
              </a:solidFill>
              <a:effectLst/>
              <a:uLnTx/>
              <a:uFillTx/>
              <a:latin typeface="Trebuchet MS" panose="020B060302020202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7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68" name="Rounded Rectangle 67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pic>
        <p:nvPicPr>
          <p:cNvPr id="88" name="Picture 8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69"/>
            <a:ext cx="155541" cy="81657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1500967" y="2072028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5"/>
            <a:ext cx="186494" cy="97907"/>
          </a:xfrm>
          <a:prstGeom prst="rect">
            <a:avLst/>
          </a:prstGeom>
        </p:spPr>
      </p:pic>
      <p:sp>
        <p:nvSpPr>
          <p:cNvPr id="114" name="Rectangle 113"/>
          <p:cNvSpPr/>
          <p:nvPr/>
        </p:nvSpPr>
        <p:spPr>
          <a:xfrm>
            <a:off x="1507728" y="2236501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chemeClr val="bg1"/>
                </a:solidFill>
              </a:rPr>
              <a:t>Pareceres</a:t>
            </a:r>
            <a:endParaRPr lang="pt-PT" sz="550" b="1" kern="0" dirty="0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512716" y="2397573"/>
            <a:ext cx="1058481" cy="16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Parecer</a:t>
            </a:r>
            <a:r>
              <a:rPr lang="pt-PT" sz="550" kern="0" dirty="0" smtClean="0">
                <a:solidFill>
                  <a:srgbClr val="000000"/>
                </a:solidFill>
              </a:rPr>
              <a:t> </a:t>
            </a:r>
            <a:r>
              <a:rPr lang="pt-PT" sz="550" b="1" kern="0" dirty="0" smtClean="0">
                <a:solidFill>
                  <a:srgbClr val="000000"/>
                </a:solidFill>
              </a:rPr>
              <a:t>Risco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507728" y="2557903"/>
            <a:ext cx="1063469" cy="164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Dúvidas Compliance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17" name="L-Shape 116"/>
          <p:cNvSpPr>
            <a:spLocks noChangeAspect="1"/>
          </p:cNvSpPr>
          <p:nvPr/>
        </p:nvSpPr>
        <p:spPr>
          <a:xfrm rot="18841292">
            <a:off x="2455629" y="2283589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18" name="Rectangle 117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grpSp>
        <p:nvGrpSpPr>
          <p:cNvPr id="207" name="Group 206"/>
          <p:cNvGrpSpPr>
            <a:grpSpLocks noChangeAspect="1"/>
          </p:cNvGrpSpPr>
          <p:nvPr/>
        </p:nvGrpSpPr>
        <p:grpSpPr>
          <a:xfrm>
            <a:off x="4805169" y="6383787"/>
            <a:ext cx="216000" cy="216000"/>
            <a:chOff x="2133905" y="990905"/>
            <a:chExt cx="5609626" cy="5609626"/>
          </a:xfrm>
        </p:grpSpPr>
        <p:sp>
          <p:nvSpPr>
            <p:cNvPr id="208" name="Isosceles Triangle 207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9" name="Rectangle 208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119" name="Rectangle 110"/>
          <p:cNvSpPr/>
          <p:nvPr/>
        </p:nvSpPr>
        <p:spPr>
          <a:xfrm>
            <a:off x="2603500" y="2405305"/>
            <a:ext cx="8101868" cy="2623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0" name="Rectangle 69"/>
          <p:cNvSpPr/>
          <p:nvPr/>
        </p:nvSpPr>
        <p:spPr>
          <a:xfrm>
            <a:off x="2609850" y="2413635"/>
            <a:ext cx="692150" cy="25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Detalhe</a:t>
            </a:r>
          </a:p>
        </p:txBody>
      </p:sp>
      <p:sp>
        <p:nvSpPr>
          <p:cNvPr id="121" name="Rectangle 69"/>
          <p:cNvSpPr/>
          <p:nvPr/>
        </p:nvSpPr>
        <p:spPr>
          <a:xfrm>
            <a:off x="3302001" y="2409453"/>
            <a:ext cx="708025" cy="2518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150" name="Down Arrow Callout 149"/>
          <p:cNvSpPr/>
          <p:nvPr/>
        </p:nvSpPr>
        <p:spPr>
          <a:xfrm>
            <a:off x="2594396" y="1963202"/>
            <a:ext cx="1584000" cy="423233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5167745" y="1963624"/>
            <a:ext cx="1091970" cy="30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Intervenientes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4179988" y="1966277"/>
            <a:ext cx="987757" cy="3043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259715" y="1965830"/>
            <a:ext cx="1082578" cy="3054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9577493" y="1963572"/>
            <a:ext cx="1127874" cy="3046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Inf. Declarativa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7342294" y="1963128"/>
            <a:ext cx="1054809" cy="3069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397103" y="1963966"/>
            <a:ext cx="1180390" cy="3069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7" name="Rectangle 156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7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91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1671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19.D </a:t>
            </a:r>
            <a:r>
              <a:rPr lang="pt-PT" sz="1600" dirty="0"/>
              <a:t>|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– </a:t>
            </a:r>
            <a:r>
              <a:rPr lang="pt-PT" sz="1600" dirty="0" smtClean="0"/>
              <a:t>Dúvidas Compliance</a:t>
            </a:r>
            <a:endParaRPr lang="pt-PT" sz="1600" dirty="0"/>
          </a:p>
        </p:txBody>
      </p:sp>
      <p:sp>
        <p:nvSpPr>
          <p:cNvPr id="71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2ª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78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9" name="Rounded Rectangle 78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pic>
        <p:nvPicPr>
          <p:cNvPr id="104" name="Picture 103"/>
          <p:cNvPicPr>
            <a:picLocks noChangeAspect="1"/>
          </p:cNvPicPr>
          <p:nvPr/>
        </p:nvPicPr>
        <p:blipFill rotWithShape="1">
          <a:blip r:embed="rId3"/>
          <a:srcRect l="-1" r="44718" b="583"/>
          <a:stretch/>
        </p:blipFill>
        <p:spPr>
          <a:xfrm>
            <a:off x="2676094" y="2620743"/>
            <a:ext cx="4838836" cy="2344709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12" name="Rectangle 1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114" name="Rectangle 113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INÍCIO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910620" y="5175725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</a:t>
            </a:r>
            <a:r>
              <a:rPr lang="pt-PT" sz="800" b="1" dirty="0" smtClean="0">
                <a:solidFill>
                  <a:srgbClr val="002060"/>
                </a:solidFill>
              </a:rPr>
              <a:t>EM PARECER DE RISCO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140" name="L-Shape 139"/>
          <p:cNvSpPr>
            <a:spLocks noChangeAspect="1"/>
          </p:cNvSpPr>
          <p:nvPr/>
        </p:nvSpPr>
        <p:spPr>
          <a:xfrm rot="2758708" flipV="1">
            <a:off x="2807242" y="525877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41" name="TextBox 140"/>
          <p:cNvSpPr txBox="1"/>
          <p:nvPr/>
        </p:nvSpPr>
        <p:spPr>
          <a:xfrm>
            <a:off x="2910620" y="5371792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EM </a:t>
            </a:r>
            <a:r>
              <a:rPr lang="pt-PT" sz="800" b="1" dirty="0" smtClean="0">
                <a:solidFill>
                  <a:srgbClr val="002060"/>
                </a:solidFill>
              </a:rPr>
              <a:t>DÚVIDAS COMPLIANCE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142" name="L-Shape 141"/>
          <p:cNvSpPr>
            <a:spLocks noChangeAspect="1"/>
          </p:cNvSpPr>
          <p:nvPr/>
        </p:nvSpPr>
        <p:spPr>
          <a:xfrm rot="2758708" flipV="1">
            <a:off x="2807242" y="545483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43" name="TextBox 142"/>
          <p:cNvSpPr txBox="1"/>
          <p:nvPr/>
        </p:nvSpPr>
        <p:spPr>
          <a:xfrm>
            <a:off x="2676093" y="2110814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70C0"/>
                </a:solidFill>
              </a:rPr>
              <a:t>PERFORMANCE DIÁRIA: 00-00-0000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3238813" y="4612594"/>
            <a:ext cx="588476" cy="239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4052438" y="4725773"/>
            <a:ext cx="588476" cy="1342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66063" y="4821060"/>
            <a:ext cx="58847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679688" y="4445117"/>
            <a:ext cx="588476" cy="4191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493312" y="3910962"/>
            <a:ext cx="588476" cy="955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9" name="Rectangle 148"/>
          <p:cNvSpPr>
            <a:spLocks noChangeAspect="1"/>
          </p:cNvSpPr>
          <p:nvPr/>
        </p:nvSpPr>
        <p:spPr>
          <a:xfrm>
            <a:off x="8464402" y="2087180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 smtClean="0">
                <a:solidFill>
                  <a:schemeClr val="tx1"/>
                </a:solidFill>
              </a:rPr>
              <a:t>EM PARECER DE RISCO</a:t>
            </a:r>
            <a:endParaRPr lang="pt-PT" sz="800" b="1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8041515" y="2087180"/>
            <a:ext cx="396000" cy="3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75</a:t>
            </a:r>
          </a:p>
        </p:txBody>
      </p:sp>
      <p:sp>
        <p:nvSpPr>
          <p:cNvPr id="151" name="Rectangle 150"/>
          <p:cNvSpPr>
            <a:spLocks noChangeAspect="1"/>
          </p:cNvSpPr>
          <p:nvPr/>
        </p:nvSpPr>
        <p:spPr>
          <a:xfrm>
            <a:off x="8464402" y="2531238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>
                <a:solidFill>
                  <a:schemeClr val="tx1"/>
                </a:solidFill>
              </a:rPr>
              <a:t>EM </a:t>
            </a:r>
            <a:r>
              <a:rPr lang="pt-PT" sz="800" b="1" dirty="0" smtClean="0">
                <a:solidFill>
                  <a:schemeClr val="tx1"/>
                </a:solidFill>
              </a:rPr>
              <a:t>DUVIDAS COMPLIANCE</a:t>
            </a:r>
            <a:endParaRPr lang="pt-PT" sz="800" b="1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41515" y="2531238"/>
            <a:ext cx="396000" cy="39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60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12974"/>
            <a:ext cx="1135275" cy="318221"/>
          </a:xfrm>
          <a:prstGeom prst="rect">
            <a:avLst/>
          </a:prstGeom>
        </p:spPr>
      </p:pic>
      <p:sp>
        <p:nvSpPr>
          <p:cNvPr id="155" name="Rectangle 154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25" y="1805446"/>
            <a:ext cx="76806" cy="76806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69"/>
            <a:ext cx="155541" cy="81657"/>
          </a:xfrm>
          <a:prstGeom prst="rect">
            <a:avLst/>
          </a:prstGeom>
        </p:spPr>
      </p:pic>
      <p:sp>
        <p:nvSpPr>
          <p:cNvPr id="158" name="Rectangle 157"/>
          <p:cNvSpPr/>
          <p:nvPr/>
        </p:nvSpPr>
        <p:spPr>
          <a:xfrm>
            <a:off x="1500967" y="2072028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5"/>
            <a:ext cx="186494" cy="97907"/>
          </a:xfrm>
          <a:prstGeom prst="rect">
            <a:avLst/>
          </a:prstGeom>
        </p:spPr>
      </p:pic>
      <p:sp>
        <p:nvSpPr>
          <p:cNvPr id="160" name="Rectangle 159"/>
          <p:cNvSpPr/>
          <p:nvPr/>
        </p:nvSpPr>
        <p:spPr>
          <a:xfrm>
            <a:off x="1507728" y="2236501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chemeClr val="bg1"/>
                </a:solidFill>
              </a:rPr>
              <a:t>Pareceres</a:t>
            </a:r>
            <a:endParaRPr lang="pt-PT" sz="550" b="1" kern="0" dirty="0">
              <a:solidFill>
                <a:schemeClr val="bg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512716" y="2397573"/>
            <a:ext cx="1058481" cy="16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Parecer</a:t>
            </a:r>
            <a:r>
              <a:rPr lang="pt-PT" sz="550" kern="0" dirty="0" smtClean="0">
                <a:solidFill>
                  <a:srgbClr val="000000"/>
                </a:solidFill>
              </a:rPr>
              <a:t> </a:t>
            </a:r>
            <a:r>
              <a:rPr lang="pt-PT" sz="550" b="1" kern="0" dirty="0" smtClean="0">
                <a:solidFill>
                  <a:srgbClr val="000000"/>
                </a:solidFill>
              </a:rPr>
              <a:t>Risco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507728" y="2557903"/>
            <a:ext cx="1063469" cy="164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Dúvidas Compliance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63" name="L-Shape 162"/>
          <p:cNvSpPr>
            <a:spLocks noChangeAspect="1"/>
          </p:cNvSpPr>
          <p:nvPr/>
        </p:nvSpPr>
        <p:spPr>
          <a:xfrm rot="18841292">
            <a:off x="2455629" y="2283589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64" name="Rectangle 163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41048"/>
              </p:ext>
            </p:extLst>
          </p:nvPr>
        </p:nvGraphicFramePr>
        <p:xfrm>
          <a:off x="2792337" y="5652264"/>
          <a:ext cx="7622698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000">
                  <a:extLst>
                    <a:ext uri="{9D8B030D-6E8A-4147-A177-3AD203B41FA5}">
                      <a16:colId xmlns:a16="http://schemas.microsoft.com/office/drawing/2014/main" val="779162220"/>
                    </a:ext>
                  </a:extLst>
                </a:gridCol>
                <a:gridCol w="1040425">
                  <a:extLst>
                    <a:ext uri="{9D8B030D-6E8A-4147-A177-3AD203B41FA5}">
                      <a16:colId xmlns:a16="http://schemas.microsoft.com/office/drawing/2014/main" val="3835823703"/>
                    </a:ext>
                  </a:extLst>
                </a:gridCol>
                <a:gridCol w="980399">
                  <a:extLst>
                    <a:ext uri="{9D8B030D-6E8A-4147-A177-3AD203B41FA5}">
                      <a16:colId xmlns:a16="http://schemas.microsoft.com/office/drawing/2014/main" val="2057806002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3157617288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4196621889"/>
                    </a:ext>
                  </a:extLst>
                </a:gridCol>
                <a:gridCol w="897670">
                  <a:extLst>
                    <a:ext uri="{9D8B030D-6E8A-4147-A177-3AD203B41FA5}">
                      <a16:colId xmlns:a16="http://schemas.microsoft.com/office/drawing/2014/main" val="374389826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</a:t>
                      </a:r>
                      <a:r>
                        <a:rPr lang="pt-PT" sz="700" baseline="0" dirty="0" smtClean="0"/>
                        <a:t>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Contrato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Data</a:t>
                      </a:r>
                      <a:r>
                        <a:rPr lang="pt-PT" sz="700" baseline="0" dirty="0" smtClean="0"/>
                        <a:t> do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Comerciante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lt1"/>
                          </a:solidFill>
                        </a:rPr>
                        <a:t>Utilizador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4729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12/08/2019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5729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21/09/2020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TESTE2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X236885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499939"/>
                  </a:ext>
                </a:extLst>
              </a:tr>
            </a:tbl>
          </a:graphicData>
        </a:graphic>
      </p:graphicFrame>
      <p:grpSp>
        <p:nvGrpSpPr>
          <p:cNvPr id="166" name="Group 165"/>
          <p:cNvGrpSpPr>
            <a:grpSpLocks noChangeAspect="1"/>
          </p:cNvGrpSpPr>
          <p:nvPr/>
        </p:nvGrpSpPr>
        <p:grpSpPr>
          <a:xfrm>
            <a:off x="10125675" y="5913939"/>
            <a:ext cx="216000" cy="216000"/>
            <a:chOff x="2133905" y="990905"/>
            <a:chExt cx="5609626" cy="5609626"/>
          </a:xfrm>
        </p:grpSpPr>
        <p:sp>
          <p:nvSpPr>
            <p:cNvPr id="167" name="Isosceles Triangle 166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8" name="Rectangle 167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69" name="Picture 16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170" name="L-Shape 169"/>
          <p:cNvSpPr>
            <a:spLocks noChangeAspect="1"/>
          </p:cNvSpPr>
          <p:nvPr/>
        </p:nvSpPr>
        <p:spPr>
          <a:xfrm rot="18841292">
            <a:off x="3817554" y="569097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71" name="L-Shape 170"/>
          <p:cNvSpPr>
            <a:spLocks noChangeAspect="1"/>
          </p:cNvSpPr>
          <p:nvPr/>
        </p:nvSpPr>
        <p:spPr>
          <a:xfrm rot="18841292">
            <a:off x="4850486" y="569097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72" name="L-Shape 171"/>
          <p:cNvSpPr>
            <a:spLocks noChangeAspect="1"/>
          </p:cNvSpPr>
          <p:nvPr/>
        </p:nvSpPr>
        <p:spPr>
          <a:xfrm rot="18841292">
            <a:off x="5839386" y="569097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73" name="L-Shape 172"/>
          <p:cNvSpPr>
            <a:spLocks noChangeAspect="1"/>
          </p:cNvSpPr>
          <p:nvPr/>
        </p:nvSpPr>
        <p:spPr>
          <a:xfrm rot="18841292">
            <a:off x="7586899" y="569097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74" name="L-Shape 173"/>
          <p:cNvSpPr>
            <a:spLocks noChangeAspect="1"/>
          </p:cNvSpPr>
          <p:nvPr/>
        </p:nvSpPr>
        <p:spPr>
          <a:xfrm rot="18841292">
            <a:off x="9354731" y="569097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82475" y="5815053"/>
            <a:ext cx="194771" cy="247891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27385" y="6021939"/>
            <a:ext cx="194771" cy="247891"/>
          </a:xfrm>
          <a:prstGeom prst="rect">
            <a:avLst/>
          </a:prstGeom>
        </p:spPr>
      </p:pic>
      <p:sp>
        <p:nvSpPr>
          <p:cNvPr id="177" name="Rectangle 176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10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92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45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pPr lvl="0">
              <a:defRPr/>
            </a:pPr>
            <a:r>
              <a:rPr lang="pt-PT" sz="1600" dirty="0" smtClean="0">
                <a:solidFill>
                  <a:srgbClr val="0B1325"/>
                </a:solidFill>
              </a:rPr>
              <a:t>20.A |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– </a:t>
            </a:r>
            <a:r>
              <a:rPr lang="pt-PT" sz="1600" dirty="0" smtClean="0">
                <a:solidFill>
                  <a:srgbClr val="0B1325"/>
                </a:solidFill>
              </a:rPr>
              <a:t>Dúvidas Compliance</a:t>
            </a:r>
            <a:endParaRPr lang="pt-PT" sz="1600" dirty="0">
              <a:solidFill>
                <a:srgbClr val="0B1325"/>
              </a:solidFill>
            </a:endParaRPr>
          </a:p>
        </p:txBody>
      </p:sp>
      <p:sp>
        <p:nvSpPr>
          <p:cNvPr id="67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2ª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56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57" name="Rounded Rectangle 56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3" name="Rectangle 92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96" name="Rectangle 95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98" name="Rectangle 97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FILA DE DUVIDAS COMPLIANCE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99" y="1412974"/>
            <a:ext cx="1135275" cy="318221"/>
          </a:xfrm>
          <a:prstGeom prst="rect">
            <a:avLst/>
          </a:prstGeom>
        </p:spPr>
      </p:pic>
      <p:sp>
        <p:nvSpPr>
          <p:cNvPr id="167" name="Rectangle 166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25" y="1805446"/>
            <a:ext cx="76806" cy="76806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69"/>
            <a:ext cx="155541" cy="81657"/>
          </a:xfrm>
          <a:prstGeom prst="rect">
            <a:avLst/>
          </a:prstGeom>
        </p:spPr>
      </p:pic>
      <p:sp>
        <p:nvSpPr>
          <p:cNvPr id="170" name="Rectangle 169"/>
          <p:cNvSpPr/>
          <p:nvPr/>
        </p:nvSpPr>
        <p:spPr>
          <a:xfrm>
            <a:off x="1500967" y="2072028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71" name="Picture 170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5"/>
            <a:ext cx="186494" cy="97907"/>
          </a:xfrm>
          <a:prstGeom prst="rect">
            <a:avLst/>
          </a:prstGeom>
        </p:spPr>
      </p:pic>
      <p:sp>
        <p:nvSpPr>
          <p:cNvPr id="172" name="Rectangle 171"/>
          <p:cNvSpPr/>
          <p:nvPr/>
        </p:nvSpPr>
        <p:spPr>
          <a:xfrm>
            <a:off x="1507728" y="2236501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1512716" y="2397573"/>
            <a:ext cx="1058481" cy="16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 Risco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1507728" y="2557903"/>
            <a:ext cx="1063469" cy="16428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Dúvidas Compliance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75" name="L-Shape 174"/>
          <p:cNvSpPr>
            <a:spLocks noChangeAspect="1"/>
          </p:cNvSpPr>
          <p:nvPr/>
        </p:nvSpPr>
        <p:spPr>
          <a:xfrm rot="18841292">
            <a:off x="2455629" y="2283589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76" name="Rectangle 175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graphicFrame>
        <p:nvGraphicFramePr>
          <p:cNvPr id="177" name="Table 176"/>
          <p:cNvGraphicFramePr>
            <a:graphicFrameLocks noGrp="1"/>
          </p:cNvGraphicFramePr>
          <p:nvPr>
            <p:extLst/>
          </p:nvPr>
        </p:nvGraphicFramePr>
        <p:xfrm>
          <a:off x="2792337" y="4433068"/>
          <a:ext cx="7622698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000">
                  <a:extLst>
                    <a:ext uri="{9D8B030D-6E8A-4147-A177-3AD203B41FA5}">
                      <a16:colId xmlns:a16="http://schemas.microsoft.com/office/drawing/2014/main" val="779162220"/>
                    </a:ext>
                  </a:extLst>
                </a:gridCol>
                <a:gridCol w="1040425">
                  <a:extLst>
                    <a:ext uri="{9D8B030D-6E8A-4147-A177-3AD203B41FA5}">
                      <a16:colId xmlns:a16="http://schemas.microsoft.com/office/drawing/2014/main" val="3835823703"/>
                    </a:ext>
                  </a:extLst>
                </a:gridCol>
                <a:gridCol w="980399">
                  <a:extLst>
                    <a:ext uri="{9D8B030D-6E8A-4147-A177-3AD203B41FA5}">
                      <a16:colId xmlns:a16="http://schemas.microsoft.com/office/drawing/2014/main" val="2057806002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3157617288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4196621889"/>
                    </a:ext>
                  </a:extLst>
                </a:gridCol>
                <a:gridCol w="897670">
                  <a:extLst>
                    <a:ext uri="{9D8B030D-6E8A-4147-A177-3AD203B41FA5}">
                      <a16:colId xmlns:a16="http://schemas.microsoft.com/office/drawing/2014/main" val="374389826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</a:t>
                      </a:r>
                      <a:r>
                        <a:rPr lang="pt-PT" sz="700" baseline="0" dirty="0" smtClean="0"/>
                        <a:t>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Contrato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Data</a:t>
                      </a:r>
                      <a:r>
                        <a:rPr lang="pt-PT" sz="700" baseline="0" dirty="0" smtClean="0"/>
                        <a:t> do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Comerciante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lt1"/>
                          </a:solidFill>
                        </a:rPr>
                        <a:t>Utilizador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4729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12/08/2019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5729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21/09/2020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TESTE2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X236885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499939"/>
                  </a:ext>
                </a:extLst>
              </a:tr>
            </a:tbl>
          </a:graphicData>
        </a:graphic>
      </p:graphicFrame>
      <p:sp>
        <p:nvSpPr>
          <p:cNvPr id="182" name="L-Shape 181"/>
          <p:cNvSpPr>
            <a:spLocks noChangeAspect="1"/>
          </p:cNvSpPr>
          <p:nvPr/>
        </p:nvSpPr>
        <p:spPr>
          <a:xfrm rot="18841292">
            <a:off x="3817554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3" name="L-Shape 182"/>
          <p:cNvSpPr>
            <a:spLocks noChangeAspect="1"/>
          </p:cNvSpPr>
          <p:nvPr/>
        </p:nvSpPr>
        <p:spPr>
          <a:xfrm rot="18841292">
            <a:off x="4850486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4" name="L-Shape 183"/>
          <p:cNvSpPr>
            <a:spLocks noChangeAspect="1"/>
          </p:cNvSpPr>
          <p:nvPr/>
        </p:nvSpPr>
        <p:spPr>
          <a:xfrm rot="18841292">
            <a:off x="5839386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5" name="L-Shape 184"/>
          <p:cNvSpPr>
            <a:spLocks noChangeAspect="1"/>
          </p:cNvSpPr>
          <p:nvPr/>
        </p:nvSpPr>
        <p:spPr>
          <a:xfrm rot="18841292">
            <a:off x="7586899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6" name="L-Shape 185"/>
          <p:cNvSpPr>
            <a:spLocks noChangeAspect="1"/>
          </p:cNvSpPr>
          <p:nvPr/>
        </p:nvSpPr>
        <p:spPr>
          <a:xfrm rot="18841292">
            <a:off x="9354731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82475" y="4595857"/>
            <a:ext cx="194771" cy="247891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27385" y="4802743"/>
            <a:ext cx="194771" cy="247891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2763451" y="2107537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rgbClr val="002060"/>
                </a:solidFill>
              </a:rPr>
              <a:t>PESQUISA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133" name="L-Shape 132"/>
          <p:cNvSpPr>
            <a:spLocks noChangeAspect="1"/>
          </p:cNvSpPr>
          <p:nvPr/>
        </p:nvSpPr>
        <p:spPr>
          <a:xfrm rot="18841292" flipH="1" flipV="1">
            <a:off x="2732199" y="2194564"/>
            <a:ext cx="62502" cy="62502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719261" y="2339470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Nº de Pedido</a:t>
            </a:r>
          </a:p>
        </p:txBody>
      </p:sp>
      <p:sp>
        <p:nvSpPr>
          <p:cNvPr id="135" name="L-Shape 134"/>
          <p:cNvSpPr>
            <a:spLocks noChangeAspect="1"/>
          </p:cNvSpPr>
          <p:nvPr/>
        </p:nvSpPr>
        <p:spPr>
          <a:xfrm rot="2758708" flipV="1">
            <a:off x="10568550" y="2068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36" name="TextBox 135"/>
          <p:cNvSpPr txBox="1"/>
          <p:nvPr/>
        </p:nvSpPr>
        <p:spPr>
          <a:xfrm>
            <a:off x="6388288" y="2354538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Tipo de Documento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719261" y="2521931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Nº de Pedido…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388288" y="2495231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50000"/>
                  </a:schemeClr>
                </a:solidFill>
              </a:rPr>
              <a:t>Tipo de Documento…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67212" y="2680883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Nº de Documento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388288" y="2849820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Nº de Documento…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719261" y="3105982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Dada do Pedido - De: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719261" y="3282099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50000"/>
                  </a:schemeClr>
                </a:solidFill>
              </a:rPr>
              <a:t>Data do Pedido – De….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731436" y="2880938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tx1"/>
                </a:solidFill>
              </a:rPr>
              <a:t>Duvidas Compliance</a:t>
            </a:r>
            <a:endParaRPr lang="pt-PT" sz="700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388288" y="3096902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Dade de Pedido – Até: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388288" y="3265538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Data de Pedido – Até…..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813723" y="3733570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PESQUISA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991" y="3249138"/>
            <a:ext cx="213856" cy="213856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604" y="3237318"/>
            <a:ext cx="213856" cy="213856"/>
          </a:xfrm>
          <a:prstGeom prst="rect">
            <a:avLst/>
          </a:prstGeom>
        </p:spPr>
      </p:pic>
      <p:sp>
        <p:nvSpPr>
          <p:cNvPr id="149" name="L-Shape 129"/>
          <p:cNvSpPr>
            <a:spLocks noChangeAspect="1"/>
          </p:cNvSpPr>
          <p:nvPr/>
        </p:nvSpPr>
        <p:spPr>
          <a:xfrm rot="18841292">
            <a:off x="6111914" y="293243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50" name="L-Shape 129"/>
          <p:cNvSpPr>
            <a:spLocks noChangeAspect="1"/>
          </p:cNvSpPr>
          <p:nvPr/>
        </p:nvSpPr>
        <p:spPr>
          <a:xfrm rot="18841292">
            <a:off x="9700531" y="2552824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grpSp>
        <p:nvGrpSpPr>
          <p:cNvPr id="151" name="Group 150"/>
          <p:cNvGrpSpPr>
            <a:grpSpLocks noChangeAspect="1"/>
          </p:cNvGrpSpPr>
          <p:nvPr/>
        </p:nvGrpSpPr>
        <p:grpSpPr>
          <a:xfrm>
            <a:off x="9895024" y="3850980"/>
            <a:ext cx="216000" cy="216000"/>
            <a:chOff x="2133905" y="990905"/>
            <a:chExt cx="5609626" cy="5609626"/>
          </a:xfrm>
        </p:grpSpPr>
        <p:sp>
          <p:nvSpPr>
            <p:cNvPr id="152" name="Isosceles Triangle 151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3" name="Rectangle 152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54" name="Picture 15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155" name="TextBox 154"/>
          <p:cNvSpPr txBox="1"/>
          <p:nvPr/>
        </p:nvSpPr>
        <p:spPr>
          <a:xfrm>
            <a:off x="2680340" y="2699349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Estado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9" name="Rectangle 58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10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93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399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6" name="TextBox 95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pPr lvl="0">
              <a:defRPr/>
            </a:pPr>
            <a:r>
              <a:rPr lang="pt-PT" sz="1600" dirty="0" smtClean="0"/>
              <a:t>20.B | Ecrãs </a:t>
            </a:r>
            <a:r>
              <a:rPr lang="pt-PT" sz="1600" dirty="0"/>
              <a:t>de suporte à Jornada de Cliente – </a:t>
            </a:r>
            <a:r>
              <a:rPr lang="pt-PT" sz="1600" dirty="0">
                <a:solidFill>
                  <a:srgbClr val="0B1325"/>
                </a:solidFill>
              </a:rPr>
              <a:t>Dúvidas Compliance</a:t>
            </a:r>
          </a:p>
        </p:txBody>
      </p:sp>
      <p:sp>
        <p:nvSpPr>
          <p:cNvPr id="95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2ª 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71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9" name="Rounded Rectangle 78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121" name="Rectangle 120"/>
          <p:cNvSpPr/>
          <p:nvPr/>
        </p:nvSpPr>
        <p:spPr>
          <a:xfrm rot="5400000">
            <a:off x="8836099" y="4393637"/>
            <a:ext cx="3596005" cy="14400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3" name="Rectangle 122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5" name="Rectangle 124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127" name="Rectangle 126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6" y="1791524"/>
            <a:ext cx="76806" cy="76806"/>
          </a:xfrm>
          <a:prstGeom prst="rect">
            <a:avLst/>
          </a:prstGeom>
        </p:spPr>
      </p:pic>
      <p:sp>
        <p:nvSpPr>
          <p:cNvPr id="129" name="Rectangle 128"/>
          <p:cNvSpPr/>
          <p:nvPr/>
        </p:nvSpPr>
        <p:spPr>
          <a:xfrm>
            <a:off x="9383106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SEGUINTE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FILA DE DUVIDAS COMPLIANCE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2587474" y="6263640"/>
            <a:ext cx="8123922" cy="0"/>
          </a:xfrm>
          <a:prstGeom prst="line">
            <a:avLst/>
          </a:prstGeom>
          <a:ln w="6350">
            <a:solidFill>
              <a:srgbClr val="A2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2671314" y="6350913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134" name="L-Shape 129"/>
          <p:cNvSpPr>
            <a:spLocks noChangeAspect="1"/>
          </p:cNvSpPr>
          <p:nvPr/>
        </p:nvSpPr>
        <p:spPr>
          <a:xfrm rot="18841292">
            <a:off x="10595944" y="614262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62" name="L-Shape 161"/>
          <p:cNvSpPr>
            <a:spLocks noChangeAspect="1"/>
          </p:cNvSpPr>
          <p:nvPr/>
        </p:nvSpPr>
        <p:spPr>
          <a:xfrm rot="2758708" flipV="1">
            <a:off x="10601426" y="269993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63" name="Rectangle 130"/>
          <p:cNvSpPr/>
          <p:nvPr/>
        </p:nvSpPr>
        <p:spPr>
          <a:xfrm rot="5400000">
            <a:off x="9471468" y="3951364"/>
            <a:ext cx="2340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667000" y="2788743"/>
            <a:ext cx="7786070" cy="1282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724314" y="2828338"/>
            <a:ext cx="3045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Número do </a:t>
            </a:r>
            <a:r>
              <a:rPr lang="pt-PT" sz="800" dirty="0" smtClean="0">
                <a:solidFill>
                  <a:srgbClr val="002060"/>
                </a:solidFill>
              </a:rPr>
              <a:t>Processo     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228060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724314" y="3006187"/>
            <a:ext cx="2189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Número de </a:t>
            </a:r>
            <a:r>
              <a:rPr lang="pt-PT" sz="800" dirty="0" smtClean="0">
                <a:solidFill>
                  <a:srgbClr val="002060"/>
                </a:solidFill>
              </a:rPr>
              <a:t>Contrato  </a:t>
            </a:r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45477406087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2971165" y="3209720"/>
            <a:ext cx="24466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Estado Atual   </a:t>
            </a:r>
            <a:r>
              <a:rPr lang="pt-PT" sz="800" dirty="0" smtClean="0">
                <a:solidFill>
                  <a:srgbClr val="002060"/>
                </a:solidFill>
              </a:rPr>
              <a:t>    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Duvidas Compliance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319253" y="3403344"/>
            <a:ext cx="163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Data</a:t>
            </a:r>
            <a:r>
              <a:rPr lang="pt-PT" sz="800" dirty="0">
                <a:solidFill>
                  <a:srgbClr val="DE8EA5"/>
                </a:solidFill>
              </a:rPr>
              <a:t>   </a:t>
            </a:r>
            <a:r>
              <a:rPr lang="pt-PT" sz="800" dirty="0" smtClean="0">
                <a:solidFill>
                  <a:srgbClr val="DE8EA5"/>
                </a:solidFill>
              </a:rPr>
              <a:t>   </a:t>
            </a:r>
            <a:r>
              <a:rPr lang="pt-PT" sz="800" dirty="0" err="1" smtClean="0">
                <a:solidFill>
                  <a:schemeClr val="bg2">
                    <a:lumMod val="10000"/>
                  </a:schemeClr>
                </a:solidFill>
              </a:rPr>
              <a:t>dd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/mm/</a:t>
            </a:r>
            <a:r>
              <a:rPr lang="pt-PT" sz="800" dirty="0" err="1" smtClean="0">
                <a:solidFill>
                  <a:schemeClr val="bg2">
                    <a:lumMod val="10000"/>
                  </a:schemeClr>
                </a:solidFill>
              </a:rPr>
              <a:t>aaaa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00:00:00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3319253" y="3590292"/>
            <a:ext cx="19419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 err="1">
                <a:solidFill>
                  <a:srgbClr val="002060"/>
                </a:solidFill>
              </a:rPr>
              <a:t>User</a:t>
            </a:r>
            <a:r>
              <a:rPr lang="pt-PT" sz="800" dirty="0">
                <a:solidFill>
                  <a:srgbClr val="F87024"/>
                </a:solidFill>
              </a:rPr>
              <a:t> </a:t>
            </a:r>
            <a:r>
              <a:rPr lang="pt-PT" sz="800" dirty="0">
                <a:solidFill>
                  <a:srgbClr val="DE8EA5"/>
                </a:solidFill>
              </a:rPr>
              <a:t> </a:t>
            </a:r>
            <a:r>
              <a:rPr lang="pt-PT" sz="800" dirty="0" smtClean="0">
                <a:solidFill>
                  <a:srgbClr val="DE8EA5"/>
                </a:solidFill>
              </a:rPr>
              <a:t>     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Utilizador1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5925" y="3793707"/>
            <a:ext cx="1386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Observações  </a:t>
            </a:r>
          </a:p>
        </p:txBody>
      </p:sp>
      <p:pic>
        <p:nvPicPr>
          <p:cNvPr id="173" name="Picture 1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04439"/>
            <a:ext cx="1135275" cy="318221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672993" y="5632902"/>
            <a:ext cx="7786070" cy="505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srgbClr val="DFDDDD">
                  <a:lumMod val="50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677138" y="5639018"/>
            <a:ext cx="27720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FDDDD">
                    <a:lumMod val="2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Observações Duvidas Compliance:</a:t>
            </a:r>
            <a:endParaRPr kumimoji="0" lang="pt-PT" sz="700" b="1" i="0" u="none" strike="noStrike" kern="1200" cap="none" spc="0" normalizeH="0" baseline="0" noProof="0" dirty="0">
              <a:ln>
                <a:noFill/>
              </a:ln>
              <a:solidFill>
                <a:srgbClr val="DFDDDD">
                  <a:lumMod val="25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764074" y="5821906"/>
            <a:ext cx="7596361" cy="2371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srgbClr val="DFDDDD">
                  <a:lumMod val="10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3811055" y="6350913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50" b="0" i="0" u="none" strike="noStrike" kern="0" cap="none" spc="0" normalizeH="0" baseline="0" noProof="0" dirty="0" smtClean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Trebuchet MS" panose="020B0603020202020204"/>
                <a:ea typeface="Calibri" panose="020F0502020204030204" pitchFamily="34" charset="0"/>
                <a:cs typeface="Times New Roman" panose="02020603050405020304" pitchFamily="18" charset="0"/>
              </a:rPr>
              <a:t>CONCLUIR PARECER</a:t>
            </a:r>
            <a:endParaRPr kumimoji="0" lang="pt-PT" sz="750" b="0" i="0" u="none" strike="noStrike" kern="0" cap="none" spc="0" normalizeH="0" baseline="0" noProof="0" dirty="0">
              <a:ln>
                <a:noFill/>
              </a:ln>
              <a:solidFill>
                <a:srgbClr val="A5A5A5">
                  <a:lumMod val="50000"/>
                </a:srgbClr>
              </a:solidFill>
              <a:effectLst/>
              <a:uLnTx/>
              <a:uFillTx/>
              <a:latin typeface="Trebuchet MS" panose="020B060302020202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2" name="Picture 181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69"/>
            <a:ext cx="155541" cy="81657"/>
          </a:xfrm>
          <a:prstGeom prst="rect">
            <a:avLst/>
          </a:prstGeom>
        </p:spPr>
      </p:pic>
      <p:sp>
        <p:nvSpPr>
          <p:cNvPr id="183" name="Rectangle 182"/>
          <p:cNvSpPr/>
          <p:nvPr/>
        </p:nvSpPr>
        <p:spPr>
          <a:xfrm>
            <a:off x="1500967" y="2072028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84" name="Picture 183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5"/>
            <a:ext cx="186494" cy="97907"/>
          </a:xfrm>
          <a:prstGeom prst="rect">
            <a:avLst/>
          </a:prstGeom>
        </p:spPr>
      </p:pic>
      <p:sp>
        <p:nvSpPr>
          <p:cNvPr id="185" name="Rectangle 184"/>
          <p:cNvSpPr/>
          <p:nvPr/>
        </p:nvSpPr>
        <p:spPr>
          <a:xfrm>
            <a:off x="1507728" y="2236501"/>
            <a:ext cx="1070230" cy="1627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chemeClr val="bg1"/>
                </a:solidFill>
              </a:rPr>
              <a:t>Pareceres</a:t>
            </a:r>
            <a:endParaRPr lang="pt-PT" sz="550" b="1" kern="0" dirty="0">
              <a:solidFill>
                <a:schemeClr val="bg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512716" y="2397573"/>
            <a:ext cx="1058481" cy="16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Parecer</a:t>
            </a:r>
            <a:r>
              <a:rPr lang="pt-PT" sz="550" kern="0" dirty="0" smtClean="0">
                <a:solidFill>
                  <a:srgbClr val="000000"/>
                </a:solidFill>
              </a:rPr>
              <a:t> </a:t>
            </a:r>
            <a:r>
              <a:rPr lang="pt-PT" sz="550" b="1" kern="0" dirty="0" smtClean="0">
                <a:solidFill>
                  <a:srgbClr val="000000"/>
                </a:solidFill>
              </a:rPr>
              <a:t>Risco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1507728" y="2557903"/>
            <a:ext cx="1063469" cy="164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Dúvidas Compliance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88" name="L-Shape 187"/>
          <p:cNvSpPr>
            <a:spLocks noChangeAspect="1"/>
          </p:cNvSpPr>
          <p:nvPr/>
        </p:nvSpPr>
        <p:spPr>
          <a:xfrm rot="18841292">
            <a:off x="2455629" y="2283589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9" name="Rectangle 188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grpSp>
        <p:nvGrpSpPr>
          <p:cNvPr id="190" name="Group 189"/>
          <p:cNvGrpSpPr>
            <a:grpSpLocks noChangeAspect="1"/>
          </p:cNvGrpSpPr>
          <p:nvPr/>
        </p:nvGrpSpPr>
        <p:grpSpPr>
          <a:xfrm>
            <a:off x="4805169" y="6383787"/>
            <a:ext cx="216000" cy="216000"/>
            <a:chOff x="2133905" y="990905"/>
            <a:chExt cx="5609626" cy="5609626"/>
          </a:xfrm>
        </p:grpSpPr>
        <p:sp>
          <p:nvSpPr>
            <p:cNvPr id="191" name="Isosceles Triangle 190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2" name="Rectangle 191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93" name="Picture 19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194" name="Rectangle 110"/>
          <p:cNvSpPr/>
          <p:nvPr/>
        </p:nvSpPr>
        <p:spPr>
          <a:xfrm>
            <a:off x="2603500" y="2405305"/>
            <a:ext cx="8101868" cy="2623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5" name="Rectangle 69"/>
          <p:cNvSpPr/>
          <p:nvPr/>
        </p:nvSpPr>
        <p:spPr>
          <a:xfrm>
            <a:off x="2609850" y="2413635"/>
            <a:ext cx="692150" cy="25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Detalhe</a:t>
            </a:r>
          </a:p>
        </p:txBody>
      </p:sp>
      <p:sp>
        <p:nvSpPr>
          <p:cNvPr id="196" name="Rectangle 69"/>
          <p:cNvSpPr/>
          <p:nvPr/>
        </p:nvSpPr>
        <p:spPr>
          <a:xfrm>
            <a:off x="3302001" y="2409453"/>
            <a:ext cx="708025" cy="2518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197" name="Down Arrow Callout 196"/>
          <p:cNvSpPr/>
          <p:nvPr/>
        </p:nvSpPr>
        <p:spPr>
          <a:xfrm>
            <a:off x="2594396" y="1963202"/>
            <a:ext cx="1584000" cy="423233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5167745" y="1963624"/>
            <a:ext cx="1091970" cy="30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Intervenientes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4179988" y="1966277"/>
            <a:ext cx="987757" cy="3043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259715" y="1965830"/>
            <a:ext cx="1082578" cy="3054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9577493" y="1963572"/>
            <a:ext cx="1127874" cy="3046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Inf. Declarativa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7342294" y="1963128"/>
            <a:ext cx="1054809" cy="3069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8397103" y="1963966"/>
            <a:ext cx="1180390" cy="3069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671455" y="3797055"/>
            <a:ext cx="1777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Duvida da DO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2769986" y="4118079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chemeClr val="accent1">
                    <a:lumMod val="50000"/>
                  </a:schemeClr>
                </a:solidFill>
              </a:rPr>
              <a:t>MOTIVOS DE DEVOLUÇÃO</a:t>
            </a:r>
            <a:endParaRPr lang="pt-PT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7" name="L-Shape 206"/>
          <p:cNvSpPr>
            <a:spLocks noChangeAspect="1"/>
          </p:cNvSpPr>
          <p:nvPr/>
        </p:nvSpPr>
        <p:spPr>
          <a:xfrm rot="18841292">
            <a:off x="2723885" y="416614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208" name="TextBox 207"/>
          <p:cNvSpPr txBox="1"/>
          <p:nvPr/>
        </p:nvSpPr>
        <p:spPr>
          <a:xfrm>
            <a:off x="2763058" y="4374390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chemeClr val="accent1">
                    <a:lumMod val="50000"/>
                  </a:schemeClr>
                </a:solidFill>
              </a:rPr>
              <a:t>INTERVENIENTES</a:t>
            </a:r>
            <a:endParaRPr lang="pt-PT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9" name="L-Shape 208"/>
          <p:cNvSpPr>
            <a:spLocks noChangeAspect="1"/>
          </p:cNvSpPr>
          <p:nvPr/>
        </p:nvSpPr>
        <p:spPr>
          <a:xfrm rot="18841292">
            <a:off x="2716957" y="442245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212" name="Rectangle 211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7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94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8439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21.A </a:t>
            </a:r>
            <a:r>
              <a:rPr lang="pt-PT" sz="1600" dirty="0"/>
              <a:t>|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</a:t>
            </a:r>
            <a:r>
              <a:rPr lang="pt-PT" sz="1600" dirty="0" smtClean="0"/>
              <a:t>– Fila Múltiplos Clientes</a:t>
            </a:r>
            <a:endParaRPr lang="pt-PT" sz="1600" dirty="0"/>
          </a:p>
        </p:txBody>
      </p:sp>
      <p:sp>
        <p:nvSpPr>
          <p:cNvPr id="68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1ª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Etapa 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70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8" name="Rounded Rectangle 77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pic>
        <p:nvPicPr>
          <p:cNvPr id="181" name="Picture 180"/>
          <p:cNvPicPr>
            <a:picLocks noChangeAspect="1"/>
          </p:cNvPicPr>
          <p:nvPr/>
        </p:nvPicPr>
        <p:blipFill rotWithShape="1">
          <a:blip r:embed="rId3"/>
          <a:srcRect l="-1" r="44718" b="583"/>
          <a:stretch/>
        </p:blipFill>
        <p:spPr>
          <a:xfrm>
            <a:off x="2676094" y="2620743"/>
            <a:ext cx="4838836" cy="2344709"/>
          </a:xfrm>
          <a:prstGeom prst="rect">
            <a:avLst/>
          </a:prstGeom>
        </p:spPr>
      </p:pic>
      <p:sp>
        <p:nvSpPr>
          <p:cNvPr id="182" name="Rectangle 181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85" name="Rectangle 184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187" name="Rectangle 186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INÍCIO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2910620" y="4972521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</a:t>
            </a:r>
            <a:r>
              <a:rPr lang="pt-PT" sz="800" b="1" dirty="0" smtClean="0">
                <a:solidFill>
                  <a:srgbClr val="002060"/>
                </a:solidFill>
              </a:rPr>
              <a:t>EM MULTIPLOS CLIENTES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189" name="L-Shape 188"/>
          <p:cNvSpPr>
            <a:spLocks noChangeAspect="1"/>
          </p:cNvSpPr>
          <p:nvPr/>
        </p:nvSpPr>
        <p:spPr>
          <a:xfrm rot="2758708" flipV="1">
            <a:off x="2807242" y="505556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90" name="TextBox 189"/>
          <p:cNvSpPr txBox="1"/>
          <p:nvPr/>
        </p:nvSpPr>
        <p:spPr>
          <a:xfrm>
            <a:off x="2910620" y="5918466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EM </a:t>
            </a:r>
            <a:r>
              <a:rPr lang="pt-PT" sz="800" b="1" dirty="0" smtClean="0">
                <a:solidFill>
                  <a:srgbClr val="002060"/>
                </a:solidFill>
              </a:rPr>
              <a:t>VALIDA DO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191" name="L-Shape 190"/>
          <p:cNvSpPr>
            <a:spLocks noChangeAspect="1"/>
          </p:cNvSpPr>
          <p:nvPr/>
        </p:nvSpPr>
        <p:spPr>
          <a:xfrm rot="2758708" flipV="1">
            <a:off x="2807242" y="6001511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92" name="TextBox 191"/>
          <p:cNvSpPr txBox="1"/>
          <p:nvPr/>
        </p:nvSpPr>
        <p:spPr>
          <a:xfrm>
            <a:off x="2910620" y="6150442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</a:t>
            </a:r>
            <a:r>
              <a:rPr lang="pt-PT" sz="800" b="1" dirty="0" smtClean="0">
                <a:solidFill>
                  <a:srgbClr val="002060"/>
                </a:solidFill>
              </a:rPr>
              <a:t>EM TRATAMENTO MCC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193" name="L-Shape 192"/>
          <p:cNvSpPr>
            <a:spLocks noChangeAspect="1"/>
          </p:cNvSpPr>
          <p:nvPr/>
        </p:nvSpPr>
        <p:spPr>
          <a:xfrm rot="2758708" flipV="1">
            <a:off x="2807242" y="623348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94" name="TextBox 193"/>
          <p:cNvSpPr txBox="1"/>
          <p:nvPr/>
        </p:nvSpPr>
        <p:spPr>
          <a:xfrm>
            <a:off x="2910620" y="6424442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</a:t>
            </a:r>
            <a:r>
              <a:rPr lang="pt-PT" sz="800" b="1" dirty="0" smtClean="0">
                <a:solidFill>
                  <a:srgbClr val="002060"/>
                </a:solidFill>
              </a:rPr>
              <a:t>EM TRATAMENTO DE SERVIÇOS EXTERNOS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195" name="L-Shape 194"/>
          <p:cNvSpPr>
            <a:spLocks noChangeAspect="1"/>
          </p:cNvSpPr>
          <p:nvPr/>
        </p:nvSpPr>
        <p:spPr>
          <a:xfrm rot="2758708" flipV="1">
            <a:off x="2807242" y="650748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96" name="TextBox 195"/>
          <p:cNvSpPr txBox="1"/>
          <p:nvPr/>
        </p:nvSpPr>
        <p:spPr>
          <a:xfrm>
            <a:off x="2676093" y="2110814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70C0"/>
                </a:solidFill>
              </a:rPr>
              <a:t>PERFORMANCE DIÁRIA: 00-00-0000</a:t>
            </a:r>
          </a:p>
        </p:txBody>
      </p:sp>
      <p:sp>
        <p:nvSpPr>
          <p:cNvPr id="197" name="Rectangle 196"/>
          <p:cNvSpPr>
            <a:spLocks noChangeAspect="1"/>
          </p:cNvSpPr>
          <p:nvPr/>
        </p:nvSpPr>
        <p:spPr>
          <a:xfrm>
            <a:off x="8464402" y="2087180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 smtClean="0">
                <a:solidFill>
                  <a:schemeClr val="tx1"/>
                </a:solidFill>
              </a:rPr>
              <a:t>MULTIPLOS CLIENTES</a:t>
            </a:r>
            <a:endParaRPr lang="pt-PT" sz="800" b="1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8041515" y="2087180"/>
            <a:ext cx="396000" cy="3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75</a:t>
            </a:r>
          </a:p>
        </p:txBody>
      </p:sp>
      <p:sp>
        <p:nvSpPr>
          <p:cNvPr id="199" name="Rectangle 198"/>
          <p:cNvSpPr>
            <a:spLocks noChangeAspect="1"/>
          </p:cNvSpPr>
          <p:nvPr/>
        </p:nvSpPr>
        <p:spPr>
          <a:xfrm>
            <a:off x="8464402" y="2531238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 smtClean="0">
                <a:solidFill>
                  <a:schemeClr val="tx1"/>
                </a:solidFill>
              </a:rPr>
              <a:t>VALIDA DO</a:t>
            </a:r>
            <a:endParaRPr lang="pt-PT" sz="800" b="1" dirty="0">
              <a:solidFill>
                <a:schemeClr val="tx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8041515" y="2531238"/>
            <a:ext cx="396000" cy="39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60</a:t>
            </a:r>
          </a:p>
        </p:txBody>
      </p:sp>
      <p:sp>
        <p:nvSpPr>
          <p:cNvPr id="201" name="Rectangle 200"/>
          <p:cNvSpPr>
            <a:spLocks noChangeAspect="1"/>
          </p:cNvSpPr>
          <p:nvPr/>
        </p:nvSpPr>
        <p:spPr>
          <a:xfrm>
            <a:off x="8464402" y="2975296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700" b="1" dirty="0" smtClean="0">
                <a:solidFill>
                  <a:schemeClr val="tx1"/>
                </a:solidFill>
              </a:rPr>
              <a:t>TRATAMENTO MCC</a:t>
            </a:r>
            <a:endParaRPr lang="pt-PT" sz="700" b="1" dirty="0">
              <a:solidFill>
                <a:schemeClr val="tx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8041515" y="2975296"/>
            <a:ext cx="3960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15</a:t>
            </a:r>
          </a:p>
        </p:txBody>
      </p:sp>
      <p:sp>
        <p:nvSpPr>
          <p:cNvPr id="203" name="Rectangle 202"/>
          <p:cNvSpPr>
            <a:spLocks noChangeAspect="1"/>
          </p:cNvSpPr>
          <p:nvPr/>
        </p:nvSpPr>
        <p:spPr>
          <a:xfrm>
            <a:off x="8464402" y="3419354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700" b="1" dirty="0" smtClean="0">
                <a:solidFill>
                  <a:schemeClr val="tx1"/>
                </a:solidFill>
              </a:rPr>
              <a:t>TRATAMENTO DE SERVIÇOS EXTERNOS</a:t>
            </a:r>
            <a:endParaRPr lang="pt-PT" sz="700" b="1" dirty="0">
              <a:solidFill>
                <a:schemeClr val="tx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8041515" y="3419354"/>
            <a:ext cx="396000" cy="39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125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7" name="Picture 2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12974"/>
            <a:ext cx="1135275" cy="318221"/>
          </a:xfrm>
          <a:prstGeom prst="rect">
            <a:avLst/>
          </a:prstGeom>
        </p:spPr>
      </p:pic>
      <p:sp>
        <p:nvSpPr>
          <p:cNvPr id="208" name="Rectangle 20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209" name="Picture 20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25" y="1805446"/>
            <a:ext cx="76806" cy="76806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71"/>
            <a:ext cx="155541" cy="81657"/>
          </a:xfrm>
          <a:prstGeom prst="rect">
            <a:avLst/>
          </a:prstGeom>
        </p:spPr>
      </p:pic>
      <p:sp>
        <p:nvSpPr>
          <p:cNvPr id="211" name="Rectangle 210"/>
          <p:cNvSpPr/>
          <p:nvPr/>
        </p:nvSpPr>
        <p:spPr>
          <a:xfrm>
            <a:off x="1500967" y="2072030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7"/>
            <a:ext cx="186494" cy="97907"/>
          </a:xfrm>
          <a:prstGeom prst="rect">
            <a:avLst/>
          </a:prstGeom>
        </p:spPr>
      </p:pic>
      <p:sp>
        <p:nvSpPr>
          <p:cNvPr id="213" name="Rectangle 212"/>
          <p:cNvSpPr/>
          <p:nvPr/>
        </p:nvSpPr>
        <p:spPr>
          <a:xfrm>
            <a:off x="1500955" y="2741112"/>
            <a:ext cx="1063469" cy="171892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Tratamento MCC</a:t>
            </a:r>
            <a:endParaRPr lang="pt-PT" sz="550" b="1" kern="0" dirty="0"/>
          </a:p>
        </p:txBody>
      </p:sp>
      <p:sp>
        <p:nvSpPr>
          <p:cNvPr id="214" name="Rectangle 213"/>
          <p:cNvSpPr/>
          <p:nvPr/>
        </p:nvSpPr>
        <p:spPr>
          <a:xfrm>
            <a:off x="1500955" y="2908850"/>
            <a:ext cx="1063469" cy="237951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Tratamento de Serviços                             Externos</a:t>
            </a:r>
            <a:endParaRPr lang="pt-PT" sz="550" b="1" kern="0" dirty="0"/>
          </a:p>
        </p:txBody>
      </p:sp>
      <p:sp>
        <p:nvSpPr>
          <p:cNvPr id="215" name="Rectangle 214"/>
          <p:cNvSpPr/>
          <p:nvPr/>
        </p:nvSpPr>
        <p:spPr>
          <a:xfrm>
            <a:off x="1507728" y="2248792"/>
            <a:ext cx="1063469" cy="1739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chemeClr val="bg1"/>
                </a:solidFill>
              </a:rPr>
              <a:t>Tratamento de Processos</a:t>
            </a:r>
            <a:endParaRPr lang="pt-PT" sz="550" b="1" kern="0" dirty="0">
              <a:solidFill>
                <a:schemeClr val="bg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1500967" y="2435597"/>
            <a:ext cx="1071276" cy="148214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Múltiplos Clientes</a:t>
            </a:r>
            <a:endParaRPr lang="pt-PT" sz="550" b="1" kern="0" dirty="0"/>
          </a:p>
        </p:txBody>
      </p:sp>
      <p:sp>
        <p:nvSpPr>
          <p:cNvPr id="217" name="L-Shape 216"/>
          <p:cNvSpPr>
            <a:spLocks noChangeAspect="1"/>
          </p:cNvSpPr>
          <p:nvPr/>
        </p:nvSpPr>
        <p:spPr>
          <a:xfrm rot="18841292">
            <a:off x="2459633" y="2312547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218" name="Rectangle 217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1497586" y="2585312"/>
            <a:ext cx="1071276" cy="148214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Validação DO</a:t>
            </a:r>
            <a:endParaRPr lang="pt-PT" sz="550" b="1" kern="0" dirty="0"/>
          </a:p>
        </p:txBody>
      </p:sp>
      <p:graphicFrame>
        <p:nvGraphicFramePr>
          <p:cNvPr id="220" name="Table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535624"/>
              </p:ext>
            </p:extLst>
          </p:nvPr>
        </p:nvGraphicFramePr>
        <p:xfrm>
          <a:off x="2936511" y="5189947"/>
          <a:ext cx="7622698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000">
                  <a:extLst>
                    <a:ext uri="{9D8B030D-6E8A-4147-A177-3AD203B41FA5}">
                      <a16:colId xmlns:a16="http://schemas.microsoft.com/office/drawing/2014/main" val="779162220"/>
                    </a:ext>
                  </a:extLst>
                </a:gridCol>
                <a:gridCol w="1040425">
                  <a:extLst>
                    <a:ext uri="{9D8B030D-6E8A-4147-A177-3AD203B41FA5}">
                      <a16:colId xmlns:a16="http://schemas.microsoft.com/office/drawing/2014/main" val="3835823703"/>
                    </a:ext>
                  </a:extLst>
                </a:gridCol>
                <a:gridCol w="980399">
                  <a:extLst>
                    <a:ext uri="{9D8B030D-6E8A-4147-A177-3AD203B41FA5}">
                      <a16:colId xmlns:a16="http://schemas.microsoft.com/office/drawing/2014/main" val="2057806002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3157617288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4196621889"/>
                    </a:ext>
                  </a:extLst>
                </a:gridCol>
                <a:gridCol w="897670">
                  <a:extLst>
                    <a:ext uri="{9D8B030D-6E8A-4147-A177-3AD203B41FA5}">
                      <a16:colId xmlns:a16="http://schemas.microsoft.com/office/drawing/2014/main" val="374389826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</a:t>
                      </a:r>
                      <a:r>
                        <a:rPr lang="pt-PT" sz="700" baseline="0" dirty="0" smtClean="0"/>
                        <a:t>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Contrato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Data</a:t>
                      </a:r>
                      <a:r>
                        <a:rPr lang="pt-PT" sz="700" baseline="0" dirty="0" smtClean="0"/>
                        <a:t> do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Comerciante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lt1"/>
                          </a:solidFill>
                        </a:rPr>
                        <a:t>Utilizador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4729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12/08/2019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5729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21/09/2020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TESTE2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X236885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499939"/>
                  </a:ext>
                </a:extLst>
              </a:tr>
            </a:tbl>
          </a:graphicData>
        </a:graphic>
      </p:graphicFrame>
      <p:grpSp>
        <p:nvGrpSpPr>
          <p:cNvPr id="221" name="Group 220"/>
          <p:cNvGrpSpPr>
            <a:grpSpLocks noChangeAspect="1"/>
          </p:cNvGrpSpPr>
          <p:nvPr/>
        </p:nvGrpSpPr>
        <p:grpSpPr>
          <a:xfrm>
            <a:off x="10269849" y="5451622"/>
            <a:ext cx="216000" cy="216000"/>
            <a:chOff x="2133905" y="990905"/>
            <a:chExt cx="5609626" cy="5609626"/>
          </a:xfrm>
        </p:grpSpPr>
        <p:sp>
          <p:nvSpPr>
            <p:cNvPr id="222" name="Isosceles Triangle 221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23" name="Rectangle 222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24" name="Picture 2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225" name="L-Shape 224"/>
          <p:cNvSpPr>
            <a:spLocks noChangeAspect="1"/>
          </p:cNvSpPr>
          <p:nvPr/>
        </p:nvSpPr>
        <p:spPr>
          <a:xfrm rot="18841292">
            <a:off x="3961728" y="522865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226" name="L-Shape 225"/>
          <p:cNvSpPr>
            <a:spLocks noChangeAspect="1"/>
          </p:cNvSpPr>
          <p:nvPr/>
        </p:nvSpPr>
        <p:spPr>
          <a:xfrm rot="18841292">
            <a:off x="4994660" y="522865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227" name="L-Shape 226"/>
          <p:cNvSpPr>
            <a:spLocks noChangeAspect="1"/>
          </p:cNvSpPr>
          <p:nvPr/>
        </p:nvSpPr>
        <p:spPr>
          <a:xfrm rot="18841292">
            <a:off x="5983560" y="522865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228" name="L-Shape 227"/>
          <p:cNvSpPr>
            <a:spLocks noChangeAspect="1"/>
          </p:cNvSpPr>
          <p:nvPr/>
        </p:nvSpPr>
        <p:spPr>
          <a:xfrm rot="18841292">
            <a:off x="7731073" y="522865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229" name="L-Shape 228"/>
          <p:cNvSpPr>
            <a:spLocks noChangeAspect="1"/>
          </p:cNvSpPr>
          <p:nvPr/>
        </p:nvSpPr>
        <p:spPr>
          <a:xfrm rot="18841292">
            <a:off x="9498905" y="522865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pic>
        <p:nvPicPr>
          <p:cNvPr id="230" name="Picture 22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26649" y="5352736"/>
            <a:ext cx="194771" cy="247891"/>
          </a:xfrm>
          <a:prstGeom prst="rect">
            <a:avLst/>
          </a:prstGeom>
        </p:spPr>
      </p:pic>
      <p:pic>
        <p:nvPicPr>
          <p:cNvPr id="231" name="Picture 23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71559" y="5559622"/>
            <a:ext cx="194771" cy="247891"/>
          </a:xfrm>
          <a:prstGeom prst="rect">
            <a:avLst/>
          </a:prstGeom>
        </p:spPr>
      </p:pic>
      <p:sp>
        <p:nvSpPr>
          <p:cNvPr id="232" name="Rectangle 231"/>
          <p:cNvSpPr/>
          <p:nvPr/>
        </p:nvSpPr>
        <p:spPr>
          <a:xfrm>
            <a:off x="3238813" y="4612594"/>
            <a:ext cx="588476" cy="239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4052438" y="4725773"/>
            <a:ext cx="588476" cy="1342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4866063" y="4821060"/>
            <a:ext cx="58847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679688" y="4445117"/>
            <a:ext cx="588476" cy="4191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647849" y="1776085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236" name="Rectangle 235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10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95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1928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pPr lvl="0">
              <a:defRPr/>
            </a:pPr>
            <a:r>
              <a:rPr lang="pt-PT" sz="1600" dirty="0" smtClean="0">
                <a:solidFill>
                  <a:srgbClr val="0B1325"/>
                </a:solidFill>
              </a:rPr>
              <a:t>21.B |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– </a:t>
            </a:r>
            <a:r>
              <a:rPr lang="pt-PT" sz="1600" dirty="0" smtClean="0">
                <a:solidFill>
                  <a:srgbClr val="0B1325"/>
                </a:solidFill>
              </a:rPr>
              <a:t>Múltiplos Clientes</a:t>
            </a:r>
            <a:endParaRPr lang="pt-PT" sz="1600" dirty="0">
              <a:solidFill>
                <a:srgbClr val="0B1325"/>
              </a:solidFill>
            </a:endParaRPr>
          </a:p>
        </p:txBody>
      </p:sp>
      <p:sp>
        <p:nvSpPr>
          <p:cNvPr id="67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1ª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56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57" name="Rounded Rectangle 56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3" name="Rectangle 92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96" name="Rectangle 95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98" name="Rectangle 97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FILA DE MULTIPLOS CLIENTES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99" y="1412974"/>
            <a:ext cx="1135275" cy="318221"/>
          </a:xfrm>
          <a:prstGeom prst="rect">
            <a:avLst/>
          </a:prstGeom>
        </p:spPr>
      </p:pic>
      <p:sp>
        <p:nvSpPr>
          <p:cNvPr id="167" name="Rectangle 166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25" y="1805446"/>
            <a:ext cx="76806" cy="76806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69"/>
            <a:ext cx="155541" cy="81657"/>
          </a:xfrm>
          <a:prstGeom prst="rect">
            <a:avLst/>
          </a:prstGeom>
        </p:spPr>
      </p:pic>
      <p:sp>
        <p:nvSpPr>
          <p:cNvPr id="170" name="Rectangle 169"/>
          <p:cNvSpPr/>
          <p:nvPr/>
        </p:nvSpPr>
        <p:spPr>
          <a:xfrm>
            <a:off x="1500967" y="2072028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71" name="Picture 170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5"/>
            <a:ext cx="186494" cy="97907"/>
          </a:xfrm>
          <a:prstGeom prst="rect">
            <a:avLst/>
          </a:prstGeom>
        </p:spPr>
      </p:pic>
      <p:sp>
        <p:nvSpPr>
          <p:cNvPr id="172" name="Rectangle 171"/>
          <p:cNvSpPr/>
          <p:nvPr/>
        </p:nvSpPr>
        <p:spPr>
          <a:xfrm>
            <a:off x="1507728" y="2236501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1512716" y="2397573"/>
            <a:ext cx="1058481" cy="16032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Parecer Risco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1507728" y="2557903"/>
            <a:ext cx="1063469" cy="164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Dúvidas Compliance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75" name="L-Shape 174"/>
          <p:cNvSpPr>
            <a:spLocks noChangeAspect="1"/>
          </p:cNvSpPr>
          <p:nvPr/>
        </p:nvSpPr>
        <p:spPr>
          <a:xfrm rot="18841292">
            <a:off x="2455629" y="2283589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76" name="Rectangle 175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graphicFrame>
        <p:nvGraphicFramePr>
          <p:cNvPr id="177" name="Table 176"/>
          <p:cNvGraphicFramePr>
            <a:graphicFrameLocks noGrp="1"/>
          </p:cNvGraphicFramePr>
          <p:nvPr>
            <p:extLst/>
          </p:nvPr>
        </p:nvGraphicFramePr>
        <p:xfrm>
          <a:off x="2792337" y="4433068"/>
          <a:ext cx="7622698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000">
                  <a:extLst>
                    <a:ext uri="{9D8B030D-6E8A-4147-A177-3AD203B41FA5}">
                      <a16:colId xmlns:a16="http://schemas.microsoft.com/office/drawing/2014/main" val="779162220"/>
                    </a:ext>
                  </a:extLst>
                </a:gridCol>
                <a:gridCol w="1040425">
                  <a:extLst>
                    <a:ext uri="{9D8B030D-6E8A-4147-A177-3AD203B41FA5}">
                      <a16:colId xmlns:a16="http://schemas.microsoft.com/office/drawing/2014/main" val="3835823703"/>
                    </a:ext>
                  </a:extLst>
                </a:gridCol>
                <a:gridCol w="980399">
                  <a:extLst>
                    <a:ext uri="{9D8B030D-6E8A-4147-A177-3AD203B41FA5}">
                      <a16:colId xmlns:a16="http://schemas.microsoft.com/office/drawing/2014/main" val="2057806002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3157617288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4196621889"/>
                    </a:ext>
                  </a:extLst>
                </a:gridCol>
                <a:gridCol w="897670">
                  <a:extLst>
                    <a:ext uri="{9D8B030D-6E8A-4147-A177-3AD203B41FA5}">
                      <a16:colId xmlns:a16="http://schemas.microsoft.com/office/drawing/2014/main" val="374389826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</a:t>
                      </a:r>
                      <a:r>
                        <a:rPr lang="pt-PT" sz="700" baseline="0" dirty="0" smtClean="0"/>
                        <a:t>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Contrato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Data</a:t>
                      </a:r>
                      <a:r>
                        <a:rPr lang="pt-PT" sz="700" baseline="0" dirty="0" smtClean="0"/>
                        <a:t> do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Comerciante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lt1"/>
                          </a:solidFill>
                        </a:rPr>
                        <a:t>Utilizador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4729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12/08/2019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5729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21/09/2020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TESTE2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X236885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499939"/>
                  </a:ext>
                </a:extLst>
              </a:tr>
            </a:tbl>
          </a:graphicData>
        </a:graphic>
      </p:graphicFrame>
      <p:sp>
        <p:nvSpPr>
          <p:cNvPr id="182" name="L-Shape 181"/>
          <p:cNvSpPr>
            <a:spLocks noChangeAspect="1"/>
          </p:cNvSpPr>
          <p:nvPr/>
        </p:nvSpPr>
        <p:spPr>
          <a:xfrm rot="18841292">
            <a:off x="3817554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3" name="L-Shape 182"/>
          <p:cNvSpPr>
            <a:spLocks noChangeAspect="1"/>
          </p:cNvSpPr>
          <p:nvPr/>
        </p:nvSpPr>
        <p:spPr>
          <a:xfrm rot="18841292">
            <a:off x="4850486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4" name="L-Shape 183"/>
          <p:cNvSpPr>
            <a:spLocks noChangeAspect="1"/>
          </p:cNvSpPr>
          <p:nvPr/>
        </p:nvSpPr>
        <p:spPr>
          <a:xfrm rot="18841292">
            <a:off x="5839386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5" name="L-Shape 184"/>
          <p:cNvSpPr>
            <a:spLocks noChangeAspect="1"/>
          </p:cNvSpPr>
          <p:nvPr/>
        </p:nvSpPr>
        <p:spPr>
          <a:xfrm rot="18841292">
            <a:off x="7586899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6" name="L-Shape 185"/>
          <p:cNvSpPr>
            <a:spLocks noChangeAspect="1"/>
          </p:cNvSpPr>
          <p:nvPr/>
        </p:nvSpPr>
        <p:spPr>
          <a:xfrm rot="18841292">
            <a:off x="9354731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82475" y="4595857"/>
            <a:ext cx="194771" cy="247891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27385" y="4802743"/>
            <a:ext cx="194771" cy="247891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2763451" y="2107537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rgbClr val="002060"/>
                </a:solidFill>
              </a:rPr>
              <a:t>PESQUISA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133" name="L-Shape 132"/>
          <p:cNvSpPr>
            <a:spLocks noChangeAspect="1"/>
          </p:cNvSpPr>
          <p:nvPr/>
        </p:nvSpPr>
        <p:spPr>
          <a:xfrm rot="18841292" flipH="1" flipV="1">
            <a:off x="2732199" y="2194564"/>
            <a:ext cx="62502" cy="62502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719261" y="2339470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Nº de Pedido</a:t>
            </a:r>
          </a:p>
        </p:txBody>
      </p:sp>
      <p:sp>
        <p:nvSpPr>
          <p:cNvPr id="135" name="L-Shape 134"/>
          <p:cNvSpPr>
            <a:spLocks noChangeAspect="1"/>
          </p:cNvSpPr>
          <p:nvPr/>
        </p:nvSpPr>
        <p:spPr>
          <a:xfrm rot="2758708" flipV="1">
            <a:off x="10568550" y="2068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36" name="TextBox 135"/>
          <p:cNvSpPr txBox="1"/>
          <p:nvPr/>
        </p:nvSpPr>
        <p:spPr>
          <a:xfrm>
            <a:off x="6388288" y="2354538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Tipo de Documento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719261" y="2521931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Nº de Pedido…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388288" y="2495231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50000"/>
                  </a:schemeClr>
                </a:solidFill>
              </a:rPr>
              <a:t>Tipo de Documento…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67212" y="2680883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Nº de Documento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388288" y="2849820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Nº de Documento…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719261" y="3105982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Dada do Pedido - De: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719261" y="3282099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50000"/>
                  </a:schemeClr>
                </a:solidFill>
              </a:rPr>
              <a:t>Data do Pedido – De….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731436" y="2880938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tx1"/>
                </a:solidFill>
              </a:rPr>
              <a:t>Múltiplos Clientes</a:t>
            </a:r>
            <a:endParaRPr lang="pt-PT" sz="700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388288" y="3096902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Dade de Pedido – Até: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388288" y="3265538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Data de Pedido – Até…..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813723" y="3733570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PESQUISA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991" y="3249138"/>
            <a:ext cx="213856" cy="213856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604" y="3237318"/>
            <a:ext cx="213856" cy="213856"/>
          </a:xfrm>
          <a:prstGeom prst="rect">
            <a:avLst/>
          </a:prstGeom>
        </p:spPr>
      </p:pic>
      <p:sp>
        <p:nvSpPr>
          <p:cNvPr id="149" name="L-Shape 129"/>
          <p:cNvSpPr>
            <a:spLocks noChangeAspect="1"/>
          </p:cNvSpPr>
          <p:nvPr/>
        </p:nvSpPr>
        <p:spPr>
          <a:xfrm rot="18841292">
            <a:off x="6111914" y="293243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50" name="L-Shape 129"/>
          <p:cNvSpPr>
            <a:spLocks noChangeAspect="1"/>
          </p:cNvSpPr>
          <p:nvPr/>
        </p:nvSpPr>
        <p:spPr>
          <a:xfrm rot="18841292">
            <a:off x="9700531" y="2552824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grpSp>
        <p:nvGrpSpPr>
          <p:cNvPr id="151" name="Group 150"/>
          <p:cNvGrpSpPr>
            <a:grpSpLocks noChangeAspect="1"/>
          </p:cNvGrpSpPr>
          <p:nvPr/>
        </p:nvGrpSpPr>
        <p:grpSpPr>
          <a:xfrm>
            <a:off x="9895024" y="3850980"/>
            <a:ext cx="216000" cy="216000"/>
            <a:chOff x="2133905" y="990905"/>
            <a:chExt cx="5609626" cy="5609626"/>
          </a:xfrm>
        </p:grpSpPr>
        <p:sp>
          <p:nvSpPr>
            <p:cNvPr id="152" name="Isosceles Triangle 151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3" name="Rectangle 152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54" name="Picture 15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155" name="TextBox 154"/>
          <p:cNvSpPr txBox="1"/>
          <p:nvPr/>
        </p:nvSpPr>
        <p:spPr>
          <a:xfrm>
            <a:off x="2680340" y="2699349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Estado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71"/>
            <a:ext cx="155541" cy="81657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1500967" y="2072030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7"/>
            <a:ext cx="186494" cy="97907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1500955" y="2741112"/>
            <a:ext cx="1063469" cy="171892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Tratamento MCC</a:t>
            </a:r>
            <a:endParaRPr lang="pt-PT" sz="550" b="1" kern="0" dirty="0"/>
          </a:p>
        </p:txBody>
      </p:sp>
      <p:sp>
        <p:nvSpPr>
          <p:cNvPr id="63" name="Rectangle 62"/>
          <p:cNvSpPr/>
          <p:nvPr/>
        </p:nvSpPr>
        <p:spPr>
          <a:xfrm>
            <a:off x="1500955" y="2908850"/>
            <a:ext cx="1063469" cy="237951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Tratamento de Serviços                             Externos</a:t>
            </a:r>
            <a:endParaRPr lang="pt-PT" sz="550" b="1" kern="0" dirty="0"/>
          </a:p>
        </p:txBody>
      </p:sp>
      <p:sp>
        <p:nvSpPr>
          <p:cNvPr id="64" name="Rectangle 63"/>
          <p:cNvSpPr/>
          <p:nvPr/>
        </p:nvSpPr>
        <p:spPr>
          <a:xfrm>
            <a:off x="1507728" y="2248792"/>
            <a:ext cx="1063469" cy="173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Tratamento de Processos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500967" y="2435597"/>
            <a:ext cx="1071276" cy="1482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Múltiplos Clientes</a:t>
            </a:r>
          </a:p>
        </p:txBody>
      </p:sp>
      <p:sp>
        <p:nvSpPr>
          <p:cNvPr id="66" name="L-Shape 65"/>
          <p:cNvSpPr>
            <a:spLocks noChangeAspect="1"/>
          </p:cNvSpPr>
          <p:nvPr/>
        </p:nvSpPr>
        <p:spPr>
          <a:xfrm rot="18841292">
            <a:off x="2459633" y="2312547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68" name="Rectangle 67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497586" y="2585312"/>
            <a:ext cx="1071276" cy="148214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Validação DO</a:t>
            </a:r>
            <a:endParaRPr lang="pt-PT" sz="550" b="1" kern="0" dirty="0"/>
          </a:p>
        </p:txBody>
      </p:sp>
      <p:sp>
        <p:nvSpPr>
          <p:cNvPr id="70" name="Rectangle 69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10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96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2611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206611" y="6122505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6" name="Rectangle 75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ectangle 73"/>
          <p:cNvSpPr/>
          <p:nvPr/>
        </p:nvSpPr>
        <p:spPr>
          <a:xfrm rot="5400000">
            <a:off x="8969449" y="4260289"/>
            <a:ext cx="3329306" cy="14400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2" name="Rectangle 11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FILA MULTIPLOS CLIENTES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634911" y="1753092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67000" y="6377969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98" name="Rectangle 110"/>
          <p:cNvSpPr/>
          <p:nvPr/>
        </p:nvSpPr>
        <p:spPr>
          <a:xfrm>
            <a:off x="2603500" y="2405305"/>
            <a:ext cx="8101868" cy="2623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9" name="Rectangle 69"/>
          <p:cNvSpPr/>
          <p:nvPr/>
        </p:nvSpPr>
        <p:spPr>
          <a:xfrm>
            <a:off x="2609850" y="2413635"/>
            <a:ext cx="692150" cy="25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Detalhe</a:t>
            </a:r>
          </a:p>
        </p:txBody>
      </p:sp>
      <p:sp>
        <p:nvSpPr>
          <p:cNvPr id="100" name="Rectangle 69"/>
          <p:cNvSpPr/>
          <p:nvPr/>
        </p:nvSpPr>
        <p:spPr>
          <a:xfrm>
            <a:off x="3302001" y="2409453"/>
            <a:ext cx="708025" cy="2518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75" name="L-Shape 129"/>
          <p:cNvSpPr>
            <a:spLocks noChangeAspect="1"/>
          </p:cNvSpPr>
          <p:nvPr/>
        </p:nvSpPr>
        <p:spPr>
          <a:xfrm rot="18841292">
            <a:off x="10605468" y="5890512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77" name="L-Shape 76"/>
          <p:cNvSpPr>
            <a:spLocks noChangeAspect="1"/>
          </p:cNvSpPr>
          <p:nvPr/>
        </p:nvSpPr>
        <p:spPr>
          <a:xfrm rot="2758708" flipV="1">
            <a:off x="10601426" y="269993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206" name="Rectangle 130"/>
          <p:cNvSpPr/>
          <p:nvPr/>
        </p:nvSpPr>
        <p:spPr>
          <a:xfrm rot="5400000">
            <a:off x="9471468" y="3951364"/>
            <a:ext cx="2340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21.C </a:t>
            </a:r>
            <a:r>
              <a:rPr lang="pt-PT" sz="1600" dirty="0"/>
              <a:t>|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– </a:t>
            </a:r>
            <a:r>
              <a:rPr lang="pt-PT" sz="1600" dirty="0">
                <a:solidFill>
                  <a:srgbClr val="0B1325"/>
                </a:solidFill>
              </a:rPr>
              <a:t>Múltiplos Clientes</a:t>
            </a:r>
            <a:endParaRPr lang="pt-PT" sz="1600" dirty="0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99" y="1412974"/>
            <a:ext cx="1135275" cy="318221"/>
          </a:xfrm>
          <a:prstGeom prst="rect">
            <a:avLst/>
          </a:prstGeom>
        </p:spPr>
      </p:pic>
      <p:sp>
        <p:nvSpPr>
          <p:cNvPr id="134" name="Rectangle 133"/>
          <p:cNvSpPr/>
          <p:nvPr/>
        </p:nvSpPr>
        <p:spPr>
          <a:xfrm>
            <a:off x="2667000" y="6377969"/>
            <a:ext cx="895120" cy="2194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</a:p>
        </p:txBody>
      </p:sp>
      <p:sp>
        <p:nvSpPr>
          <p:cNvPr id="56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 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64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65" name="Rounded Rectangle 64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71" name="Down Arrow Callout 70"/>
          <p:cNvSpPr/>
          <p:nvPr/>
        </p:nvSpPr>
        <p:spPr>
          <a:xfrm>
            <a:off x="2594396" y="1963202"/>
            <a:ext cx="1584000" cy="423233"/>
          </a:xfrm>
          <a:prstGeom prst="downArrowCallout">
            <a:avLst>
              <a:gd name="adj1" fmla="val 26810"/>
              <a:gd name="adj2" fmla="val 35012"/>
              <a:gd name="adj3" fmla="val 27419"/>
              <a:gd name="adj4" fmla="val 7258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Histórico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167745" y="1963624"/>
            <a:ext cx="1091970" cy="30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Intervenientes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179988" y="1966277"/>
            <a:ext cx="987757" cy="3043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Comerciante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259715" y="1965830"/>
            <a:ext cx="1082578" cy="3054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Lojas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577493" y="1963572"/>
            <a:ext cx="1127874" cy="3046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Inf. Declarativa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342294" y="1963128"/>
            <a:ext cx="1054809" cy="3069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Comprovativos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397103" y="1963966"/>
            <a:ext cx="1180390" cy="3069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Oferta Comercial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25" y="1805446"/>
            <a:ext cx="76806" cy="76806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69"/>
            <a:ext cx="155541" cy="81657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1500967" y="2072028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5"/>
            <a:ext cx="186494" cy="97907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1507728" y="2236501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512716" y="2397573"/>
            <a:ext cx="1058481" cy="16032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Parecer Risco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507728" y="2557903"/>
            <a:ext cx="1063469" cy="164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Dúvidas Compliance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02" name="L-Shape 101"/>
          <p:cNvSpPr>
            <a:spLocks noChangeAspect="1"/>
          </p:cNvSpPr>
          <p:nvPr/>
        </p:nvSpPr>
        <p:spPr>
          <a:xfrm rot="18841292">
            <a:off x="2455629" y="2283589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03" name="Rectangle 102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71"/>
            <a:ext cx="155541" cy="81657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1500967" y="2072030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7"/>
            <a:ext cx="186494" cy="97907"/>
          </a:xfrm>
          <a:prstGeom prst="rect">
            <a:avLst/>
          </a:prstGeom>
        </p:spPr>
      </p:pic>
      <p:sp>
        <p:nvSpPr>
          <p:cNvPr id="107" name="Rectangle 106"/>
          <p:cNvSpPr/>
          <p:nvPr/>
        </p:nvSpPr>
        <p:spPr>
          <a:xfrm>
            <a:off x="1500955" y="2741112"/>
            <a:ext cx="1063469" cy="171892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Tratamento MCC</a:t>
            </a:r>
            <a:endParaRPr lang="pt-PT" sz="550" b="1" kern="0" dirty="0"/>
          </a:p>
        </p:txBody>
      </p:sp>
      <p:sp>
        <p:nvSpPr>
          <p:cNvPr id="108" name="Rectangle 107"/>
          <p:cNvSpPr/>
          <p:nvPr/>
        </p:nvSpPr>
        <p:spPr>
          <a:xfrm>
            <a:off x="1500955" y="2908850"/>
            <a:ext cx="1063469" cy="237951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Tratamento de Serviços                             Externos</a:t>
            </a:r>
            <a:endParaRPr lang="pt-PT" sz="550" b="1" kern="0" dirty="0"/>
          </a:p>
        </p:txBody>
      </p:sp>
      <p:sp>
        <p:nvSpPr>
          <p:cNvPr id="109" name="Rectangle 108"/>
          <p:cNvSpPr/>
          <p:nvPr/>
        </p:nvSpPr>
        <p:spPr>
          <a:xfrm>
            <a:off x="1507728" y="2248792"/>
            <a:ext cx="1063469" cy="173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Tratamento de Processos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500967" y="2435597"/>
            <a:ext cx="1071276" cy="1482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Múltiplos Clientes</a:t>
            </a:r>
          </a:p>
        </p:txBody>
      </p:sp>
      <p:sp>
        <p:nvSpPr>
          <p:cNvPr id="111" name="L-Shape 110"/>
          <p:cNvSpPr>
            <a:spLocks noChangeAspect="1"/>
          </p:cNvSpPr>
          <p:nvPr/>
        </p:nvSpPr>
        <p:spPr>
          <a:xfrm rot="18841292">
            <a:off x="2459633" y="2312547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12" name="Rectangle 111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497586" y="2585312"/>
            <a:ext cx="1071276" cy="148214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Validação DO</a:t>
            </a:r>
            <a:endParaRPr lang="pt-PT" sz="550" b="1" kern="0" dirty="0"/>
          </a:p>
        </p:txBody>
      </p:sp>
      <p:sp>
        <p:nvSpPr>
          <p:cNvPr id="94" name="L-Shape 93"/>
          <p:cNvSpPr>
            <a:spLocks noChangeAspect="1"/>
          </p:cNvSpPr>
          <p:nvPr/>
        </p:nvSpPr>
        <p:spPr>
          <a:xfrm rot="2758708" flipV="1">
            <a:off x="10601426" y="2699939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95" name="Rectangle 130"/>
          <p:cNvSpPr/>
          <p:nvPr/>
        </p:nvSpPr>
        <p:spPr>
          <a:xfrm rot="5400000">
            <a:off x="9471468" y="3951364"/>
            <a:ext cx="2340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667000" y="2788743"/>
            <a:ext cx="7786070" cy="1282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724314" y="2828338"/>
            <a:ext cx="3045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Número do </a:t>
            </a:r>
            <a:r>
              <a:rPr lang="pt-PT" sz="800" dirty="0" smtClean="0">
                <a:solidFill>
                  <a:srgbClr val="002060"/>
                </a:solidFill>
              </a:rPr>
              <a:t>Processo     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228060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724314" y="3006187"/>
            <a:ext cx="2189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Número de </a:t>
            </a:r>
            <a:r>
              <a:rPr lang="pt-PT" sz="800" dirty="0" smtClean="0">
                <a:solidFill>
                  <a:srgbClr val="002060"/>
                </a:solidFill>
              </a:rPr>
              <a:t>Contrato  </a:t>
            </a:r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45477406087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971165" y="3209720"/>
            <a:ext cx="24466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Estado Atual   </a:t>
            </a:r>
            <a:r>
              <a:rPr lang="pt-PT" sz="800" dirty="0" smtClean="0">
                <a:solidFill>
                  <a:srgbClr val="002060"/>
                </a:solidFill>
              </a:rPr>
              <a:t>    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Múltiplos Clientes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319253" y="3403344"/>
            <a:ext cx="163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Data</a:t>
            </a:r>
            <a:r>
              <a:rPr lang="pt-PT" sz="800" dirty="0">
                <a:solidFill>
                  <a:srgbClr val="DE8EA5"/>
                </a:solidFill>
              </a:rPr>
              <a:t>   </a:t>
            </a:r>
            <a:r>
              <a:rPr lang="pt-PT" sz="800" dirty="0" smtClean="0">
                <a:solidFill>
                  <a:srgbClr val="DE8EA5"/>
                </a:solidFill>
              </a:rPr>
              <a:t>   </a:t>
            </a:r>
            <a:r>
              <a:rPr lang="pt-PT" sz="800" dirty="0" err="1" smtClean="0">
                <a:solidFill>
                  <a:schemeClr val="bg2">
                    <a:lumMod val="10000"/>
                  </a:schemeClr>
                </a:solidFill>
              </a:rPr>
              <a:t>dd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/mm/</a:t>
            </a:r>
            <a:r>
              <a:rPr lang="pt-PT" sz="800" dirty="0" err="1" smtClean="0">
                <a:solidFill>
                  <a:schemeClr val="bg2">
                    <a:lumMod val="10000"/>
                  </a:schemeClr>
                </a:solidFill>
              </a:rPr>
              <a:t>aaaa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pt-PT" sz="800" dirty="0">
                <a:solidFill>
                  <a:schemeClr val="bg2">
                    <a:lumMod val="10000"/>
                  </a:schemeClr>
                </a:solidFill>
              </a:rPr>
              <a:t>00:00:00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319253" y="3590292"/>
            <a:ext cx="19419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 err="1">
                <a:solidFill>
                  <a:srgbClr val="002060"/>
                </a:solidFill>
              </a:rPr>
              <a:t>User</a:t>
            </a:r>
            <a:r>
              <a:rPr lang="pt-PT" sz="800" dirty="0">
                <a:solidFill>
                  <a:srgbClr val="F87024"/>
                </a:solidFill>
              </a:rPr>
              <a:t> </a:t>
            </a:r>
            <a:r>
              <a:rPr lang="pt-PT" sz="800" dirty="0">
                <a:solidFill>
                  <a:srgbClr val="DE8EA5"/>
                </a:solidFill>
              </a:rPr>
              <a:t> </a:t>
            </a:r>
            <a:r>
              <a:rPr lang="pt-PT" sz="800" dirty="0" smtClean="0">
                <a:solidFill>
                  <a:srgbClr val="DE8EA5"/>
                </a:solidFill>
              </a:rPr>
              <a:t>     </a:t>
            </a:r>
            <a:r>
              <a:rPr lang="pt-PT" sz="800" dirty="0" smtClean="0">
                <a:solidFill>
                  <a:schemeClr val="bg2">
                    <a:lumMod val="10000"/>
                  </a:schemeClr>
                </a:solidFill>
              </a:rPr>
              <a:t>Utilizador1</a:t>
            </a:r>
            <a:endParaRPr lang="pt-P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955925" y="3793707"/>
            <a:ext cx="1386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rgbClr val="002060"/>
                </a:solidFill>
              </a:rPr>
              <a:t>Observações  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672993" y="5632902"/>
            <a:ext cx="7786070" cy="505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srgbClr val="DFDDDD">
                  <a:lumMod val="50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677138" y="5639018"/>
            <a:ext cx="27720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FDDDD">
                    <a:lumMod val="2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Observações:</a:t>
            </a:r>
            <a:endParaRPr kumimoji="0" lang="pt-PT" sz="700" b="1" i="0" u="none" strike="noStrike" kern="1200" cap="none" spc="0" normalizeH="0" baseline="0" noProof="0" dirty="0">
              <a:ln>
                <a:noFill/>
              </a:ln>
              <a:solidFill>
                <a:srgbClr val="DFDDDD">
                  <a:lumMod val="25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764074" y="5821906"/>
            <a:ext cx="7596361" cy="2371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700" b="0" i="0" u="none" strike="noStrike" kern="1200" cap="none" spc="0" normalizeH="0" baseline="0" noProof="0" dirty="0">
              <a:ln>
                <a:noFill/>
              </a:ln>
              <a:solidFill>
                <a:srgbClr val="DFDDDD">
                  <a:lumMod val="10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769986" y="4090371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chemeClr val="accent1">
                    <a:lumMod val="50000"/>
                  </a:schemeClr>
                </a:solidFill>
              </a:rPr>
              <a:t>CLIENTE/INTERVENIENTE</a:t>
            </a:r>
            <a:endParaRPr lang="pt-PT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7" name="L-Shape 126"/>
          <p:cNvSpPr>
            <a:spLocks noChangeAspect="1"/>
          </p:cNvSpPr>
          <p:nvPr/>
        </p:nvSpPr>
        <p:spPr>
          <a:xfrm rot="18841292">
            <a:off x="2723885" y="4138434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38" name="Rectangle 137"/>
          <p:cNvSpPr/>
          <p:nvPr/>
        </p:nvSpPr>
        <p:spPr>
          <a:xfrm>
            <a:off x="2754252" y="4434861"/>
            <a:ext cx="3528000" cy="169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50000"/>
                  </a:schemeClr>
                </a:solidFill>
              </a:rPr>
              <a:t>Cartão de Cidadão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612027" y="4264075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Nº de Documento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633103" y="4433012"/>
            <a:ext cx="3528000" cy="169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100531849ZY2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42" name="Table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132087"/>
              </p:ext>
            </p:extLst>
          </p:nvPr>
        </p:nvGraphicFramePr>
        <p:xfrm>
          <a:off x="2754250" y="4974616"/>
          <a:ext cx="7391903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791">
                  <a:extLst>
                    <a:ext uri="{9D8B030D-6E8A-4147-A177-3AD203B41FA5}">
                      <a16:colId xmlns:a16="http://schemas.microsoft.com/office/drawing/2014/main" val="779162220"/>
                    </a:ext>
                  </a:extLst>
                </a:gridCol>
                <a:gridCol w="1602417">
                  <a:extLst>
                    <a:ext uri="{9D8B030D-6E8A-4147-A177-3AD203B41FA5}">
                      <a16:colId xmlns:a16="http://schemas.microsoft.com/office/drawing/2014/main" val="3157617288"/>
                    </a:ext>
                  </a:extLst>
                </a:gridCol>
                <a:gridCol w="1481951">
                  <a:extLst>
                    <a:ext uri="{9D8B030D-6E8A-4147-A177-3AD203B41FA5}">
                      <a16:colId xmlns:a16="http://schemas.microsoft.com/office/drawing/2014/main" val="4196621889"/>
                    </a:ext>
                  </a:extLst>
                </a:gridCol>
                <a:gridCol w="1549372">
                  <a:extLst>
                    <a:ext uri="{9D8B030D-6E8A-4147-A177-3AD203B41FA5}">
                      <a16:colId xmlns:a16="http://schemas.microsoft.com/office/drawing/2014/main" val="3743898269"/>
                    </a:ext>
                  </a:extLst>
                </a:gridCol>
                <a:gridCol w="1549372">
                  <a:extLst>
                    <a:ext uri="{9D8B030D-6E8A-4147-A177-3AD203B41FA5}">
                      <a16:colId xmlns:a16="http://schemas.microsoft.com/office/drawing/2014/main" val="36300068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de Cliente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Interveniente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lt1"/>
                          </a:solidFill>
                        </a:rPr>
                        <a:t>NIF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Tipo de Documento</a:t>
                      </a:r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Nº Documento</a:t>
                      </a:r>
                      <a:endParaRPr lang="pt-PT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4729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43566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Rui Miguel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200659987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Cartão de Cidadão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100531849ZY2</a:t>
                      </a:r>
                      <a:endParaRPr lang="pt-PT" sz="7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5729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68969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Maria</a:t>
                      </a:r>
                      <a:r>
                        <a:rPr lang="pt-PT" sz="700" baseline="0" dirty="0" smtClean="0"/>
                        <a:t> Francisca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199785489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Cartão de Cidadão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100531849ZY2</a:t>
                      </a:r>
                      <a:endParaRPr lang="pt-PT" sz="7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499939"/>
                  </a:ext>
                </a:extLst>
              </a:tr>
            </a:tbl>
          </a:graphicData>
        </a:graphic>
      </p:graphicFrame>
      <p:sp>
        <p:nvSpPr>
          <p:cNvPr id="150" name="Rectangle 149"/>
          <p:cNvSpPr/>
          <p:nvPr/>
        </p:nvSpPr>
        <p:spPr>
          <a:xfrm>
            <a:off x="9008353" y="4661440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PESQUISA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51" name="Group 150"/>
          <p:cNvGrpSpPr>
            <a:grpSpLocks noChangeAspect="1"/>
          </p:cNvGrpSpPr>
          <p:nvPr/>
        </p:nvGrpSpPr>
        <p:grpSpPr>
          <a:xfrm>
            <a:off x="10089654" y="4778850"/>
            <a:ext cx="216000" cy="216000"/>
            <a:chOff x="2133905" y="990905"/>
            <a:chExt cx="5609626" cy="5609626"/>
          </a:xfrm>
        </p:grpSpPr>
        <p:sp>
          <p:nvSpPr>
            <p:cNvPr id="152" name="Isosceles Triangle 151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3" name="Rectangle 152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54" name="Picture 1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155" name="Rectangle 154"/>
          <p:cNvSpPr/>
          <p:nvPr/>
        </p:nvSpPr>
        <p:spPr>
          <a:xfrm>
            <a:off x="3962570" y="6366038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TRATADO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7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97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1760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156016" y="6122504"/>
            <a:ext cx="2378910" cy="61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/>
              <a:t>22.A </a:t>
            </a:r>
            <a:r>
              <a:rPr lang="pt-PT" sz="1600" dirty="0"/>
              <a:t>|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</a:t>
            </a:r>
            <a:r>
              <a:rPr lang="pt-PT" sz="1600" dirty="0" smtClean="0"/>
              <a:t>– Fila Valida DO</a:t>
            </a:r>
            <a:endParaRPr lang="pt-PT" sz="1600" dirty="0"/>
          </a:p>
        </p:txBody>
      </p:sp>
      <p:sp>
        <p:nvSpPr>
          <p:cNvPr id="68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1ª Etapa 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70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78" name="Rounded Rectangle 77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pic>
        <p:nvPicPr>
          <p:cNvPr id="181" name="Picture 180"/>
          <p:cNvPicPr>
            <a:picLocks noChangeAspect="1"/>
          </p:cNvPicPr>
          <p:nvPr/>
        </p:nvPicPr>
        <p:blipFill rotWithShape="1">
          <a:blip r:embed="rId3"/>
          <a:srcRect l="-1" r="44718" b="583"/>
          <a:stretch/>
        </p:blipFill>
        <p:spPr>
          <a:xfrm>
            <a:off x="2676094" y="2620743"/>
            <a:ext cx="4838836" cy="2344709"/>
          </a:xfrm>
          <a:prstGeom prst="rect">
            <a:avLst/>
          </a:prstGeom>
        </p:spPr>
      </p:pic>
      <p:sp>
        <p:nvSpPr>
          <p:cNvPr id="182" name="Rectangle 181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185" name="Rectangle 184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187" name="Rectangle 186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INÍCIO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2910620" y="4972521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</a:t>
            </a:r>
            <a:r>
              <a:rPr lang="pt-PT" sz="800" b="1" dirty="0" smtClean="0">
                <a:solidFill>
                  <a:srgbClr val="002060"/>
                </a:solidFill>
              </a:rPr>
              <a:t>EM MULTIPLOS CLIENTES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189" name="L-Shape 188"/>
          <p:cNvSpPr>
            <a:spLocks noChangeAspect="1"/>
          </p:cNvSpPr>
          <p:nvPr/>
        </p:nvSpPr>
        <p:spPr>
          <a:xfrm rot="2758708" flipV="1">
            <a:off x="2807242" y="5055566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90" name="TextBox 189"/>
          <p:cNvSpPr txBox="1"/>
          <p:nvPr/>
        </p:nvSpPr>
        <p:spPr>
          <a:xfrm>
            <a:off x="2910620" y="5177245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EM </a:t>
            </a:r>
            <a:r>
              <a:rPr lang="pt-PT" sz="800" b="1" dirty="0" smtClean="0">
                <a:solidFill>
                  <a:srgbClr val="002060"/>
                </a:solidFill>
              </a:rPr>
              <a:t>VALIDA DO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191" name="L-Shape 190"/>
          <p:cNvSpPr>
            <a:spLocks noChangeAspect="1"/>
          </p:cNvSpPr>
          <p:nvPr/>
        </p:nvSpPr>
        <p:spPr>
          <a:xfrm rot="2758708" flipV="1">
            <a:off x="2807242" y="526029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92" name="TextBox 191"/>
          <p:cNvSpPr txBox="1"/>
          <p:nvPr/>
        </p:nvSpPr>
        <p:spPr>
          <a:xfrm>
            <a:off x="2910620" y="6150442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</a:t>
            </a:r>
            <a:r>
              <a:rPr lang="pt-PT" sz="800" b="1" dirty="0" smtClean="0">
                <a:solidFill>
                  <a:srgbClr val="002060"/>
                </a:solidFill>
              </a:rPr>
              <a:t>EM TRATAMENTO MCC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193" name="L-Shape 192"/>
          <p:cNvSpPr>
            <a:spLocks noChangeAspect="1"/>
          </p:cNvSpPr>
          <p:nvPr/>
        </p:nvSpPr>
        <p:spPr>
          <a:xfrm rot="2758708" flipV="1">
            <a:off x="2807242" y="623348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94" name="TextBox 193"/>
          <p:cNvSpPr txBox="1"/>
          <p:nvPr/>
        </p:nvSpPr>
        <p:spPr>
          <a:xfrm>
            <a:off x="2910620" y="6424442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2060"/>
                </a:solidFill>
              </a:rPr>
              <a:t>PROCESSOS </a:t>
            </a:r>
            <a:r>
              <a:rPr lang="pt-PT" sz="800" b="1" dirty="0" smtClean="0">
                <a:solidFill>
                  <a:srgbClr val="002060"/>
                </a:solidFill>
              </a:rPr>
              <a:t>EM TRATAMENTO DE SERVIÇOS EXTERNOS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195" name="L-Shape 194"/>
          <p:cNvSpPr>
            <a:spLocks noChangeAspect="1"/>
          </p:cNvSpPr>
          <p:nvPr/>
        </p:nvSpPr>
        <p:spPr>
          <a:xfrm rot="2758708" flipV="1">
            <a:off x="2807242" y="650748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96" name="TextBox 195"/>
          <p:cNvSpPr txBox="1"/>
          <p:nvPr/>
        </p:nvSpPr>
        <p:spPr>
          <a:xfrm>
            <a:off x="2676093" y="2110814"/>
            <a:ext cx="524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0070C0"/>
                </a:solidFill>
              </a:rPr>
              <a:t>PERFORMANCE DIÁRIA: 00-00-0000</a:t>
            </a:r>
          </a:p>
        </p:txBody>
      </p:sp>
      <p:sp>
        <p:nvSpPr>
          <p:cNvPr id="197" name="Rectangle 196"/>
          <p:cNvSpPr>
            <a:spLocks noChangeAspect="1"/>
          </p:cNvSpPr>
          <p:nvPr/>
        </p:nvSpPr>
        <p:spPr>
          <a:xfrm>
            <a:off x="8464402" y="2087180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 smtClean="0">
                <a:solidFill>
                  <a:schemeClr val="tx1"/>
                </a:solidFill>
              </a:rPr>
              <a:t>MULTIPLOS CLIENTES</a:t>
            </a:r>
            <a:endParaRPr lang="pt-PT" sz="800" b="1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8041515" y="2087180"/>
            <a:ext cx="396000" cy="3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75</a:t>
            </a:r>
          </a:p>
        </p:txBody>
      </p:sp>
      <p:sp>
        <p:nvSpPr>
          <p:cNvPr id="199" name="Rectangle 198"/>
          <p:cNvSpPr>
            <a:spLocks noChangeAspect="1"/>
          </p:cNvSpPr>
          <p:nvPr/>
        </p:nvSpPr>
        <p:spPr>
          <a:xfrm>
            <a:off x="8464402" y="2531238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800" b="1" dirty="0" smtClean="0">
                <a:solidFill>
                  <a:schemeClr val="tx1"/>
                </a:solidFill>
              </a:rPr>
              <a:t>VALIDA DO</a:t>
            </a:r>
            <a:endParaRPr lang="pt-PT" sz="800" b="1" dirty="0">
              <a:solidFill>
                <a:schemeClr val="tx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8041515" y="2531238"/>
            <a:ext cx="396000" cy="39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60</a:t>
            </a:r>
          </a:p>
        </p:txBody>
      </p:sp>
      <p:sp>
        <p:nvSpPr>
          <p:cNvPr id="201" name="Rectangle 200"/>
          <p:cNvSpPr>
            <a:spLocks noChangeAspect="1"/>
          </p:cNvSpPr>
          <p:nvPr/>
        </p:nvSpPr>
        <p:spPr>
          <a:xfrm>
            <a:off x="8464402" y="2975296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700" b="1" dirty="0" smtClean="0">
                <a:solidFill>
                  <a:schemeClr val="tx1"/>
                </a:solidFill>
              </a:rPr>
              <a:t>TRATAMENTO MCC</a:t>
            </a:r>
            <a:endParaRPr lang="pt-PT" sz="700" b="1" dirty="0">
              <a:solidFill>
                <a:schemeClr val="tx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8041515" y="2975296"/>
            <a:ext cx="3960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15</a:t>
            </a:r>
          </a:p>
        </p:txBody>
      </p:sp>
      <p:sp>
        <p:nvSpPr>
          <p:cNvPr id="203" name="Rectangle 202"/>
          <p:cNvSpPr>
            <a:spLocks noChangeAspect="1"/>
          </p:cNvSpPr>
          <p:nvPr/>
        </p:nvSpPr>
        <p:spPr>
          <a:xfrm>
            <a:off x="8464402" y="3419354"/>
            <a:ext cx="2094807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pt-PT" sz="800" dirty="0">
                <a:solidFill>
                  <a:schemeClr val="bg2">
                    <a:lumMod val="50000"/>
                  </a:schemeClr>
                </a:solidFill>
              </a:rPr>
              <a:t>PROCESSOS</a:t>
            </a:r>
          </a:p>
          <a:p>
            <a:r>
              <a:rPr lang="pt-PT" sz="700" b="1" dirty="0" smtClean="0">
                <a:solidFill>
                  <a:schemeClr val="tx1"/>
                </a:solidFill>
              </a:rPr>
              <a:t>TRATAMENTO DE SERVIÇOS EXTERNOS</a:t>
            </a:r>
            <a:endParaRPr lang="pt-PT" sz="700" b="1" dirty="0">
              <a:solidFill>
                <a:schemeClr val="tx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8041515" y="3419354"/>
            <a:ext cx="396000" cy="39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10000"/>
                  </a:schemeClr>
                </a:solidFill>
              </a:rPr>
              <a:t>125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7" name="Picture 2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99" y="1412974"/>
            <a:ext cx="1135275" cy="318221"/>
          </a:xfrm>
          <a:prstGeom prst="rect">
            <a:avLst/>
          </a:prstGeom>
        </p:spPr>
      </p:pic>
      <p:sp>
        <p:nvSpPr>
          <p:cNvPr id="208" name="Rectangle 207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209" name="Picture 20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25" y="1805446"/>
            <a:ext cx="76806" cy="76806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71"/>
            <a:ext cx="155541" cy="81657"/>
          </a:xfrm>
          <a:prstGeom prst="rect">
            <a:avLst/>
          </a:prstGeom>
        </p:spPr>
      </p:pic>
      <p:sp>
        <p:nvSpPr>
          <p:cNvPr id="211" name="Rectangle 210"/>
          <p:cNvSpPr/>
          <p:nvPr/>
        </p:nvSpPr>
        <p:spPr>
          <a:xfrm>
            <a:off x="1500967" y="2072030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7"/>
            <a:ext cx="186494" cy="97907"/>
          </a:xfrm>
          <a:prstGeom prst="rect">
            <a:avLst/>
          </a:prstGeom>
        </p:spPr>
      </p:pic>
      <p:sp>
        <p:nvSpPr>
          <p:cNvPr id="213" name="Rectangle 212"/>
          <p:cNvSpPr/>
          <p:nvPr/>
        </p:nvSpPr>
        <p:spPr>
          <a:xfrm>
            <a:off x="1500955" y="2741112"/>
            <a:ext cx="1063469" cy="171892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Tratamento MCC</a:t>
            </a:r>
            <a:endParaRPr lang="pt-PT" sz="550" b="1" kern="0" dirty="0"/>
          </a:p>
        </p:txBody>
      </p:sp>
      <p:sp>
        <p:nvSpPr>
          <p:cNvPr id="214" name="Rectangle 213"/>
          <p:cNvSpPr/>
          <p:nvPr/>
        </p:nvSpPr>
        <p:spPr>
          <a:xfrm>
            <a:off x="1500955" y="2908850"/>
            <a:ext cx="1063469" cy="237951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Tratamento de Serviços                             Externos</a:t>
            </a:r>
            <a:endParaRPr lang="pt-PT" sz="550" b="1" kern="0" dirty="0"/>
          </a:p>
        </p:txBody>
      </p:sp>
      <p:sp>
        <p:nvSpPr>
          <p:cNvPr id="215" name="Rectangle 214"/>
          <p:cNvSpPr/>
          <p:nvPr/>
        </p:nvSpPr>
        <p:spPr>
          <a:xfrm>
            <a:off x="1507728" y="2248792"/>
            <a:ext cx="1063469" cy="1739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chemeClr val="bg1"/>
                </a:solidFill>
              </a:rPr>
              <a:t>Tratamento de Processos</a:t>
            </a:r>
            <a:endParaRPr lang="pt-PT" sz="550" b="1" kern="0" dirty="0">
              <a:solidFill>
                <a:schemeClr val="bg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1500967" y="2435597"/>
            <a:ext cx="1071276" cy="148214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Múltiplos Clientes</a:t>
            </a:r>
            <a:endParaRPr lang="pt-PT" sz="550" b="1" kern="0" dirty="0"/>
          </a:p>
        </p:txBody>
      </p:sp>
      <p:sp>
        <p:nvSpPr>
          <p:cNvPr id="217" name="L-Shape 216"/>
          <p:cNvSpPr>
            <a:spLocks noChangeAspect="1"/>
          </p:cNvSpPr>
          <p:nvPr/>
        </p:nvSpPr>
        <p:spPr>
          <a:xfrm rot="18841292">
            <a:off x="2459633" y="2312547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218" name="Rectangle 217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1497586" y="2585312"/>
            <a:ext cx="1071276" cy="148214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Validação DO</a:t>
            </a:r>
            <a:endParaRPr lang="pt-PT" sz="550" b="1" kern="0" dirty="0"/>
          </a:p>
        </p:txBody>
      </p:sp>
      <p:graphicFrame>
        <p:nvGraphicFramePr>
          <p:cNvPr id="220" name="Table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582848"/>
              </p:ext>
            </p:extLst>
          </p:nvPr>
        </p:nvGraphicFramePr>
        <p:xfrm>
          <a:off x="2936511" y="5508601"/>
          <a:ext cx="7622698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000">
                  <a:extLst>
                    <a:ext uri="{9D8B030D-6E8A-4147-A177-3AD203B41FA5}">
                      <a16:colId xmlns:a16="http://schemas.microsoft.com/office/drawing/2014/main" val="779162220"/>
                    </a:ext>
                  </a:extLst>
                </a:gridCol>
                <a:gridCol w="1040425">
                  <a:extLst>
                    <a:ext uri="{9D8B030D-6E8A-4147-A177-3AD203B41FA5}">
                      <a16:colId xmlns:a16="http://schemas.microsoft.com/office/drawing/2014/main" val="3835823703"/>
                    </a:ext>
                  </a:extLst>
                </a:gridCol>
                <a:gridCol w="980399">
                  <a:extLst>
                    <a:ext uri="{9D8B030D-6E8A-4147-A177-3AD203B41FA5}">
                      <a16:colId xmlns:a16="http://schemas.microsoft.com/office/drawing/2014/main" val="2057806002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3157617288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4196621889"/>
                    </a:ext>
                  </a:extLst>
                </a:gridCol>
                <a:gridCol w="897670">
                  <a:extLst>
                    <a:ext uri="{9D8B030D-6E8A-4147-A177-3AD203B41FA5}">
                      <a16:colId xmlns:a16="http://schemas.microsoft.com/office/drawing/2014/main" val="374389826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</a:t>
                      </a:r>
                      <a:r>
                        <a:rPr lang="pt-PT" sz="700" baseline="0" dirty="0" smtClean="0"/>
                        <a:t>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Contrato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Data</a:t>
                      </a:r>
                      <a:r>
                        <a:rPr lang="pt-PT" sz="700" baseline="0" dirty="0" smtClean="0"/>
                        <a:t> do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Comerciante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lt1"/>
                          </a:solidFill>
                        </a:rPr>
                        <a:t>Utilizador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4729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12/08/2019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5729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21/09/2020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TESTE2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X236885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499939"/>
                  </a:ext>
                </a:extLst>
              </a:tr>
            </a:tbl>
          </a:graphicData>
        </a:graphic>
      </p:graphicFrame>
      <p:grpSp>
        <p:nvGrpSpPr>
          <p:cNvPr id="221" name="Group 220"/>
          <p:cNvGrpSpPr>
            <a:grpSpLocks noChangeAspect="1"/>
          </p:cNvGrpSpPr>
          <p:nvPr/>
        </p:nvGrpSpPr>
        <p:grpSpPr>
          <a:xfrm>
            <a:off x="10269849" y="5770276"/>
            <a:ext cx="216000" cy="216000"/>
            <a:chOff x="2133905" y="990905"/>
            <a:chExt cx="5609626" cy="5609626"/>
          </a:xfrm>
        </p:grpSpPr>
        <p:sp>
          <p:nvSpPr>
            <p:cNvPr id="222" name="Isosceles Triangle 221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23" name="Rectangle 222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24" name="Picture 2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225" name="L-Shape 224"/>
          <p:cNvSpPr>
            <a:spLocks noChangeAspect="1"/>
          </p:cNvSpPr>
          <p:nvPr/>
        </p:nvSpPr>
        <p:spPr>
          <a:xfrm rot="18841292">
            <a:off x="3961728" y="554731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226" name="L-Shape 225"/>
          <p:cNvSpPr>
            <a:spLocks noChangeAspect="1"/>
          </p:cNvSpPr>
          <p:nvPr/>
        </p:nvSpPr>
        <p:spPr>
          <a:xfrm rot="18841292">
            <a:off x="4994660" y="554731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227" name="L-Shape 226"/>
          <p:cNvSpPr>
            <a:spLocks noChangeAspect="1"/>
          </p:cNvSpPr>
          <p:nvPr/>
        </p:nvSpPr>
        <p:spPr>
          <a:xfrm rot="18841292">
            <a:off x="5983560" y="554731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228" name="L-Shape 227"/>
          <p:cNvSpPr>
            <a:spLocks noChangeAspect="1"/>
          </p:cNvSpPr>
          <p:nvPr/>
        </p:nvSpPr>
        <p:spPr>
          <a:xfrm rot="18841292">
            <a:off x="7731073" y="554731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229" name="L-Shape 228"/>
          <p:cNvSpPr>
            <a:spLocks noChangeAspect="1"/>
          </p:cNvSpPr>
          <p:nvPr/>
        </p:nvSpPr>
        <p:spPr>
          <a:xfrm rot="18841292">
            <a:off x="9498905" y="554731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pic>
        <p:nvPicPr>
          <p:cNvPr id="230" name="Picture 22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26649" y="5671390"/>
            <a:ext cx="194771" cy="247891"/>
          </a:xfrm>
          <a:prstGeom prst="rect">
            <a:avLst/>
          </a:prstGeom>
        </p:spPr>
      </p:pic>
      <p:pic>
        <p:nvPicPr>
          <p:cNvPr id="231" name="Picture 23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71559" y="5878276"/>
            <a:ext cx="194771" cy="247891"/>
          </a:xfrm>
          <a:prstGeom prst="rect">
            <a:avLst/>
          </a:prstGeom>
        </p:spPr>
      </p:pic>
      <p:sp>
        <p:nvSpPr>
          <p:cNvPr id="232" name="Rectangle 231"/>
          <p:cNvSpPr/>
          <p:nvPr/>
        </p:nvSpPr>
        <p:spPr>
          <a:xfrm>
            <a:off x="3238813" y="4612594"/>
            <a:ext cx="588476" cy="239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4052438" y="4725773"/>
            <a:ext cx="588476" cy="1342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4866063" y="4821060"/>
            <a:ext cx="58847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679688" y="4445117"/>
            <a:ext cx="588476" cy="4191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647849" y="1776085"/>
            <a:ext cx="1282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2">
                    <a:lumMod val="25000"/>
                  </a:schemeClr>
                </a:solidFill>
              </a:rPr>
              <a:t>Nº Processo: 228060</a:t>
            </a:r>
          </a:p>
        </p:txBody>
      </p:sp>
      <p:sp>
        <p:nvSpPr>
          <p:cNvPr id="64" name="Rectangle 63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10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98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432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2"/>
          <p:cNvSpPr txBox="1">
            <a:spLocks/>
          </p:cNvSpPr>
          <p:nvPr/>
        </p:nvSpPr>
        <p:spPr>
          <a:xfrm>
            <a:off x="406137" y="762762"/>
            <a:ext cx="1137973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D60510"/>
              </a:buClr>
              <a:buFont typeface="Arial" charset="0"/>
              <a:buNone/>
              <a:defRPr b="0"/>
            </a:lvl1pPr>
            <a:lvl2pPr marL="481612" indent="-132231" fontAlgn="base">
              <a:spcBef>
                <a:spcPct val="20000"/>
              </a:spcBef>
              <a:spcAft>
                <a:spcPct val="0"/>
              </a:spcAft>
              <a:buClr>
                <a:srgbClr val="3A75C4"/>
              </a:buClr>
              <a:buFont typeface="Arial" charset="0"/>
              <a:buChar char="○"/>
              <a:defRPr sz="1223"/>
            </a:lvl2pPr>
            <a:lvl3pPr marL="823715" indent="-105542" fontAlgn="base">
              <a:spcBef>
                <a:spcPct val="20000"/>
              </a:spcBef>
              <a:spcAft>
                <a:spcPct val="0"/>
              </a:spcAft>
              <a:buClr>
                <a:srgbClr val="D65216"/>
              </a:buClr>
              <a:buFont typeface="Arial" charset="0"/>
              <a:buChar char="○"/>
              <a:defRPr sz="917"/>
            </a:lvl3pPr>
            <a:lvl4pPr marL="1167029" indent="-118886" fontAlgn="base">
              <a:spcBef>
                <a:spcPct val="20000"/>
              </a:spcBef>
              <a:spcAft>
                <a:spcPct val="0"/>
              </a:spcAft>
              <a:buClr>
                <a:srgbClr val="008DA8"/>
              </a:buClr>
              <a:buFont typeface="Arial" charset="0"/>
              <a:buChar char="○"/>
              <a:defRPr sz="764"/>
            </a:lvl4pPr>
            <a:lvl5pPr marL="1509131" indent="-111608" fontAlgn="base">
              <a:spcBef>
                <a:spcPct val="20000"/>
              </a:spcBef>
              <a:spcAft>
                <a:spcPct val="0"/>
              </a:spcAft>
              <a:buClr>
                <a:srgbClr val="00A5D1"/>
              </a:buClr>
              <a:buFont typeface="Arial" charset="0"/>
              <a:buChar char="○"/>
              <a:defRPr sz="611"/>
            </a:lvl5pPr>
            <a:lvl6pPr marL="1852447" indent="-105542" defTabSz="698762">
              <a:spcBef>
                <a:spcPct val="20000"/>
              </a:spcBef>
              <a:buClr>
                <a:srgbClr val="42A527"/>
              </a:buClr>
              <a:buFont typeface="Arial" pitchFamily="34" charset="0"/>
              <a:buChar char="○"/>
              <a:defRPr sz="535" b="0"/>
            </a:lvl6pPr>
            <a:lvl7pPr marL="2270975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7pPr>
            <a:lvl8pPr marL="2620356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8pPr>
            <a:lvl9pPr marL="2969737" indent="-174691" defTabSz="698762">
              <a:spcBef>
                <a:spcPct val="20000"/>
              </a:spcBef>
              <a:buFont typeface="Arial" pitchFamily="34" charset="0"/>
              <a:buChar char="•"/>
              <a:defRPr sz="1529"/>
            </a:lvl9pPr>
          </a:lstStyle>
          <a:p>
            <a:r>
              <a:rPr lang="pt-PT" sz="1600" dirty="0" smtClean="0">
                <a:solidFill>
                  <a:srgbClr val="0B1325"/>
                </a:solidFill>
              </a:rPr>
              <a:t>22.B | </a:t>
            </a:r>
            <a:r>
              <a:rPr lang="pt-PT" sz="1600" dirty="0" smtClean="0"/>
              <a:t>Ecrãs </a:t>
            </a:r>
            <a:r>
              <a:rPr lang="pt-PT" sz="1600" dirty="0"/>
              <a:t>de suporte à Jornada de Cliente – Fila Valida DO</a:t>
            </a:r>
          </a:p>
        </p:txBody>
      </p:sp>
      <p:sp>
        <p:nvSpPr>
          <p:cNvPr id="67" name="Title 6"/>
          <p:cNvSpPr>
            <a:spLocks noGrp="1"/>
          </p:cNvSpPr>
          <p:nvPr>
            <p:ph type="title"/>
          </p:nvPr>
        </p:nvSpPr>
        <p:spPr>
          <a:xfrm>
            <a:off x="406137" y="202410"/>
            <a:ext cx="1137973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Onboarding Comerciante </a:t>
            </a:r>
            <a:r>
              <a:rPr lang="pt-PT" sz="2400" dirty="0" smtClean="0">
                <a:solidFill>
                  <a:srgbClr val="11447C"/>
                </a:solidFill>
                <a:latin typeface="Trebuchet MS" panose="020B0703020202090204" pitchFamily="34" charset="0"/>
              </a:rPr>
              <a:t>| 1ª </a:t>
            </a:r>
            <a:r>
              <a:rPr lang="pt-PT" sz="2400" dirty="0">
                <a:solidFill>
                  <a:srgbClr val="11447C"/>
                </a:solidFill>
                <a:latin typeface="Trebuchet MS" panose="020B0703020202090204" pitchFamily="34" charset="0"/>
              </a:rPr>
              <a:t>Etapa</a:t>
            </a:r>
            <a:endParaRPr lang="pt-PT" sz="2400" dirty="0">
              <a:solidFill>
                <a:srgbClr val="11447C"/>
              </a:solidFill>
              <a:latin typeface="Trebuchet MS" panose="020B0703020202090204" pitchFamily="34" charset="0"/>
              <a:ea typeface="+mn-ea"/>
              <a:cs typeface="+mn-cs"/>
            </a:endParaRPr>
          </a:p>
        </p:txBody>
      </p:sp>
      <p:grpSp>
        <p:nvGrpSpPr>
          <p:cNvPr id="56" name="Group 57"/>
          <p:cNvGrpSpPr/>
          <p:nvPr/>
        </p:nvGrpSpPr>
        <p:grpSpPr>
          <a:xfrm rot="347375">
            <a:off x="9289175" y="243261"/>
            <a:ext cx="1540397" cy="261645"/>
            <a:chOff x="6367364" y="5776144"/>
            <a:chExt cx="729866" cy="82947"/>
          </a:xfrm>
        </p:grpSpPr>
        <p:sp>
          <p:nvSpPr>
            <p:cNvPr id="57" name="Rounded Rectangle 56"/>
            <p:cNvSpPr/>
            <p:nvPr/>
          </p:nvSpPr>
          <p:spPr>
            <a:xfrm rot="5400000">
              <a:off x="6693753" y="5455614"/>
              <a:ext cx="77088" cy="729866"/>
            </a:xfrm>
            <a:prstGeom prst="roundRect">
              <a:avLst/>
            </a:prstGeom>
            <a:noFill/>
            <a:ln w="19050">
              <a:solidFill>
                <a:srgbClr val="E3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E34826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83484" y="5776144"/>
              <a:ext cx="696738" cy="8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>
                  <a:solidFill>
                    <a:srgbClr val="E34826"/>
                  </a:solidFill>
                </a:rPr>
                <a:t>Imagem ilustrativa</a:t>
              </a:r>
            </a:p>
          </p:txBody>
        </p:sp>
      </p:grpSp>
      <p:sp>
        <p:nvSpPr>
          <p:cNvPr id="93" name="Rectangle 92"/>
          <p:cNvSpPr/>
          <p:nvPr/>
        </p:nvSpPr>
        <p:spPr>
          <a:xfrm>
            <a:off x="2589066" y="1908397"/>
            <a:ext cx="8116302" cy="4755313"/>
          </a:xfrm>
          <a:prstGeom prst="rect">
            <a:avLst/>
          </a:prstGeom>
          <a:noFill/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  <a:latin typeface="Univers 45 Light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498632" y="1753750"/>
            <a:ext cx="1070230" cy="4913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48"/>
            <a:endParaRPr lang="pt-PT" sz="1351" kern="0" dirty="0">
              <a:solidFill>
                <a:srgbClr val="FFFFFF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498632" y="1442725"/>
            <a:ext cx="9220384" cy="289032"/>
            <a:chOff x="273762" y="1448305"/>
            <a:chExt cx="11667544" cy="433548"/>
          </a:xfrm>
        </p:grpSpPr>
        <p:sp>
          <p:nvSpPr>
            <p:cNvPr id="96" name="Rectangle 95"/>
            <p:cNvSpPr/>
            <p:nvPr/>
          </p:nvSpPr>
          <p:spPr>
            <a:xfrm>
              <a:off x="273762" y="1448305"/>
              <a:ext cx="11667544" cy="4327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48"/>
              <a:endParaRPr lang="pt-PT" sz="1351" kern="0" dirty="0">
                <a:solidFill>
                  <a:srgbClr val="FFFFFF"/>
                </a:solidFill>
                <a:latin typeface="Univers 45 Light" pitchFamily="34" charset="0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273762" y="1881010"/>
              <a:ext cx="11667544" cy="843"/>
            </a:xfrm>
            <a:prstGeom prst="line">
              <a:avLst/>
            </a:prstGeom>
            <a:noFill/>
            <a:ln w="3175" cap="flat" cmpd="sng" algn="ctr">
              <a:solidFill>
                <a:srgbClr val="A2AAAD"/>
              </a:solidFill>
              <a:prstDash val="solid"/>
              <a:miter lim="800000"/>
            </a:ln>
            <a:effectLst/>
          </p:spPr>
        </p:cxnSp>
      </p:grpSp>
      <p:sp>
        <p:nvSpPr>
          <p:cNvPr id="98" name="Rectangle 97"/>
          <p:cNvSpPr/>
          <p:nvPr/>
        </p:nvSpPr>
        <p:spPr>
          <a:xfrm>
            <a:off x="2589066" y="1751956"/>
            <a:ext cx="8116302" cy="21117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A2AAA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685748"/>
            <a:r>
              <a:rPr lang="pt-PT" sz="1000" kern="0" dirty="0" smtClean="0">
                <a:solidFill>
                  <a:schemeClr val="tx2">
                    <a:lumMod val="50000"/>
                  </a:schemeClr>
                </a:solidFill>
                <a:latin typeface="Arial" panose="020B0604020202020204"/>
              </a:rPr>
              <a:t>FILA DE VALIDA DO</a:t>
            </a:r>
            <a:endParaRPr lang="pt-PT" sz="1000" kern="0" dirty="0">
              <a:solidFill>
                <a:schemeClr val="tx2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468404" y="6487169"/>
            <a:ext cx="1214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b="1" dirty="0" smtClean="0">
                <a:solidFill>
                  <a:schemeClr val="bg2">
                    <a:lumMod val="25000"/>
                  </a:schemeClr>
                </a:solidFill>
              </a:rPr>
              <a:t>SIBS | Onboarding Unicre</a:t>
            </a:r>
            <a:endParaRPr lang="pt-PT" sz="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99" y="1412974"/>
            <a:ext cx="1135275" cy="318221"/>
          </a:xfrm>
          <a:prstGeom prst="rect">
            <a:avLst/>
          </a:prstGeom>
        </p:spPr>
      </p:pic>
      <p:sp>
        <p:nvSpPr>
          <p:cNvPr id="167" name="Rectangle 166"/>
          <p:cNvSpPr/>
          <p:nvPr/>
        </p:nvSpPr>
        <p:spPr>
          <a:xfrm>
            <a:off x="1498632" y="1751862"/>
            <a:ext cx="1070230" cy="162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Gestão de </a:t>
            </a:r>
            <a:r>
              <a:rPr lang="pt-PT" sz="550" b="1" kern="0" dirty="0" smtClean="0">
                <a:solidFill>
                  <a:srgbClr val="000000"/>
                </a:solidFill>
              </a:rPr>
              <a:t>Contratos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25" y="1805446"/>
            <a:ext cx="76806" cy="76806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69"/>
            <a:ext cx="155541" cy="81657"/>
          </a:xfrm>
          <a:prstGeom prst="rect">
            <a:avLst/>
          </a:prstGeom>
        </p:spPr>
      </p:pic>
      <p:sp>
        <p:nvSpPr>
          <p:cNvPr id="170" name="Rectangle 169"/>
          <p:cNvSpPr/>
          <p:nvPr/>
        </p:nvSpPr>
        <p:spPr>
          <a:xfrm>
            <a:off x="1500967" y="2072028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171" name="Picture 170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5"/>
            <a:ext cx="186494" cy="97907"/>
          </a:xfrm>
          <a:prstGeom prst="rect">
            <a:avLst/>
          </a:prstGeom>
        </p:spPr>
      </p:pic>
      <p:sp>
        <p:nvSpPr>
          <p:cNvPr id="172" name="Rectangle 171"/>
          <p:cNvSpPr/>
          <p:nvPr/>
        </p:nvSpPr>
        <p:spPr>
          <a:xfrm>
            <a:off x="1507728" y="2236501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Pareceres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1512716" y="2397573"/>
            <a:ext cx="1058481" cy="16032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Parecer Risco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1507728" y="2557903"/>
            <a:ext cx="1063469" cy="164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 smtClean="0">
                <a:solidFill>
                  <a:srgbClr val="000000"/>
                </a:solidFill>
              </a:rPr>
              <a:t>Dúvidas Compliance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175" name="L-Shape 174"/>
          <p:cNvSpPr>
            <a:spLocks noChangeAspect="1"/>
          </p:cNvSpPr>
          <p:nvPr/>
        </p:nvSpPr>
        <p:spPr>
          <a:xfrm rot="18841292">
            <a:off x="2455629" y="2283589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76" name="Rectangle 175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graphicFrame>
        <p:nvGraphicFramePr>
          <p:cNvPr id="177" name="Table 176"/>
          <p:cNvGraphicFramePr>
            <a:graphicFrameLocks noGrp="1"/>
          </p:cNvGraphicFramePr>
          <p:nvPr>
            <p:extLst/>
          </p:nvPr>
        </p:nvGraphicFramePr>
        <p:xfrm>
          <a:off x="2792337" y="4433068"/>
          <a:ext cx="7622698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000">
                  <a:extLst>
                    <a:ext uri="{9D8B030D-6E8A-4147-A177-3AD203B41FA5}">
                      <a16:colId xmlns:a16="http://schemas.microsoft.com/office/drawing/2014/main" val="779162220"/>
                    </a:ext>
                  </a:extLst>
                </a:gridCol>
                <a:gridCol w="1040425">
                  <a:extLst>
                    <a:ext uri="{9D8B030D-6E8A-4147-A177-3AD203B41FA5}">
                      <a16:colId xmlns:a16="http://schemas.microsoft.com/office/drawing/2014/main" val="3835823703"/>
                    </a:ext>
                  </a:extLst>
                </a:gridCol>
                <a:gridCol w="980399">
                  <a:extLst>
                    <a:ext uri="{9D8B030D-6E8A-4147-A177-3AD203B41FA5}">
                      <a16:colId xmlns:a16="http://schemas.microsoft.com/office/drawing/2014/main" val="2057806002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3157617288"/>
                    </a:ext>
                  </a:extLst>
                </a:gridCol>
                <a:gridCol w="1772602">
                  <a:extLst>
                    <a:ext uri="{9D8B030D-6E8A-4147-A177-3AD203B41FA5}">
                      <a16:colId xmlns:a16="http://schemas.microsoft.com/office/drawing/2014/main" val="4196621889"/>
                    </a:ext>
                  </a:extLst>
                </a:gridCol>
                <a:gridCol w="897670">
                  <a:extLst>
                    <a:ext uri="{9D8B030D-6E8A-4147-A177-3AD203B41FA5}">
                      <a16:colId xmlns:a16="http://schemas.microsoft.com/office/drawing/2014/main" val="374389826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</a:t>
                      </a:r>
                      <a:r>
                        <a:rPr lang="pt-PT" sz="700" baseline="0" dirty="0" smtClean="0"/>
                        <a:t>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Nº Contrato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Data</a:t>
                      </a:r>
                      <a:r>
                        <a:rPr lang="pt-PT" sz="700" baseline="0" dirty="0" smtClean="0"/>
                        <a:t> do pedido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Nome Comerciante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lt1"/>
                          </a:solidFill>
                        </a:rPr>
                        <a:t>Utilizador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4729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12/08/2019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5729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228060</a:t>
                      </a:r>
                      <a:endParaRPr lang="pt-PT" sz="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98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45477406087</a:t>
                      </a:r>
                      <a:endParaRPr lang="pt-PT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700" dirty="0" smtClean="0"/>
                        <a:t>21/09/2020</a:t>
                      </a:r>
                      <a:endParaRPr lang="pt-PT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/>
                        <a:t>EMPRESA</a:t>
                      </a:r>
                      <a:r>
                        <a:rPr lang="pt-PT" sz="700" baseline="0" dirty="0" smtClean="0"/>
                        <a:t> TESTE2 UNIPESSOAL LDA</a:t>
                      </a:r>
                      <a:endParaRPr lang="pt-PT" sz="7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7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X236885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16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499939"/>
                  </a:ext>
                </a:extLst>
              </a:tr>
            </a:tbl>
          </a:graphicData>
        </a:graphic>
      </p:graphicFrame>
      <p:sp>
        <p:nvSpPr>
          <p:cNvPr id="182" name="L-Shape 181"/>
          <p:cNvSpPr>
            <a:spLocks noChangeAspect="1"/>
          </p:cNvSpPr>
          <p:nvPr/>
        </p:nvSpPr>
        <p:spPr>
          <a:xfrm rot="18841292">
            <a:off x="3817554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3" name="L-Shape 182"/>
          <p:cNvSpPr>
            <a:spLocks noChangeAspect="1"/>
          </p:cNvSpPr>
          <p:nvPr/>
        </p:nvSpPr>
        <p:spPr>
          <a:xfrm rot="18841292">
            <a:off x="4850486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4" name="L-Shape 183"/>
          <p:cNvSpPr>
            <a:spLocks noChangeAspect="1"/>
          </p:cNvSpPr>
          <p:nvPr/>
        </p:nvSpPr>
        <p:spPr>
          <a:xfrm rot="18841292">
            <a:off x="5839386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5" name="L-Shape 184"/>
          <p:cNvSpPr>
            <a:spLocks noChangeAspect="1"/>
          </p:cNvSpPr>
          <p:nvPr/>
        </p:nvSpPr>
        <p:spPr>
          <a:xfrm rot="18841292">
            <a:off x="7586899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186" name="L-Shape 185"/>
          <p:cNvSpPr>
            <a:spLocks noChangeAspect="1"/>
          </p:cNvSpPr>
          <p:nvPr/>
        </p:nvSpPr>
        <p:spPr>
          <a:xfrm rot="18841292">
            <a:off x="9354731" y="4471780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82475" y="4595857"/>
            <a:ext cx="194771" cy="247891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78571" l="20455" r="90909">
                        <a14:foregroundMark x1="34091" y1="66071" x2="34091" y2="66071"/>
                        <a14:foregroundMark x1="79545" y1="33929" x2="79545" y2="3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27385" y="4802743"/>
            <a:ext cx="194771" cy="247891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2763451" y="2107537"/>
            <a:ext cx="321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900" b="1">
                <a:solidFill>
                  <a:srgbClr val="FA6500"/>
                </a:solidFill>
              </a:defRPr>
            </a:lvl1pPr>
          </a:lstStyle>
          <a:p>
            <a:r>
              <a:rPr lang="pt-PT" sz="800" dirty="0" smtClean="0">
                <a:solidFill>
                  <a:srgbClr val="002060"/>
                </a:solidFill>
              </a:rPr>
              <a:t>PESQUISA</a:t>
            </a:r>
            <a:endParaRPr lang="pt-PT" sz="800" dirty="0">
              <a:solidFill>
                <a:srgbClr val="002060"/>
              </a:solidFill>
            </a:endParaRPr>
          </a:p>
        </p:txBody>
      </p:sp>
      <p:sp>
        <p:nvSpPr>
          <p:cNvPr id="133" name="L-Shape 132"/>
          <p:cNvSpPr>
            <a:spLocks noChangeAspect="1"/>
          </p:cNvSpPr>
          <p:nvPr/>
        </p:nvSpPr>
        <p:spPr>
          <a:xfrm rot="18841292" flipH="1" flipV="1">
            <a:off x="2732199" y="2194564"/>
            <a:ext cx="62502" cy="62502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020F50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7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719261" y="2339470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Nº de Pedido</a:t>
            </a:r>
          </a:p>
        </p:txBody>
      </p:sp>
      <p:sp>
        <p:nvSpPr>
          <p:cNvPr id="135" name="L-Shape 134"/>
          <p:cNvSpPr>
            <a:spLocks noChangeAspect="1"/>
          </p:cNvSpPr>
          <p:nvPr/>
        </p:nvSpPr>
        <p:spPr>
          <a:xfrm rot="2758708" flipV="1">
            <a:off x="10568550" y="2068263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36" name="TextBox 135"/>
          <p:cNvSpPr txBox="1"/>
          <p:nvPr/>
        </p:nvSpPr>
        <p:spPr>
          <a:xfrm>
            <a:off x="6388288" y="2354538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Tipo de Documento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719261" y="2521931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Nº de Pedido…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388288" y="2495231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50000"/>
                  </a:schemeClr>
                </a:solidFill>
              </a:rPr>
              <a:t>Tipo de Documento…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67212" y="2680883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Nº de Documento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388288" y="2849820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Nº de Documento…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719261" y="3105982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Dada do Pedido - De: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719261" y="3282099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2">
                    <a:lumMod val="50000"/>
                  </a:schemeClr>
                </a:solidFill>
              </a:rPr>
              <a:t>Data do Pedido – De….</a:t>
            </a:r>
            <a:endParaRPr lang="pt-PT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731436" y="2880938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tx1"/>
                </a:solidFill>
              </a:rPr>
              <a:t>Valida DO</a:t>
            </a:r>
            <a:endParaRPr lang="pt-PT" sz="700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388288" y="3096902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Dade de Pedido – Até: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388288" y="3265538"/>
            <a:ext cx="3528000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 smtClean="0">
                <a:solidFill>
                  <a:schemeClr val="bg1">
                    <a:lumMod val="50000"/>
                  </a:schemeClr>
                </a:solidFill>
              </a:rPr>
              <a:t>Data de Pedido – Até…..</a:t>
            </a:r>
            <a:endParaRPr lang="pt-PT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813723" y="3733570"/>
            <a:ext cx="1111363" cy="21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pt-PT" sz="750" kern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PESQUISA</a:t>
            </a:r>
            <a:endParaRPr lang="pt-PT" sz="750" kern="0" dirty="0">
              <a:solidFill>
                <a:schemeClr val="tx2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991" y="3249138"/>
            <a:ext cx="213856" cy="213856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604" y="3237318"/>
            <a:ext cx="213856" cy="213856"/>
          </a:xfrm>
          <a:prstGeom prst="rect">
            <a:avLst/>
          </a:prstGeom>
        </p:spPr>
      </p:pic>
      <p:sp>
        <p:nvSpPr>
          <p:cNvPr id="149" name="L-Shape 129"/>
          <p:cNvSpPr>
            <a:spLocks noChangeAspect="1"/>
          </p:cNvSpPr>
          <p:nvPr/>
        </p:nvSpPr>
        <p:spPr>
          <a:xfrm rot="18841292">
            <a:off x="6111914" y="2932437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sp>
        <p:nvSpPr>
          <p:cNvPr id="150" name="L-Shape 129"/>
          <p:cNvSpPr>
            <a:spLocks noChangeAspect="1"/>
          </p:cNvSpPr>
          <p:nvPr/>
        </p:nvSpPr>
        <p:spPr>
          <a:xfrm rot="18841292">
            <a:off x="9700531" y="2552824"/>
            <a:ext cx="72000" cy="72000"/>
          </a:xfrm>
          <a:prstGeom prst="corner">
            <a:avLst>
              <a:gd name="adj1" fmla="val 27963"/>
              <a:gd name="adj2" fmla="val 27751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17" dirty="0"/>
          </a:p>
        </p:txBody>
      </p:sp>
      <p:grpSp>
        <p:nvGrpSpPr>
          <p:cNvPr id="151" name="Group 150"/>
          <p:cNvGrpSpPr>
            <a:grpSpLocks noChangeAspect="1"/>
          </p:cNvGrpSpPr>
          <p:nvPr/>
        </p:nvGrpSpPr>
        <p:grpSpPr>
          <a:xfrm>
            <a:off x="9895024" y="3850980"/>
            <a:ext cx="216000" cy="216000"/>
            <a:chOff x="2133905" y="990905"/>
            <a:chExt cx="5609626" cy="5609626"/>
          </a:xfrm>
        </p:grpSpPr>
        <p:sp>
          <p:nvSpPr>
            <p:cNvPr id="152" name="Isosceles Triangle 151"/>
            <p:cNvSpPr/>
            <p:nvPr/>
          </p:nvSpPr>
          <p:spPr>
            <a:xfrm rot="18833378">
              <a:off x="4048671" y="3018075"/>
              <a:ext cx="2530717" cy="23187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3" name="Rectangle 152"/>
            <p:cNvSpPr/>
            <p:nvPr/>
          </p:nvSpPr>
          <p:spPr>
            <a:xfrm rot="2701428">
              <a:off x="5630650" y="5036337"/>
              <a:ext cx="1928571" cy="859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54" name="Picture 15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05" y="990905"/>
              <a:ext cx="5609626" cy="5609626"/>
            </a:xfrm>
            <a:prstGeom prst="rect">
              <a:avLst/>
            </a:prstGeom>
          </p:spPr>
        </p:pic>
      </p:grpSp>
      <p:sp>
        <p:nvSpPr>
          <p:cNvPr id="155" name="TextBox 154"/>
          <p:cNvSpPr txBox="1"/>
          <p:nvPr/>
        </p:nvSpPr>
        <p:spPr>
          <a:xfrm>
            <a:off x="2680340" y="2699349"/>
            <a:ext cx="15174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b="1" dirty="0" smtClean="0">
                <a:solidFill>
                  <a:schemeClr val="bg2">
                    <a:lumMod val="25000"/>
                  </a:schemeClr>
                </a:solidFill>
              </a:rPr>
              <a:t>Estado</a:t>
            </a:r>
            <a:endParaRPr lang="pt-PT" sz="700" b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4" y="2104071"/>
            <a:ext cx="155541" cy="81657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1500967" y="2072030"/>
            <a:ext cx="1070230" cy="162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>
              <a:defRPr/>
            </a:pPr>
            <a:r>
              <a:rPr lang="pt-PT" sz="550" b="1" kern="0" dirty="0">
                <a:solidFill>
                  <a:srgbClr val="000000"/>
                </a:solidFill>
              </a:rPr>
              <a:t>     Consultas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87" y="2121817"/>
            <a:ext cx="186494" cy="97907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1500955" y="2741112"/>
            <a:ext cx="1063469" cy="171892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Tratamento MCC</a:t>
            </a:r>
            <a:endParaRPr lang="pt-PT" sz="550" b="1" kern="0" dirty="0"/>
          </a:p>
        </p:txBody>
      </p:sp>
      <p:sp>
        <p:nvSpPr>
          <p:cNvPr id="63" name="Rectangle 62"/>
          <p:cNvSpPr/>
          <p:nvPr/>
        </p:nvSpPr>
        <p:spPr>
          <a:xfrm>
            <a:off x="1500955" y="2908850"/>
            <a:ext cx="1063469" cy="237951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 smtClean="0"/>
              <a:t>Tratamento de Serviços                             Externos</a:t>
            </a:r>
            <a:endParaRPr lang="pt-PT" sz="550" b="1" kern="0" dirty="0"/>
          </a:p>
        </p:txBody>
      </p:sp>
      <p:sp>
        <p:nvSpPr>
          <p:cNvPr id="64" name="Rectangle 63"/>
          <p:cNvSpPr/>
          <p:nvPr/>
        </p:nvSpPr>
        <p:spPr>
          <a:xfrm>
            <a:off x="1507728" y="2248792"/>
            <a:ext cx="1063469" cy="173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rgbClr val="000000"/>
                </a:solidFill>
              </a:rPr>
              <a:t>Tratamento de Processos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500967" y="2435597"/>
            <a:ext cx="1071276" cy="148214"/>
          </a:xfrm>
          <a:prstGeom prst="rect">
            <a:avLst/>
          </a:prstGeom>
          <a:solidFill>
            <a:srgbClr val="DEEBF7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92075" defTabSz="685748"/>
            <a:r>
              <a:rPr lang="pt-PT" sz="550" b="1" kern="0" dirty="0"/>
              <a:t>Múltiplos Clientes</a:t>
            </a:r>
          </a:p>
        </p:txBody>
      </p:sp>
      <p:sp>
        <p:nvSpPr>
          <p:cNvPr id="66" name="L-Shape 65"/>
          <p:cNvSpPr>
            <a:spLocks noChangeAspect="1"/>
          </p:cNvSpPr>
          <p:nvPr/>
        </p:nvSpPr>
        <p:spPr>
          <a:xfrm rot="18841292">
            <a:off x="2459633" y="2312547"/>
            <a:ext cx="45719" cy="45719"/>
          </a:xfrm>
          <a:prstGeom prst="corner">
            <a:avLst>
              <a:gd name="adj1" fmla="val 27963"/>
              <a:gd name="adj2" fmla="val 27751"/>
            </a:avLst>
          </a:prstGeom>
          <a:solidFill>
            <a:srgbClr val="17161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50" dirty="0"/>
          </a:p>
        </p:txBody>
      </p:sp>
      <p:sp>
        <p:nvSpPr>
          <p:cNvPr id="68" name="Rectangle 67"/>
          <p:cNvSpPr/>
          <p:nvPr/>
        </p:nvSpPr>
        <p:spPr>
          <a:xfrm>
            <a:off x="1503180" y="1897655"/>
            <a:ext cx="1070230" cy="1627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 smtClean="0">
                <a:solidFill>
                  <a:srgbClr val="000000"/>
                </a:solidFill>
              </a:rPr>
              <a:t>Início</a:t>
            </a:r>
            <a:endParaRPr lang="pt-PT" sz="550" b="1" kern="0" dirty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497586" y="2585312"/>
            <a:ext cx="1071276" cy="1482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27001" rIns="0" rtlCol="0" anchor="b"/>
          <a:lstStyle/>
          <a:p>
            <a:pPr marL="80993" defTabSz="685748"/>
            <a:r>
              <a:rPr lang="pt-PT" sz="550" b="1" kern="0" dirty="0">
                <a:solidFill>
                  <a:schemeClr val="bg1"/>
                </a:solidFill>
              </a:rPr>
              <a:t>Validação DO</a:t>
            </a:r>
          </a:p>
        </p:txBody>
      </p:sp>
      <p:sp>
        <p:nvSpPr>
          <p:cNvPr id="70" name="Rectangle 69"/>
          <p:cNvSpPr>
            <a:spLocks noChangeAspect="1"/>
          </p:cNvSpPr>
          <p:nvPr/>
        </p:nvSpPr>
        <p:spPr>
          <a:xfrm rot="20163311">
            <a:off x="2794910" y="3437211"/>
            <a:ext cx="7760256" cy="1436657"/>
          </a:xfrm>
          <a:prstGeom prst="rect">
            <a:avLst/>
          </a:prstGeom>
          <a:blipFill dpi="0" rotWithShape="1">
            <a:blip r:embed="rId10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FB840-76CE-41EF-B747-2BE4D5F08FE3}" type="slidenum">
              <a:rPr lang="pt-PT" smtClean="0"/>
              <a:pPr>
                <a:defRPr/>
              </a:pPr>
              <a:t>99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11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6A44DC0A96B3649B0E642A98E06C3B7" ma:contentTypeVersion="9" ma:contentTypeDescription="Criar um novo documento." ma:contentTypeScope="" ma:versionID="c48d6c25c56cd686cdd8596d45270c02">
  <xsd:schema xmlns:xsd="http://www.w3.org/2001/XMLSchema" xmlns:xs="http://www.w3.org/2001/XMLSchema" xmlns:p="http://schemas.microsoft.com/office/2006/metadata/properties" xmlns:ns2="984a3b2c-526c-4981-b3aa-65d66b344420" xmlns:ns3="6b3d810a-2f5b-4a28-9563-661fc01e2f41" targetNamespace="http://schemas.microsoft.com/office/2006/metadata/properties" ma:root="true" ma:fieldsID="382b799847fd109365f17eddd89210a6" ns2:_="" ns3:_="">
    <xsd:import namespace="984a3b2c-526c-4981-b3aa-65d66b344420"/>
    <xsd:import namespace="6b3d810a-2f5b-4a28-9563-661fc01e2f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4a3b2c-526c-4981-b3aa-65d66b3444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3d810a-2f5b-4a28-9563-661fc01e2f4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08B9DD-A61C-46A4-8C44-5D3B40FD9405}"/>
</file>

<file path=customXml/itemProps2.xml><?xml version="1.0" encoding="utf-8"?>
<ds:datastoreItem xmlns:ds="http://schemas.openxmlformats.org/officeDocument/2006/customXml" ds:itemID="{FF5E9070-F861-43AD-9958-2A919037E05C}"/>
</file>

<file path=customXml/itemProps3.xml><?xml version="1.0" encoding="utf-8"?>
<ds:datastoreItem xmlns:ds="http://schemas.openxmlformats.org/officeDocument/2006/customXml" ds:itemID="{40A87661-307D-48E4-B589-5550A9EB803F}"/>
</file>

<file path=docProps/app.xml><?xml version="1.0" encoding="utf-8"?>
<Properties xmlns="http://schemas.openxmlformats.org/officeDocument/2006/extended-properties" xmlns:vt="http://schemas.openxmlformats.org/officeDocument/2006/docPropsVTypes">
  <TotalTime>22478</TotalTime>
  <Words>15283</Words>
  <Application>Microsoft Office PowerPoint</Application>
  <PresentationFormat>Widescreen</PresentationFormat>
  <Paragraphs>5074</Paragraphs>
  <Slides>116</Slides>
  <Notes>101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8" baseType="lpstr">
      <vt:lpstr>Arial</vt:lpstr>
      <vt:lpstr>Arial Nova</vt:lpstr>
      <vt:lpstr>Calibri</vt:lpstr>
      <vt:lpstr>Calibri Light</vt:lpstr>
      <vt:lpstr>Courier New</vt:lpstr>
      <vt:lpstr>Segoe UI Historic</vt:lpstr>
      <vt:lpstr>Times New Roman</vt:lpstr>
      <vt:lpstr>Trebuchet MS</vt:lpstr>
      <vt:lpstr>Univers 45 Light</vt:lpstr>
      <vt:lpstr>Webdings</vt:lpstr>
      <vt:lpstr>Wingdings</vt:lpstr>
      <vt:lpstr>Office Theme</vt:lpstr>
      <vt:lpstr>PowerPoint Presentation</vt:lpstr>
      <vt:lpstr>Índice </vt:lpstr>
      <vt:lpstr>Acquiring: Onboarding de Comerciantes</vt:lpstr>
      <vt:lpstr>Plano de Projeto (1/3)</vt:lpstr>
      <vt:lpstr>Plano de Projeto (2/3)</vt:lpstr>
      <vt:lpstr>Plano de Projeto (3/3)</vt:lpstr>
      <vt:lpstr>Onboarding Comerciante</vt:lpstr>
      <vt:lpstr>Onboarding Comerciante  1ª Etapa – Fluxos de Tratamento </vt:lpstr>
      <vt:lpstr>Onboarding Comerciante | 1ª Etapa </vt:lpstr>
      <vt:lpstr>Onboarding Comerciante | 1ª Etapa </vt:lpstr>
      <vt:lpstr>PowerPoint Presentation</vt:lpstr>
      <vt:lpstr>PowerPoint Presentation</vt:lpstr>
      <vt:lpstr>Onboarding Comerciante| 2ª Etapa  Fluxos de Tratamento</vt:lpstr>
      <vt:lpstr>Onboarding Comerciante | 2ª Etapa</vt:lpstr>
      <vt:lpstr>Onboarding Comerciante | 2ª Etapa</vt:lpstr>
      <vt:lpstr>Onboarding Comerciante | 2ª Etapa</vt:lpstr>
      <vt:lpstr>Onboarding Comerciante | 2ª Etapa</vt:lpstr>
      <vt:lpstr>Onboarding Comerciante | 2ª Etapa</vt:lpstr>
      <vt:lpstr>Onboarding Comerciante| 1ª Etapa</vt:lpstr>
      <vt:lpstr>Onboarding Comerciante | 1ª Etapa</vt:lpstr>
      <vt:lpstr>Onboarding Comerciante | 1ª Etapa</vt:lpstr>
      <vt:lpstr>Onboarding Comerciante | 1ª Etapa</vt:lpstr>
      <vt:lpstr>Onboarding Comerciante | 1ª Etapa</vt:lpstr>
      <vt:lpstr>Onboarding Comerciante | 1ª Etapa</vt:lpstr>
      <vt:lpstr>Onboarding Comerciante | 1ª Etapa</vt:lpstr>
      <vt:lpstr>Onboarding Comerciante | 1ª Etapa</vt:lpstr>
      <vt:lpstr>Onboarding Comerciante | 1ª Etapa</vt:lpstr>
      <vt:lpstr>Onboarding Comerciante | 1ª Etapa</vt:lpstr>
      <vt:lpstr>Onboarding Comerciante | 1ª Etapa</vt:lpstr>
      <vt:lpstr>Onboarding Comerciante | 1ª Etapa</vt:lpstr>
      <vt:lpstr>Onboarding Comerciante | 1ª Etapa</vt:lpstr>
      <vt:lpstr>Onboarding Comerciante | 1ª Etapa</vt:lpstr>
      <vt:lpstr>Onboarding Comerciante | 1ª Etapa</vt:lpstr>
      <vt:lpstr>Onboarding Comerciante | 1ª Etapa</vt:lpstr>
      <vt:lpstr>Onboarding Comerciante | 1ª Etapa</vt:lpstr>
      <vt:lpstr>Onboarding Comerciante | 1ª Etapa</vt:lpstr>
      <vt:lpstr>Onboarding Comerciante | 1ª Etapa</vt:lpstr>
      <vt:lpstr>Onboarding Comerciante | 1ª Etapa</vt:lpstr>
      <vt:lpstr>Onboarding Comerciante | 1ª Etapa</vt:lpstr>
      <vt:lpstr>Onboarding Comerciante | 1ª Etapa</vt:lpstr>
      <vt:lpstr>Onboarding Comerciante | 1ª Etapa</vt:lpstr>
      <vt:lpstr>Onboarding Comerciante | 1ª Etapa</vt:lpstr>
      <vt:lpstr>Onboarding Comerciante | 1ª Etapa</vt:lpstr>
      <vt:lpstr>Onboarding Comerciante | 1ª Etapa</vt:lpstr>
      <vt:lpstr>Onboarding Comerciante | 1ª Etapa </vt:lpstr>
      <vt:lpstr>Onboarding Comerciante | 1ª Etapa </vt:lpstr>
      <vt:lpstr>Onboarding Comerciante | 1ª Etapa </vt:lpstr>
      <vt:lpstr>Onboarding Comerciante | 1ª Etapa </vt:lpstr>
      <vt:lpstr>Onboarding Comerciante | 1ª Etapa </vt:lpstr>
      <vt:lpstr>Onboarding Comerciante | 1ª Etapa </vt:lpstr>
      <vt:lpstr>Onboarding Comerciante | 1ª Etapa </vt:lpstr>
      <vt:lpstr>Onboarding Comerciante | 1ª Etapa </vt:lpstr>
      <vt:lpstr>Onboarding Comerciante | 1ª Etapa </vt:lpstr>
      <vt:lpstr>Onboarding Comerciante | 1ª Etapa </vt:lpstr>
      <vt:lpstr>Onboarding Comerciante | 1ª Etapa </vt:lpstr>
      <vt:lpstr>Onboarding Comerciante | 1ª Etapa </vt:lpstr>
      <vt:lpstr>Onboarding Comerciante | 1ª Etapa </vt:lpstr>
      <vt:lpstr>Onboarding Comerciante | 1ª Etapa </vt:lpstr>
      <vt:lpstr>Onboarding Comerciante | 1ª Etapa </vt:lpstr>
      <vt:lpstr>Onboarding Comerciante | 1ª Etapa </vt:lpstr>
      <vt:lpstr>Onboarding Comerciante | 1ª Etapa   Ecrãs de suporte ao Tratamento de Devoluções   </vt:lpstr>
      <vt:lpstr>Onboarding Comerciante | 1ª Etapa</vt:lpstr>
      <vt:lpstr>Onboarding Comerciante | 1ª Etapa</vt:lpstr>
      <vt:lpstr>Onboarding Comerciante | 1ª Etapa</vt:lpstr>
      <vt:lpstr>Onboarding Comerciante | 2ª Etapa </vt:lpstr>
      <vt:lpstr>Onboarding Comerciante | 2ª Etapa</vt:lpstr>
      <vt:lpstr>Onboarding Comerciante | 2ª Etapa</vt:lpstr>
      <vt:lpstr>Onboarding Comerciante | 2ª Etapa</vt:lpstr>
      <vt:lpstr>Onboarding Comerciante | 2ª Etapa</vt:lpstr>
      <vt:lpstr>Onboarding Comerciante | 2ª Etapa</vt:lpstr>
      <vt:lpstr>Onboarding Comerciante | 2ª Etapa</vt:lpstr>
      <vt:lpstr>Onboarding Comerciante | 2ª Etapa</vt:lpstr>
      <vt:lpstr>Onboarding Comerciante | 2ª Etapa</vt:lpstr>
      <vt:lpstr>Onboarding Comerciante | 2ª Etapa</vt:lpstr>
      <vt:lpstr>Onboarding Comerciante | 2ª Etapa</vt:lpstr>
      <vt:lpstr>Onboarding Comerciante | 2ª Etapa</vt:lpstr>
      <vt:lpstr>Onboarding Comerciante | 2ª Etapa</vt:lpstr>
      <vt:lpstr>Onboarding Comerciante | 2ª Etapa</vt:lpstr>
      <vt:lpstr>Onboarding Comerciante | 2ª Etapa</vt:lpstr>
      <vt:lpstr>Onboarding Comerciante | 2ª Etapa</vt:lpstr>
      <vt:lpstr>Ecrãs de suporte Consultas</vt:lpstr>
      <vt:lpstr>Onboarding Comerciante | 1ª Etapa </vt:lpstr>
      <vt:lpstr>Onboarding Comerciante | 1ª Etapa </vt:lpstr>
      <vt:lpstr>Ecrãs de Filas de Trabalho Externas</vt:lpstr>
      <vt:lpstr>Onboarding Comerciante | 2ª Etapa</vt:lpstr>
      <vt:lpstr>Onboarding Comerciante | 2ª Etapa</vt:lpstr>
      <vt:lpstr>Onboarding Comerciante | 2ª Etapa</vt:lpstr>
      <vt:lpstr>Onboarding Comerciante | 2ª Etapa</vt:lpstr>
      <vt:lpstr>Onboarding Comerciante | 2ª Etapa</vt:lpstr>
      <vt:lpstr>Onboarding Comerciante | 2ª Etapa</vt:lpstr>
      <vt:lpstr>Onboarding Comerciante | 2ª Etapa</vt:lpstr>
      <vt:lpstr>Onboarding Comerciante | 2ª Etapa</vt:lpstr>
      <vt:lpstr>Onboarding Comerciante | 2ª Etapa</vt:lpstr>
      <vt:lpstr>Onboarding Comerciante | 2ª Etapa</vt:lpstr>
      <vt:lpstr>Onboarding Comerciante | 1ª Etapa </vt:lpstr>
      <vt:lpstr>Onboarding Comerciante | 1ª Etapa</vt:lpstr>
      <vt:lpstr>Onboarding Comerciante | 1ª Etapa </vt:lpstr>
      <vt:lpstr>Onboarding Comerciante | 1ª Etapa </vt:lpstr>
      <vt:lpstr>Onboarding Comerciante | 1ª Etapa</vt:lpstr>
      <vt:lpstr>Onboarding Comerciante | 1ª Etapa </vt:lpstr>
      <vt:lpstr>Onboarding Comerciante | 2ª Etapa </vt:lpstr>
      <vt:lpstr>Onboarding Comerciante | 2ª Etapa</vt:lpstr>
      <vt:lpstr>Onboarding Comerciante | 2ª Etapa</vt:lpstr>
      <vt:lpstr>Onboarding Comerciante | 2ª Etapa </vt:lpstr>
      <vt:lpstr>Onboarding Comerciante | 2ª Etapa</vt:lpstr>
      <vt:lpstr>Onboarding Comerciante | 2ª Etapa</vt:lpstr>
      <vt:lpstr>PowerPoint Presentation</vt:lpstr>
      <vt:lpstr>Onboarding Comerciante | 1ª Etapa</vt:lpstr>
      <vt:lpstr>Onboarding Comerciante | 1ª Etapa</vt:lpstr>
      <vt:lpstr>Onboarding Comerciante | 1ª Etapa</vt:lpstr>
      <vt:lpstr>Onboarding Comerciante | 1ª Etapa</vt:lpstr>
      <vt:lpstr>Onboarding Comerciante | 1ª Etapa</vt:lpstr>
      <vt:lpstr>Onboarding Comerciante | 1ª Etapa</vt:lpstr>
      <vt:lpstr>Onboarding Comerciante | 1ª Etapa</vt:lpstr>
      <vt:lpstr>Onboarding Comerciante | 1ª Etapa</vt:lpstr>
      <vt:lpstr>Onboarding Comerciante | 1ª Etapa</vt:lpstr>
    </vt:vector>
  </TitlesOfParts>
  <Company>SIBS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Sessão 2 - Canal Presencial  2ª Etapa – Jornada FE 2ª Etapa – Tratamento BE ( Validação do Pack Contratual, Elegibilidade e Risco + Conclusão do Processo) Serviços de Integração usados nesta etapa</dc:title>
  <dc:creator>Sabrina Pereira</dc:creator>
  <cp:lastModifiedBy>Sabrina Pereira</cp:lastModifiedBy>
  <cp:revision>407</cp:revision>
  <dcterms:created xsi:type="dcterms:W3CDTF">2022-01-19T16:52:49Z</dcterms:created>
  <dcterms:modified xsi:type="dcterms:W3CDTF">2022-04-26T14:43:52Z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0x010100E6A44DC0A96B3649B0E642A98E06C3B7</vt:lpwstr>
  </property>
</Properties>
</file>