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65" r:id="rId3"/>
    <p:sldId id="289" r:id="rId4"/>
    <p:sldId id="307" r:id="rId5"/>
    <p:sldId id="291" r:id="rId6"/>
    <p:sldId id="308" r:id="rId7"/>
    <p:sldId id="294" r:id="rId8"/>
    <p:sldId id="295" r:id="rId9"/>
    <p:sldId id="306" r:id="rId10"/>
    <p:sldId id="296" r:id="rId11"/>
    <p:sldId id="297" r:id="rId12"/>
    <p:sldId id="298" r:id="rId13"/>
    <p:sldId id="301" r:id="rId14"/>
    <p:sldId id="302" r:id="rId15"/>
    <p:sldId id="304" r:id="rId16"/>
    <p:sldId id="305" r:id="rId17"/>
    <p:sldId id="299" r:id="rId18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32">
          <p15:clr>
            <a:srgbClr val="A4A3A4"/>
          </p15:clr>
        </p15:guide>
        <p15:guide id="3" orient="horz" pos="4088">
          <p15:clr>
            <a:srgbClr val="A4A3A4"/>
          </p15:clr>
        </p15:guide>
        <p15:guide id="4" pos="3840">
          <p15:clr>
            <a:srgbClr val="A4A3A4"/>
          </p15:clr>
        </p15:guide>
        <p15:guide id="5" pos="5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76" autoAdjust="0"/>
    <p:restoredTop sz="94674"/>
  </p:normalViewPr>
  <p:slideViewPr>
    <p:cSldViewPr snapToGrid="0" snapToObjects="1">
      <p:cViewPr varScale="1">
        <p:scale>
          <a:sx n="116" d="100"/>
          <a:sy n="116" d="100"/>
        </p:scale>
        <p:origin x="376" y="192"/>
      </p:cViewPr>
      <p:guideLst>
        <p:guide orient="horz" pos="2160"/>
        <p:guide orient="horz" pos="232"/>
        <p:guide orient="horz" pos="4088"/>
        <p:guide pos="3840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965"/>
            <a:r>
              <a:rPr kumimoji="1" lang="zh-CN" altLang="en-US" sz="1335" dirty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dirty="0">
                <a:solidFill>
                  <a:srgbClr val="000000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dirty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Segoe UI</a:t>
            </a:r>
            <a:endParaRPr lang="zh-CN" altLang="en-US" sz="1400" dirty="0">
              <a:solidFill>
                <a:srgbClr val="FFFFFF"/>
              </a:solidFill>
              <a:latin typeface="Segoe UI Light" panose="020B0502040204020203" charset="0"/>
              <a:ea typeface="Segoe UI Light" panose="020B0502040204020203" charset="0"/>
              <a:cs typeface="Segoe UI Light" panose="020B0502040204020203" charset="0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95613" y="2360410"/>
            <a:ext cx="280076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600" dirty="0"/>
              <a:t>GCN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ideo" descr="video">
            <a:hlinkClick r:id="" action="ppaction://media"/>
            <a:extLst>
              <a:ext uri="{FF2B5EF4-FFF2-40B4-BE49-F238E27FC236}">
                <a16:creationId xmlns:a16="http://schemas.microsoft.com/office/drawing/2014/main" id="{02DFA943-F25E-724C-B8AC-D92C984A898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883138" y="1555599"/>
            <a:ext cx="4394794" cy="32960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4366A9-39B5-0145-9B92-4DC2AB263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249" y="2122250"/>
            <a:ext cx="5362575" cy="22731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95F613-076F-B04A-AD74-F2F723955DFE}"/>
              </a:ext>
            </a:extLst>
          </p:cNvPr>
          <p:cNvSpPr txBox="1"/>
          <p:nvPr/>
        </p:nvSpPr>
        <p:spPr>
          <a:xfrm>
            <a:off x="914068" y="1186267"/>
            <a:ext cx="260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实验结果</a:t>
            </a:r>
          </a:p>
        </p:txBody>
      </p:sp>
    </p:spTree>
    <p:extLst>
      <p:ext uri="{BB962C8B-B14F-4D97-AF65-F5344CB8AC3E}">
        <p14:creationId xmlns:p14="http://schemas.microsoft.com/office/powerpoint/2010/main" val="149077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EEDD9C-5630-AE4B-BB0F-04F5E241F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652" y="1179378"/>
            <a:ext cx="6949825" cy="53711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B3B1B7-FFD7-A748-A476-BDBFBD40D821}"/>
              </a:ext>
            </a:extLst>
          </p:cNvPr>
          <p:cNvSpPr txBox="1"/>
          <p:nvPr/>
        </p:nvSpPr>
        <p:spPr>
          <a:xfrm>
            <a:off x="843455" y="630621"/>
            <a:ext cx="312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GCN源码分析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EC3822-6EDF-1745-A59A-A73302EF5DD7}"/>
              </a:ext>
            </a:extLst>
          </p:cNvPr>
          <p:cNvSpPr txBox="1"/>
          <p:nvPr/>
        </p:nvSpPr>
        <p:spPr>
          <a:xfrm>
            <a:off x="677918" y="6396683"/>
            <a:ext cx="3618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tkipf</a:t>
            </a:r>
            <a:r>
              <a:rPr lang="en-US" sz="1400" dirty="0"/>
              <a:t>/</a:t>
            </a:r>
            <a:r>
              <a:rPr lang="en-US" sz="1400" dirty="0" err="1"/>
              <a:t>pygcn</a:t>
            </a:r>
            <a:endParaRPr lang="en-CN" sz="1400" dirty="0"/>
          </a:p>
        </p:txBody>
      </p:sp>
    </p:spTree>
    <p:extLst>
      <p:ext uri="{BB962C8B-B14F-4D97-AF65-F5344CB8AC3E}">
        <p14:creationId xmlns:p14="http://schemas.microsoft.com/office/powerpoint/2010/main" val="1618979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2B471-C926-4044-95C6-B155464E885E}"/>
              </a:ext>
            </a:extLst>
          </p:cNvPr>
          <p:cNvSpPr txBox="1"/>
          <p:nvPr/>
        </p:nvSpPr>
        <p:spPr>
          <a:xfrm>
            <a:off x="892366" y="771181"/>
            <a:ext cx="279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数据集结构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BEDC50-B256-8841-8EC1-BB6F636C5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36" y="1635052"/>
            <a:ext cx="5151964" cy="24301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324832-170B-AD44-AE1F-5D897DA7DBA9}"/>
              </a:ext>
            </a:extLst>
          </p:cNvPr>
          <p:cNvSpPr txBox="1"/>
          <p:nvPr/>
        </p:nvSpPr>
        <p:spPr>
          <a:xfrm>
            <a:off x="594911" y="4318612"/>
            <a:ext cx="64999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cora.content</a:t>
            </a:r>
            <a:r>
              <a:rPr lang="en-US" b="1" dirty="0"/>
              <a:t>：</a:t>
            </a:r>
            <a:r>
              <a:rPr lang="en-US" dirty="0"/>
              <a:t> </a:t>
            </a:r>
            <a:r>
              <a:rPr lang="zh-CN" altLang="en-US" dirty="0"/>
              <a:t>里面包含有每一篇论文各自独立的信息；</a:t>
            </a:r>
          </a:p>
          <a:p>
            <a:r>
              <a:rPr lang="zh-CN" altLang="en-US" dirty="0"/>
              <a:t>该文件总共包含</a:t>
            </a:r>
            <a:r>
              <a:rPr lang="en-US" altLang="zh-CN" dirty="0"/>
              <a:t>2078</a:t>
            </a:r>
            <a:r>
              <a:rPr lang="zh-CN" altLang="en-US" dirty="0"/>
              <a:t>行，每一行代表一篇论文，由论文编号、论文词向量（</a:t>
            </a:r>
            <a:r>
              <a:rPr lang="en-US" altLang="zh-CN" dirty="0"/>
              <a:t>1433</a:t>
            </a:r>
            <a:r>
              <a:rPr lang="zh-CN" altLang="en-US" dirty="0"/>
              <a:t>维）和论文的类别三个部分组成</a:t>
            </a:r>
            <a:endParaRPr lang="en-US" altLang="zh-CN" dirty="0"/>
          </a:p>
          <a:p>
            <a:endParaRPr lang="zh-CN" altLang="en-US" dirty="0"/>
          </a:p>
          <a:p>
            <a:r>
              <a:rPr lang="en-US" b="1" dirty="0" err="1"/>
              <a:t>cora.cites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zh-CN" altLang="en-US" dirty="0"/>
              <a:t>里面包含有各论文之间的相互引用记录</a:t>
            </a:r>
          </a:p>
          <a:p>
            <a:r>
              <a:rPr lang="zh-CN" altLang="en-US" dirty="0"/>
              <a:t>该文件总共包含</a:t>
            </a:r>
            <a:r>
              <a:rPr lang="en-US" altLang="zh-CN" dirty="0"/>
              <a:t>5429</a:t>
            </a:r>
            <a:r>
              <a:rPr lang="zh-CN" altLang="en-US" dirty="0"/>
              <a:t>行，每一行是两篇论文的编号，表示右边的论文引用左边的论文。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9582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C1DC4E-12F3-2440-AC84-ECC477965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815" y="625250"/>
            <a:ext cx="8141465" cy="61178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B5DCB7-5897-E241-8235-B746F39754CB}"/>
              </a:ext>
            </a:extLst>
          </p:cNvPr>
          <p:cNvSpPr txBox="1"/>
          <p:nvPr/>
        </p:nvSpPr>
        <p:spPr>
          <a:xfrm>
            <a:off x="517152" y="308236"/>
            <a:ext cx="2908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</a:t>
            </a:r>
            <a:r>
              <a:rPr lang="en-CN" sz="2000" dirty="0"/>
              <a:t>tils代码分析</a:t>
            </a:r>
          </a:p>
        </p:txBody>
      </p:sp>
    </p:spTree>
    <p:extLst>
      <p:ext uri="{BB962C8B-B14F-4D97-AF65-F5344CB8AC3E}">
        <p14:creationId xmlns:p14="http://schemas.microsoft.com/office/powerpoint/2010/main" val="3104980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67D78C-8074-6441-A068-969137E50C52}"/>
              </a:ext>
            </a:extLst>
          </p:cNvPr>
          <p:cNvSpPr txBox="1"/>
          <p:nvPr/>
        </p:nvSpPr>
        <p:spPr>
          <a:xfrm>
            <a:off x="804231" y="738130"/>
            <a:ext cx="2908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Models</a:t>
            </a:r>
            <a:r>
              <a:rPr lang="en-CN" sz="2000" dirty="0"/>
              <a:t>代码分析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B6EFC6-1783-C14B-9587-B7C971650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31" y="1706833"/>
            <a:ext cx="8846545" cy="368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89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67D78C-8074-6441-A068-969137E50C52}"/>
              </a:ext>
            </a:extLst>
          </p:cNvPr>
          <p:cNvSpPr txBox="1"/>
          <p:nvPr/>
        </p:nvSpPr>
        <p:spPr>
          <a:xfrm>
            <a:off x="804231" y="738130"/>
            <a:ext cx="2908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Layers</a:t>
            </a:r>
            <a:r>
              <a:rPr lang="en-CN" sz="2000" dirty="0"/>
              <a:t>代码分析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2CBA8-132A-9F4F-8AE3-FDEE10E11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23" y="1406179"/>
            <a:ext cx="7094328" cy="514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22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67D78C-8074-6441-A068-969137E50C52}"/>
              </a:ext>
            </a:extLst>
          </p:cNvPr>
          <p:cNvSpPr txBox="1"/>
          <p:nvPr/>
        </p:nvSpPr>
        <p:spPr>
          <a:xfrm>
            <a:off x="804231" y="738130"/>
            <a:ext cx="2908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Train</a:t>
            </a:r>
            <a:r>
              <a:rPr lang="en-CN" sz="2000" dirty="0"/>
              <a:t>代码分析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E0CA40-2919-E642-B3A8-DA78C9DCC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30" y="1575411"/>
            <a:ext cx="7216049" cy="17064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D60347-8F94-4E4B-A6FA-9E5B4E80D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503" y="3339748"/>
            <a:ext cx="6856776" cy="335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23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4D40D9-D134-804C-A2E2-CF919557F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81" y="2309454"/>
            <a:ext cx="10804768" cy="24114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D0F4D8-F23A-1847-A12F-F6078257B7BB}"/>
              </a:ext>
            </a:extLst>
          </p:cNvPr>
          <p:cNvSpPr txBox="1"/>
          <p:nvPr/>
        </p:nvSpPr>
        <p:spPr>
          <a:xfrm>
            <a:off x="771181" y="804231"/>
            <a:ext cx="288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实验结果</a:t>
            </a:r>
          </a:p>
        </p:txBody>
      </p:sp>
    </p:spTree>
    <p:extLst>
      <p:ext uri="{BB962C8B-B14F-4D97-AF65-F5344CB8AC3E}">
        <p14:creationId xmlns:p14="http://schemas.microsoft.com/office/powerpoint/2010/main" val="40997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450175-5D42-9E46-A3EE-1BD2CBEF68DC}"/>
              </a:ext>
            </a:extLst>
          </p:cNvPr>
          <p:cNvSpPr txBox="1"/>
          <p:nvPr/>
        </p:nvSpPr>
        <p:spPr>
          <a:xfrm>
            <a:off x="733646" y="706244"/>
            <a:ext cx="6156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4000" b="1" dirty="0"/>
              <a:t>从CNN到GCN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3BB938-213B-9944-8EBD-0325A807C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480" y="2663604"/>
            <a:ext cx="4982087" cy="27802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34FA37-58E7-B946-A442-6C6157CB6753}"/>
              </a:ext>
            </a:extLst>
          </p:cNvPr>
          <p:cNvSpPr txBox="1"/>
          <p:nvPr/>
        </p:nvSpPr>
        <p:spPr>
          <a:xfrm>
            <a:off x="733646" y="2930352"/>
            <a:ext cx="44222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dirty="0"/>
              <a:t>CNN</a:t>
            </a:r>
          </a:p>
          <a:p>
            <a:endParaRPr lang="en-CN" sz="2800" dirty="0"/>
          </a:p>
          <a:p>
            <a:pPr marL="285750" indent="-285750">
              <a:buFontTx/>
              <a:buChar char="-"/>
            </a:pPr>
            <a:r>
              <a:rPr lang="en-CN" sz="2800" dirty="0"/>
              <a:t>Translation invariance</a:t>
            </a:r>
          </a:p>
          <a:p>
            <a:endParaRPr lang="en-CN" sz="2800" dirty="0"/>
          </a:p>
          <a:p>
            <a:r>
              <a:rPr lang="en-CN" sz="2800" dirty="0"/>
              <a:t>- Weight sharing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4BAE96-53B4-E142-A040-A171CF0F2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83" y="956930"/>
            <a:ext cx="8375988" cy="17372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E10DEB-E9B5-EA41-8115-05459ED88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807" y="3747536"/>
            <a:ext cx="2984500" cy="1968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959ECB-33E3-2C48-87F8-E7E1E85F3527}"/>
              </a:ext>
            </a:extLst>
          </p:cNvPr>
          <p:cNvSpPr txBox="1"/>
          <p:nvPr/>
        </p:nvSpPr>
        <p:spPr>
          <a:xfrm>
            <a:off x="3528774" y="3036188"/>
            <a:ext cx="267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Euclidean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405135-A539-0548-A2E0-ED7E38119D70}"/>
              </a:ext>
            </a:extLst>
          </p:cNvPr>
          <p:cNvSpPr txBox="1"/>
          <p:nvPr/>
        </p:nvSpPr>
        <p:spPr>
          <a:xfrm>
            <a:off x="3416595" y="5873386"/>
            <a:ext cx="267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Non</a:t>
            </a:r>
            <a:r>
              <a:rPr lang="zh-CN" altLang="en-US" dirty="0"/>
              <a:t> </a:t>
            </a:r>
            <a:r>
              <a:rPr lang="en-CN" dirty="0"/>
              <a:t>Euclidean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9492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C718C4-69A6-E447-ACA2-04C59022733D}"/>
              </a:ext>
            </a:extLst>
          </p:cNvPr>
          <p:cNvSpPr txBox="1"/>
          <p:nvPr/>
        </p:nvSpPr>
        <p:spPr>
          <a:xfrm>
            <a:off x="829340" y="616688"/>
            <a:ext cx="657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3600" dirty="0"/>
              <a:t>提取图空间特征的两种方式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9FA79D-38F9-1E4D-8E88-0BFCB1AB0839}"/>
              </a:ext>
            </a:extLst>
          </p:cNvPr>
          <p:cNvSpPr txBox="1"/>
          <p:nvPr/>
        </p:nvSpPr>
        <p:spPr>
          <a:xfrm>
            <a:off x="829340" y="1775637"/>
            <a:ext cx="356190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vertex domain</a:t>
            </a:r>
          </a:p>
          <a:p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DD65E-736E-0447-B420-19AAEEDE4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64" y="2811869"/>
            <a:ext cx="9639300" cy="2552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7A4B47-C0CE-9143-A64C-64FC1D1D3A8D}"/>
              </a:ext>
            </a:extLst>
          </p:cNvPr>
          <p:cNvSpPr txBox="1"/>
          <p:nvPr/>
        </p:nvSpPr>
        <p:spPr>
          <a:xfrm>
            <a:off x="2661684" y="6056646"/>
            <a:ext cx="557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proceedings.mlr.press</a:t>
            </a:r>
            <a:r>
              <a:rPr lang="en-US" dirty="0"/>
              <a:t>/v48/niepert16.pdf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46533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C718C4-69A6-E447-ACA2-04C59022733D}"/>
              </a:ext>
            </a:extLst>
          </p:cNvPr>
          <p:cNvSpPr txBox="1"/>
          <p:nvPr/>
        </p:nvSpPr>
        <p:spPr>
          <a:xfrm>
            <a:off x="829340" y="616688"/>
            <a:ext cx="657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3600" dirty="0"/>
              <a:t>提取图空间特征的两种方式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9FA79D-38F9-1E4D-8E88-0BFCB1AB0839}"/>
              </a:ext>
            </a:extLst>
          </p:cNvPr>
          <p:cNvSpPr txBox="1"/>
          <p:nvPr/>
        </p:nvSpPr>
        <p:spPr>
          <a:xfrm>
            <a:off x="829340" y="1775637"/>
            <a:ext cx="356190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spectral domain</a:t>
            </a:r>
          </a:p>
          <a:p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788C99-ACCE-9A4A-8805-59F69765B004}"/>
              </a:ext>
            </a:extLst>
          </p:cNvPr>
          <p:cNvSpPr txBox="1"/>
          <p:nvPr/>
        </p:nvSpPr>
        <p:spPr>
          <a:xfrm>
            <a:off x="829340" y="2785731"/>
            <a:ext cx="1061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CN" dirty="0"/>
              <a:t>pectral</a:t>
            </a:r>
            <a:r>
              <a:rPr lang="zh-CN" altLang="en-US" dirty="0"/>
              <a:t> </a:t>
            </a:r>
            <a:r>
              <a:rPr lang="en-US" altLang="zh-CN" dirty="0"/>
              <a:t>domain</a:t>
            </a:r>
            <a:r>
              <a:rPr lang="zh-CN" altLang="en-US" dirty="0"/>
              <a:t>是</a:t>
            </a:r>
            <a:r>
              <a:rPr lang="en-US" altLang="zh-CN" dirty="0"/>
              <a:t>GCN</a:t>
            </a:r>
            <a:r>
              <a:rPr lang="zh-CN" altLang="en-US" dirty="0"/>
              <a:t>的理论基础，这种思路是希望借助图谱的理论来实现拓扑图上的卷积操作。</a:t>
            </a:r>
            <a:endParaRPr lang="en-CN" dirty="0"/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BA439BF0-A66E-BE40-94DD-15EDEBC076FC}"/>
              </a:ext>
            </a:extLst>
          </p:cNvPr>
          <p:cNvSpPr txBox="1"/>
          <p:nvPr/>
        </p:nvSpPr>
        <p:spPr>
          <a:xfrm>
            <a:off x="393405" y="3802014"/>
            <a:ext cx="106112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SEMI-SUPERVISED CLASSIFICATION WITH GRAPH CONVOLUTIONAL NETWORKS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A45CCE-0334-A543-8B32-3185A486E110}"/>
              </a:ext>
            </a:extLst>
          </p:cNvPr>
          <p:cNvSpPr txBox="1"/>
          <p:nvPr/>
        </p:nvSpPr>
        <p:spPr>
          <a:xfrm>
            <a:off x="3237613" y="6197723"/>
            <a:ext cx="500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/pdf/1609.02907.pdf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42127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AAEBC4-EB8F-5542-9789-FB61335DBDD0}"/>
              </a:ext>
            </a:extLst>
          </p:cNvPr>
          <p:cNvSpPr txBox="1"/>
          <p:nvPr/>
        </p:nvSpPr>
        <p:spPr>
          <a:xfrm>
            <a:off x="765545" y="776177"/>
            <a:ext cx="379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GCN的符号定义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066264-A075-1C43-95E6-829D44873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75" y="3243721"/>
            <a:ext cx="9190817" cy="14235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D1826C-4416-2A44-A14E-AE947D3820A1}"/>
              </a:ext>
            </a:extLst>
          </p:cNvPr>
          <p:cNvSpPr txBox="1"/>
          <p:nvPr/>
        </p:nvSpPr>
        <p:spPr>
          <a:xfrm>
            <a:off x="842663" y="4860702"/>
            <a:ext cx="660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对于L层的神经网络来说</a:t>
            </a:r>
            <a:r>
              <a:rPr lang="zh-CN" altLang="en-US" dirty="0"/>
              <a:t>，图卷积网络的每一层可以表示为：</a:t>
            </a:r>
            <a:endParaRPr lang="en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3B87B4-70C3-0749-B249-95E1E7104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723" y="5423437"/>
            <a:ext cx="4493290" cy="11554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27D200-BCEA-9846-8E39-2A5ED9196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481" y="1338912"/>
            <a:ext cx="66040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9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253BD6-B00C-A44F-B0B8-746F56929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84" y="1499904"/>
            <a:ext cx="6320613" cy="2728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BD3327-C768-3B42-BA3F-3ACBB9F372CD}"/>
              </a:ext>
            </a:extLst>
          </p:cNvPr>
          <p:cNvSpPr txBox="1"/>
          <p:nvPr/>
        </p:nvSpPr>
        <p:spPr>
          <a:xfrm>
            <a:off x="776177" y="744280"/>
            <a:ext cx="3359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dirty="0"/>
              <a:t>GCN的第一个trick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F4A03-5EA6-B44F-B5E3-66E6F072DEDA}"/>
              </a:ext>
            </a:extLst>
          </p:cNvPr>
          <p:cNvSpPr txBox="1"/>
          <p:nvPr/>
        </p:nvSpPr>
        <p:spPr>
          <a:xfrm>
            <a:off x="903767" y="4369981"/>
            <a:ext cx="754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对于传统图卷积</a:t>
            </a:r>
            <a:r>
              <a:rPr lang="zh-CN" altLang="en-US" dirty="0"/>
              <a:t>，可以看作对于每一个节点，都加上邻居节点的信息</a:t>
            </a:r>
            <a:endParaRPr lang="en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5D2AF3-F9CC-6849-B37E-E6A251022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800" y="5002496"/>
            <a:ext cx="4140200" cy="711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2B4921-41C6-A647-B080-418E8B76A743}"/>
              </a:ext>
            </a:extLst>
          </p:cNvPr>
          <p:cNvSpPr txBox="1"/>
          <p:nvPr/>
        </p:nvSpPr>
        <p:spPr>
          <a:xfrm>
            <a:off x="903767" y="5932967"/>
            <a:ext cx="674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对于每一个节点</a:t>
            </a:r>
            <a:r>
              <a:rPr lang="zh-CN" altLang="en-US" dirty="0"/>
              <a:t>，强行加上自环，即：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81987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BD3327-C768-3B42-BA3F-3ACBB9F372CD}"/>
              </a:ext>
            </a:extLst>
          </p:cNvPr>
          <p:cNvSpPr txBox="1"/>
          <p:nvPr/>
        </p:nvSpPr>
        <p:spPr>
          <a:xfrm>
            <a:off x="776177" y="744280"/>
            <a:ext cx="3359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dirty="0"/>
              <a:t>GCN的第二个trick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894F9-3A50-A64D-8FBC-44D3FDA2BCF9}"/>
              </a:ext>
            </a:extLst>
          </p:cNvPr>
          <p:cNvSpPr txBox="1"/>
          <p:nvPr/>
        </p:nvSpPr>
        <p:spPr>
          <a:xfrm>
            <a:off x="1116418" y="1594884"/>
            <a:ext cx="776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邻接矩阵A没有正则化</a:t>
            </a:r>
            <a:r>
              <a:rPr lang="zh-CN" altLang="en-US" dirty="0"/>
              <a:t>，如果两个节点的度差距很大则会改变输出的尺度</a:t>
            </a:r>
            <a:endParaRPr lang="en-C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D9236B-7D17-3D4E-A1DE-F63614D3E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121" y="3155240"/>
            <a:ext cx="3827130" cy="10831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723910-50AC-1743-8374-38A003F8365D}"/>
              </a:ext>
            </a:extLst>
          </p:cNvPr>
          <p:cNvSpPr txBox="1"/>
          <p:nvPr/>
        </p:nvSpPr>
        <p:spPr>
          <a:xfrm>
            <a:off x="1254642" y="2371060"/>
            <a:ext cx="3115044" cy="659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N" dirty="0"/>
          </a:p>
          <a:p>
            <a:r>
              <a:rPr lang="en-CN" dirty="0"/>
              <a:t>论文中采用的方法</a:t>
            </a:r>
            <a:r>
              <a:rPr lang="zh-CN" altLang="en-US" dirty="0"/>
              <a:t>：</a:t>
            </a:r>
            <a:endParaRPr lang="en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B52615-1189-924C-91B8-037E86EA8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121" y="4645594"/>
            <a:ext cx="5639845" cy="108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C88D3A-D62E-8B40-B7C0-C7E0CBE93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704" y="1666761"/>
            <a:ext cx="8383880" cy="37019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3B325D-F0E7-EA4F-BC7E-993DBE528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704" y="862646"/>
            <a:ext cx="6622124" cy="80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36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2066</TotalTime>
  <Words>263</Words>
  <Application>Microsoft Macintosh PowerPoint</Application>
  <PresentationFormat>Widescreen</PresentationFormat>
  <Paragraphs>40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Segoe UI</vt:lpstr>
      <vt:lpstr>Segoe UI Light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tukuppt</dc:title>
  <dc:subject>熊猫办公</dc:subject>
  <dc:creator>www.tukuppt.com</dc:creator>
  <cp:keywords>tukuppt</cp:keywords>
  <cp:lastModifiedBy>Microsoft Office User</cp:lastModifiedBy>
  <cp:revision>55</cp:revision>
  <dcterms:created xsi:type="dcterms:W3CDTF">2015-08-18T02:51:00Z</dcterms:created>
  <dcterms:modified xsi:type="dcterms:W3CDTF">2020-11-27T04:34:31Z</dcterms:modified>
  <cp:category>tukuppt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