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  <p:sldId id="283" r:id="rId5"/>
    <p:sldId id="270" r:id="rId6"/>
    <p:sldId id="292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56" r:id="rId17"/>
    <p:sldId id="257" r:id="rId18"/>
    <p:sldId id="259" r:id="rId19"/>
    <p:sldId id="260" r:id="rId20"/>
    <p:sldId id="263" r:id="rId21"/>
    <p:sldId id="261" r:id="rId22"/>
    <p:sldId id="262" r:id="rId23"/>
    <p:sldId id="264" r:id="rId24"/>
    <p:sldId id="293" r:id="rId25"/>
    <p:sldId id="265" r:id="rId26"/>
    <p:sldId id="266" r:id="rId27"/>
    <p:sldId id="268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94918"/>
  </p:normalViewPr>
  <p:slideViewPr>
    <p:cSldViewPr snapToGrid="0" snapToObjects="1">
      <p:cViewPr>
        <p:scale>
          <a:sx n="117" d="100"/>
          <a:sy n="117" d="100"/>
        </p:scale>
        <p:origin x="5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1.0261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8.00706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628E41-71A5-5940-ACF3-25B08E75A8B5}"/>
              </a:ext>
            </a:extLst>
          </p:cNvPr>
          <p:cNvSpPr/>
          <p:nvPr/>
        </p:nvSpPr>
        <p:spPr>
          <a:xfrm>
            <a:off x="744279" y="1819296"/>
            <a:ext cx="10334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Threat of Adversarial Attacks on Deep Learning in Computer Vision: A Survey</a:t>
            </a:r>
            <a:endParaRPr lang="en-C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5DCB-EBDF-D240-9484-40F37147B702}"/>
              </a:ext>
            </a:extLst>
          </p:cNvPr>
          <p:cNvSpPr txBox="1"/>
          <p:nvPr/>
        </p:nvSpPr>
        <p:spPr>
          <a:xfrm>
            <a:off x="744279" y="5050465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/pdf/1801.00553.pdf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7919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05" y="1158875"/>
            <a:ext cx="6635750" cy="4302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608455"/>
            <a:ext cx="958215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45" y="1036320"/>
            <a:ext cx="7099935" cy="4785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10" y="895350"/>
            <a:ext cx="8035925" cy="48761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45" y="338455"/>
            <a:ext cx="8448675" cy="6181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522730"/>
            <a:ext cx="9803765" cy="3916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 err="1"/>
              <a:t>GAN生成对抗样本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E2DB-2D71-004D-84A0-9EDEA8F2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对抗样本的生成方式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1525-97B4-9347-9A38-ED782905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基于梯度的生成方式</a:t>
            </a:r>
            <a:r>
              <a:rPr lang="zh-CN" altLang="en-US" dirty="0"/>
              <a:t>（</a:t>
            </a:r>
            <a:r>
              <a:rPr lang="en-US" altLang="zh-CN" dirty="0"/>
              <a:t>FGSM</a:t>
            </a:r>
            <a:r>
              <a:rPr lang="zh-CN" altLang="en-US" dirty="0"/>
              <a:t>和</a:t>
            </a:r>
            <a:r>
              <a:rPr lang="en-US" altLang="zh-CN" dirty="0"/>
              <a:t>PGD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基于优化的生成方式（</a:t>
            </a:r>
            <a:r>
              <a:rPr lang="en-US" altLang="zh-CN" dirty="0"/>
              <a:t>CW</a:t>
            </a:r>
            <a:r>
              <a:rPr lang="zh-CN" altLang="en-US" dirty="0"/>
              <a:t>和</a:t>
            </a:r>
            <a:r>
              <a:rPr lang="en-US" altLang="zh-CN" dirty="0"/>
              <a:t>JSMA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基于</a:t>
            </a:r>
            <a:r>
              <a:rPr lang="en-US" altLang="zh-CN" dirty="0"/>
              <a:t>GAN</a:t>
            </a:r>
            <a:r>
              <a:rPr lang="zh-CN" altLang="en-US" dirty="0"/>
              <a:t>的生成方式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6832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F128-C907-BB48-A223-29FFC11D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对抗样本介绍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28ED-AC20-F141-8A01-DADD6DB6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1250"/>
            <a:ext cx="10515600" cy="380162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减少置信度：减小输入分类的置信度，从而引起歧义。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无目标分类：将输出分类更改为与原始类不同的任何类。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有目标分类：强制将输出分类为特定的目标类。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源到目的分类：强制将特定的输入的输出分类为特定的目标类。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9C6E7-404B-FD48-8965-59BF57B11A92}"/>
              </a:ext>
            </a:extLst>
          </p:cNvPr>
          <p:cNvSpPr txBox="1"/>
          <p:nvPr/>
        </p:nvSpPr>
        <p:spPr>
          <a:xfrm>
            <a:off x="838200" y="1690688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对抗样本攻击模型主要从两个角度进行考虑：分别为攻击的目标和攻击的背景知识。</a:t>
            </a:r>
            <a:endParaRPr lang="en-US" altLang="zh-CN" dirty="0"/>
          </a:p>
          <a:p>
            <a:r>
              <a:rPr lang="zh-CN" altLang="en-US" dirty="0"/>
              <a:t>攻击的目标可以分为四类：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86390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27B464-4512-614D-A69E-8D362ACF251E}"/>
              </a:ext>
            </a:extLst>
          </p:cNvPr>
          <p:cNvSpPr/>
          <p:nvPr/>
        </p:nvSpPr>
        <p:spPr>
          <a:xfrm>
            <a:off x="557047" y="2343808"/>
            <a:ext cx="11445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F3F3F"/>
                </a:solidFill>
                <a:latin typeface="Helvetica Neue" panose="02000503000000020004" pitchFamily="2" charset="0"/>
              </a:rPr>
              <a:t>Generating Adversarial Examples with Adversarial Networks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BD28E-7E97-E944-9C52-D8CAAEFEE054}"/>
              </a:ext>
            </a:extLst>
          </p:cNvPr>
          <p:cNvSpPr txBox="1"/>
          <p:nvPr/>
        </p:nvSpPr>
        <p:spPr>
          <a:xfrm>
            <a:off x="945932" y="5444359"/>
            <a:ext cx="570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论文链接：</a:t>
            </a:r>
            <a:r>
              <a:rPr lang="en-US" dirty="0">
                <a:hlinkClick r:id="rId2"/>
              </a:rPr>
              <a:t>https://arxiv.org/abs/1801.02610</a:t>
            </a:r>
            <a:endParaRPr lang="en-US" dirty="0"/>
          </a:p>
          <a:p>
            <a:r>
              <a:rPr lang="zh-CN" altLang="en-US" b="1" dirty="0"/>
              <a:t>代码链接：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mathcbc</a:t>
            </a:r>
            <a:r>
              <a:rPr lang="en-US" dirty="0"/>
              <a:t>/</a:t>
            </a:r>
            <a:r>
              <a:rPr lang="en-US" dirty="0" err="1"/>
              <a:t>advGAN_pytorch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1222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F657EB-6492-7340-8C41-919A75334C2A}"/>
              </a:ext>
            </a:extLst>
          </p:cNvPr>
          <p:cNvSpPr/>
          <p:nvPr/>
        </p:nvSpPr>
        <p:spPr>
          <a:xfrm>
            <a:off x="1178189" y="9795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14141"/>
                </a:solidFill>
                <a:latin typeface="-apple-system"/>
              </a:rPr>
              <a:t>对分类网络的攻击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2FFE1-C2EC-1F4F-B190-FA8F8D8A9C3A}"/>
              </a:ext>
            </a:extLst>
          </p:cNvPr>
          <p:cNvSpPr txBox="1"/>
          <p:nvPr/>
        </p:nvSpPr>
        <p:spPr>
          <a:xfrm>
            <a:off x="1552353" y="2105247"/>
            <a:ext cx="1045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FGSM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6180C-D7F5-0D42-8DA6-4CEFB9B3B6C1}"/>
              </a:ext>
            </a:extLst>
          </p:cNvPr>
          <p:cNvSpPr txBox="1"/>
          <p:nvPr/>
        </p:nvSpPr>
        <p:spPr>
          <a:xfrm>
            <a:off x="1534960" y="2813133"/>
            <a:ext cx="2619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One Pixel Attack</a:t>
            </a:r>
            <a:endParaRPr lang="en-C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C8974-88C1-3E44-A221-28B62E78E156}"/>
              </a:ext>
            </a:extLst>
          </p:cNvPr>
          <p:cNvSpPr txBox="1"/>
          <p:nvPr/>
        </p:nvSpPr>
        <p:spPr>
          <a:xfrm>
            <a:off x="1552353" y="3705685"/>
            <a:ext cx="5274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Carlini</a:t>
            </a:r>
            <a:r>
              <a:rPr lang="en-US" sz="2800" b="1" dirty="0"/>
              <a:t> and Wagner Attacks (C&amp;W)</a:t>
            </a:r>
            <a:endParaRPr lang="en-US" sz="2800" dirty="0"/>
          </a:p>
          <a:p>
            <a:br>
              <a:rPr lang="en-US" dirty="0"/>
            </a:b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69289-5438-564C-8509-3C0F0189FDF5}"/>
              </a:ext>
            </a:extLst>
          </p:cNvPr>
          <p:cNvSpPr txBox="1"/>
          <p:nvPr/>
        </p:nvSpPr>
        <p:spPr>
          <a:xfrm>
            <a:off x="1552353" y="4448876"/>
            <a:ext cx="669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Jacobian-based Saliency Map Attack (JSMA)</a:t>
            </a:r>
            <a:endParaRPr lang="en-C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F75BA-AB20-1145-8686-EA005DF15198}"/>
              </a:ext>
            </a:extLst>
          </p:cNvPr>
          <p:cNvSpPr txBox="1"/>
          <p:nvPr/>
        </p:nvSpPr>
        <p:spPr>
          <a:xfrm>
            <a:off x="1552353" y="5187540"/>
            <a:ext cx="1598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DeepFool</a:t>
            </a:r>
            <a:endParaRPr lang="en-C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6F3EA-1C26-C240-A061-2C637298F605}"/>
              </a:ext>
            </a:extLst>
          </p:cNvPr>
          <p:cNvSpPr txBox="1"/>
          <p:nvPr/>
        </p:nvSpPr>
        <p:spPr>
          <a:xfrm>
            <a:off x="898688" y="6039293"/>
            <a:ext cx="599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aisafety.readthedocs.io</a:t>
            </a:r>
            <a:r>
              <a:rPr lang="en-US" dirty="0"/>
              <a:t>/</a:t>
            </a:r>
            <a:r>
              <a:rPr lang="en-US" dirty="0" err="1"/>
              <a:t>zh_CN</a:t>
            </a:r>
            <a:r>
              <a:rPr lang="en-US" dirty="0"/>
              <a:t>/latest/Start/</a:t>
            </a:r>
            <a:r>
              <a:rPr lang="en-US" dirty="0" err="1"/>
              <a:t>index.html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20047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5F97-27E5-384E-8DE4-6CB158B6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主要贡献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B8E89-7DC3-634C-9E75-B9C4CFAF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训练了一个条件对抗性网络，直接生成对抗性实例，不仅可以生成感知逼真的实例，对不同目标模型的攻击成功率最高，而且生成过程更高效。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证明了</a:t>
            </a:r>
            <a:r>
              <a:rPr lang="en-US" dirty="0" err="1"/>
              <a:t>AdvGAN</a:t>
            </a:r>
            <a:r>
              <a:rPr lang="zh-CN" altLang="en-US" dirty="0"/>
              <a:t>可以通过训练一个提取的模型来攻击黑盒模型。我们提出用查询信息动态训练提取的模型，实现高黑盒攻击成功率和有针对性的黑盒攻击。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使用最先进的防御方法来抵御对抗性示例，并表明</a:t>
            </a:r>
            <a:r>
              <a:rPr lang="en-US" dirty="0" err="1"/>
              <a:t>AdvGAN</a:t>
            </a:r>
            <a:r>
              <a:rPr lang="zh-CN" altLang="en-US" dirty="0"/>
              <a:t>在当前防御下实现了更高的攻击成功率。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3098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5842B2-D83F-AA49-9CDD-F845BD3C5B19}"/>
              </a:ext>
            </a:extLst>
          </p:cNvPr>
          <p:cNvSpPr txBox="1"/>
          <p:nvPr/>
        </p:nvSpPr>
        <p:spPr>
          <a:xfrm>
            <a:off x="850604" y="88250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AdvGAN框架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B7EA1-A66D-2343-A4FD-857EC9A9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50" y="1251834"/>
            <a:ext cx="8815924" cy="47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18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41CB6-53F4-F94A-A0D8-05A5FDAD43D4}"/>
              </a:ext>
            </a:extLst>
          </p:cNvPr>
          <p:cNvSpPr txBox="1"/>
          <p:nvPr/>
        </p:nvSpPr>
        <p:spPr>
          <a:xfrm>
            <a:off x="1520456" y="673347"/>
            <a:ext cx="358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dirty="0"/>
              <a:t>Goodfellow</a:t>
            </a:r>
            <a:r>
              <a:rPr lang="zh-CN" altLang="en-US" dirty="0"/>
              <a:t>提出的对抗损失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62AF1-25F4-6F40-BF0C-A9D51F91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56" y="1293820"/>
            <a:ext cx="6184311" cy="435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9174C-F351-E042-A09A-AD3589CAD08F}"/>
              </a:ext>
            </a:extLst>
          </p:cNvPr>
          <p:cNvSpPr txBox="1"/>
          <p:nvPr/>
        </p:nvSpPr>
        <p:spPr>
          <a:xfrm>
            <a:off x="1520456" y="1924621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目标攻击网络模型</a:t>
            </a:r>
            <a:r>
              <a:rPr lang="en-US" dirty="0"/>
              <a:t>f</a:t>
            </a:r>
            <a:r>
              <a:rPr lang="zh-CN" altLang="en-US" dirty="0"/>
              <a:t>的损失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4392E-D58A-4C4A-B48F-E8BD57EA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56" y="2410299"/>
            <a:ext cx="5695154" cy="638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847775-FB49-064A-BE07-BB4FAB778C6B}"/>
              </a:ext>
            </a:extLst>
          </p:cNvPr>
          <p:cNvSpPr txBox="1"/>
          <p:nvPr/>
        </p:nvSpPr>
        <p:spPr>
          <a:xfrm>
            <a:off x="1520456" y="3239342"/>
            <a:ext cx="673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为了限制扰动的大小，作者在</a:t>
            </a:r>
            <a:r>
              <a:rPr lang="en-US" dirty="0"/>
              <a:t>L2 norm</a:t>
            </a:r>
            <a:r>
              <a:rPr lang="zh-CN" altLang="en-US" dirty="0"/>
              <a:t>的基础上加了一个</a:t>
            </a:r>
            <a:r>
              <a:rPr lang="en-US" dirty="0"/>
              <a:t>hinge loss</a:t>
            </a:r>
            <a:endParaRPr lang="en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F1175-F85C-8F4F-90EF-9DA3BDC77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456" y="3799467"/>
            <a:ext cx="6875241" cy="607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E39E75-811C-FD43-A2EA-22AB8C58BC3D}"/>
              </a:ext>
            </a:extLst>
          </p:cNvPr>
          <p:cNvSpPr txBox="1"/>
          <p:nvPr/>
        </p:nvSpPr>
        <p:spPr>
          <a:xfrm>
            <a:off x="1520456" y="45977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最终目标函数</a:t>
            </a:r>
            <a:endParaRPr lang="en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F0FD88-C8EC-7A40-A1F1-B37D5245C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109" y="5157836"/>
            <a:ext cx="6601900" cy="7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52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FAA6A-47AD-C94F-BAE5-1DBC4F2D9E3A}"/>
              </a:ext>
            </a:extLst>
          </p:cNvPr>
          <p:cNvSpPr txBox="1"/>
          <p:nvPr/>
        </p:nvSpPr>
        <p:spPr>
          <a:xfrm>
            <a:off x="609599" y="924911"/>
            <a:ext cx="662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Black-box Attacks with Adversarial Networks</a:t>
            </a:r>
            <a:endParaRPr lang="en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F7137-EFAF-2741-B094-CE2FCA527488}"/>
              </a:ext>
            </a:extLst>
          </p:cNvPr>
          <p:cNvSpPr txBox="1"/>
          <p:nvPr/>
        </p:nvSpPr>
        <p:spPr>
          <a:xfrm>
            <a:off x="691116" y="197765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黑盒攻击的可迁移性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83FA3-71A0-0B47-B54E-499275076F98}"/>
              </a:ext>
            </a:extLst>
          </p:cNvPr>
          <p:cNvSpPr txBox="1"/>
          <p:nvPr/>
        </p:nvSpPr>
        <p:spPr>
          <a:xfrm>
            <a:off x="691116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静态蒸馏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AB5B0-1894-2D4E-A885-68819E78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32" y="3555097"/>
            <a:ext cx="7316060" cy="802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AC87A9-CDA9-6140-89ED-16E8C6D542E2}"/>
              </a:ext>
            </a:extLst>
          </p:cNvPr>
          <p:cNvSpPr txBox="1"/>
          <p:nvPr/>
        </p:nvSpPr>
        <p:spPr>
          <a:xfrm>
            <a:off x="691116" y="4742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动态蒸馏</a:t>
            </a:r>
          </a:p>
        </p:txBody>
      </p:sp>
    </p:spTree>
    <p:extLst>
      <p:ext uri="{BB962C8B-B14F-4D97-AF65-F5344CB8AC3E}">
        <p14:creationId xmlns:p14="http://schemas.microsoft.com/office/powerpoint/2010/main" val="193794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EF3562-12C0-5E45-AB02-70E4433A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1212315"/>
            <a:ext cx="11022524" cy="44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7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AC345-FD18-1042-BDCD-C7F24FC7BBA3}"/>
              </a:ext>
            </a:extLst>
          </p:cNvPr>
          <p:cNvSpPr txBox="1"/>
          <p:nvPr/>
        </p:nvSpPr>
        <p:spPr>
          <a:xfrm>
            <a:off x="872101" y="2296633"/>
            <a:ext cx="10447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AdvGAN</a:t>
            </a:r>
            <a:r>
              <a:rPr lang="en-US" sz="3200" dirty="0"/>
              <a:t>++ : Harnessing latent layers for adversary generation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AC6E1-4FB3-D640-AE43-68D709AE47BD}"/>
              </a:ext>
            </a:extLst>
          </p:cNvPr>
          <p:cNvSpPr txBox="1"/>
          <p:nvPr/>
        </p:nvSpPr>
        <p:spPr>
          <a:xfrm>
            <a:off x="1052623" y="5380074"/>
            <a:ext cx="4466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论文链接：</a:t>
            </a:r>
            <a:r>
              <a:rPr lang="en-US" dirty="0">
                <a:hlinkClick r:id="rId2"/>
              </a:rPr>
              <a:t>https://arxiv.org/abs/1908.00706</a:t>
            </a: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20014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5DF9B-E5C4-A645-861D-17E1338E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55" y="185982"/>
            <a:ext cx="8385398" cy="5232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1BE83-C65A-844A-A88E-53FBF43B1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355" y="5418470"/>
            <a:ext cx="6859289" cy="85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1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93D9D-02A1-DA40-978C-17383EC8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44" y="1607953"/>
            <a:ext cx="9373451" cy="36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86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C30F3-2816-AF4B-A2DE-7BF64F0CF82C}"/>
              </a:ext>
            </a:extLst>
          </p:cNvPr>
          <p:cNvSpPr txBox="1"/>
          <p:nvPr/>
        </p:nvSpPr>
        <p:spPr>
          <a:xfrm>
            <a:off x="808074" y="1180214"/>
            <a:ext cx="46987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分布式一致性与共识算法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028FE-8552-9A4E-8F4F-F9DAE978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74" y="2970269"/>
            <a:ext cx="4689051" cy="2622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F38C0-1E61-5741-9915-3683CC990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19" y="2970269"/>
            <a:ext cx="5245988" cy="26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55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8E8F72-C249-144B-9EE0-78CD78E8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49" y="2280118"/>
            <a:ext cx="7821596" cy="3716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11E92A-7A6C-3246-9505-EA9596A6D333}"/>
              </a:ext>
            </a:extLst>
          </p:cNvPr>
          <p:cNvSpPr txBox="1"/>
          <p:nvPr/>
        </p:nvSpPr>
        <p:spPr>
          <a:xfrm>
            <a:off x="1318437" y="1105786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/>
              <a:t>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804FD-2598-9448-92BD-FF0A31BD94E2}"/>
              </a:ext>
            </a:extLst>
          </p:cNvPr>
          <p:cNvSpPr txBox="1"/>
          <p:nvPr/>
        </p:nvSpPr>
        <p:spPr>
          <a:xfrm>
            <a:off x="2338512" y="1167341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不能同时保证一致性、可用性和分区容错性。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5940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AD4E76-F98A-EB49-BA57-8433C8FC6DCE}"/>
              </a:ext>
            </a:extLst>
          </p:cNvPr>
          <p:cNvSpPr txBox="1"/>
          <p:nvPr/>
        </p:nvSpPr>
        <p:spPr>
          <a:xfrm>
            <a:off x="1286539" y="1158949"/>
            <a:ext cx="500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分类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识别场景以外的对抗攻击</a:t>
            </a:r>
            <a:endParaRPr lang="en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75D1E-E384-914B-9CFB-FFEAF84B0FDD}"/>
              </a:ext>
            </a:extLst>
          </p:cNvPr>
          <p:cNvSpPr txBox="1"/>
          <p:nvPr/>
        </p:nvSpPr>
        <p:spPr>
          <a:xfrm>
            <a:off x="2062716" y="2274838"/>
            <a:ext cx="66479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在自编码器和生成模型上的攻击</a:t>
            </a:r>
          </a:p>
          <a:p>
            <a:endParaRPr lang="en-US" altLang="zh-CN" sz="3600" dirty="0"/>
          </a:p>
          <a:p>
            <a:r>
              <a:rPr lang="zh-CN" altLang="en-US" sz="3600" dirty="0"/>
              <a:t>在</a:t>
            </a:r>
            <a:r>
              <a:rPr lang="en-US" altLang="zh-CN" sz="3600" dirty="0"/>
              <a:t>RNN</a:t>
            </a:r>
            <a:r>
              <a:rPr lang="zh-CN" altLang="en-US" sz="3600" dirty="0"/>
              <a:t>上的攻击</a:t>
            </a:r>
          </a:p>
          <a:p>
            <a:endParaRPr lang="en-US" altLang="zh-CN" sz="3600" dirty="0"/>
          </a:p>
          <a:p>
            <a:r>
              <a:rPr lang="zh-CN" altLang="en-US" sz="3600" dirty="0"/>
              <a:t>在深度强化学习上的攻击</a:t>
            </a:r>
          </a:p>
          <a:p>
            <a:endParaRPr lang="en-US" altLang="zh-CN" sz="3600" dirty="0"/>
          </a:p>
          <a:p>
            <a:r>
              <a:rPr lang="zh-CN" altLang="en-US" sz="3600" dirty="0"/>
              <a:t>在语义切割和物体检测上的攻击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23036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CAB3E-3584-4E48-AA88-EF22E16F9A39}"/>
              </a:ext>
            </a:extLst>
          </p:cNvPr>
          <p:cNvSpPr txBox="1"/>
          <p:nvPr/>
        </p:nvSpPr>
        <p:spPr>
          <a:xfrm>
            <a:off x="1169581" y="123337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共识算法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7FB7F-4DC0-9B43-9B35-0470B47E66BA}"/>
              </a:ext>
            </a:extLst>
          </p:cNvPr>
          <p:cNvSpPr txBox="1"/>
          <p:nvPr/>
        </p:nvSpPr>
        <p:spPr>
          <a:xfrm>
            <a:off x="1403498" y="2732567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Paxos</a:t>
            </a:r>
            <a:r>
              <a:rPr lang="zh-CN" altLang="en-US" sz="2800" dirty="0"/>
              <a:t>（</a:t>
            </a:r>
            <a:r>
              <a:rPr lang="en-US" altLang="zh-CN" sz="2800" dirty="0"/>
              <a:t>zookeeper</a:t>
            </a:r>
            <a:r>
              <a:rPr lang="zh-CN" altLang="en-US" sz="2800" dirty="0"/>
              <a:t>）</a:t>
            </a:r>
            <a:endParaRPr lang="en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4FBAA-BA07-5D44-8982-287BFA201C67}"/>
              </a:ext>
            </a:extLst>
          </p:cNvPr>
          <p:cNvSpPr txBox="1"/>
          <p:nvPr/>
        </p:nvSpPr>
        <p:spPr>
          <a:xfrm>
            <a:off x="1403498" y="3602214"/>
            <a:ext cx="292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Raft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etcd</a:t>
            </a:r>
            <a:r>
              <a:rPr lang="zh-CN" altLang="en-US" sz="2800" dirty="0"/>
              <a:t> </a:t>
            </a:r>
            <a:r>
              <a:rPr lang="en-US" altLang="zh-CN" sz="2800" dirty="0" err="1"/>
              <a:t>redis</a:t>
            </a:r>
            <a:r>
              <a:rPr lang="zh-CN" altLang="en-US" sz="2800" dirty="0"/>
              <a:t>）</a:t>
            </a:r>
            <a:endParaRPr lang="en-C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DEE9F-309F-5247-A7E7-A6E46F8271AF}"/>
              </a:ext>
            </a:extLst>
          </p:cNvPr>
          <p:cNvSpPr txBox="1"/>
          <p:nvPr/>
        </p:nvSpPr>
        <p:spPr>
          <a:xfrm>
            <a:off x="1397673" y="4471861"/>
            <a:ext cx="2800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POW</a:t>
            </a:r>
            <a:r>
              <a:rPr lang="zh-CN" altLang="en-US" sz="2800" dirty="0"/>
              <a:t>（区块链）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157764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EE3EE-E793-554F-A7D8-2DA347F72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69" y="760523"/>
            <a:ext cx="7966189" cy="53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38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99C825-BF85-1A48-B40B-2B5768F3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28" y="2572931"/>
            <a:ext cx="9933156" cy="3009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62FA44-822D-BE43-B73B-1F78C2FD8D24}"/>
              </a:ext>
            </a:extLst>
          </p:cNvPr>
          <p:cNvSpPr txBox="1"/>
          <p:nvPr/>
        </p:nvSpPr>
        <p:spPr>
          <a:xfrm>
            <a:off x="1084521" y="1180214"/>
            <a:ext cx="4243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/>
              <a:t>MULTI</a:t>
            </a:r>
            <a:r>
              <a:rPr lang="en-US" altLang="zh-CN" sz="3200" dirty="0"/>
              <a:t>-PAXOS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RAFT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1417799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A44EE-40AA-B740-92F7-6EE7BBA9515A}"/>
              </a:ext>
            </a:extLst>
          </p:cNvPr>
          <p:cNvSpPr txBox="1"/>
          <p:nvPr/>
        </p:nvSpPr>
        <p:spPr>
          <a:xfrm>
            <a:off x="788565" y="612396"/>
            <a:ext cx="923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POW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D329F-F42A-F847-94AA-A7B2BDAE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1343810"/>
            <a:ext cx="9712749" cy="1734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161E8-1629-0C4F-BB53-B0789BDD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5" y="3631206"/>
            <a:ext cx="9686799" cy="17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7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0B1C2B-D86C-8145-84F9-89B41A4E124C}"/>
              </a:ext>
            </a:extLst>
          </p:cNvPr>
          <p:cNvSpPr/>
          <p:nvPr/>
        </p:nvSpPr>
        <p:spPr>
          <a:xfrm>
            <a:off x="350875" y="1054028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414141"/>
                </a:solidFill>
                <a:latin typeface="-apple-system"/>
              </a:rPr>
              <a:t>对抗攻击防御上存在三个主要方向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FE75F-D294-274E-BB69-CAF16C7B987B}"/>
              </a:ext>
            </a:extLst>
          </p:cNvPr>
          <p:cNvSpPr txBox="1"/>
          <p:nvPr/>
        </p:nvSpPr>
        <p:spPr>
          <a:xfrm>
            <a:off x="350875" y="2541182"/>
            <a:ext cx="1179040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）在学习过程中修改训练过程或者修改输入样本。</a:t>
            </a:r>
          </a:p>
          <a:p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）修改网络，例如添加更多层</a:t>
            </a:r>
            <a:r>
              <a:rPr lang="en-US" altLang="zh-CN" sz="3200" dirty="0"/>
              <a:t>/</a:t>
            </a:r>
            <a:r>
              <a:rPr lang="zh-CN" altLang="en-US" sz="3200" dirty="0"/>
              <a:t>子网络、改变损失</a:t>
            </a:r>
            <a:r>
              <a:rPr lang="en-US" altLang="zh-CN" sz="3200" dirty="0"/>
              <a:t>/</a:t>
            </a:r>
            <a:r>
              <a:rPr lang="zh-CN" altLang="en-US" sz="3200" dirty="0"/>
              <a:t>激活函数等。</a:t>
            </a:r>
          </a:p>
          <a:p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）当分类未见过的样本时，用外部模型作为附加网络。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5992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0900" y="1434465"/>
            <a:ext cx="64166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/>
              <a:t>Composite Adversarial Attacks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5045" y="5517515"/>
            <a:ext cx="4782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论文地址：https://arxiv.org/pdf/2012.05434.pdf</a:t>
            </a:r>
          </a:p>
          <a:p>
            <a:pPr algn="l"/>
            <a:r>
              <a:rPr lang="zh-CN" altLang="en-US"/>
              <a:t>代码地址：https://github.com/vtddggg/CAA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8B971-DBD0-3D49-AA9B-10FB61F5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66" y="701305"/>
            <a:ext cx="9453358" cy="1754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7E55F-D451-1746-9DD2-3590B1A4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66" y="2925431"/>
            <a:ext cx="10353942" cy="273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0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0650" y="1116965"/>
            <a:ext cx="30778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/>
              <a:t>NSGA-II选择算法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11655" y="2259965"/>
            <a:ext cx="4254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快速非支配排序（选择最优）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11655" y="306705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个体拥挤距离（保持多样性）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11655" y="4055745"/>
            <a:ext cx="5652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精英策略选择（提高优化的精度）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6805" y="1271905"/>
            <a:ext cx="7829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多目标遗传算法中根据 非支配的Rank值和拥挤度进行排序 选择保留的个体。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6805" y="1967865"/>
            <a:ext cx="2213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Pareto</a:t>
            </a:r>
            <a:r>
              <a:rPr lang="zh-CN" altLang="en-US" sz="2800" dirty="0"/>
              <a:t>最优解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06805" y="2746475"/>
            <a:ext cx="99501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对于Rank值，首先我们将解集中的 所有不能被任何其他的解支配的解集 </a:t>
            </a:r>
          </a:p>
          <a:p>
            <a:pPr algn="l"/>
            <a:r>
              <a:rPr lang="zh-CN" altLang="en-US" sz="2400" dirty="0"/>
              <a:t>挑出来设为Rank0，然后将这些解从解集中排除，考虑剩下所有解中 所有</a:t>
            </a:r>
          </a:p>
          <a:p>
            <a:pPr algn="l"/>
            <a:r>
              <a:rPr lang="zh-CN" altLang="en-US" sz="2400" dirty="0"/>
              <a:t>不能被任何其他的解支配的解集 挑出来设为Rank1，...通过支配关系将解</a:t>
            </a:r>
          </a:p>
          <a:p>
            <a:pPr algn="l"/>
            <a:r>
              <a:rPr lang="zh-CN" altLang="en-US" sz="2400" dirty="0"/>
              <a:t>集中所有的解进行排序，得到所有解的等级。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9726" y="5006906"/>
            <a:ext cx="1037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在选择的过程中我们设定 每次迭代种群中个体的数量N是定值 ，而每次挑选</a:t>
            </a:r>
          </a:p>
          <a:p>
            <a:pPr algn="l"/>
            <a:r>
              <a:rPr lang="zh-CN" altLang="en-US" sz="2400" dirty="0"/>
              <a:t>时，先挑选表现最好的解--即Rank0的解，接着是Rank1,Rank2,Rank3...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115" y="1108710"/>
            <a:ext cx="9166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为了判定同一个Rank层的解的好坏，设置 拥挤度 作为同Rank非支配解集中解的评价标准。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05" y="2801620"/>
            <a:ext cx="6686550" cy="3590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9115" y="1778000"/>
            <a:ext cx="9167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遗传算法有自动收敛的性质，所以为了保证解的多样性，我们往往希望同一Rank层中的解能够相互分开，所以设置了 拥挤度 这个概念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8786</TotalTime>
  <Words>817</Words>
  <Application>Microsoft Macintosh PowerPoint</Application>
  <PresentationFormat>Widescreen</PresentationFormat>
  <Paragraphs>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GAN生成对抗样本</vt:lpstr>
      <vt:lpstr>对抗样本的生成方式</vt:lpstr>
      <vt:lpstr>对抗样本介绍</vt:lpstr>
      <vt:lpstr>PowerPoint Presentation</vt:lpstr>
      <vt:lpstr>主要贡献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Microsoft Office User</cp:lastModifiedBy>
  <cp:revision>104</cp:revision>
  <dcterms:created xsi:type="dcterms:W3CDTF">2016-11-19T00:46:32Z</dcterms:created>
  <dcterms:modified xsi:type="dcterms:W3CDTF">2021-04-13T03:39:38Z</dcterms:modified>
</cp:coreProperties>
</file>