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vsdx" ContentType="application/vnd.ms-visio.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81" r:id="rId9"/>
    <p:sldId id="267" r:id="rId10"/>
    <p:sldId id="296" r:id="rId11"/>
    <p:sldId id="268" r:id="rId12"/>
    <p:sldId id="297" r:id="rId13"/>
    <p:sldId id="298" r:id="rId14"/>
    <p:sldId id="299" r:id="rId15"/>
    <p:sldId id="300" r:id="rId16"/>
    <p:sldId id="273" r:id="rId17"/>
    <p:sldId id="278" r:id="rId18"/>
  </p:sldIdLst>
  <p:sldSz cx="9144000" cy="5143500" type="screen16x9"/>
  <p:notesSz cx="6858000" cy="9144000"/>
  <p:embeddedFontLst>
    <p:embeddedFont>
      <p:font typeface="Chivo" panose="020B0604020202020204" charset="0"/>
      <p:regular r:id="rId21"/>
      <p:bold r:id="rId22"/>
      <p:italic r:id="rId23"/>
      <p:boldItalic r:id="rId24"/>
    </p:embeddedFont>
    <p:embeddedFont>
      <p:font typeface="Roboto Slab" panose="020F0502020204030204" pitchFamily="2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9880"/>
    <a:srgbClr val="34A688"/>
    <a:srgbClr val="8BD9C1"/>
    <a:srgbClr val="F0FAF7"/>
    <a:srgbClr val="8BCB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E3C9FA-EBAD-4885-90D2-0F3138BC2D0D}">
  <a:tblStyle styleId="{2EE3C9FA-EBAD-4885-90D2-0F3138BC2D0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09DB0D9-0BB1-4054-9C9A-B231B8B04CD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63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744D38-4003-1815-348A-B2AFDD5C97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1845F5F-2E78-F730-266B-D078EBF7113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319810-D456-4CFE-A9F8-6851D37D430C}" type="datetime1">
              <a:rPr lang="es-ES" smtClean="0"/>
              <a:t>25/03/2025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EC6141-5EDC-6871-A298-027E740B93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21A33F3-DFEA-8025-278F-216E1B06B2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BEF43-87BC-45FB-9275-D8B43FBDF60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1185196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hf hdr="0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4cc2fa6589_1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4cc2fa6589_1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cad37fb25d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cad37fb25d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11" name="Google Shape;11;p2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457200" y="799275"/>
            <a:ext cx="5486400" cy="3182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2pPr>
            <a:lvl3pPr lvl="2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3pPr>
            <a:lvl4pPr lvl="3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4pPr>
            <a:lvl5pPr lvl="4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5pPr>
            <a:lvl6pPr lvl="5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6pPr>
            <a:lvl7pPr lvl="6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7pPr>
            <a:lvl8pPr lvl="7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8pPr>
            <a:lvl9pPr lvl="8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120" y="-200"/>
            <a:ext cx="9143821" cy="5142886"/>
            <a:chOff x="2973586" y="5250656"/>
            <a:chExt cx="2856819" cy="1606800"/>
          </a:xfrm>
        </p:grpSpPr>
        <p:sp>
          <p:nvSpPr>
            <p:cNvPr id="22" name="Google Shape;22;p3"/>
            <p:cNvSpPr/>
            <p:nvPr/>
          </p:nvSpPr>
          <p:spPr>
            <a:xfrm>
              <a:off x="2973586" y="6221960"/>
              <a:ext cx="2856819" cy="635496"/>
            </a:xfrm>
            <a:custGeom>
              <a:avLst/>
              <a:gdLst/>
              <a:ahLst/>
              <a:cxnLst/>
              <a:rect l="l" t="t" r="r" b="b"/>
              <a:pathLst>
                <a:path w="2856819" h="635496" extrusionOk="0">
                  <a:moveTo>
                    <a:pt x="0" y="636040"/>
                  </a:moveTo>
                  <a:lnTo>
                    <a:pt x="2856819" y="636040"/>
                  </a:lnTo>
                  <a:lnTo>
                    <a:pt x="2856819" y="0"/>
                  </a:lnTo>
                  <a:lnTo>
                    <a:pt x="0" y="503857"/>
                  </a:lnTo>
                  <a:lnTo>
                    <a:pt x="0" y="6360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2973586" y="6067738"/>
              <a:ext cx="642784" cy="385464"/>
            </a:xfrm>
            <a:custGeom>
              <a:avLst/>
              <a:gdLst/>
              <a:ahLst/>
              <a:cxnLst/>
              <a:rect l="l" t="t" r="r" b="b"/>
              <a:pathLst>
                <a:path w="642784" h="385464" extrusionOk="0">
                  <a:moveTo>
                    <a:pt x="0" y="113368"/>
                  </a:moveTo>
                  <a:lnTo>
                    <a:pt x="0" y="385724"/>
                  </a:lnTo>
                  <a:lnTo>
                    <a:pt x="642784" y="272355"/>
                  </a:lnTo>
                  <a:lnTo>
                    <a:pt x="642784" y="0"/>
                  </a:lnTo>
                  <a:lnTo>
                    <a:pt x="0" y="113368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378302" y="5250656"/>
              <a:ext cx="1781048" cy="314027"/>
            </a:xfrm>
            <a:custGeom>
              <a:avLst/>
              <a:gdLst/>
              <a:ahLst/>
              <a:cxnLst/>
              <a:rect l="l" t="t" r="r" b="b"/>
              <a:pathLst>
                <a:path w="1781048" h="314027" extrusionOk="0">
                  <a:moveTo>
                    <a:pt x="238155" y="0"/>
                  </a:moveTo>
                  <a:lnTo>
                    <a:pt x="0" y="42004"/>
                  </a:lnTo>
                  <a:lnTo>
                    <a:pt x="0" y="314359"/>
                  </a:lnTo>
                  <a:lnTo>
                    <a:pt x="1782389" y="0"/>
                  </a:lnTo>
                  <a:lnTo>
                    <a:pt x="23815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4790344" y="5404894"/>
              <a:ext cx="1040060" cy="455414"/>
            </a:xfrm>
            <a:custGeom>
              <a:avLst/>
              <a:gdLst/>
              <a:ahLst/>
              <a:cxnLst/>
              <a:rect l="l" t="t" r="r" b="b"/>
              <a:pathLst>
                <a:path w="1040060" h="455414" extrusionOk="0">
                  <a:moveTo>
                    <a:pt x="1040061" y="0"/>
                  </a:moveTo>
                  <a:lnTo>
                    <a:pt x="0" y="184194"/>
                  </a:lnTo>
                  <a:lnTo>
                    <a:pt x="0" y="456550"/>
                  </a:lnTo>
                  <a:lnTo>
                    <a:pt x="1040061" y="272355"/>
                  </a:lnTo>
                  <a:lnTo>
                    <a:pt x="1040061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>
              <a:off x="2973586" y="6263466"/>
              <a:ext cx="1077258" cy="461367"/>
            </a:xfrm>
            <a:custGeom>
              <a:avLst/>
              <a:gdLst/>
              <a:ahLst/>
              <a:cxnLst/>
              <a:rect l="l" t="t" r="r" b="b"/>
              <a:pathLst>
                <a:path w="1077258" h="461367" extrusionOk="0">
                  <a:moveTo>
                    <a:pt x="0" y="189996"/>
                  </a:moveTo>
                  <a:lnTo>
                    <a:pt x="0" y="462351"/>
                  </a:lnTo>
                  <a:lnTo>
                    <a:pt x="1077259" y="272355"/>
                  </a:lnTo>
                  <a:lnTo>
                    <a:pt x="1077259" y="0"/>
                  </a:lnTo>
                  <a:lnTo>
                    <a:pt x="0" y="189996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5531332" y="5949605"/>
              <a:ext cx="299073" cy="324445"/>
            </a:xfrm>
            <a:custGeom>
              <a:avLst/>
              <a:gdLst/>
              <a:ahLst/>
              <a:cxnLst/>
              <a:rect l="l" t="t" r="r" b="b"/>
              <a:pathLst>
                <a:path w="299073" h="324445" extrusionOk="0">
                  <a:moveTo>
                    <a:pt x="299073" y="0"/>
                  </a:moveTo>
                  <a:lnTo>
                    <a:pt x="0" y="52748"/>
                  </a:lnTo>
                  <a:lnTo>
                    <a:pt x="0" y="325103"/>
                  </a:lnTo>
                  <a:lnTo>
                    <a:pt x="299073" y="272355"/>
                  </a:lnTo>
                  <a:lnTo>
                    <a:pt x="299073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3613394" y="5425142"/>
              <a:ext cx="557972" cy="370582"/>
            </a:xfrm>
            <a:custGeom>
              <a:avLst/>
              <a:gdLst/>
              <a:ahLst/>
              <a:cxnLst/>
              <a:rect l="l" t="t" r="r" b="b"/>
              <a:pathLst>
                <a:path w="557972" h="370582" extrusionOk="0">
                  <a:moveTo>
                    <a:pt x="0" y="98410"/>
                  </a:moveTo>
                  <a:lnTo>
                    <a:pt x="0" y="370765"/>
                  </a:lnTo>
                  <a:lnTo>
                    <a:pt x="557973" y="272355"/>
                  </a:lnTo>
                  <a:lnTo>
                    <a:pt x="557973" y="0"/>
                  </a:lnTo>
                  <a:lnTo>
                    <a:pt x="0" y="9841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5636975" y="5677250"/>
              <a:ext cx="193430" cy="305097"/>
            </a:xfrm>
            <a:custGeom>
              <a:avLst/>
              <a:gdLst/>
              <a:ahLst/>
              <a:cxnLst/>
              <a:rect l="l" t="t" r="r" b="b"/>
              <a:pathLst>
                <a:path w="193430" h="305097" extrusionOk="0">
                  <a:moveTo>
                    <a:pt x="193430" y="0"/>
                  </a:moveTo>
                  <a:lnTo>
                    <a:pt x="0" y="34116"/>
                  </a:lnTo>
                  <a:lnTo>
                    <a:pt x="0" y="306471"/>
                  </a:lnTo>
                  <a:lnTo>
                    <a:pt x="193430" y="272355"/>
                  </a:lnTo>
                  <a:lnTo>
                    <a:pt x="19343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" name="Google Shape;30;p3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>
            <a:endParaRPr/>
          </a:p>
        </p:txBody>
      </p:sp>
      <p:sp>
        <p:nvSpPr>
          <p:cNvPr id="31" name="Google Shape;31;p3"/>
          <p:cNvSpPr txBox="1">
            <a:spLocks noGrp="1"/>
          </p:cNvSpPr>
          <p:nvPr>
            <p:ph type="subTitle" idx="1"/>
          </p:nvPr>
        </p:nvSpPr>
        <p:spPr>
          <a:xfrm>
            <a:off x="457200" y="2763852"/>
            <a:ext cx="5486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oogle Shape;33;p4"/>
          <p:cNvGrpSpPr/>
          <p:nvPr/>
        </p:nvGrpSpPr>
        <p:grpSpPr>
          <a:xfrm>
            <a:off x="-238" y="-200"/>
            <a:ext cx="9143821" cy="5143302"/>
            <a:chOff x="6316957" y="5250656"/>
            <a:chExt cx="2856819" cy="1606930"/>
          </a:xfrm>
        </p:grpSpPr>
        <p:sp>
          <p:nvSpPr>
            <p:cNvPr id="34" name="Google Shape;34;p4"/>
            <p:cNvSpPr/>
            <p:nvPr/>
          </p:nvSpPr>
          <p:spPr>
            <a:xfrm>
              <a:off x="6316957" y="6351571"/>
              <a:ext cx="2856819" cy="506015"/>
            </a:xfrm>
            <a:custGeom>
              <a:avLst/>
              <a:gdLst/>
              <a:ahLst/>
              <a:cxnLst/>
              <a:rect l="l" t="t" r="r" b="b"/>
              <a:pathLst>
                <a:path w="2856819" h="506015" extrusionOk="0">
                  <a:moveTo>
                    <a:pt x="0" y="506429"/>
                  </a:moveTo>
                  <a:lnTo>
                    <a:pt x="2856819" y="506429"/>
                  </a:lnTo>
                  <a:lnTo>
                    <a:pt x="2856819" y="0"/>
                  </a:lnTo>
                  <a:lnTo>
                    <a:pt x="0" y="503856"/>
                  </a:lnTo>
                  <a:lnTo>
                    <a:pt x="0" y="5064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7306428" y="5250656"/>
              <a:ext cx="1434361" cy="253007"/>
            </a:xfrm>
            <a:custGeom>
              <a:avLst/>
              <a:gdLst/>
              <a:ahLst/>
              <a:cxnLst/>
              <a:rect l="l" t="t" r="r" b="b"/>
              <a:pathLst>
                <a:path w="1434361" h="253007" extrusionOk="0">
                  <a:moveTo>
                    <a:pt x="481099" y="0"/>
                  </a:moveTo>
                  <a:lnTo>
                    <a:pt x="0" y="84851"/>
                  </a:lnTo>
                  <a:lnTo>
                    <a:pt x="0" y="253027"/>
                  </a:lnTo>
                  <a:lnTo>
                    <a:pt x="1434642" y="0"/>
                  </a:lnTo>
                  <a:lnTo>
                    <a:pt x="481099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16957" y="6512738"/>
              <a:ext cx="989471" cy="342304"/>
            </a:xfrm>
            <a:custGeom>
              <a:avLst/>
              <a:gdLst/>
              <a:ahLst/>
              <a:cxnLst/>
              <a:rect l="l" t="t" r="r" b="b"/>
              <a:pathLst>
                <a:path w="989471" h="342304" extrusionOk="0">
                  <a:moveTo>
                    <a:pt x="0" y="174513"/>
                  </a:moveTo>
                  <a:lnTo>
                    <a:pt x="0" y="342688"/>
                  </a:lnTo>
                  <a:lnTo>
                    <a:pt x="989471" y="168176"/>
                  </a:lnTo>
                  <a:lnTo>
                    <a:pt x="989471" y="0"/>
                  </a:lnTo>
                  <a:lnTo>
                    <a:pt x="0" y="174513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8885118" y="6183395"/>
              <a:ext cx="288657" cy="218777"/>
            </a:xfrm>
            <a:custGeom>
              <a:avLst/>
              <a:gdLst/>
              <a:ahLst/>
              <a:cxnLst/>
              <a:rect l="l" t="t" r="r" b="b"/>
              <a:pathLst>
                <a:path w="288657" h="218777" extrusionOk="0">
                  <a:moveTo>
                    <a:pt x="288658" y="0"/>
                  </a:moveTo>
                  <a:lnTo>
                    <a:pt x="0" y="50911"/>
                  </a:lnTo>
                  <a:lnTo>
                    <a:pt x="0" y="219087"/>
                  </a:lnTo>
                  <a:lnTo>
                    <a:pt x="288658" y="168176"/>
                  </a:lnTo>
                  <a:lnTo>
                    <a:pt x="28865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6316957" y="6431950"/>
              <a:ext cx="493991" cy="254496"/>
            </a:xfrm>
            <a:custGeom>
              <a:avLst/>
              <a:gdLst/>
              <a:ahLst/>
              <a:cxnLst/>
              <a:rect l="l" t="t" r="r" b="b"/>
              <a:pathLst>
                <a:path w="493991" h="254496" extrusionOk="0">
                  <a:moveTo>
                    <a:pt x="0" y="87125"/>
                  </a:moveTo>
                  <a:lnTo>
                    <a:pt x="0" y="255301"/>
                  </a:lnTo>
                  <a:lnTo>
                    <a:pt x="493992" y="168176"/>
                  </a:lnTo>
                  <a:lnTo>
                    <a:pt x="493992" y="0"/>
                  </a:lnTo>
                  <a:lnTo>
                    <a:pt x="0" y="871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9029447" y="6015219"/>
              <a:ext cx="144328" cy="193476"/>
            </a:xfrm>
            <a:custGeom>
              <a:avLst/>
              <a:gdLst/>
              <a:ahLst/>
              <a:cxnLst/>
              <a:rect l="l" t="t" r="r" b="b"/>
              <a:pathLst>
                <a:path w="144328" h="193476" extrusionOk="0">
                  <a:moveTo>
                    <a:pt x="144329" y="0"/>
                  </a:moveTo>
                  <a:lnTo>
                    <a:pt x="0" y="25456"/>
                  </a:lnTo>
                  <a:lnTo>
                    <a:pt x="0" y="193632"/>
                  </a:lnTo>
                  <a:lnTo>
                    <a:pt x="144329" y="168176"/>
                  </a:lnTo>
                  <a:lnTo>
                    <a:pt x="144329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8224479" y="5847043"/>
              <a:ext cx="949297" cy="334863"/>
            </a:xfrm>
            <a:custGeom>
              <a:avLst/>
              <a:gdLst/>
              <a:ahLst/>
              <a:cxnLst/>
              <a:rect l="l" t="t" r="r" b="b"/>
              <a:pathLst>
                <a:path w="949297" h="334863" extrusionOk="0">
                  <a:moveTo>
                    <a:pt x="949297" y="0"/>
                  </a:moveTo>
                  <a:lnTo>
                    <a:pt x="0" y="167427"/>
                  </a:lnTo>
                  <a:lnTo>
                    <a:pt x="0" y="335603"/>
                  </a:lnTo>
                  <a:lnTo>
                    <a:pt x="949297" y="168176"/>
                  </a:lnTo>
                  <a:lnTo>
                    <a:pt x="949297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6677035" y="5840035"/>
              <a:ext cx="629392" cy="278308"/>
            </a:xfrm>
            <a:custGeom>
              <a:avLst/>
              <a:gdLst/>
              <a:ahLst/>
              <a:cxnLst/>
              <a:rect l="l" t="t" r="r" b="b"/>
              <a:pathLst>
                <a:path w="629392" h="278308" extrusionOk="0">
                  <a:moveTo>
                    <a:pt x="0" y="111005"/>
                  </a:moveTo>
                  <a:lnTo>
                    <a:pt x="0" y="279181"/>
                  </a:lnTo>
                  <a:lnTo>
                    <a:pt x="629393" y="168176"/>
                  </a:lnTo>
                  <a:lnTo>
                    <a:pt x="629393" y="0"/>
                  </a:lnTo>
                  <a:lnTo>
                    <a:pt x="0" y="11100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4"/>
            <p:cNvSpPr/>
            <p:nvPr/>
          </p:nvSpPr>
          <p:spPr>
            <a:xfrm>
              <a:off x="6316957" y="5716734"/>
              <a:ext cx="735035" cy="297656"/>
            </a:xfrm>
            <a:custGeom>
              <a:avLst/>
              <a:gdLst/>
              <a:ahLst/>
              <a:cxnLst/>
              <a:rect l="l" t="t" r="r" b="b"/>
              <a:pathLst>
                <a:path w="735035" h="297656" extrusionOk="0">
                  <a:moveTo>
                    <a:pt x="0" y="129638"/>
                  </a:moveTo>
                  <a:lnTo>
                    <a:pt x="0" y="297814"/>
                  </a:lnTo>
                  <a:lnTo>
                    <a:pt x="735036" y="168176"/>
                  </a:lnTo>
                  <a:lnTo>
                    <a:pt x="735036" y="0"/>
                  </a:lnTo>
                  <a:lnTo>
                    <a:pt x="0" y="129638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4"/>
            <p:cNvSpPr/>
            <p:nvPr/>
          </p:nvSpPr>
          <p:spPr>
            <a:xfrm>
              <a:off x="8703591" y="5342516"/>
              <a:ext cx="470184" cy="250031"/>
            </a:xfrm>
            <a:custGeom>
              <a:avLst/>
              <a:gdLst/>
              <a:ahLst/>
              <a:cxnLst/>
              <a:rect l="l" t="t" r="r" b="b"/>
              <a:pathLst>
                <a:path w="470184" h="250031" extrusionOk="0">
                  <a:moveTo>
                    <a:pt x="470185" y="0"/>
                  </a:moveTo>
                  <a:lnTo>
                    <a:pt x="0" y="82927"/>
                  </a:lnTo>
                  <a:lnTo>
                    <a:pt x="0" y="251103"/>
                  </a:lnTo>
                  <a:lnTo>
                    <a:pt x="470185" y="168176"/>
                  </a:lnTo>
                  <a:lnTo>
                    <a:pt x="4701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1006900" y="677700"/>
            <a:ext cx="4936800" cy="3409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4"/>
          <p:cNvSpPr txBox="1"/>
          <p:nvPr/>
        </p:nvSpPr>
        <p:spPr>
          <a:xfrm>
            <a:off x="239550" y="339696"/>
            <a:ext cx="777000" cy="6537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0">
                <a:solidFill>
                  <a:srgbClr val="FFFFFF"/>
                </a:solidFill>
                <a:latin typeface="Chivo"/>
                <a:ea typeface="Chivo"/>
                <a:cs typeface="Chivo"/>
                <a:sym typeface="Chivo"/>
              </a:rPr>
              <a:t>“</a:t>
            </a:r>
            <a:endParaRPr sz="10000">
              <a:solidFill>
                <a:srgbClr val="FFFFFF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46" name="Google Shape;46;p4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>
                <a:solidFill>
                  <a:srgbClr val="FFFFFF"/>
                </a:solidFill>
              </a:defRPr>
            </a:lvl1pPr>
            <a:lvl2pPr lvl="1">
              <a:buNone/>
              <a:defRPr>
                <a:solidFill>
                  <a:srgbClr val="FFFFFF"/>
                </a:solidFill>
              </a:defRPr>
            </a:lvl2pPr>
            <a:lvl3pPr lvl="2">
              <a:buNone/>
              <a:defRPr>
                <a:solidFill>
                  <a:srgbClr val="FFFFFF"/>
                </a:solidFill>
              </a:defRPr>
            </a:lvl3pPr>
            <a:lvl4pPr lvl="3">
              <a:buNone/>
              <a:defRPr>
                <a:solidFill>
                  <a:srgbClr val="FFFFFF"/>
                </a:solidFill>
              </a:defRPr>
            </a:lvl4pPr>
            <a:lvl5pPr lvl="4">
              <a:buNone/>
              <a:defRPr>
                <a:solidFill>
                  <a:srgbClr val="FFFFFF"/>
                </a:solidFill>
              </a:defRPr>
            </a:lvl5pPr>
            <a:lvl6pPr lvl="5">
              <a:buNone/>
              <a:defRPr>
                <a:solidFill>
                  <a:srgbClr val="FFFFFF"/>
                </a:solidFill>
              </a:defRPr>
            </a:lvl6pPr>
            <a:lvl7pPr lvl="6">
              <a:buNone/>
              <a:defRPr>
                <a:solidFill>
                  <a:srgbClr val="FFFFFF"/>
                </a:solidFill>
              </a:defRPr>
            </a:lvl7pPr>
            <a:lvl8pPr lvl="7">
              <a:buNone/>
              <a:defRPr>
                <a:solidFill>
                  <a:srgbClr val="FFFFFF"/>
                </a:solidFill>
              </a:defRPr>
            </a:lvl8pPr>
            <a:lvl9pPr lvl="8">
              <a:buNone/>
              <a:defRPr>
                <a:solidFill>
                  <a:srgbClr val="FFFFFF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oogle Shape;48;p5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49" name="Google Shape;49;p5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5" name="Google Shape;55;p5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▰"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6"/>
          <p:cNvGrpSpPr/>
          <p:nvPr/>
        </p:nvGrpSpPr>
        <p:grpSpPr>
          <a:xfrm>
            <a:off x="-239" y="-106"/>
            <a:ext cx="9143821" cy="5143317"/>
            <a:chOff x="6361595" y="2777133"/>
            <a:chExt cx="2856819" cy="1606935"/>
          </a:xfrm>
        </p:grpSpPr>
        <p:sp>
          <p:nvSpPr>
            <p:cNvPr id="60" name="Google Shape;60;p6"/>
            <p:cNvSpPr/>
            <p:nvPr/>
          </p:nvSpPr>
          <p:spPr>
            <a:xfrm>
              <a:off x="6361595" y="3328877"/>
              <a:ext cx="2856819" cy="1055191"/>
            </a:xfrm>
            <a:custGeom>
              <a:avLst/>
              <a:gdLst/>
              <a:ahLst/>
              <a:cxnLst/>
              <a:rect l="l" t="t" r="r" b="b"/>
              <a:pathLst>
                <a:path w="2856819" h="1055191" extrusionOk="0">
                  <a:moveTo>
                    <a:pt x="0" y="1055599"/>
                  </a:moveTo>
                  <a:lnTo>
                    <a:pt x="2856819" y="1055599"/>
                  </a:lnTo>
                  <a:lnTo>
                    <a:pt x="2856819" y="0"/>
                  </a:lnTo>
                  <a:lnTo>
                    <a:pt x="0" y="503854"/>
                  </a:lnTo>
                  <a:lnTo>
                    <a:pt x="0" y="105559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6"/>
            <p:cNvSpPr/>
            <p:nvPr/>
          </p:nvSpPr>
          <p:spPr>
            <a:xfrm>
              <a:off x="6361595" y="3581367"/>
              <a:ext cx="471672" cy="250031"/>
            </a:xfrm>
            <a:custGeom>
              <a:avLst/>
              <a:gdLst/>
              <a:ahLst/>
              <a:cxnLst/>
              <a:rect l="l" t="t" r="r" b="b"/>
              <a:pathLst>
                <a:path w="471672" h="250031" extrusionOk="0">
                  <a:moveTo>
                    <a:pt x="0" y="83189"/>
                  </a:moveTo>
                  <a:lnTo>
                    <a:pt x="0" y="251365"/>
                  </a:lnTo>
                  <a:lnTo>
                    <a:pt x="471673" y="168176"/>
                  </a:lnTo>
                  <a:lnTo>
                    <a:pt x="471673" y="0"/>
                  </a:lnTo>
                  <a:lnTo>
                    <a:pt x="0" y="831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6"/>
            <p:cNvSpPr/>
            <p:nvPr/>
          </p:nvSpPr>
          <p:spPr>
            <a:xfrm>
              <a:off x="8188769" y="3160702"/>
              <a:ext cx="1029645" cy="349746"/>
            </a:xfrm>
            <a:custGeom>
              <a:avLst/>
              <a:gdLst/>
              <a:ahLst/>
              <a:cxnLst/>
              <a:rect l="l" t="t" r="r" b="b"/>
              <a:pathLst>
                <a:path w="1029645" h="349746" extrusionOk="0">
                  <a:moveTo>
                    <a:pt x="1029645" y="0"/>
                  </a:moveTo>
                  <a:lnTo>
                    <a:pt x="0" y="181597"/>
                  </a:lnTo>
                  <a:lnTo>
                    <a:pt x="0" y="349773"/>
                  </a:lnTo>
                  <a:lnTo>
                    <a:pt x="1029645" y="168176"/>
                  </a:lnTo>
                  <a:lnTo>
                    <a:pt x="1029645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6361595" y="3343125"/>
              <a:ext cx="868949" cy="319980"/>
            </a:xfrm>
            <a:custGeom>
              <a:avLst/>
              <a:gdLst/>
              <a:ahLst/>
              <a:cxnLst/>
              <a:rect l="l" t="t" r="r" b="b"/>
              <a:pathLst>
                <a:path w="868949" h="319980" extrusionOk="0">
                  <a:moveTo>
                    <a:pt x="0" y="153256"/>
                  </a:moveTo>
                  <a:lnTo>
                    <a:pt x="0" y="321431"/>
                  </a:lnTo>
                  <a:lnTo>
                    <a:pt x="868949" y="168176"/>
                  </a:lnTo>
                  <a:lnTo>
                    <a:pt x="868949" y="0"/>
                  </a:lnTo>
                  <a:lnTo>
                    <a:pt x="0" y="15325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6361595" y="3286479"/>
              <a:ext cx="236580" cy="209847"/>
            </a:xfrm>
            <a:custGeom>
              <a:avLst/>
              <a:gdLst/>
              <a:ahLst/>
              <a:cxnLst/>
              <a:rect l="l" t="t" r="r" b="b"/>
              <a:pathLst>
                <a:path w="236580" h="209847" extrusionOk="0">
                  <a:moveTo>
                    <a:pt x="0" y="41725"/>
                  </a:moveTo>
                  <a:lnTo>
                    <a:pt x="0" y="209901"/>
                  </a:lnTo>
                  <a:lnTo>
                    <a:pt x="236580" y="168176"/>
                  </a:lnTo>
                  <a:lnTo>
                    <a:pt x="236580" y="0"/>
                  </a:lnTo>
                  <a:lnTo>
                    <a:pt x="0" y="4172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5" name="Google Shape;65;p6"/>
            <p:cNvSpPr/>
            <p:nvPr/>
          </p:nvSpPr>
          <p:spPr>
            <a:xfrm>
              <a:off x="8331610" y="2824350"/>
              <a:ext cx="886804" cy="324445"/>
            </a:xfrm>
            <a:custGeom>
              <a:avLst/>
              <a:gdLst/>
              <a:ahLst/>
              <a:cxnLst/>
              <a:rect l="l" t="t" r="r" b="b"/>
              <a:pathLst>
                <a:path w="886804" h="324445" extrusionOk="0">
                  <a:moveTo>
                    <a:pt x="886804" y="0"/>
                  </a:moveTo>
                  <a:lnTo>
                    <a:pt x="0" y="156405"/>
                  </a:lnTo>
                  <a:lnTo>
                    <a:pt x="0" y="324581"/>
                  </a:lnTo>
                  <a:lnTo>
                    <a:pt x="886804" y="168176"/>
                  </a:lnTo>
                  <a:lnTo>
                    <a:pt x="886804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" name="Google Shape;66;p6"/>
            <p:cNvSpPr/>
            <p:nvPr/>
          </p:nvSpPr>
          <p:spPr>
            <a:xfrm>
              <a:off x="6868978" y="2954026"/>
              <a:ext cx="660639" cy="284261"/>
            </a:xfrm>
            <a:custGeom>
              <a:avLst/>
              <a:gdLst/>
              <a:ahLst/>
              <a:cxnLst/>
              <a:rect l="l" t="t" r="r" b="b"/>
              <a:pathLst>
                <a:path w="660639" h="284261" extrusionOk="0">
                  <a:moveTo>
                    <a:pt x="0" y="116516"/>
                  </a:moveTo>
                  <a:lnTo>
                    <a:pt x="0" y="284692"/>
                  </a:lnTo>
                  <a:lnTo>
                    <a:pt x="660639" y="168176"/>
                  </a:lnTo>
                  <a:lnTo>
                    <a:pt x="660639" y="0"/>
                  </a:lnTo>
                  <a:lnTo>
                    <a:pt x="0" y="116516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7093655" y="2777133"/>
              <a:ext cx="1438825" cy="253007"/>
            </a:xfrm>
            <a:custGeom>
              <a:avLst/>
              <a:gdLst/>
              <a:ahLst/>
              <a:cxnLst/>
              <a:rect l="l" t="t" r="r" b="b"/>
              <a:pathLst>
                <a:path w="1438825" h="253007" extrusionOk="0">
                  <a:moveTo>
                    <a:pt x="485388" y="0"/>
                  </a:moveTo>
                  <a:lnTo>
                    <a:pt x="0" y="85607"/>
                  </a:lnTo>
                  <a:lnTo>
                    <a:pt x="0" y="253783"/>
                  </a:lnTo>
                  <a:lnTo>
                    <a:pt x="1438932" y="0"/>
                  </a:lnTo>
                  <a:lnTo>
                    <a:pt x="48538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457200" y="2394450"/>
            <a:ext cx="4114800" cy="420600"/>
          </a:xfrm>
          <a:prstGeom prst="rect">
            <a:avLst/>
          </a:prstGeom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body" idx="1"/>
          </p:nvPr>
        </p:nvSpPr>
        <p:spPr>
          <a:xfrm>
            <a:off x="3200400" y="2800175"/>
            <a:ext cx="5486400" cy="21189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55600" rtl="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Char char="▰"/>
              <a:defRPr sz="2000"/>
            </a:lvl9pPr>
          </a:lstStyle>
          <a:p>
            <a:endParaRPr/>
          </a:p>
        </p:txBody>
      </p:sp>
      <p:sp>
        <p:nvSpPr>
          <p:cNvPr id="70" name="Google Shape;70;p6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7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73" name="Google Shape;73;p7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7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7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body" idx="1"/>
          </p:nvPr>
        </p:nvSpPr>
        <p:spPr>
          <a:xfrm>
            <a:off x="320037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body" idx="2"/>
          </p:nvPr>
        </p:nvSpPr>
        <p:spPr>
          <a:xfrm>
            <a:off x="6193205" y="1909300"/>
            <a:ext cx="2493600" cy="3016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▰"/>
              <a:defRPr sz="1800"/>
            </a:lvl9pPr>
          </a:lstStyle>
          <a:p>
            <a:endParaRPr/>
          </a:p>
        </p:txBody>
      </p:sp>
      <p:sp>
        <p:nvSpPr>
          <p:cNvPr id="82" name="Google Shape;82;p7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8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85" name="Google Shape;85;p8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8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1" name="Google Shape;91;p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8"/>
          <p:cNvSpPr txBox="1">
            <a:spLocks noGrp="1"/>
          </p:cNvSpPr>
          <p:nvPr>
            <p:ph type="body" idx="1"/>
          </p:nvPr>
        </p:nvSpPr>
        <p:spPr>
          <a:xfrm>
            <a:off x="4572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3" name="Google Shape;93;p8"/>
          <p:cNvSpPr txBox="1">
            <a:spLocks noGrp="1"/>
          </p:cNvSpPr>
          <p:nvPr>
            <p:ph type="body" idx="2"/>
          </p:nvPr>
        </p:nvSpPr>
        <p:spPr>
          <a:xfrm>
            <a:off x="3290238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body" idx="3"/>
          </p:nvPr>
        </p:nvSpPr>
        <p:spPr>
          <a:xfrm>
            <a:off x="6123300" y="2383150"/>
            <a:ext cx="2563500" cy="221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▰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▰"/>
              <a:defRPr sz="1600"/>
            </a:lvl9pPr>
          </a:lstStyle>
          <a:p>
            <a:endParaRPr/>
          </a:p>
        </p:txBody>
      </p:sp>
      <p:sp>
        <p:nvSpPr>
          <p:cNvPr id="95" name="Google Shape;95;p8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7" name="Google Shape;97;p9"/>
          <p:cNvGrpSpPr/>
          <p:nvPr/>
        </p:nvGrpSpPr>
        <p:grpSpPr>
          <a:xfrm>
            <a:off x="-120" y="-106"/>
            <a:ext cx="9143821" cy="5143317"/>
            <a:chOff x="2973586" y="2777133"/>
            <a:chExt cx="2856819" cy="1606935"/>
          </a:xfrm>
        </p:grpSpPr>
        <p:sp>
          <p:nvSpPr>
            <p:cNvPr id="98" name="Google Shape;98;p9"/>
            <p:cNvSpPr/>
            <p:nvPr/>
          </p:nvSpPr>
          <p:spPr>
            <a:xfrm>
              <a:off x="2973586" y="2944901"/>
              <a:ext cx="2856819" cy="1439167"/>
            </a:xfrm>
            <a:custGeom>
              <a:avLst/>
              <a:gdLst/>
              <a:ahLst/>
              <a:cxnLst/>
              <a:rect l="l" t="t" r="r" b="b"/>
              <a:pathLst>
                <a:path w="2856819" h="1439167" extrusionOk="0">
                  <a:moveTo>
                    <a:pt x="0" y="1439576"/>
                  </a:moveTo>
                  <a:lnTo>
                    <a:pt x="2856819" y="1439576"/>
                  </a:lnTo>
                  <a:lnTo>
                    <a:pt x="2856819" y="0"/>
                  </a:lnTo>
                  <a:lnTo>
                    <a:pt x="0" y="503855"/>
                  </a:lnTo>
                  <a:lnTo>
                    <a:pt x="0" y="14395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3669936" y="2777133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2973586" y="2900141"/>
              <a:ext cx="249971" cy="211335"/>
            </a:xfrm>
            <a:custGeom>
              <a:avLst/>
              <a:gdLst/>
              <a:ahLst/>
              <a:cxnLst/>
              <a:rect l="l" t="t" r="r" b="b"/>
              <a:pathLst>
                <a:path w="249971" h="211335" extrusionOk="0">
                  <a:moveTo>
                    <a:pt x="0" y="44087"/>
                  </a:moveTo>
                  <a:lnTo>
                    <a:pt x="0" y="212263"/>
                  </a:lnTo>
                  <a:lnTo>
                    <a:pt x="249972" y="168176"/>
                  </a:lnTo>
                  <a:lnTo>
                    <a:pt x="249972" y="0"/>
                  </a:lnTo>
                  <a:lnTo>
                    <a:pt x="0" y="44087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2973586" y="3176135"/>
              <a:ext cx="592194" cy="272355"/>
            </a:xfrm>
            <a:custGeom>
              <a:avLst/>
              <a:gdLst/>
              <a:ahLst/>
              <a:cxnLst/>
              <a:rect l="l" t="t" r="r" b="b"/>
              <a:pathLst>
                <a:path w="592194" h="272355" extrusionOk="0">
                  <a:moveTo>
                    <a:pt x="0" y="104445"/>
                  </a:moveTo>
                  <a:lnTo>
                    <a:pt x="0" y="272620"/>
                  </a:lnTo>
                  <a:lnTo>
                    <a:pt x="592195" y="168176"/>
                  </a:lnTo>
                  <a:lnTo>
                    <a:pt x="592195" y="0"/>
                  </a:lnTo>
                  <a:lnTo>
                    <a:pt x="0" y="104445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5446520" y="2777133"/>
              <a:ext cx="383885" cy="235148"/>
            </a:xfrm>
            <a:custGeom>
              <a:avLst/>
              <a:gdLst/>
              <a:ahLst/>
              <a:cxnLst/>
              <a:rect l="l" t="t" r="r" b="b"/>
              <a:pathLst>
                <a:path w="383885" h="235148" extrusionOk="0">
                  <a:moveTo>
                    <a:pt x="383885" y="0"/>
                  </a:moveTo>
                  <a:lnTo>
                    <a:pt x="381571" y="0"/>
                  </a:lnTo>
                  <a:lnTo>
                    <a:pt x="0" y="67297"/>
                  </a:lnTo>
                  <a:lnTo>
                    <a:pt x="0" y="235473"/>
                  </a:lnTo>
                  <a:lnTo>
                    <a:pt x="383885" y="167768"/>
                  </a:lnTo>
                  <a:lnTo>
                    <a:pt x="383885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2973586" y="2964659"/>
              <a:ext cx="837702" cy="315515"/>
            </a:xfrm>
            <a:custGeom>
              <a:avLst/>
              <a:gdLst/>
              <a:ahLst/>
              <a:cxnLst/>
              <a:rect l="l" t="t" r="r" b="b"/>
              <a:pathLst>
                <a:path w="837702" h="315515" extrusionOk="0">
                  <a:moveTo>
                    <a:pt x="0" y="147745"/>
                  </a:moveTo>
                  <a:lnTo>
                    <a:pt x="0" y="315920"/>
                  </a:lnTo>
                  <a:lnTo>
                    <a:pt x="837703" y="168176"/>
                  </a:lnTo>
                  <a:lnTo>
                    <a:pt x="837703" y="0"/>
                  </a:lnTo>
                  <a:lnTo>
                    <a:pt x="0" y="147745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4" name="Google Shape;104;p9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9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Google Shape;116;p11"/>
          <p:cNvGrpSpPr/>
          <p:nvPr/>
        </p:nvGrpSpPr>
        <p:grpSpPr>
          <a:xfrm>
            <a:off x="-120" y="0"/>
            <a:ext cx="9143821" cy="5144623"/>
            <a:chOff x="2973586" y="0"/>
            <a:chExt cx="2856819" cy="1607343"/>
          </a:xfrm>
        </p:grpSpPr>
        <p:sp>
          <p:nvSpPr>
            <p:cNvPr id="117" name="Google Shape;117;p11"/>
            <p:cNvSpPr/>
            <p:nvPr/>
          </p:nvSpPr>
          <p:spPr>
            <a:xfrm>
              <a:off x="2973586" y="0"/>
              <a:ext cx="2856819" cy="1607343"/>
            </a:xfrm>
            <a:custGeom>
              <a:avLst/>
              <a:gdLst/>
              <a:ahLst/>
              <a:cxnLst/>
              <a:rect l="l" t="t" r="r" b="b"/>
              <a:pathLst>
                <a:path w="2856819" h="1607343" extrusionOk="0">
                  <a:moveTo>
                    <a:pt x="0" y="1607344"/>
                  </a:moveTo>
                  <a:lnTo>
                    <a:pt x="2856819" y="1607344"/>
                  </a:lnTo>
                  <a:lnTo>
                    <a:pt x="2856819" y="0"/>
                  </a:lnTo>
                  <a:lnTo>
                    <a:pt x="2854505" y="0"/>
                  </a:lnTo>
                  <a:lnTo>
                    <a:pt x="0" y="503447"/>
                  </a:lnTo>
                  <a:lnTo>
                    <a:pt x="0" y="160734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2973586" y="278850"/>
              <a:ext cx="319904" cy="223242"/>
            </a:xfrm>
            <a:custGeom>
              <a:avLst/>
              <a:gdLst/>
              <a:ahLst/>
              <a:cxnLst/>
              <a:rect l="l" t="t" r="r" b="b"/>
              <a:pathLst>
                <a:path w="319904" h="223242" extrusionOk="0">
                  <a:moveTo>
                    <a:pt x="0" y="56421"/>
                  </a:moveTo>
                  <a:lnTo>
                    <a:pt x="0" y="224597"/>
                  </a:lnTo>
                  <a:lnTo>
                    <a:pt x="319904" y="168176"/>
                  </a:lnTo>
                  <a:lnTo>
                    <a:pt x="319904" y="0"/>
                  </a:lnTo>
                  <a:lnTo>
                    <a:pt x="0" y="56421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1960"/>
                  </a:srgbClr>
                </a:gs>
                <a:gs pos="100000">
                  <a:srgbClr val="00001A">
                    <a:alpha val="7843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>
              <a:off x="4446633" y="0"/>
              <a:ext cx="1380795" cy="242589"/>
            </a:xfrm>
            <a:custGeom>
              <a:avLst/>
              <a:gdLst/>
              <a:ahLst/>
              <a:cxnLst/>
              <a:rect l="l" t="t" r="r" b="b"/>
              <a:pathLst>
                <a:path w="1380795" h="242589" extrusionOk="0">
                  <a:moveTo>
                    <a:pt x="427914" y="0"/>
                  </a:moveTo>
                  <a:lnTo>
                    <a:pt x="0" y="75471"/>
                  </a:lnTo>
                  <a:lnTo>
                    <a:pt x="0" y="243647"/>
                  </a:lnTo>
                  <a:lnTo>
                    <a:pt x="1381458" y="0"/>
                  </a:lnTo>
                  <a:lnTo>
                    <a:pt x="427914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705"/>
                  </a:srgbClr>
                </a:gs>
                <a:gs pos="100000">
                  <a:srgbClr val="FFFFFF">
                    <a:alpha val="11764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2973586" y="131406"/>
              <a:ext cx="202358" cy="202406"/>
            </a:xfrm>
            <a:custGeom>
              <a:avLst/>
              <a:gdLst/>
              <a:ahLst/>
              <a:cxnLst/>
              <a:rect l="l" t="t" r="r" b="b"/>
              <a:pathLst>
                <a:path w="202358" h="202406" extrusionOk="0">
                  <a:moveTo>
                    <a:pt x="0" y="35689"/>
                  </a:moveTo>
                  <a:lnTo>
                    <a:pt x="0" y="203865"/>
                  </a:lnTo>
                  <a:lnTo>
                    <a:pt x="202358" y="168176"/>
                  </a:lnTo>
                  <a:lnTo>
                    <a:pt x="202358" y="0"/>
                  </a:lnTo>
                  <a:lnTo>
                    <a:pt x="0" y="35689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11764"/>
                  </a:srgbClr>
                </a:gs>
                <a:gs pos="100000">
                  <a:srgbClr val="FFFFFF">
                    <a:alpha val="4705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3669936" y="0"/>
              <a:ext cx="1203732" cy="211335"/>
            </a:xfrm>
            <a:custGeom>
              <a:avLst/>
              <a:gdLst/>
              <a:ahLst/>
              <a:cxnLst/>
              <a:rect l="l" t="t" r="r" b="b"/>
              <a:pathLst>
                <a:path w="1203732" h="211335" extrusionOk="0">
                  <a:moveTo>
                    <a:pt x="251070" y="0"/>
                  </a:moveTo>
                  <a:lnTo>
                    <a:pt x="0" y="44281"/>
                  </a:lnTo>
                  <a:lnTo>
                    <a:pt x="0" y="212457"/>
                  </a:lnTo>
                  <a:lnTo>
                    <a:pt x="1204612" y="0"/>
                  </a:lnTo>
                  <a:lnTo>
                    <a:pt x="251070" y="0"/>
                  </a:lnTo>
                  <a:close/>
                </a:path>
              </a:pathLst>
            </a:custGeom>
            <a:gradFill>
              <a:gsLst>
                <a:gs pos="0">
                  <a:srgbClr val="00001A">
                    <a:alpha val="7843"/>
                  </a:srgbClr>
                </a:gs>
                <a:gs pos="100000">
                  <a:srgbClr val="00001A">
                    <a:alpha val="1960"/>
                  </a:srgbClr>
                </a:gs>
              </a:gsLst>
              <a:lin ang="599887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1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2"/>
            </a:gs>
            <a:gs pos="100000">
              <a:schemeClr val="accent1"/>
            </a:gs>
          </a:gsLst>
          <a:lin ang="0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200400" y="1909300"/>
            <a:ext cx="5486400" cy="276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259225" y="4674100"/>
            <a:ext cx="481500" cy="2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1pPr>
            <a:lvl2pPr lvl="1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2pPr>
            <a:lvl3pPr lvl="2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3pPr>
            <a:lvl4pPr lvl="3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4pPr>
            <a:lvl5pPr lvl="4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5pPr>
            <a:lvl6pPr lvl="5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6pPr>
            <a:lvl7pPr lvl="6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7pPr>
            <a:lvl8pPr lvl="7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8pPr>
            <a:lvl9pPr lvl="8">
              <a:buNone/>
              <a:defRPr sz="1200">
                <a:solidFill>
                  <a:schemeClr val="accent5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7" r:id="rId9"/>
  </p:sldLayoutIdLst>
  <p:transition>
    <p:fade thruBlk="1"/>
  </p:transition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package" Target="../embeddings/Microsoft_Visio_Drawing3.vsdx"/><Relationship Id="rId3" Type="http://schemas.openxmlformats.org/officeDocument/2006/relationships/image" Target="../media/image4.emf"/><Relationship Id="rId7" Type="http://schemas.openxmlformats.org/officeDocument/2006/relationships/image" Target="../media/image6.emf"/><Relationship Id="rId2" Type="http://schemas.openxmlformats.org/officeDocument/2006/relationships/package" Target="../embeddings/Microsoft_Visio_Drawing.vsdx"/><Relationship Id="rId1" Type="http://schemas.openxmlformats.org/officeDocument/2006/relationships/slideLayout" Target="../slideLayouts/slideLayout9.xml"/><Relationship Id="rId6" Type="http://schemas.openxmlformats.org/officeDocument/2006/relationships/package" Target="../embeddings/Microsoft_Visio_Drawing2.vsdx"/><Relationship Id="rId5" Type="http://schemas.openxmlformats.org/officeDocument/2006/relationships/image" Target="../media/image5.emf"/><Relationship Id="rId4" Type="http://schemas.openxmlformats.org/officeDocument/2006/relationships/package" Target="../embeddings/Microsoft_Visio_Drawing1.vsdx"/><Relationship Id="rId9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package" Target="../embeddings/Microsoft_Visio_Drawing4.vsdx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emf"/><Relationship Id="rId4" Type="http://schemas.openxmlformats.org/officeDocument/2006/relationships/package" Target="../embeddings/Microsoft_Visio_Drawing5.vsdx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"/>
          <p:cNvSpPr txBox="1">
            <a:spLocks noGrp="1"/>
          </p:cNvSpPr>
          <p:nvPr>
            <p:ph type="ctrTitle"/>
          </p:nvPr>
        </p:nvSpPr>
        <p:spPr>
          <a:xfrm>
            <a:off x="878687" y="851807"/>
            <a:ext cx="6452366" cy="113440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 err="1"/>
              <a:t>Tecnico</a:t>
            </a:r>
            <a:r>
              <a:rPr lang="en-US" sz="3600" dirty="0"/>
              <a:t> </a:t>
            </a:r>
            <a:r>
              <a:rPr lang="en-US" sz="3600" dirty="0" err="1"/>
              <a:t>en</a:t>
            </a:r>
            <a:r>
              <a:rPr lang="en-US" sz="3600" dirty="0"/>
              <a:t> Desarrollo de </a:t>
            </a:r>
            <a:r>
              <a:rPr lang="en-US" sz="3600" dirty="0" err="1"/>
              <a:t>Aplicaciones</a:t>
            </a:r>
            <a:r>
              <a:rPr lang="en-US" sz="3600" dirty="0"/>
              <a:t> Web</a:t>
            </a:r>
            <a:endParaRPr sz="3600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6D2D0CC-CC60-0672-B9B4-384A0D3F73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98498" y="114757"/>
            <a:ext cx="560377" cy="66987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20576A07-0438-F280-D998-966B4C108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479" y="191149"/>
            <a:ext cx="1703357" cy="517091"/>
          </a:xfrm>
          <a:prstGeom prst="rect">
            <a:avLst/>
          </a:prstGeom>
        </p:spPr>
      </p:pic>
      <p:sp>
        <p:nvSpPr>
          <p:cNvPr id="5" name="Google Shape;140;p13">
            <a:extLst>
              <a:ext uri="{FF2B5EF4-FFF2-40B4-BE49-F238E27FC236}">
                <a16:creationId xmlns:a16="http://schemas.microsoft.com/office/drawing/2014/main" id="{7D9DC46B-4706-B16D-FE66-03015D923012}"/>
              </a:ext>
            </a:extLst>
          </p:cNvPr>
          <p:cNvSpPr txBox="1">
            <a:spLocks/>
          </p:cNvSpPr>
          <p:nvPr/>
        </p:nvSpPr>
        <p:spPr>
          <a:xfrm>
            <a:off x="878686" y="1986213"/>
            <a:ext cx="6452366" cy="493438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ES" sz="2800" dirty="0"/>
              <a:t>Titulo: </a:t>
            </a:r>
            <a:r>
              <a:rPr lang="es-ES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Sistema de Gestión Médica para Clínica Oftalmológica Bienestar</a:t>
            </a:r>
            <a:endParaRPr lang="es-ES" sz="2800" dirty="0"/>
          </a:p>
        </p:txBody>
      </p:sp>
      <p:sp>
        <p:nvSpPr>
          <p:cNvPr id="6" name="Google Shape;140;p13">
            <a:extLst>
              <a:ext uri="{FF2B5EF4-FFF2-40B4-BE49-F238E27FC236}">
                <a16:creationId xmlns:a16="http://schemas.microsoft.com/office/drawing/2014/main" id="{B4F523F9-F6A8-F635-1FAB-DDC6A1EC577C}"/>
              </a:ext>
            </a:extLst>
          </p:cNvPr>
          <p:cNvSpPr txBox="1">
            <a:spLocks/>
          </p:cNvSpPr>
          <p:nvPr/>
        </p:nvSpPr>
        <p:spPr>
          <a:xfrm>
            <a:off x="5264985" y="2959766"/>
            <a:ext cx="1911494" cy="493438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ES" sz="2400" dirty="0"/>
              <a:t>Componentes</a:t>
            </a:r>
          </a:p>
        </p:txBody>
      </p:sp>
      <p:sp>
        <p:nvSpPr>
          <p:cNvPr id="7" name="Google Shape;140;p13">
            <a:extLst>
              <a:ext uri="{FF2B5EF4-FFF2-40B4-BE49-F238E27FC236}">
                <a16:creationId xmlns:a16="http://schemas.microsoft.com/office/drawing/2014/main" id="{0569609F-AF65-3C75-36BD-CBEF833EDBC1}"/>
              </a:ext>
            </a:extLst>
          </p:cNvPr>
          <p:cNvSpPr txBox="1">
            <a:spLocks/>
          </p:cNvSpPr>
          <p:nvPr/>
        </p:nvSpPr>
        <p:spPr>
          <a:xfrm>
            <a:off x="5419557" y="3367338"/>
            <a:ext cx="3360058" cy="565982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marL="342900" indent="-342900">
              <a:buSzPct val="79000"/>
              <a:buFont typeface="Wingdings" panose="05000000000000000000" pitchFamily="2" charset="2"/>
              <a:buChar char="Ø"/>
            </a:pPr>
            <a:r>
              <a:rPr lang="es-ES" sz="1800" b="0" dirty="0">
                <a:solidFill>
                  <a:schemeClr val="bg1">
                    <a:lumMod val="9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Tarsicio</a:t>
            </a:r>
            <a:r>
              <a:rPr lang="es-ES" sz="1800" b="0" dirty="0">
                <a:solidFill>
                  <a:srgbClr val="34A6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Santander </a:t>
            </a:r>
            <a:r>
              <a:rPr lang="es-ES" sz="1800" b="0" dirty="0" err="1">
                <a:solidFill>
                  <a:srgbClr val="34A6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Morgades</a:t>
            </a:r>
            <a:r>
              <a:rPr lang="es-ES" sz="1800" b="0" dirty="0">
                <a:solidFill>
                  <a:srgbClr val="34A6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Clr>
                <a:srgbClr val="34A688"/>
              </a:buClr>
              <a:buSzPct val="79000"/>
              <a:buFont typeface="Wingdings" panose="05000000000000000000" pitchFamily="2" charset="2"/>
              <a:buChar char="Ø"/>
            </a:pPr>
            <a:r>
              <a:rPr lang="es-ES" sz="1800" b="0" dirty="0">
                <a:solidFill>
                  <a:srgbClr val="34A68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Zabulón Sima Oluy Obono.</a:t>
            </a:r>
          </a:p>
          <a:p>
            <a:pPr marL="342900" indent="-342900">
              <a:buSzPct val="79000"/>
              <a:buFont typeface="Wingdings" panose="05000000000000000000" pitchFamily="2" charset="2"/>
              <a:buChar char="Ø"/>
            </a:pPr>
            <a:endParaRPr lang="es-ES" sz="2400" dirty="0">
              <a:solidFill>
                <a:srgbClr val="34A6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SzPct val="79000"/>
              <a:buFont typeface="Wingdings" panose="05000000000000000000" pitchFamily="2" charset="2"/>
              <a:buChar char="Ø"/>
            </a:pPr>
            <a:endParaRPr lang="es-ES" sz="2400" dirty="0">
              <a:solidFill>
                <a:srgbClr val="34A68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Google Shape;140;p13">
            <a:extLst>
              <a:ext uri="{FF2B5EF4-FFF2-40B4-BE49-F238E27FC236}">
                <a16:creationId xmlns:a16="http://schemas.microsoft.com/office/drawing/2014/main" id="{DCB3288C-0D2A-C558-6FBC-8635D64784BC}"/>
              </a:ext>
            </a:extLst>
          </p:cNvPr>
          <p:cNvSpPr txBox="1">
            <a:spLocks/>
          </p:cNvSpPr>
          <p:nvPr/>
        </p:nvSpPr>
        <p:spPr>
          <a:xfrm>
            <a:off x="878686" y="3487973"/>
            <a:ext cx="3081422" cy="324712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800"/>
              <a:buFont typeface="Roboto Slab"/>
              <a:buNone/>
              <a:defRPr sz="58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r>
              <a:rPr lang="es-ES" sz="1800" dirty="0"/>
              <a:t>Tutor: 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Fermín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Copoború</a:t>
            </a:r>
            <a:r>
              <a:rPr lang="es-ES" sz="1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Loeri</a:t>
            </a:r>
            <a:endParaRPr lang="es-ES" sz="18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4420BD9-BA29-314E-AAED-D7223FB028A1}"/>
              </a:ext>
            </a:extLst>
          </p:cNvPr>
          <p:cNvSpPr txBox="1"/>
          <p:nvPr/>
        </p:nvSpPr>
        <p:spPr>
          <a:xfrm>
            <a:off x="3960108" y="4912668"/>
            <a:ext cx="11962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 err="1">
                <a:solidFill>
                  <a:srgbClr val="8BD9C1"/>
                </a:solidFill>
              </a:rPr>
              <a:t>Oyala</a:t>
            </a:r>
            <a:r>
              <a:rPr lang="es-ES" sz="900" dirty="0">
                <a:solidFill>
                  <a:srgbClr val="8BD9C1"/>
                </a:solidFill>
              </a:rPr>
              <a:t>, Marzo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1613674-4D0A-70A2-2EC2-2559412D83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10</a:t>
            </a:fld>
            <a:endParaRPr lang="es-ES"/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20B2FECD-0E59-9DDD-5E3E-0732816D37A7}"/>
              </a:ext>
            </a:extLst>
          </p:cNvPr>
          <p:cNvSpPr/>
          <p:nvPr/>
        </p:nvSpPr>
        <p:spPr>
          <a:xfrm>
            <a:off x="131757" y="1129718"/>
            <a:ext cx="2248187" cy="371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PLANIFICACIÓN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5EDB7078-5099-AE00-4458-8D839007D8BC}"/>
              </a:ext>
            </a:extLst>
          </p:cNvPr>
          <p:cNvSpPr/>
          <p:nvPr/>
        </p:nvSpPr>
        <p:spPr>
          <a:xfrm>
            <a:off x="5699532" y="2033638"/>
            <a:ext cx="2248187" cy="371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INSTALACIÓN</a:t>
            </a:r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CFC72CE8-3CE7-D8D5-5DF4-E1690AB71FBB}"/>
              </a:ext>
            </a:extLst>
          </p:cNvPr>
          <p:cNvSpPr/>
          <p:nvPr/>
        </p:nvSpPr>
        <p:spPr>
          <a:xfrm>
            <a:off x="839919" y="2005478"/>
            <a:ext cx="2248187" cy="371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ANALISIS</a:t>
            </a: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CA41C2A5-4946-E36F-E16C-415EE94B8747}"/>
              </a:ext>
            </a:extLst>
          </p:cNvPr>
          <p:cNvSpPr/>
          <p:nvPr/>
        </p:nvSpPr>
        <p:spPr>
          <a:xfrm>
            <a:off x="6649452" y="1143573"/>
            <a:ext cx="2248187" cy="371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MANTENIMIENTO</a:t>
            </a:r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40C9DB19-9D12-3B94-B3C2-BE5071B23866}"/>
              </a:ext>
            </a:extLst>
          </p:cNvPr>
          <p:cNvSpPr/>
          <p:nvPr/>
        </p:nvSpPr>
        <p:spPr>
          <a:xfrm>
            <a:off x="1441497" y="3053013"/>
            <a:ext cx="2248187" cy="371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DISEÑO</a:t>
            </a: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088AF99D-B9FC-2325-509B-17182F3019EF}"/>
              </a:ext>
            </a:extLst>
          </p:cNvPr>
          <p:cNvSpPr/>
          <p:nvPr/>
        </p:nvSpPr>
        <p:spPr>
          <a:xfrm>
            <a:off x="4963886" y="3053013"/>
            <a:ext cx="2515173" cy="371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PRUEBAS</a:t>
            </a:r>
          </a:p>
        </p:txBody>
      </p:sp>
      <p:sp>
        <p:nvSpPr>
          <p:cNvPr id="30" name="Rectángulo 29">
            <a:extLst>
              <a:ext uri="{FF2B5EF4-FFF2-40B4-BE49-F238E27FC236}">
                <a16:creationId xmlns:a16="http://schemas.microsoft.com/office/drawing/2014/main" id="{A73090E7-C3A8-11BF-BE42-02E753780745}"/>
              </a:ext>
            </a:extLst>
          </p:cNvPr>
          <p:cNvSpPr/>
          <p:nvPr/>
        </p:nvSpPr>
        <p:spPr>
          <a:xfrm>
            <a:off x="2712835" y="4116835"/>
            <a:ext cx="3265714" cy="3712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IMPLEMENTACIÓN</a:t>
            </a:r>
          </a:p>
        </p:txBody>
      </p:sp>
      <p:sp>
        <p:nvSpPr>
          <p:cNvPr id="31" name="Flecha: arriba y abajo 30">
            <a:extLst>
              <a:ext uri="{FF2B5EF4-FFF2-40B4-BE49-F238E27FC236}">
                <a16:creationId xmlns:a16="http://schemas.microsoft.com/office/drawing/2014/main" id="{6DDCC6B4-2170-C0DB-6FB2-765355E421B8}"/>
              </a:ext>
            </a:extLst>
          </p:cNvPr>
          <p:cNvSpPr/>
          <p:nvPr/>
        </p:nvSpPr>
        <p:spPr>
          <a:xfrm rot="8743070" flipH="1">
            <a:off x="1494584" y="1510277"/>
            <a:ext cx="238684" cy="46869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2" name="Flecha: arriba y abajo 31">
            <a:extLst>
              <a:ext uri="{FF2B5EF4-FFF2-40B4-BE49-F238E27FC236}">
                <a16:creationId xmlns:a16="http://schemas.microsoft.com/office/drawing/2014/main" id="{FDC54587-7C95-34BA-EE67-9378FDE77B66}"/>
              </a:ext>
            </a:extLst>
          </p:cNvPr>
          <p:cNvSpPr/>
          <p:nvPr/>
        </p:nvSpPr>
        <p:spPr>
          <a:xfrm rot="2246254" flipH="1">
            <a:off x="5342972" y="3527965"/>
            <a:ext cx="238684" cy="46869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3" name="Flecha: arriba y abajo 32">
            <a:extLst>
              <a:ext uri="{FF2B5EF4-FFF2-40B4-BE49-F238E27FC236}">
                <a16:creationId xmlns:a16="http://schemas.microsoft.com/office/drawing/2014/main" id="{C69C1E84-6386-B860-DA6A-6EA2B4ACFD7E}"/>
              </a:ext>
            </a:extLst>
          </p:cNvPr>
          <p:cNvSpPr/>
          <p:nvPr/>
        </p:nvSpPr>
        <p:spPr>
          <a:xfrm rot="8743070" flipH="1">
            <a:off x="2927222" y="3476176"/>
            <a:ext cx="238684" cy="46869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4" name="Flecha: arriba y abajo 33">
            <a:extLst>
              <a:ext uri="{FF2B5EF4-FFF2-40B4-BE49-F238E27FC236}">
                <a16:creationId xmlns:a16="http://schemas.microsoft.com/office/drawing/2014/main" id="{759E035C-211B-65AE-2324-764CA2825772}"/>
              </a:ext>
            </a:extLst>
          </p:cNvPr>
          <p:cNvSpPr/>
          <p:nvPr/>
        </p:nvSpPr>
        <p:spPr>
          <a:xfrm rot="8743070" flipH="1">
            <a:off x="2260602" y="2532419"/>
            <a:ext cx="238684" cy="46869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Flecha: arriba y abajo 34">
            <a:extLst>
              <a:ext uri="{FF2B5EF4-FFF2-40B4-BE49-F238E27FC236}">
                <a16:creationId xmlns:a16="http://schemas.microsoft.com/office/drawing/2014/main" id="{E008E5A3-9FD0-9D41-8749-493044168A0B}"/>
              </a:ext>
            </a:extLst>
          </p:cNvPr>
          <p:cNvSpPr/>
          <p:nvPr/>
        </p:nvSpPr>
        <p:spPr>
          <a:xfrm rot="2246254" flipH="1">
            <a:off x="7056040" y="1505987"/>
            <a:ext cx="238684" cy="46869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Flecha: arriba y abajo 35">
            <a:extLst>
              <a:ext uri="{FF2B5EF4-FFF2-40B4-BE49-F238E27FC236}">
                <a16:creationId xmlns:a16="http://schemas.microsoft.com/office/drawing/2014/main" id="{5EF04487-AAFF-758F-194A-9E2D2BBCFD65}"/>
              </a:ext>
            </a:extLst>
          </p:cNvPr>
          <p:cNvSpPr/>
          <p:nvPr/>
        </p:nvSpPr>
        <p:spPr>
          <a:xfrm rot="2246254" flipH="1">
            <a:off x="6284554" y="2508590"/>
            <a:ext cx="247980" cy="46869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Rectángulo 36">
            <a:extLst>
              <a:ext uri="{FF2B5EF4-FFF2-40B4-BE49-F238E27FC236}">
                <a16:creationId xmlns:a16="http://schemas.microsoft.com/office/drawing/2014/main" id="{1BCEDE03-C90E-2B13-49C9-CDD626BFDF14}"/>
              </a:ext>
            </a:extLst>
          </p:cNvPr>
          <p:cNvSpPr/>
          <p:nvPr/>
        </p:nvSpPr>
        <p:spPr>
          <a:xfrm>
            <a:off x="3088106" y="300631"/>
            <a:ext cx="2515173" cy="37126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MODELO EN V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4608E6D-CDB1-146E-B6C9-1835AAB2BCAF}"/>
              </a:ext>
            </a:extLst>
          </p:cNvPr>
          <p:cNvSpPr/>
          <p:nvPr/>
        </p:nvSpPr>
        <p:spPr>
          <a:xfrm>
            <a:off x="3576373" y="1143573"/>
            <a:ext cx="1538637" cy="30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VALIDAR</a:t>
            </a:r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3C714CB-DD92-4B9C-5BCB-DE793571BB94}"/>
              </a:ext>
            </a:extLst>
          </p:cNvPr>
          <p:cNvSpPr/>
          <p:nvPr/>
        </p:nvSpPr>
        <p:spPr>
          <a:xfrm>
            <a:off x="3576373" y="2057798"/>
            <a:ext cx="1538637" cy="30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VERIFICAR</a:t>
            </a:r>
          </a:p>
        </p:txBody>
      </p:sp>
    </p:spTree>
    <p:extLst>
      <p:ext uri="{BB962C8B-B14F-4D97-AF65-F5344CB8AC3E}">
        <p14:creationId xmlns:p14="http://schemas.microsoft.com/office/powerpoint/2010/main" val="2020903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>
            <a:spLocks noGrp="1"/>
          </p:cNvSpPr>
          <p:nvPr>
            <p:ph type="title"/>
          </p:nvPr>
        </p:nvSpPr>
        <p:spPr>
          <a:xfrm>
            <a:off x="409074" y="357410"/>
            <a:ext cx="5125453" cy="1065754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2.4. Diagrama de Gantt.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7A12413-7710-0CFB-D0AC-6AB0E0CEA3E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11</a:t>
            </a:fld>
            <a:endParaRPr lang="es-E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8D1CF9A-BEF8-8798-9E8F-C2A1ADADB57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701" y="2000791"/>
            <a:ext cx="7609867" cy="25780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346CD98-FB82-4309-1D46-D3D257C88B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12</a:t>
            </a:fld>
            <a:endParaRPr lang="es-ES"/>
          </a:p>
        </p:txBody>
      </p:sp>
      <p:sp>
        <p:nvSpPr>
          <p:cNvPr id="4" name="Google Shape;412;p38">
            <a:extLst>
              <a:ext uri="{FF2B5EF4-FFF2-40B4-BE49-F238E27FC236}">
                <a16:creationId xmlns:a16="http://schemas.microsoft.com/office/drawing/2014/main" id="{666CA858-CD01-8A42-0173-62F36A8F3908}"/>
              </a:ext>
            </a:extLst>
          </p:cNvPr>
          <p:cNvSpPr txBox="1">
            <a:spLocks/>
          </p:cNvSpPr>
          <p:nvPr/>
        </p:nvSpPr>
        <p:spPr>
          <a:xfrm>
            <a:off x="259225" y="224300"/>
            <a:ext cx="6775498" cy="859398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2.5. </a:t>
            </a:r>
            <a:r>
              <a:rPr lang="es-ES" sz="3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CASO DE USOS</a:t>
            </a:r>
            <a:r>
              <a:rPr lang="es-ES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E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27B8219-5943-4CD6-A8F6-8FF7E664A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1278" y="1223782"/>
            <a:ext cx="370604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366FB664-4ABF-EA48-0FB6-EF7CBB538FA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7632447"/>
              </p:ext>
            </p:extLst>
          </p:nvPr>
        </p:nvGraphicFramePr>
        <p:xfrm>
          <a:off x="5729796" y="653999"/>
          <a:ext cx="3070535" cy="197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6240461" imgH="4015448" progId="Visio.Drawing.15">
                  <p:embed/>
                </p:oleObj>
              </mc:Choice>
              <mc:Fallback>
                <p:oleObj name="Visio" r:id="rId2" imgW="6240461" imgH="4015448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9796" y="653999"/>
                        <a:ext cx="3070535" cy="19780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A60303B-3EE6-F237-F151-7471D5CC4F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"/>
            <a:ext cx="523275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8" name="Objeto 7">
            <a:extLst>
              <a:ext uri="{FF2B5EF4-FFF2-40B4-BE49-F238E27FC236}">
                <a16:creationId xmlns:a16="http://schemas.microsoft.com/office/drawing/2014/main" id="{4F6CC961-B49F-A1A5-E7C4-2B91EC0F50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1071213"/>
              </p:ext>
            </p:extLst>
          </p:nvPr>
        </p:nvGraphicFramePr>
        <p:xfrm>
          <a:off x="2616375" y="937470"/>
          <a:ext cx="2788964" cy="19780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699476" imgH="4038474" progId="Visio.Drawing.15">
                  <p:embed/>
                </p:oleObj>
              </mc:Choice>
              <mc:Fallback>
                <p:oleObj name="Visio" r:id="rId4" imgW="5699476" imgH="4038474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6375" y="937470"/>
                        <a:ext cx="2788964" cy="197804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6">
            <a:extLst>
              <a:ext uri="{FF2B5EF4-FFF2-40B4-BE49-F238E27FC236}">
                <a16:creationId xmlns:a16="http://schemas.microsoft.com/office/drawing/2014/main" id="{CB5F3029-04EA-E667-0458-8E0E7D1102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DF5A5392-89B0-B3AE-70FE-94BA1A836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52036345"/>
              </p:ext>
            </p:extLst>
          </p:nvPr>
        </p:nvGraphicFramePr>
        <p:xfrm>
          <a:off x="259225" y="2565825"/>
          <a:ext cx="2843519" cy="21405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5859390" imgH="4412004" progId="Visio.Drawing.15">
                  <p:embed/>
                </p:oleObj>
              </mc:Choice>
              <mc:Fallback>
                <p:oleObj name="Visio" r:id="rId6" imgW="5859390" imgH="4412004" progId="Visio.Drawing.1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225" y="2565825"/>
                        <a:ext cx="2843519" cy="214058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8">
            <a:extLst>
              <a:ext uri="{FF2B5EF4-FFF2-40B4-BE49-F238E27FC236}">
                <a16:creationId xmlns:a16="http://schemas.microsoft.com/office/drawing/2014/main" id="{6A72178A-972A-B438-5799-D6F6450777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7323" y="2895053"/>
            <a:ext cx="548975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12" name="Objeto 11">
            <a:extLst>
              <a:ext uri="{FF2B5EF4-FFF2-40B4-BE49-F238E27FC236}">
                <a16:creationId xmlns:a16="http://schemas.microsoft.com/office/drawing/2014/main" id="{068408CB-FEB6-673C-A03D-4F80694150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281390"/>
              </p:ext>
            </p:extLst>
          </p:nvPr>
        </p:nvGraphicFramePr>
        <p:xfrm>
          <a:off x="5812670" y="2941152"/>
          <a:ext cx="2444106" cy="19780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954461" imgH="3200163" progId="Visio.Drawing.15">
                  <p:embed/>
                </p:oleObj>
              </mc:Choice>
              <mc:Fallback>
                <p:oleObj name="Visio" r:id="rId8" imgW="3954461" imgH="3200163" progId="Visio.Drawing.1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12670" y="2941152"/>
                        <a:ext cx="2444106" cy="197804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38922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1A4F66A-37B6-1DB7-CA3B-9CEFBFA85EB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13</a:t>
            </a:fld>
            <a:endParaRPr lang="es-E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567160-0EB3-A219-3980-BF1F715CE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7958" y="1402536"/>
            <a:ext cx="8166042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DA4EA7C9-F1D7-C668-0517-1EE1E0B9A0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1354527"/>
              </p:ext>
            </p:extLst>
          </p:nvPr>
        </p:nvGraphicFramePr>
        <p:xfrm>
          <a:off x="977958" y="1402537"/>
          <a:ext cx="3334467" cy="31161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733729" imgH="3489692" progId="Visio.Drawing.15">
                  <p:embed/>
                </p:oleObj>
              </mc:Choice>
              <mc:Fallback>
                <p:oleObj name="Visio" r:id="rId2" imgW="3733729" imgH="3489692" progId="Visio.Drawing.15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7958" y="1402537"/>
                        <a:ext cx="3334467" cy="311613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EFA11942-C76D-9AA1-934E-46F25263C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4523" y="1253172"/>
            <a:ext cx="6863985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"/>
          </a:p>
        </p:txBody>
      </p:sp>
      <p:graphicFrame>
        <p:nvGraphicFramePr>
          <p:cNvPr id="6" name="Objeto 5">
            <a:extLst>
              <a:ext uri="{FF2B5EF4-FFF2-40B4-BE49-F238E27FC236}">
                <a16:creationId xmlns:a16="http://schemas.microsoft.com/office/drawing/2014/main" id="{F7442387-23DF-72ED-DA96-126412C322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8418880"/>
              </p:ext>
            </p:extLst>
          </p:nvPr>
        </p:nvGraphicFramePr>
        <p:xfrm>
          <a:off x="5060979" y="1298891"/>
          <a:ext cx="3100710" cy="26371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129686" imgH="3512717" progId="Visio.Drawing.15">
                  <p:embed/>
                </p:oleObj>
              </mc:Choice>
              <mc:Fallback>
                <p:oleObj name="Visio" r:id="rId4" imgW="4129686" imgH="3512717" progId="Visio.Drawing.1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79" y="1298891"/>
                        <a:ext cx="3100710" cy="263715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093646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07BD9-3967-C15F-3537-3FA458C44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4348" y="705562"/>
            <a:ext cx="5486400" cy="875730"/>
          </a:xfrm>
        </p:spPr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2.6 Técnicas de Programación, Tecnologías y Métodos</a:t>
            </a:r>
            <a:br>
              <a:rPr lang="es-ES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ES" sz="2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2.6.1 Tecnologías y Herramientas Utilizadas</a:t>
            </a:r>
            <a:b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7D5E6F2-98E7-926A-53F7-E24B4885A2B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14</a:t>
            </a:fld>
            <a:endParaRPr lang="es-ES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0EB1B65-EE78-84D8-D24E-F4792ADDE16A}"/>
              </a:ext>
            </a:extLst>
          </p:cNvPr>
          <p:cNvSpPr txBox="1"/>
          <p:nvPr/>
        </p:nvSpPr>
        <p:spPr>
          <a:xfrm>
            <a:off x="298681" y="2158957"/>
            <a:ext cx="2868867" cy="27602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es-E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Frontend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HTML5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CSS3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JavaScript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Bootstrap 5.3.3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Font Awesome (</a:t>
            </a:r>
            <a:r>
              <a:rPr lang="en-U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Iconografía</a:t>
            </a: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SweetAlert2 (Notificaciones)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5DE07A6-C0E5-F246-260B-AA2A98A76A97}"/>
              </a:ext>
            </a:extLst>
          </p:cNvPr>
          <p:cNvSpPr txBox="1"/>
          <p:nvPr/>
        </p:nvSpPr>
        <p:spPr>
          <a:xfrm>
            <a:off x="6275133" y="1353079"/>
            <a:ext cx="2868867" cy="1850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Servidor</a:t>
            </a:r>
            <a:endParaRPr lang="es-E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XAMPP</a:t>
            </a:r>
            <a:endParaRPr lang="es-E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Apache</a:t>
            </a:r>
            <a:endParaRPr lang="es-E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MySQL Server</a:t>
            </a:r>
            <a:endParaRPr lang="es-E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48640E8-F7C7-D556-18AE-5CA9B81C5E91}"/>
              </a:ext>
            </a:extLst>
          </p:cNvPr>
          <p:cNvSpPr txBox="1"/>
          <p:nvPr/>
        </p:nvSpPr>
        <p:spPr>
          <a:xfrm>
            <a:off x="3243175" y="1802432"/>
            <a:ext cx="2733279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</a:t>
            </a:r>
            <a:r>
              <a:rPr lang="es-E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Backend</a:t>
            </a:r>
            <a:endParaRPr lang="es-E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PHP</a:t>
            </a:r>
            <a:endParaRPr lang="es-E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MySQL</a:t>
            </a:r>
            <a:endParaRPr lang="es-E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FPDF (Generación de </a:t>
            </a:r>
            <a:r>
              <a:rPr lang="es-ES" sz="1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PDFs</a:t>
            </a:r>
            <a:r>
              <a:rPr lang="es-E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es-E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AJAX (Comunicación asíncrona)</a:t>
            </a:r>
            <a:endParaRPr lang="es-ES" sz="16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357F89-6CD3-364E-C2B6-714C98AB3AE6}"/>
              </a:ext>
            </a:extLst>
          </p:cNvPr>
          <p:cNvSpPr txBox="1"/>
          <p:nvPr/>
        </p:nvSpPr>
        <p:spPr>
          <a:xfrm>
            <a:off x="6151496" y="3296863"/>
            <a:ext cx="2733279" cy="1377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4. Herramientas de Desarrollo</a:t>
            </a:r>
            <a:endParaRPr lang="es-E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Visual Studio </a:t>
            </a:r>
            <a:r>
              <a:rPr lang="es-E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Code</a:t>
            </a:r>
            <a:endParaRPr lang="es-E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</a:t>
            </a:r>
            <a:r>
              <a:rPr lang="es-ES" sz="1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phpMyAdmin</a:t>
            </a:r>
            <a:endParaRPr lang="es-E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1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- Git (Control de versiones)</a:t>
            </a:r>
            <a:endParaRPr lang="es-ES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0552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1ABD63-4429-29D2-7E2C-22A552DA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695" y="742736"/>
            <a:ext cx="6919877" cy="1196383"/>
          </a:xfrm>
        </p:spPr>
        <p:txBody>
          <a:bodyPr/>
          <a:lstStyle/>
          <a:p>
            <a:r>
              <a:rPr lang="es-E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2.6.2 Arquitectura del sistema o la aplicación</a:t>
            </a:r>
            <a:br>
              <a:rPr lang="es-ES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21DF28A6-5059-C3C6-4831-BA99A27AF9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15</a:t>
            </a:fld>
            <a:endParaRPr lang="es-ES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130C543A-091F-40CD-7A23-F8B73C303B0C}"/>
              </a:ext>
            </a:extLst>
          </p:cNvPr>
          <p:cNvSpPr txBox="1"/>
          <p:nvPr/>
        </p:nvSpPr>
        <p:spPr>
          <a:xfrm>
            <a:off x="740725" y="2062556"/>
            <a:ext cx="7337858" cy="17871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	MODELO CLIENTE-SERVIDOR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Que consiste en que el CLIENTE hace una petición, dicha petición es procesada por el Back-</a:t>
            </a:r>
            <a:r>
              <a:rPr lang="es-E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End</a:t>
            </a:r>
            <a:r>
              <a:rPr lang="es-E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y enviada a la Base de Datos, a su ves el Back-</a:t>
            </a:r>
            <a:r>
              <a:rPr lang="es-ES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End</a:t>
            </a:r>
            <a:r>
              <a:rPr lang="es-ES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recibe la respuesta de la Base de Datos y la devuelve al CLIENTE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60664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2.6.3 Arquitectura de implementación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9" name="Google Shape;319;p30"/>
          <p:cNvSpPr txBox="1">
            <a:spLocks noGrp="1"/>
          </p:cNvSpPr>
          <p:nvPr>
            <p:ph type="body" idx="1"/>
          </p:nvPr>
        </p:nvSpPr>
        <p:spPr>
          <a:xfrm>
            <a:off x="382978" y="1967850"/>
            <a:ext cx="2563500" cy="12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Capa de Presentación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Interfaces responsivas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Validación de formularios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Manejo de sesiones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Generación de reportes PDF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0" name="Google Shape;320;p30"/>
          <p:cNvSpPr txBox="1">
            <a:spLocks noGrp="1"/>
          </p:cNvSpPr>
          <p:nvPr>
            <p:ph type="body" idx="2"/>
          </p:nvPr>
        </p:nvSpPr>
        <p:spPr>
          <a:xfrm>
            <a:off x="3380100" y="1967850"/>
            <a:ext cx="2563500" cy="12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Capa de Negocio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Gestión de citas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Control de usuarios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Manejo de historiales médicos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Administración de personal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21" name="Google Shape;321;p30"/>
          <p:cNvSpPr txBox="1">
            <a:spLocks noGrp="1"/>
          </p:cNvSpPr>
          <p:nvPr>
            <p:ph type="body" idx="3"/>
          </p:nvPr>
        </p:nvSpPr>
        <p:spPr>
          <a:xfrm>
            <a:off x="6377222" y="2072620"/>
            <a:ext cx="2563500" cy="1207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Capa de Datos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tabLst>
                <a:tab pos="759460" algn="l"/>
              </a:tabLst>
            </a:pP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Base de datos relacional </a:t>
            </a:r>
            <a:r>
              <a:rPr lang="es-ES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MySQ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dirty="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ED9B8BC-B229-4EF8-8655-E0CAFE5A847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16</a:t>
            </a:fld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5"/>
          <p:cNvSpPr txBox="1">
            <a:spLocks noGrp="1"/>
          </p:cNvSpPr>
          <p:nvPr>
            <p:ph type="title"/>
          </p:nvPr>
        </p:nvSpPr>
        <p:spPr>
          <a:xfrm>
            <a:off x="4308829" y="3659485"/>
            <a:ext cx="4114800" cy="4206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>
                <a:solidFill>
                  <a:schemeClr val="tx2">
                    <a:lumMod val="10000"/>
                  </a:schemeClr>
                </a:solidFill>
              </a:rPr>
              <a:t>GRACIAS!</a:t>
            </a:r>
            <a:endParaRPr sz="720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A2AE345-5353-90DB-0F68-0DFC724DDCB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17</a:t>
            </a:fld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title"/>
          </p:nvPr>
        </p:nvSpPr>
        <p:spPr>
          <a:xfrm>
            <a:off x="608453" y="715881"/>
            <a:ext cx="3585411" cy="45135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4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Introducción.</a:t>
            </a:r>
            <a:endParaRPr lang="es-ES" sz="4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7C025C0-3C3E-EF80-608D-C441826536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2</a:t>
            </a:fld>
            <a:endParaRPr lang="es-ES"/>
          </a:p>
        </p:txBody>
      </p:sp>
      <p:sp>
        <p:nvSpPr>
          <p:cNvPr id="9" name="Google Shape;145;p14">
            <a:extLst>
              <a:ext uri="{FF2B5EF4-FFF2-40B4-BE49-F238E27FC236}">
                <a16:creationId xmlns:a16="http://schemas.microsoft.com/office/drawing/2014/main" id="{2E1FE3D8-90AA-6217-1C47-C0960FEF7BCD}"/>
              </a:ext>
            </a:extLst>
          </p:cNvPr>
          <p:cNvSpPr txBox="1">
            <a:spLocks/>
          </p:cNvSpPr>
          <p:nvPr/>
        </p:nvSpPr>
        <p:spPr>
          <a:xfrm>
            <a:off x="1333213" y="1968708"/>
            <a:ext cx="6477574" cy="2007555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 Slab"/>
              <a:buNone/>
              <a:defRPr sz="32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sz="2000" kern="100" dirty="0">
                <a:solidFill>
                  <a:srgbClr val="34A688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 proyecto consiste en un sistema web para la gestión de una clínica oftalmológica, facilitando la administración de citas médicas, información de especialistas y la interacción con pacientes.</a:t>
            </a:r>
            <a:endParaRPr lang="es-ES" sz="2000" kern="100" dirty="0">
              <a:solidFill>
                <a:srgbClr val="34A688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6"/>
          <p:cNvSpPr txBox="1">
            <a:spLocks noGrp="1"/>
          </p:cNvSpPr>
          <p:nvPr>
            <p:ph type="ctrTitle"/>
          </p:nvPr>
        </p:nvSpPr>
        <p:spPr>
          <a:xfrm>
            <a:off x="457200" y="1430950"/>
            <a:ext cx="54864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1.Planteamiento del problema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>
            <a:spLocks noGrp="1"/>
          </p:cNvSpPr>
          <p:nvPr>
            <p:ph type="body" idx="1"/>
          </p:nvPr>
        </p:nvSpPr>
        <p:spPr>
          <a:xfrm>
            <a:off x="848770" y="1468345"/>
            <a:ext cx="7600835" cy="1467359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8100" indent="0" algn="just">
              <a:lnSpc>
                <a:spcPct val="115000"/>
              </a:lnSpc>
              <a:spcAft>
                <a:spcPts val="800"/>
              </a:spcAft>
              <a:buNone/>
            </a:pPr>
            <a:r>
              <a:rPr lang="es-ES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Desarrollo de una plataforma web para la gestión integral de servicios médicos oftalmológicos, incluyendo gestión de citas, perfiles médicos y servicios especializados.</a:t>
            </a:r>
            <a:endParaRPr lang="es-ES" sz="2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2532790-943E-2A01-1FED-B31F71B4BF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4</a:t>
            </a:fld>
            <a:endParaRPr lang="es-E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>
            <a:spLocks noGrp="1"/>
          </p:cNvSpPr>
          <p:nvPr>
            <p:ph type="title"/>
          </p:nvPr>
        </p:nvSpPr>
        <p:spPr>
          <a:xfrm>
            <a:off x="457200" y="-100"/>
            <a:ext cx="5486400" cy="18144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sz="2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1.2 Justificación del problema.</a:t>
            </a:r>
            <a:endParaRPr lang="es-ES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74" name="Google Shape;174;p18"/>
          <p:cNvSpPr txBox="1">
            <a:spLocks noGrp="1"/>
          </p:cNvSpPr>
          <p:nvPr>
            <p:ph type="body" idx="1"/>
          </p:nvPr>
        </p:nvSpPr>
        <p:spPr>
          <a:xfrm>
            <a:off x="3117898" y="1448664"/>
            <a:ext cx="5486400" cy="20164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s-ES" sz="1800" kern="100" dirty="0">
                <a:solidFill>
                  <a:srgbClr val="2B988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Necesidad de digitalizar procesos médicos.</a:t>
            </a:r>
            <a:endParaRPr lang="es-ES" sz="1800" kern="100" dirty="0">
              <a:solidFill>
                <a:srgbClr val="2B988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s-ES" sz="1800" kern="100" dirty="0">
                <a:solidFill>
                  <a:srgbClr val="2B988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Mejora en la gestión de citas.</a:t>
            </a:r>
            <a:endParaRPr lang="es-ES" sz="1800" kern="100" dirty="0">
              <a:solidFill>
                <a:srgbClr val="2B988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s-ES" sz="1800" kern="100" dirty="0">
                <a:solidFill>
                  <a:srgbClr val="2B988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Acceso fácil a información de especialistas.</a:t>
            </a:r>
            <a:endParaRPr lang="es-ES" sz="1800" kern="100" dirty="0">
              <a:solidFill>
                <a:srgbClr val="2B988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s-ES" sz="1800" kern="100" dirty="0">
                <a:solidFill>
                  <a:srgbClr val="2B988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Optimización de procesos administrativos.</a:t>
            </a:r>
            <a:endParaRPr lang="es-ES" sz="1800" kern="100" dirty="0">
              <a:solidFill>
                <a:srgbClr val="2B988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38FC20F7-7DE5-A8C7-0582-F02BE1EA6E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5</a:t>
            </a:fld>
            <a:endParaRPr lang="es-ES"/>
          </a:p>
        </p:txBody>
      </p:sp>
      <p:sp>
        <p:nvSpPr>
          <p:cNvPr id="4" name="Google Shape;174;p18">
            <a:extLst>
              <a:ext uri="{FF2B5EF4-FFF2-40B4-BE49-F238E27FC236}">
                <a16:creationId xmlns:a16="http://schemas.microsoft.com/office/drawing/2014/main" id="{9CBF74A2-9342-6908-5D44-746DB73FF445}"/>
              </a:ext>
            </a:extLst>
          </p:cNvPr>
          <p:cNvSpPr txBox="1">
            <a:spLocks/>
          </p:cNvSpPr>
          <p:nvPr/>
        </p:nvSpPr>
        <p:spPr>
          <a:xfrm>
            <a:off x="539702" y="3465095"/>
            <a:ext cx="2217248" cy="4752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 algn="just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s-ES" sz="1800" b="1" kern="100" dirty="0">
                <a:solidFill>
                  <a:srgbClr val="2B988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1.3 Objetivo general.</a:t>
            </a:r>
            <a:r>
              <a:rPr lang="es-ES" sz="1800" kern="100" dirty="0">
                <a:solidFill>
                  <a:srgbClr val="2B9880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endParaRPr lang="es-ES" sz="1800" kern="100" dirty="0">
              <a:solidFill>
                <a:srgbClr val="2B988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Google Shape;174;p18">
            <a:extLst>
              <a:ext uri="{FF2B5EF4-FFF2-40B4-BE49-F238E27FC236}">
                <a16:creationId xmlns:a16="http://schemas.microsoft.com/office/drawing/2014/main" id="{1CF12E60-9EF4-69BB-11A3-428F5EEDB0C3}"/>
              </a:ext>
            </a:extLst>
          </p:cNvPr>
          <p:cNvSpPr txBox="1">
            <a:spLocks/>
          </p:cNvSpPr>
          <p:nvPr/>
        </p:nvSpPr>
        <p:spPr>
          <a:xfrm>
            <a:off x="1077686" y="3998799"/>
            <a:ext cx="7310044" cy="797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1pPr>
            <a:lvl2pPr marL="914400" marR="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2pPr>
            <a:lvl3pPr marL="1371600" marR="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3pPr>
            <a:lvl4pPr marL="1828800" marR="0" lvl="3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4pPr>
            <a:lvl5pPr marL="2286000" marR="0" lvl="4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5pPr>
            <a:lvl6pPr marL="2743200" marR="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6pPr>
            <a:lvl7pPr marL="3200400" marR="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7pPr>
            <a:lvl8pPr marL="3657600" marR="0" lvl="7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8pPr>
            <a:lvl9pPr marL="4114800" marR="0" lvl="8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hivo"/>
              <a:buChar char="▰"/>
              <a:defRPr sz="2400" b="0" i="0" u="none" strike="noStrike" cap="none">
                <a:solidFill>
                  <a:schemeClr val="dk1"/>
                </a:solidFill>
                <a:latin typeface="Chivo"/>
                <a:ea typeface="Chivo"/>
                <a:cs typeface="Chivo"/>
                <a:sym typeface="Chivo"/>
              </a:defRPr>
            </a:lvl9pPr>
          </a:lstStyle>
          <a:p>
            <a:pPr marL="0" indent="0" algn="just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s-ES" sz="1800" kern="100" dirty="0">
                <a:solidFill>
                  <a:srgbClr val="2B988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Implementar un sistema web que optimice la gestión de servicios médicos y mejore la experiencia de pacientes en la Clínica Bienestar.</a:t>
            </a:r>
            <a:endParaRPr lang="es-ES" sz="1800" kern="100" dirty="0">
              <a:solidFill>
                <a:srgbClr val="2B988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s-ES" sz="1800" kern="100" dirty="0">
              <a:solidFill>
                <a:srgbClr val="2B988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0"/>
          <p:cNvSpPr txBox="1">
            <a:spLocks noGrp="1"/>
          </p:cNvSpPr>
          <p:nvPr>
            <p:ph type="body" idx="1"/>
          </p:nvPr>
        </p:nvSpPr>
        <p:spPr>
          <a:xfrm>
            <a:off x="3207249" y="1978052"/>
            <a:ext cx="5042975" cy="2050808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s-ES" sz="1800" kern="100" dirty="0">
                <a:solidFill>
                  <a:srgbClr val="2B988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Desarrollar un sistema de gestión de citas médicas.</a:t>
            </a:r>
            <a:endParaRPr lang="es-ES" sz="1800" kern="100" dirty="0">
              <a:solidFill>
                <a:srgbClr val="2B988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s-ES" sz="1800" kern="100" dirty="0">
                <a:solidFill>
                  <a:srgbClr val="2B988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Implementar perfiles detallados de especialistas.</a:t>
            </a:r>
            <a:endParaRPr lang="es-ES" sz="1800" kern="100" dirty="0">
              <a:solidFill>
                <a:srgbClr val="2B988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s-ES" sz="1800" kern="100" dirty="0">
                <a:solidFill>
                  <a:srgbClr val="2B988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Crear una interfaz intuitiva para pacientes.</a:t>
            </a:r>
            <a:endParaRPr lang="es-ES" sz="1800" kern="100" dirty="0">
              <a:solidFill>
                <a:srgbClr val="2B988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s-ES" sz="1800" kern="100" dirty="0">
                <a:solidFill>
                  <a:srgbClr val="2B988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Facilitar la administración de servicios médicos.</a:t>
            </a:r>
            <a:endParaRPr lang="es-ES" sz="1800" kern="100" dirty="0">
              <a:solidFill>
                <a:srgbClr val="2B9880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1" name="Google Shape;201;p20"/>
          <p:cNvSpPr txBox="1">
            <a:spLocks noGrp="1"/>
          </p:cNvSpPr>
          <p:nvPr>
            <p:ph type="title"/>
          </p:nvPr>
        </p:nvSpPr>
        <p:spPr>
          <a:xfrm>
            <a:off x="381573" y="549915"/>
            <a:ext cx="4602938" cy="632617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1.4 Objetivos específicos.</a:t>
            </a:r>
            <a:endParaRPr lang="es-ES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8A3FBCC-D105-50ED-E3FB-6681AE42056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6</a:t>
            </a:fld>
            <a:endParaRPr lang="es-E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"/>
          <p:cNvSpPr txBox="1">
            <a:spLocks noGrp="1"/>
          </p:cNvSpPr>
          <p:nvPr>
            <p:ph type="title"/>
          </p:nvPr>
        </p:nvSpPr>
        <p:spPr>
          <a:xfrm>
            <a:off x="499975" y="384911"/>
            <a:ext cx="6429246" cy="790746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1.5 Metodología de investigación.</a:t>
            </a:r>
            <a:endParaRPr lang="es-ES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09" name="Google Shape;209;p21"/>
          <p:cNvSpPr txBox="1">
            <a:spLocks noGrp="1"/>
          </p:cNvSpPr>
          <p:nvPr>
            <p:ph type="body" idx="1"/>
          </p:nvPr>
        </p:nvSpPr>
        <p:spPr>
          <a:xfrm>
            <a:off x="3420406" y="1664178"/>
            <a:ext cx="3262277" cy="10750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kern="100" dirty="0">
                <a:solidFill>
                  <a:srgbClr val="2B988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Metodología ágil.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kern="100" dirty="0">
                <a:solidFill>
                  <a:srgbClr val="2B988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Desarrollo iterativo.</a:t>
            </a:r>
            <a:endParaRPr lang="es-ES" kern="100" dirty="0">
              <a:solidFill>
                <a:srgbClr val="2B9880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s-ES" sz="1600" kern="100" dirty="0">
                <a:solidFill>
                  <a:srgbClr val="2B988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Enfoque centrado en el usuario.</a:t>
            </a:r>
            <a:endParaRPr dirty="0">
              <a:solidFill>
                <a:srgbClr val="2B9880"/>
              </a:solidFill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C0021196-5393-E51B-E527-842255FE3F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7</a:t>
            </a:fld>
            <a:endParaRPr lang="es-E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38"/>
          <p:cNvSpPr txBox="1">
            <a:spLocks noGrp="1"/>
          </p:cNvSpPr>
          <p:nvPr>
            <p:ph type="ctrTitle"/>
          </p:nvPr>
        </p:nvSpPr>
        <p:spPr>
          <a:xfrm>
            <a:off x="457198" y="330920"/>
            <a:ext cx="6335487" cy="500978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Capitulo II: solución del problema</a:t>
            </a:r>
            <a:endParaRPr lang="es-ES" sz="3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13" name="Google Shape;413;p38"/>
          <p:cNvSpPr txBox="1">
            <a:spLocks noGrp="1"/>
          </p:cNvSpPr>
          <p:nvPr>
            <p:ph type="subTitle" idx="1"/>
          </p:nvPr>
        </p:nvSpPr>
        <p:spPr>
          <a:xfrm>
            <a:off x="881741" y="1318539"/>
            <a:ext cx="5486400" cy="1375636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2.1 Breve historial de la empresa.</a:t>
            </a:r>
            <a:br>
              <a:rPr lang="es-ES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s-ES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Clínica Bienestar es un centro oftalmológico especializado en servicios de salud visual.</a:t>
            </a:r>
            <a:endParaRPr dirty="0"/>
          </a:p>
        </p:txBody>
      </p:sp>
      <p:sp>
        <p:nvSpPr>
          <p:cNvPr id="2" name="Google Shape;412;p38">
            <a:extLst>
              <a:ext uri="{FF2B5EF4-FFF2-40B4-BE49-F238E27FC236}">
                <a16:creationId xmlns:a16="http://schemas.microsoft.com/office/drawing/2014/main" id="{EA6F7653-C45F-DC20-C541-0DC29A8B6A58}"/>
              </a:ext>
            </a:extLst>
          </p:cNvPr>
          <p:cNvSpPr txBox="1">
            <a:spLocks/>
          </p:cNvSpPr>
          <p:nvPr/>
        </p:nvSpPr>
        <p:spPr>
          <a:xfrm>
            <a:off x="2175996" y="3443217"/>
            <a:ext cx="5675470" cy="500978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s-ES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2.2 Organigrama </a:t>
            </a:r>
            <a:r>
              <a:rPr lang="es-ES" sz="3200" b="1" kern="100" dirty="0">
                <a:solidFill>
                  <a:srgbClr val="2B988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 la empresa</a:t>
            </a:r>
            <a:r>
              <a:rPr lang="es-E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Google Shape;232;p24"/>
          <p:cNvCxnSpPr>
            <a:cxnSpLocks/>
          </p:cNvCxnSpPr>
          <p:nvPr/>
        </p:nvCxnSpPr>
        <p:spPr>
          <a:xfrm rot="-5400000" flipH="1">
            <a:off x="4994237" y="1604663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A6D683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40" name="Google Shape;240;p24"/>
          <p:cNvCxnSpPr>
            <a:cxnSpLocks/>
          </p:cNvCxnSpPr>
          <p:nvPr/>
        </p:nvCxnSpPr>
        <p:spPr>
          <a:xfrm rot="16200000" flipH="1">
            <a:off x="6841712" y="2692255"/>
            <a:ext cx="705133" cy="2055283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A6D683"/>
            </a:solidFill>
            <a:prstDash val="solid"/>
            <a:round/>
            <a:headEnd type="diamond" w="med" len="med"/>
            <a:tailEnd type="diamond" w="med" len="med"/>
          </a:ln>
        </p:spPr>
      </p:cxnSp>
      <p:cxnSp>
        <p:nvCxnSpPr>
          <p:cNvPr id="244" name="Google Shape;244;p24"/>
          <p:cNvCxnSpPr>
            <a:cxnSpLocks/>
          </p:cNvCxnSpPr>
          <p:nvPr/>
        </p:nvCxnSpPr>
        <p:spPr>
          <a:xfrm rot="-5400000">
            <a:off x="3241125" y="1604663"/>
            <a:ext cx="574500" cy="1770300"/>
          </a:xfrm>
          <a:prstGeom prst="bentConnector3">
            <a:avLst>
              <a:gd name="adj1" fmla="val 49995"/>
            </a:avLst>
          </a:prstGeom>
          <a:noFill/>
          <a:ln w="9525" cap="flat" cmpd="sng">
            <a:solidFill>
              <a:srgbClr val="A6D683"/>
            </a:solidFill>
            <a:prstDash val="solid"/>
            <a:round/>
            <a:headEnd type="diamond" w="med" len="med"/>
            <a:tailEnd type="diamond" w="med" len="med"/>
          </a:ln>
        </p:spPr>
      </p:cxnSp>
      <p:sp>
        <p:nvSpPr>
          <p:cNvPr id="233" name="Google Shape;233;p24"/>
          <p:cNvSpPr txBox="1"/>
          <p:nvPr/>
        </p:nvSpPr>
        <p:spPr>
          <a:xfrm>
            <a:off x="3770663" y="161321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DIRECTOR GENERAL</a:t>
            </a:r>
            <a:endParaRPr sz="1000" dirty="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6" name="Google Shape;236;p24"/>
          <p:cNvSpPr txBox="1"/>
          <p:nvPr/>
        </p:nvSpPr>
        <p:spPr>
          <a:xfrm>
            <a:off x="1962999" y="2769684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ADMINISTRADOR</a:t>
            </a:r>
            <a:endParaRPr sz="1000" dirty="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34" name="Google Shape;234;p24"/>
          <p:cNvSpPr txBox="1"/>
          <p:nvPr/>
        </p:nvSpPr>
        <p:spPr>
          <a:xfrm>
            <a:off x="5474417" y="2782930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000" dirty="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ESPECIALISTAS</a:t>
            </a:r>
            <a:endParaRPr sz="1000" dirty="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41" name="Google Shape;241;p24"/>
          <p:cNvSpPr txBox="1"/>
          <p:nvPr/>
        </p:nvSpPr>
        <p:spPr>
          <a:xfrm>
            <a:off x="7376040" y="4072463"/>
            <a:ext cx="1538100" cy="5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>
                <a:solidFill>
                  <a:srgbClr val="00001A"/>
                </a:solidFill>
                <a:latin typeface="Chivo"/>
                <a:ea typeface="Chivo"/>
                <a:cs typeface="Chivo"/>
                <a:sym typeface="Chivo"/>
              </a:rPr>
              <a:t>RECEPCIONISTA</a:t>
            </a:r>
            <a:endParaRPr sz="1000" dirty="0">
              <a:solidFill>
                <a:srgbClr val="00001A"/>
              </a:solidFill>
              <a:latin typeface="Chivo"/>
              <a:ea typeface="Chivo"/>
              <a:cs typeface="Chivo"/>
              <a:sym typeface="Chivo"/>
            </a:endParaRPr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4F31EC3F-A558-178F-33B0-EB9B8AD8276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mtClean="0"/>
              <a:t>9</a:t>
            </a:fld>
            <a:endParaRPr lang="es-ES"/>
          </a:p>
        </p:txBody>
      </p:sp>
      <p:sp>
        <p:nvSpPr>
          <p:cNvPr id="4" name="Google Shape;412;p38">
            <a:extLst>
              <a:ext uri="{FF2B5EF4-FFF2-40B4-BE49-F238E27FC236}">
                <a16:creationId xmlns:a16="http://schemas.microsoft.com/office/drawing/2014/main" id="{2ABA3610-78F4-43FC-EDF0-B7B7094CAF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9225" y="478381"/>
            <a:ext cx="6775498" cy="859398"/>
          </a:xfrm>
          <a:prstGeom prst="rect">
            <a:avLst/>
          </a:prstGeom>
          <a:noFill/>
          <a:ln>
            <a:noFill/>
          </a:ln>
          <a:effectLst>
            <a:outerShdw blurRad="28575" dist="9525" dir="5400000" algn="bl" rotWithShape="0">
              <a:srgbClr val="00001A">
                <a:alpha val="15000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Roboto Slab"/>
              <a:buNone/>
              <a:defRPr sz="4400" b="1" i="0" u="none" strike="noStrike" cap="none">
                <a:solidFill>
                  <a:schemeClr val="l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s-ES" sz="3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2.2 Organigrama </a:t>
            </a:r>
            <a:r>
              <a:rPr lang="es-ES" sz="3200" b="1" kern="100" dirty="0">
                <a:solidFill>
                  <a:srgbClr val="2B988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 la empresa</a:t>
            </a:r>
            <a:r>
              <a:rPr lang="es-ES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es-E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cmorris template">
  <a:themeElements>
    <a:clrScheme name="Custom 347">
      <a:dk1>
        <a:srgbClr val="00001A"/>
      </a:dk1>
      <a:lt1>
        <a:srgbClr val="FFFFFF"/>
      </a:lt1>
      <a:dk2>
        <a:srgbClr val="60707A"/>
      </a:dk2>
      <a:lt2>
        <a:srgbClr val="E8EDF1"/>
      </a:lt2>
      <a:accent1>
        <a:srgbClr val="A6D683"/>
      </a:accent1>
      <a:accent2>
        <a:srgbClr val="2CA388"/>
      </a:accent2>
      <a:accent3>
        <a:srgbClr val="106B6B"/>
      </a:accent3>
      <a:accent4>
        <a:srgbClr val="CFDCE6"/>
      </a:accent4>
      <a:accent5>
        <a:srgbClr val="9EB3C2"/>
      </a:accent5>
      <a:accent6>
        <a:srgbClr val="577C97"/>
      </a:accent6>
      <a:hlink>
        <a:srgbClr val="00001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499</Words>
  <Application>Microsoft Office PowerPoint</Application>
  <PresentationFormat>Presentación en pantalla (16:9)</PresentationFormat>
  <Paragraphs>99</Paragraphs>
  <Slides>17</Slides>
  <Notes>12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6" baseType="lpstr">
      <vt:lpstr>Times New Roman</vt:lpstr>
      <vt:lpstr>Roboto Slab</vt:lpstr>
      <vt:lpstr>Chivo</vt:lpstr>
      <vt:lpstr>Wingdings</vt:lpstr>
      <vt:lpstr>Arial</vt:lpstr>
      <vt:lpstr>Calibri</vt:lpstr>
      <vt:lpstr>Aptos</vt:lpstr>
      <vt:lpstr>Macmorris template</vt:lpstr>
      <vt:lpstr>Dibujo de Microsoft Visio</vt:lpstr>
      <vt:lpstr>Tecnico en Desarrollo de Aplicaciones Web</vt:lpstr>
      <vt:lpstr>Introducción.</vt:lpstr>
      <vt:lpstr>1.Planteamiento del problema</vt:lpstr>
      <vt:lpstr>Presentación de PowerPoint</vt:lpstr>
      <vt:lpstr>1.2 Justificación del problema.</vt:lpstr>
      <vt:lpstr>1.4 Objetivos específicos.</vt:lpstr>
      <vt:lpstr>1.5 Metodología de investigación.</vt:lpstr>
      <vt:lpstr>Capitulo II: solución del problema</vt:lpstr>
      <vt:lpstr>2.2 Organigrama de la empresa.</vt:lpstr>
      <vt:lpstr>Presentación de PowerPoint</vt:lpstr>
      <vt:lpstr>2.4. Diagrama de Gantt.</vt:lpstr>
      <vt:lpstr>Presentación de PowerPoint</vt:lpstr>
      <vt:lpstr>Presentación de PowerPoint</vt:lpstr>
      <vt:lpstr>2.6 Técnicas de Programación, Tecnologías y Métodos 2.6.1 Tecnologías y Herramientas Utilizadas </vt:lpstr>
      <vt:lpstr>2.6.2 Arquitectura del sistema o la aplicación </vt:lpstr>
      <vt:lpstr>2.6.3 Arquitectura de implementación</vt:lpstr>
      <vt:lpstr>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DarkDrax</dc:creator>
  <cp:lastModifiedBy>Zabulon Sima Oluy Obono</cp:lastModifiedBy>
  <cp:revision>2</cp:revision>
  <dcterms:modified xsi:type="dcterms:W3CDTF">2025-03-25T02:01:35Z</dcterms:modified>
</cp:coreProperties>
</file>