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3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125" d="100"/>
          <a:sy n="125" d="100"/>
        </p:scale>
        <p:origin x="167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AB876E9-FC27-4556-BA72-2EA654F5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307A41-F40E-8E61-FA86-C873A2896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E3AF-BE9C-4C47-B373-98F9157BDCB0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4A86C-0AB7-1E2F-9C87-86B1EC1DDF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338A4-5F0D-5ADC-0EE0-FC925778D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10DD-1D0C-4AE0-B1F1-4DBB554F7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8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01C6-472C-467E-9442-DB1AEA27F214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7769-6B0F-4C82-9DFD-D95387B0C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9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CA076-CD96-1E01-0B95-95CF5CF4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338A3-273A-938A-F6F6-A69D17A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DBBF0-A6F0-AF16-E5FD-3CD96E5A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4BC-58E6-4BC7-893F-9161B3ECDBF2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9C89-D8DF-96E8-7DBF-D28581D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02470-D254-7EDB-C264-118568C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0B47-6427-AA88-1DD2-26D3420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777C06-86EA-FB94-A88F-037292F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A2A8E-8BEB-7298-D463-88EA2D7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63A5-5794-4C06-BD32-07E5917CD91D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2B3A-5638-A518-EA42-69710CA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863E4-196D-F663-4186-02FFE96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9A061-B453-4370-4365-2768CBB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48482-ABB4-7A6C-46A3-5C970FB8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4972D-EF86-F72F-028D-E8E5A39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36F8-8501-460D-A027-58F9EEB34C9E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0C23-FAD3-F997-B0E2-0358BB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5EF8C-96DC-C55D-ACA6-8E6626C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250-22F6-B488-1075-F74E3A7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2FA72-8FEB-CB7F-04DC-D11ED91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D9757-8E8A-EC2F-F6CD-E901BB8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08B-ED53-4856-B7AC-821EEB26189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1DFF-A811-AF43-1AF6-6859965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D0E78-40A4-6C80-A972-F61D9A1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9183-5ECA-FD19-EAFC-FF2B46B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BEF8-0943-470C-843B-797C467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8073-94CB-7D87-265A-8851E41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33B3-F4EC-4EF3-A06F-9A01BBFE5AB3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A1E6-416A-7B53-9287-7FF24AB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8C4E2-957B-F892-F7BE-0AA8F72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C3ED-205D-BF75-4659-D7C422D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C623-CD8B-9520-43DD-27D4255C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308BE-4A77-E0BA-E7BA-22E8A11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12F46-8ECB-9EB4-6190-E95565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B4BC-8EBB-4A54-8245-886D2872625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C32D1-3B34-847C-99CE-A5DAFAD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2DD0F-539B-3BB1-E0F3-BE42B7D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AE7ED-DECA-71E6-F5F8-585B7AE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5A4B-CD5F-5F64-FB73-74D2DE8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E055C-7250-123F-6D66-A3910AD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20F2E-3603-9062-B5CF-2D6908D6B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61F66-4F2F-D764-913E-39EC4943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EBBDCF-3105-4224-F709-FBCB80B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AF39-5217-4DC3-ADF7-929D0152D419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C3DB4-A3BB-7DD3-E2F8-FA213F0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219A3-A2FB-57D6-A0E4-FF5A936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CB312-923D-DB4F-F0F1-5C9E0F4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5640B-9C99-1BF9-8C80-3701E2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4EC1-DBD7-4F89-90DA-4DB54613C93A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F271FC-B275-1DFD-0626-F37617D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38A26-B9A3-870A-3268-4D35D7C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ECDEC-56C9-079B-A2EC-49E7195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3BE-11B7-495C-94DB-6905B313A0D9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45012-2983-5A70-C5B7-EAB2126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6FC69-D80B-6428-261F-D280BF2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D710A-885C-1C73-E6BA-D897C3F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59E0C-7B39-52F9-DB0E-74E8FBD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60B9E-BA43-63F8-1FE1-FFEE2EEB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DAFB-A0A3-5CFD-16D0-820DA27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660C-0DF7-472D-8E75-27028E07488F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A6DB5-83E5-3867-5BBC-4A94FB21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373B8-3BCB-C708-43FA-429A2A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F6F92-E761-98F9-8CF1-C8C3FE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B6F220-7341-0EC5-578B-210484BE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BACB5-4CD6-12A7-9C2C-E8946EE9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22472-34FF-A1CA-D24C-352CE0F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B89E-C429-4BC6-8C86-F09131AFC2FF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34AFD-22D0-E793-37D6-4279607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E1783-2E8F-09B6-043C-BCD63BB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29FC74-4B5C-D130-B54D-7DAA384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08299-795D-0AB3-AE00-66074F45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68627-5BD4-64C5-3A90-30A9DF73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0D14-0DF8-4875-942A-B9A6CF679C31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9F5-8C7C-56ED-6FA3-22F9BA0F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A27FA-C702-7F15-9733-AF686C0A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1C9-7B4B-3F97-7DB7-F6D55B1F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49" y="1506509"/>
            <a:ext cx="11703050" cy="140213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L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inear </a:t>
            </a:r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iscriminant </a:t>
            </a:r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nalysis</a:t>
            </a:r>
            <a:r>
              <a:rPr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LDA</a:t>
            </a:r>
            <a:r>
              <a:rPr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による</a:t>
            </a:r>
            <a:b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</a:b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IBM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社の</a:t>
            </a:r>
            <a:r>
              <a:rPr kumimoji="1" lang="ja-JP" altLang="en-US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離職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分析と</a:t>
            </a:r>
            <a:r>
              <a:rPr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</a:t>
            </a:r>
            <a:r>
              <a:rPr kumimoji="1" lang="ja-JP" altLang="en-US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改善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2D70B-D3CC-44E0-4934-742A2CB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249" y="4751372"/>
            <a:ext cx="7073901" cy="485795"/>
          </a:xfrm>
        </p:spPr>
        <p:txBody>
          <a:bodyPr/>
          <a:lstStyle/>
          <a:p>
            <a:pPr algn="l"/>
            <a:r>
              <a:rPr lang="ja-JP" altLang="en-US" b="1" dirty="0"/>
              <a:t>有明工業高等専門学校　</a:t>
            </a:r>
            <a:r>
              <a:rPr lang="en-US" altLang="ja-JP" b="1" dirty="0"/>
              <a:t>3</a:t>
            </a:r>
            <a:r>
              <a:rPr lang="ja-JP" altLang="en-US" b="1" dirty="0"/>
              <a:t>年 齋藤 健吾</a:t>
            </a:r>
            <a:endParaRPr kumimoji="1" lang="ja-JP" altLang="en-US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6E4F2372-4DA3-1B4E-FF13-04A235C85A05}"/>
              </a:ext>
            </a:extLst>
          </p:cNvPr>
          <p:cNvSpPr txBox="1">
            <a:spLocks/>
          </p:cNvSpPr>
          <p:nvPr/>
        </p:nvSpPr>
        <p:spPr>
          <a:xfrm>
            <a:off x="349247" y="3139753"/>
            <a:ext cx="11703049" cy="12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の次元削減を利用した探索的データ分析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(EDA)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による相関の調査と、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離職分析をもとにした新規事業の提案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19BE60-0B40-2BCA-2C26-994C4BAC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24D217-1E19-E5E8-4124-A580DEA090DF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120191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職分析</a:t>
            </a:r>
            <a:r>
              <a:rPr lang="ja-JP" altLang="en-US" sz="28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をもとにした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</a:t>
            </a:r>
            <a:r>
              <a:rPr lang="ja-JP" altLang="en-US" sz="28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提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案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0" y="1761267"/>
            <a:ext cx="9632435" cy="189893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は減るか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成果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も減るか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b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</a:b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離職率を下げることは会社の利益にとって本当に良いか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endParaRPr kumimoji="1" lang="en-US" altLang="ja-JP" sz="1800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0" y="1105642"/>
            <a:ext cx="6991959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C70194-DDB1-88C1-97D6-E519238803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離職分析をもとにした新規事業の提案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離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職分析から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予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測・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懸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念されること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2DE3367-93F8-FC47-F92C-5E9EE9E685AC}"/>
              </a:ext>
            </a:extLst>
          </p:cNvPr>
          <p:cNvSpPr txBox="1">
            <a:spLocks/>
          </p:cNvSpPr>
          <p:nvPr/>
        </p:nvSpPr>
        <p:spPr>
          <a:xfrm>
            <a:off x="437540" y="4093437"/>
            <a:ext cx="11536470" cy="228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の場合の離職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の予測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回帰分析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の場合の成果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の予測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回帰分析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b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</a:b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離職率を下げることによる人件費などを考慮した総合的評価 ＝＞人件費の項目がない為、不可能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以上の操作により離職率を下げたときの 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Achievement / Number of Employees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で評価する</a:t>
            </a:r>
            <a:endParaRPr lang="en-US" altLang="ja-JP" sz="20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908A4A-2887-79CE-8C7D-23A9680AA7DD}"/>
              </a:ext>
            </a:extLst>
          </p:cNvPr>
          <p:cNvSpPr txBox="1"/>
          <p:nvPr/>
        </p:nvSpPr>
        <p:spPr>
          <a:xfrm>
            <a:off x="437539" y="36767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検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証する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こと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4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9" y="1666016"/>
            <a:ext cx="15339490" cy="569871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は減るか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lang="en-US" altLang="ja-JP" sz="1600" b="1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先ほど最適化したモデルに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を行ったものを予測させ、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value_counts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()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を確認した。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lang="en-US" altLang="ja-JP" sz="1400" dirty="0">
              <a:solidFill>
                <a:prstClr val="black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Data={0:1233, 1:237}(19.2%), Data_No_OverTime={0:1395, 1:75}(5.4%)</a:t>
            </a:r>
            <a:r>
              <a:rPr lang="ja-JP" altLang="en-US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予想通り離職率はかなり減った。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EAEAEA"/>
              </a:highlight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成果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も減るか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を予測する回帰モデルを同様の手順で作成し、最適化したモデル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Model:Dummy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,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R2:-0.0089)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に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を行ったものを予測させ、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0=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  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を確認した。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Data=1001818, Data_No_OverTime=1120312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予想とは反対に、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(1.12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倍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成果が増えた。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これは時間外労働をしないほうが成果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出ること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を意味するほか、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他カラムの値と相関があったことが考えられる。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C70194-DDB1-88C1-97D6-E519238803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証と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92114-B12D-4B6D-5991-38372C2E66D8}"/>
              </a:ext>
            </a:extLst>
          </p:cNvPr>
          <p:cNvSpPr txBox="1"/>
          <p:nvPr/>
        </p:nvSpPr>
        <p:spPr>
          <a:xfrm>
            <a:off x="7957354" y="4771537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BC1FD67-4D4C-EE01-EB6F-CCAB77861119}"/>
                  </a:ext>
                </a:extLst>
              </p:cNvPr>
              <p:cNvSpPr txBox="1"/>
              <p:nvPr/>
            </p:nvSpPr>
            <p:spPr>
              <a:xfrm>
                <a:off x="9843908" y="4834009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BC1FD67-4D4C-EE01-EB6F-CCAB77861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908" y="4834009"/>
                <a:ext cx="515074" cy="37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7846BE-5710-40D1-CA8D-5C8D9C2818F9}"/>
                  </a:ext>
                </a:extLst>
              </p:cNvPr>
              <p:cNvSpPr txBox="1"/>
              <p:nvPr/>
            </p:nvSpPr>
            <p:spPr>
              <a:xfrm>
                <a:off x="7897633" y="4956203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7846BE-5710-40D1-CA8D-5C8D9C28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633" y="4956203"/>
                <a:ext cx="5150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5C4770D-1B0F-D427-50AB-8DB525164C38}"/>
                  </a:ext>
                </a:extLst>
              </p:cNvPr>
              <p:cNvSpPr txBox="1"/>
              <p:nvPr/>
            </p:nvSpPr>
            <p:spPr>
              <a:xfrm>
                <a:off x="7363698" y="4617649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5C4770D-1B0F-D427-50AB-8DB52516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8" y="4617649"/>
                <a:ext cx="5150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2702487-B869-C819-60B5-0966E52D833A}"/>
                  </a:ext>
                </a:extLst>
              </p:cNvPr>
              <p:cNvSpPr txBox="1"/>
              <p:nvPr/>
            </p:nvSpPr>
            <p:spPr>
              <a:xfrm>
                <a:off x="6420421" y="4797045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2702487-B869-C819-60B5-0966E52D8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1" y="4797045"/>
                <a:ext cx="515074" cy="376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61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8" y="1761266"/>
            <a:ext cx="18269561" cy="665121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lang="en-US" altLang="ja-JP" sz="1600" b="1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とし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率を下げたときの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/ Number of Employees , 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より厳密には</a:t>
            </a: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0=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   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/  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の個数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評価する</a:t>
            </a:r>
            <a:endParaRPr lang="en-US" altLang="ja-JP" sz="1600" b="1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先ほど最適化した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を予測する回帰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モデルに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を行ったものを予測させ、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0=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   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/  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の個数 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を計算した。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lang="en-US" altLang="ja-JP" sz="1400" dirty="0">
              <a:solidFill>
                <a:prstClr val="black"/>
              </a:solidFill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Data={0:1233, 1:237}(19.2%) Data_No_OverTime={0:1395, 1:75}(5.4%)</a:t>
            </a:r>
            <a:r>
              <a:rPr lang="ja-JP" altLang="en-US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予想通り離職率はかなり減った。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。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証と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0F0A7C-26A7-EF19-4068-AA1228983C84}"/>
              </a:ext>
            </a:extLst>
          </p:cNvPr>
          <p:cNvSpPr txBox="1"/>
          <p:nvPr/>
        </p:nvSpPr>
        <p:spPr>
          <a:xfrm>
            <a:off x="4372780" y="2630220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361B0D-BC40-79A5-19A4-51AB32796A4F}"/>
                  </a:ext>
                </a:extLst>
              </p:cNvPr>
              <p:cNvSpPr txBox="1"/>
              <p:nvPr/>
            </p:nvSpPr>
            <p:spPr>
              <a:xfrm>
                <a:off x="6259334" y="2692692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361B0D-BC40-79A5-19A4-51AB3279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34" y="2692692"/>
                <a:ext cx="515074" cy="37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7C1F1C-848F-2241-607A-8E7DB27936A9}"/>
                  </a:ext>
                </a:extLst>
              </p:cNvPr>
              <p:cNvSpPr txBox="1"/>
              <p:nvPr/>
            </p:nvSpPr>
            <p:spPr>
              <a:xfrm>
                <a:off x="4313059" y="2814886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7C1F1C-848F-2241-607A-8E7DB279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59" y="2814886"/>
                <a:ext cx="5150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1FB3E8-C10E-A37C-0FDA-0A872971CFB8}"/>
                  </a:ext>
                </a:extLst>
              </p:cNvPr>
              <p:cNvSpPr txBox="1"/>
              <p:nvPr/>
            </p:nvSpPr>
            <p:spPr>
              <a:xfrm>
                <a:off x="3779124" y="2476332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1FB3E8-C10E-A37C-0FDA-0A872971C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24" y="2476332"/>
                <a:ext cx="5150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2EAD97-AC42-EBE9-6A05-366628CA02DD}"/>
                  </a:ext>
                </a:extLst>
              </p:cNvPr>
              <p:cNvSpPr txBox="1"/>
              <p:nvPr/>
            </p:nvSpPr>
            <p:spPr>
              <a:xfrm>
                <a:off x="2835847" y="2655728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2EAD97-AC42-EBE9-6A05-366628CA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47" y="2655728"/>
                <a:ext cx="515074" cy="376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4D4BEA-9EDE-C662-FD3E-EB22D901C9E5}"/>
                  </a:ext>
                </a:extLst>
              </p:cNvPr>
              <p:cNvSpPr txBox="1"/>
              <p:nvPr/>
            </p:nvSpPr>
            <p:spPr>
              <a:xfrm>
                <a:off x="6533539" y="2476332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4D4BEA-9EDE-C662-FD3E-EB22D901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9" y="2476332"/>
                <a:ext cx="5150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C68DE0-EC9A-64BE-D34D-5BDD6789F57C}"/>
              </a:ext>
            </a:extLst>
          </p:cNvPr>
          <p:cNvSpPr txBox="1"/>
          <p:nvPr/>
        </p:nvSpPr>
        <p:spPr>
          <a:xfrm>
            <a:off x="3323771" y="3447738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2AA4D6-5B68-D86E-7847-186D7E00B305}"/>
                  </a:ext>
                </a:extLst>
              </p:cNvPr>
              <p:cNvSpPr txBox="1"/>
              <p:nvPr/>
            </p:nvSpPr>
            <p:spPr>
              <a:xfrm>
                <a:off x="5210325" y="3493963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2AA4D6-5B68-D86E-7847-186D7E00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25" y="3493963"/>
                <a:ext cx="515074" cy="3761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8AF20D-9AE7-8839-B1BD-ECD1F65EC6F7}"/>
                  </a:ext>
                </a:extLst>
              </p:cNvPr>
              <p:cNvSpPr txBox="1"/>
              <p:nvPr/>
            </p:nvSpPr>
            <p:spPr>
              <a:xfrm>
                <a:off x="3264050" y="3632404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8AF20D-9AE7-8839-B1BD-ECD1F65E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50" y="3632404"/>
                <a:ext cx="51507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6305E8E-64E3-2B7C-A0FC-6A530E6A21CA}"/>
                  </a:ext>
                </a:extLst>
              </p:cNvPr>
              <p:cNvSpPr txBox="1"/>
              <p:nvPr/>
            </p:nvSpPr>
            <p:spPr>
              <a:xfrm>
                <a:off x="2704832" y="3298494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6305E8E-64E3-2B7C-A0FC-6A530E6A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32" y="3298494"/>
                <a:ext cx="5150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D3B6F09-4435-A00E-3DBC-B02A9B8C2CD5}"/>
                  </a:ext>
                </a:extLst>
              </p:cNvPr>
              <p:cNvSpPr txBox="1"/>
              <p:nvPr/>
            </p:nvSpPr>
            <p:spPr>
              <a:xfrm>
                <a:off x="1786838" y="3486418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D3B6F09-4435-A00E-3DBC-B02A9B8C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38" y="3486418"/>
                <a:ext cx="515074" cy="3761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3F6B53-11CE-AE08-5EF3-6875D3C82397}"/>
                  </a:ext>
                </a:extLst>
              </p:cNvPr>
              <p:cNvSpPr txBox="1"/>
              <p:nvPr/>
            </p:nvSpPr>
            <p:spPr>
              <a:xfrm>
                <a:off x="5467862" y="3298494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3F6B53-11CE-AE08-5EF3-6875D3C8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62" y="3298494"/>
                <a:ext cx="51507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タイトル 1">
            <a:extLst>
              <a:ext uri="{FF2B5EF4-FFF2-40B4-BE49-F238E27FC236}">
                <a16:creationId xmlns:a16="http://schemas.microsoft.com/office/drawing/2014/main" id="{6E266706-FAF5-3BD1-979F-7F42D0B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EE1A3A-A59E-E5D8-A58A-2ACF1EC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8CF4C-CB97-A55C-A6F0-9D098B7FC23D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6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6E266706-FAF5-3BD1-979F-7F42D0B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考文献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EE1A3A-A59E-E5D8-A58A-2ACF1EC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1864371" cy="4571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E0D9C-E57E-3E59-6A64-687350E1C45A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参考文献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8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ndex -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04" y="1555897"/>
            <a:ext cx="10217645" cy="45821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概要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情報業における離職率の動向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顧客データの概要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PyCaret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による分類モデルの選定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最良モデルからのデータ分析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離職分析をもとにした新規事業の提案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新規事業の利得の予測</a:t>
            </a: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参考文献</a:t>
            </a: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2874777" cy="45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8CFA58A-8243-9E2B-E33C-48A18BC4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F9DE1-D0E7-0336-A8BD-1D90C0715597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B05AD-2D4C-5E8F-4032-0EF81963BE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目次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9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C94C5B1-FC10-0337-7388-462663C7532D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 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bstract -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18C51-457B-9960-8BF8-8A2D0726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1" y="1608807"/>
            <a:ext cx="10720454" cy="42268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離職が会社に及ぼす影響について分析し、会社に利益をもたらすための事業を提案する。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状の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析・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解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今回の事業提案では、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のデータセット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(IBM HR Analytics Employee Attrition)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[1]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をもとに、様々な特徴量から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LDA(Linear Discriminant Analysis)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の次元削減の作用を用いて分類問題を解いたのち、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EDA(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探索的データ解析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の結果から、どのカラムがどのくらい離職に影響しているのかを示す。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業の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提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離職分析の結果から改善策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事業内容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を提案し、事業内容によりどのくらい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社に利益が発生するのかを回帰分析により予測する。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0BED3B-4D21-43F5-E8FE-BC3083C4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A305B60-5AAB-73D5-910F-A72ACE97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F47EEE-D560-75B2-5EAD-6DBED9566C85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42F2C9-E188-3289-6E37-331E1352C205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報業の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職率の動向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9" y="1745292"/>
            <a:ext cx="11090846" cy="11788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厚生労働省の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雇用動向調査結果の概要</a:t>
            </a:r>
            <a:r>
              <a:rPr kumimoji="1" lang="ja-JP" altLang="en-US" sz="1800" spc="-3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</a:t>
            </a:r>
            <a:r>
              <a:rPr kumimoji="1"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[2]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によると、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2021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年の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情報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業の離職率は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9.1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％という結果であった。この離職率は他の職種に比べ、決して高くはなく、年々離職率は減少傾向にあるように見えるが、全体平均との相対的な割合では年々増加傾向にある。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4510635" cy="457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C7227B3-35E7-DD23-C76A-713CBF8D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30957B-1683-9690-C34A-227653F46848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2C4B3-0895-0B9A-07D3-B5A243876D5B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情報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業における離職率の動向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9F6A0F-2716-BEC6-22B3-37A15E8BE464}"/>
              </a:ext>
            </a:extLst>
          </p:cNvPr>
          <p:cNvSpPr txBox="1"/>
          <p:nvPr/>
        </p:nvSpPr>
        <p:spPr>
          <a:xfrm>
            <a:off x="437539" y="12886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市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場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他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職業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比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較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C6F31D0-D3D0-C5FA-10CE-72CBB57F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4381"/>
              </p:ext>
            </p:extLst>
          </p:nvPr>
        </p:nvGraphicFramePr>
        <p:xfrm>
          <a:off x="559073" y="2935726"/>
          <a:ext cx="7111171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9824">
                  <a:extLst>
                    <a:ext uri="{9D8B030D-6E8A-4147-A177-3AD203B41FA5}">
                      <a16:colId xmlns:a16="http://schemas.microsoft.com/office/drawing/2014/main" val="1284170767"/>
                    </a:ext>
                  </a:extLst>
                </a:gridCol>
                <a:gridCol w="2180957">
                  <a:extLst>
                    <a:ext uri="{9D8B030D-6E8A-4147-A177-3AD203B41FA5}">
                      <a16:colId xmlns:a16="http://schemas.microsoft.com/office/drawing/2014/main" val="2224680239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3142292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年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情報業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全体平均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3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2021</a:t>
                      </a:r>
                      <a:r>
                        <a:rPr lang="ja-JP" altLang="en-US" b="1" dirty="0">
                          <a:effectLst/>
                        </a:rPr>
                        <a:t>年（令和</a:t>
                      </a:r>
                      <a:r>
                        <a:rPr lang="en-US" altLang="ja-JP" b="1" dirty="0">
                          <a:effectLst/>
                        </a:rPr>
                        <a:t>3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9.1%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13.9%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8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2020</a:t>
                      </a:r>
                      <a:r>
                        <a:rPr lang="ja-JP" altLang="en-US" b="1">
                          <a:effectLst/>
                        </a:rPr>
                        <a:t>年（令和</a:t>
                      </a:r>
                      <a:r>
                        <a:rPr lang="en-US" altLang="ja-JP" b="1">
                          <a:effectLst/>
                        </a:rPr>
                        <a:t>2</a:t>
                      </a:r>
                      <a:r>
                        <a:rPr lang="ja-JP" altLang="en-US" b="1">
                          <a:effectLst/>
                        </a:rPr>
                        <a:t>年）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9.2%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14.2%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45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2019</a:t>
                      </a:r>
                      <a:r>
                        <a:rPr lang="ja-JP" altLang="en-US" b="1">
                          <a:effectLst/>
                        </a:rPr>
                        <a:t>年（令和元年）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9.6%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15.6%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094167"/>
                  </a:ext>
                </a:extLst>
              </a:tr>
              <a:tr h="30400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2018</a:t>
                      </a:r>
                      <a:r>
                        <a:rPr lang="ja-JP" altLang="en-US" b="1" dirty="0">
                          <a:effectLst/>
                        </a:rPr>
                        <a:t>年（平成</a:t>
                      </a:r>
                      <a:r>
                        <a:rPr lang="en-US" altLang="ja-JP" b="1" dirty="0">
                          <a:effectLst/>
                        </a:rPr>
                        <a:t>30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11.8%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05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effectLst/>
                        </a:rPr>
                        <a:t>2017</a:t>
                      </a:r>
                      <a:r>
                        <a:rPr lang="ja-JP" altLang="en-US" b="1" dirty="0">
                          <a:effectLst/>
                        </a:rPr>
                        <a:t>年（平成</a:t>
                      </a:r>
                      <a:r>
                        <a:rPr lang="en-US" altLang="ja-JP" b="1" dirty="0">
                          <a:effectLst/>
                        </a:rPr>
                        <a:t>29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10.5%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14.9%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30409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6594A7B-303D-C8FB-AD52-4E04BA00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50148"/>
              </p:ext>
            </p:extLst>
          </p:nvPr>
        </p:nvGraphicFramePr>
        <p:xfrm>
          <a:off x="8004760" y="2936758"/>
          <a:ext cx="2613862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3862">
                  <a:extLst>
                    <a:ext uri="{9D8B030D-6E8A-4147-A177-3AD203B41FA5}">
                      <a16:colId xmlns:a16="http://schemas.microsoft.com/office/drawing/2014/main" val="4246295828"/>
                    </a:ext>
                  </a:extLst>
                </a:gridCol>
              </a:tblGrid>
              <a:tr h="25700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情報業</a:t>
                      </a:r>
                      <a:r>
                        <a:rPr lang="en-US" altLang="ja-JP" b="1" dirty="0">
                          <a:effectLst/>
                        </a:rPr>
                        <a:t>/</a:t>
                      </a:r>
                      <a:r>
                        <a:rPr lang="ja-JP" altLang="en-US" b="1" dirty="0">
                          <a:effectLst/>
                        </a:rPr>
                        <a:t>全体平均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63548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65.5%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847806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64.8%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945261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61.5%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357365"/>
                  </a:ext>
                </a:extLst>
              </a:tr>
              <a:tr h="2924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80.8%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7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70.5%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25602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718BEA-86DB-2CD2-5005-7EA4FAFCFCF4}"/>
              </a:ext>
            </a:extLst>
          </p:cNvPr>
          <p:cNvSpPr txBox="1"/>
          <p:nvPr/>
        </p:nvSpPr>
        <p:spPr>
          <a:xfrm>
            <a:off x="6621828" y="666766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雇用動向調査 </a:t>
            </a:r>
            <a:r>
              <a:rPr lang="en-US" altLang="ja-JP" dirty="0"/>
              <a:t>: </a:t>
            </a:r>
            <a:r>
              <a:rPr lang="ja-JP" altLang="en-US" dirty="0"/>
              <a:t>結果の概要</a:t>
            </a:r>
            <a:endParaRPr lang="en-US" altLang="ja-JP" dirty="0"/>
          </a:p>
          <a:p>
            <a:r>
              <a:rPr lang="ja-JP" altLang="en-US" dirty="0"/>
              <a:t>https://www.mhlw.go.jp/toukei/list/9-23-1c.html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037AC76-C0E2-0FA2-183F-A261E11F73C3}"/>
              </a:ext>
            </a:extLst>
          </p:cNvPr>
          <p:cNvSpPr txBox="1">
            <a:spLocks/>
          </p:cNvSpPr>
          <p:nvPr/>
        </p:nvSpPr>
        <p:spPr>
          <a:xfrm>
            <a:off x="437539" y="5368782"/>
            <a:ext cx="11405212" cy="8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離職率が高いことは、一見良くないように思われるが、会社の人件費や運用コストなど、様々な要因の上離職の良し悪しを測る必要がある。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8697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6A0A003-3AFA-64B2-098B-848A4D65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1"/>
          <a:stretch/>
        </p:blipFill>
        <p:spPr>
          <a:xfrm>
            <a:off x="349250" y="2117652"/>
            <a:ext cx="10351770" cy="26524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341B622-DD58-812F-8A04-737199F10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10"/>
          <a:stretch/>
        </p:blipFill>
        <p:spPr>
          <a:xfrm>
            <a:off x="404812" y="2601361"/>
            <a:ext cx="10956607" cy="232308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48DE3ECF-D6FB-561C-7C30-87F84562753B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顧客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B40426-6810-7724-7469-0177FFB5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2" y="1269357"/>
            <a:ext cx="11316916" cy="1245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ータセット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分析・予測に使うデータセット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(IBM HR Analytics Employee Attrition)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の内容は以下のとおりである。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20D06CE-F8D5-433B-9A17-262BF0AA5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06"/>
          <a:stretch/>
        </p:blipFill>
        <p:spPr>
          <a:xfrm>
            <a:off x="404812" y="3085217"/>
            <a:ext cx="11521758" cy="197517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2CEC90-77ED-0697-C18B-7D7D4EAFC0E2}"/>
              </a:ext>
            </a:extLst>
          </p:cNvPr>
          <p:cNvSpPr txBox="1"/>
          <p:nvPr/>
        </p:nvSpPr>
        <p:spPr>
          <a:xfrm>
            <a:off x="437542" y="5232789"/>
            <a:ext cx="1134964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ラムの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内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容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年齢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性別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家から職場までの距離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成果など様々な特徴量がある。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今回行うのは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離職 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(Attrition)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以外のカラムの値から離職するかを予測することである。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B80B489-6075-9713-D525-24B4F4A30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418B1EF-4125-F35E-603F-AAAE56AC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D69278-8636-FBA0-8FD6-FC10633A6E70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F93E78-C957-DD82-7048-C02B47A0F88E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顧客データ概要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による分類モデルの選定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2" y="1739982"/>
            <a:ext cx="5316054" cy="37827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適モデルの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選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定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600" dirty="0" err="1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classfication.</a:t>
            </a:r>
            <a:r>
              <a:rPr lang="en-US" altLang="ja-JP" sz="1600" dirty="0" err="1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compare_models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で様々なモデルの中から最も分類の精度がよいモデルを選定する。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右の図では、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Accuracy, AUC,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その他評価も全体的に高く、最も今回の分類モデルに適しているモデルだと言える。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今回は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Linear Discriminant Analysis (LDA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を用いて、このモデルの特性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である次元削減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ある種の正則化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からデータの特徴を考察し、また特徴量と結果の相関を解析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34174" y="5104999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336048" y="1964480"/>
            <a:ext cx="427074" cy="4270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971DF-F5B9-5C06-C76E-61E4E4A0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07" y="2178017"/>
            <a:ext cx="5499800" cy="31358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6054007" y="2362449"/>
            <a:ext cx="5510317" cy="200025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05240B-D693-B9CE-57D4-217DD447EEA5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PyCaret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による分類モデルの選定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1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6E278A4-A1B4-A687-3682-7D851FA1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35" y="1611011"/>
            <a:ext cx="4822038" cy="34645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による分類モデルの評価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238246"/>
            <a:ext cx="5905501" cy="2195032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チ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ューニングと</a:t>
            </a: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評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価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選定した最良のモデルのハイパーパラメータチューニングを行う。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classfication.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tune_model(model)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でチューニングを行った後、テストデータに対して予測を行い、正確性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(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Accuracy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の平均を算出した。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67653" y="5769891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734537" y="3462675"/>
            <a:ext cx="427074" cy="4270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F4CA06-17A3-3223-1C00-C4FE7B99D6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718"/>
          <a:stretch/>
        </p:blipFill>
        <p:spPr>
          <a:xfrm>
            <a:off x="674328" y="3765234"/>
            <a:ext cx="5191757" cy="85883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54750" y="4656670"/>
            <a:ext cx="417736" cy="41773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5ED829-46BE-1AB0-6219-415ACDE77FAE}"/>
              </a:ext>
            </a:extLst>
          </p:cNvPr>
          <p:cNvSpPr txBox="1"/>
          <p:nvPr/>
        </p:nvSpPr>
        <p:spPr>
          <a:xfrm>
            <a:off x="6172761" y="5206901"/>
            <a:ext cx="56515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err="1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classfication.plot_model</a:t>
            </a:r>
            <a:r>
              <a:rPr kumimoji="1" lang="en-US" altLang="ja-JP" sz="16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</a:t>
            </a:r>
            <a:r>
              <a:rPr kumimoji="1" lang="en-US" altLang="ja-JP" sz="1600" dirty="0" err="1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tuned_model</a:t>
            </a:r>
            <a:r>
              <a:rPr kumimoji="1" lang="en-US" altLang="ja-JP" sz="16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適化した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Accuracy : 0.87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まで精度を上げることができた。</a:t>
            </a: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CBF1D682-2F81-E97E-4BB4-6BE369B42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336048" y="1361157"/>
            <a:ext cx="427074" cy="42707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AE5355-9DBB-F818-B62C-C9CB270D2BD8}"/>
              </a:ext>
            </a:extLst>
          </p:cNvPr>
          <p:cNvSpPr txBox="1"/>
          <p:nvPr/>
        </p:nvSpPr>
        <p:spPr>
          <a:xfrm rot="5400000">
            <a:off x="3067005" y="4603668"/>
            <a:ext cx="4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49AAAC-01C1-1EA9-2585-D101C9277A13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PyCaret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による分類モデルの選定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1E6E45C-9B0D-D8EC-049F-2B01B40F1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28" y="4997855"/>
            <a:ext cx="5191757" cy="850627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674328" y="5274834"/>
            <a:ext cx="5191757" cy="290187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による特徴量の分析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238245"/>
            <a:ext cx="5905501" cy="1898931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00000"/>
              </a:lnSpc>
              <a:buNone/>
            </a:pP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特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徴量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チューニングしたモデルが、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どの特徴量を主に使っているかを分析する。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通常と手順は逆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kumimoji="1"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plot_model(tuned_model, plot=‘feature’)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でどの特徴量が重要かを可視化する。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5724070" cy="45719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7653" y="5769891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734537" y="3137176"/>
            <a:ext cx="427074" cy="4270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D29A02E-D4F0-B65D-FF87-921371AF5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7" y="3350713"/>
            <a:ext cx="5180429" cy="2704618"/>
          </a:xfrm>
          <a:prstGeom prst="rect">
            <a:avLst/>
          </a:prstGeom>
        </p:spPr>
      </p:pic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A5B1BB4-3891-65C5-0218-E2672A75CD2B}"/>
              </a:ext>
            </a:extLst>
          </p:cNvPr>
          <p:cNvSpPr txBox="1">
            <a:spLocks/>
          </p:cNvSpPr>
          <p:nvPr/>
        </p:nvSpPr>
        <p:spPr>
          <a:xfrm>
            <a:off x="6240448" y="1238245"/>
            <a:ext cx="5602302" cy="453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Variable Importance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として突出しているのは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のおおよそ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3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つが挙げられる。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これらに対して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との関係をさらにグラフで見てみる。</a:t>
            </a:r>
            <a:endParaRPr lang="ja-JP" altLang="en-US" sz="1200" dirty="0">
              <a:latin typeface="Hack NF" panose="020B0609030202020204" pitchFamily="50" charset="0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64553D41-B384-47FD-0F47-7F6FD812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34" y="3655968"/>
            <a:ext cx="4800210" cy="2394562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64B46D7-5D83-389B-2556-23C2A3DE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44666" y="5608524"/>
            <a:ext cx="417736" cy="417736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27FA454-9EEF-B0E6-5FC4-C88DF3B43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228167" y="3564250"/>
            <a:ext cx="427074" cy="4270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25FA21-1546-69C5-9768-E4473B13609D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最良モデルからのデータ分析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68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による特徴量の分析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5724070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A5B1BB4-3891-65C5-0218-E2672A75CD2B}"/>
              </a:ext>
            </a:extLst>
          </p:cNvPr>
          <p:cNvSpPr txBox="1">
            <a:spLocks/>
          </p:cNvSpPr>
          <p:nvPr/>
        </p:nvSpPr>
        <p:spPr>
          <a:xfrm>
            <a:off x="437539" y="1283504"/>
            <a:ext cx="6767277" cy="85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の３つのグラフを見た。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1200" dirty="0">
              <a:latin typeface="Hack NF" panose="020B0609030202020204" pitchFamily="50" charset="0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9007A58-5015-82B9-B93D-0FCE9D5BB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7473565" y="552176"/>
            <a:ext cx="4000987" cy="271465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650FC9D-8A1C-CA9B-D252-6A398273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434" y="3592025"/>
            <a:ext cx="3755033" cy="2639012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64B46D7-5D83-389B-2556-23C2A3DE6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264698" y="5823188"/>
            <a:ext cx="417736" cy="417736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27FA454-9EEF-B0E6-5FC4-C88DF3B43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228167" y="3564250"/>
            <a:ext cx="427074" cy="427074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7CB8FBB-B69A-11AD-4E54-D35E3248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264698" y="3031641"/>
            <a:ext cx="417736" cy="417736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1E9F898-58FF-6B19-5895-4DCD40140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228167" y="454818"/>
            <a:ext cx="427074" cy="4270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3E70CD-9592-46A0-84CB-7CFC768C574F}"/>
              </a:ext>
            </a:extLst>
          </p:cNvPr>
          <p:cNvSpPr txBox="1"/>
          <p:nvPr/>
        </p:nvSpPr>
        <p:spPr>
          <a:xfrm>
            <a:off x="399772" y="4598295"/>
            <a:ext cx="1767438" cy="42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71832E-09E2-03F8-1930-98765F5E6128}"/>
              </a:ext>
            </a:extLst>
          </p:cNvPr>
          <p:cNvSpPr txBox="1"/>
          <p:nvPr/>
        </p:nvSpPr>
        <p:spPr>
          <a:xfrm>
            <a:off x="399772" y="3098299"/>
            <a:ext cx="1578797" cy="42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D26856-2F4C-A4F9-9F2B-1740EB4014B2}"/>
              </a:ext>
            </a:extLst>
          </p:cNvPr>
          <p:cNvSpPr txBox="1"/>
          <p:nvPr/>
        </p:nvSpPr>
        <p:spPr>
          <a:xfrm>
            <a:off x="431569" y="2112190"/>
            <a:ext cx="1356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6E79F3-7DE0-87E0-4F51-94231F1B53F1}"/>
              </a:ext>
            </a:extLst>
          </p:cNvPr>
          <p:cNvSpPr txBox="1"/>
          <p:nvPr/>
        </p:nvSpPr>
        <p:spPr>
          <a:xfrm>
            <a:off x="668522" y="2580751"/>
            <a:ext cx="653629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LaboratoryTechnician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,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SalesRepresentative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が突出して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の割合が高いことが分かる。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New_graduate_recruitment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は総数が多いが、特別に他の項目と比べて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の割合が高いということはない。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おそらく母数が大きいので、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0(=Attrition:False)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とするだけで評価が高くなってしまったのだと推測できる。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これは他の特徴量よりも直感的で分かりやすい結果が出ている。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Overtime:Yes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のとき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1(=Attrition:True)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の割合が高いことが読み取れる。また、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は「時間外労働」であると推測できる。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8452B0-9C5C-D066-FD6C-EA2BB541D52E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最良モデルからのデータ分析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6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1631</Words>
  <Application>Microsoft Office PowerPoint</Application>
  <PresentationFormat>ワイド画面</PresentationFormat>
  <Paragraphs>169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inherit</vt:lpstr>
      <vt:lpstr>コーポレート・ロゴ ver2 Medium</vt:lpstr>
      <vt:lpstr>游ゴシック</vt:lpstr>
      <vt:lpstr>游ゴシック Light</vt:lpstr>
      <vt:lpstr>游ゴシック Medium</vt:lpstr>
      <vt:lpstr>Arial</vt:lpstr>
      <vt:lpstr>FiraCode Nerd Font Mono</vt:lpstr>
      <vt:lpstr>Hack NF</vt:lpstr>
      <vt:lpstr>Latin Modern Math</vt:lpstr>
      <vt:lpstr>Office テーマ</vt:lpstr>
      <vt:lpstr>Linear Discriminant Analysis(LDA)による IBM社の離職分析とその改善策</vt:lpstr>
      <vt:lpstr>目次 - Index -</vt:lpstr>
      <vt:lpstr>PowerPoint プレゼンテーション</vt:lpstr>
      <vt:lpstr>情報業の離職率の動向</vt:lpstr>
      <vt:lpstr>PowerPoint プレゼンテーション</vt:lpstr>
      <vt:lpstr>PyCaretによる分類モデルの選定</vt:lpstr>
      <vt:lpstr>PyCaretによる分類モデルの評価</vt:lpstr>
      <vt:lpstr>PyCaretによる特徴量の分析</vt:lpstr>
      <vt:lpstr>PyCaretによる特徴量の分析</vt:lpstr>
      <vt:lpstr>離職分析をもとにした新規事業の提案</vt:lpstr>
      <vt:lpstr>新規事業の利得の予測</vt:lpstr>
      <vt:lpstr>新規事業の利得の予測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Analysis(LDA)による IBM社の離職分析とその改善策</dc:title>
  <dc:creator>齋藤 健吾_有明</dc:creator>
  <cp:lastModifiedBy>齋藤 健吾_有明</cp:lastModifiedBy>
  <cp:revision>286</cp:revision>
  <dcterms:created xsi:type="dcterms:W3CDTF">2024-01-14T19:41:44Z</dcterms:created>
  <dcterms:modified xsi:type="dcterms:W3CDTF">2024-01-15T23:03:59Z</dcterms:modified>
</cp:coreProperties>
</file>