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3" r:id="rId12"/>
    <p:sldId id="270" r:id="rId13"/>
    <p:sldId id="267" r:id="rId14"/>
    <p:sldId id="271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AB876E9-FC27-4556-BA72-2EA654F56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307A41-F40E-8E61-FA86-C873A28964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E3AF-BE9C-4C47-B373-98F9157BDCB0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4A86C-0AB7-1E2F-9C87-86B1EC1DDF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338A4-5F0D-5ADC-0EE0-FC925778D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810DD-1D0C-4AE0-B1F1-4DBB554F7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81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01C6-472C-467E-9442-DB1AEA27F214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07769-6B0F-4C82-9DFD-D95387B0C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99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CA076-CD96-1E01-0B95-95CF5CF45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B338A3-273A-938A-F6F6-A69D17A9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DBBF0-A6F0-AF16-E5FD-3CD96E5A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4BC-58E6-4BC7-893F-9161B3ECDBF2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49C89-D8DF-96E8-7DBF-D28581D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02470-D254-7EDB-C264-118568CC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7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0B47-6427-AA88-1DD2-26D3420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777C06-86EA-FB94-A88F-037292F0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1A2A8E-8BEB-7298-D463-88EA2D77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63A5-5794-4C06-BD32-07E5917CD91D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02B3A-5638-A518-EA42-69710CA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D863E4-196D-F663-4186-02FFE96D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A9A061-B453-4370-4365-2768CBB7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548482-ABB4-7A6C-46A3-5C970FB8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4972D-EF86-F72F-028D-E8E5A394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36F8-8501-460D-A027-58F9EEB34C9E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A0C23-FAD3-F997-B0E2-0358BB3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5EF8C-96DC-C55D-ACA6-8E6626C7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BF250-22F6-B488-1075-F74E3A78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2FA72-8FEB-CB7F-04DC-D11ED913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D9757-8E8A-EC2F-F6CD-E901BB8B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208B-ED53-4856-B7AC-821EEB26189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51DFF-A811-AF43-1AF6-6859965C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D0E78-40A4-6C80-A972-F61D9A1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0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79183-5ECA-FD19-EAFC-FF2B46BA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6BEF8-0943-470C-843B-797C467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78073-94CB-7D87-265A-8851E419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33B3-F4EC-4EF3-A06F-9A01BBFE5AB3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5A1E6-416A-7B53-9287-7FF24AB7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8C4E2-957B-F892-F7BE-0AA8F72F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AC3ED-205D-BF75-4659-D7C422D5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0C623-CD8B-9520-43DD-27D4255C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C308BE-4A77-E0BA-E7BA-22E8A119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12F46-8ECB-9EB4-6190-E9556538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B4BC-8EBB-4A54-8245-886D2872625C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C32D1-3B34-847C-99CE-A5DAFAD4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72DD0F-539B-3BB1-E0F3-BE42B7DD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AE7ED-DECA-71E6-F5F8-585B7AE5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35A4B-CD5F-5F64-FB73-74D2DE83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1E055C-7250-123F-6D66-A3910AD0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20F2E-3603-9062-B5CF-2D6908D6B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361F66-4F2F-D764-913E-39EC4943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EBBDCF-3105-4224-F709-FBCB80B3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AF39-5217-4DC3-ADF7-929D0152D419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FC3DB4-A3BB-7DD3-E2F8-FA213F02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219A3-A2FB-57D6-A0E4-FF5A936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CB312-923D-DB4F-F0F1-5C9E0F47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E5640B-9C99-1BF9-8C80-3701E213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4EC1-DBD7-4F89-90DA-4DB54613C93A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F271FC-B275-1DFD-0626-F37617D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138A26-B9A3-870A-3268-4D35D7CF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2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1ECDEC-56C9-079B-A2EC-49E71955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3BE-11B7-495C-94DB-6905B313A0D9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545012-2983-5A70-C5B7-EAB21263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A6FC69-D80B-6428-261F-D280BF2B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D710A-885C-1C73-E6BA-D897C3F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59E0C-7B39-52F9-DB0E-74E8FBD3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E60B9E-BA43-63F8-1FE1-FFEE2EEB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4DAFB-A0A3-5CFD-16D0-820DA27F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660C-0DF7-472D-8E75-27028E07488F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A6DB5-83E5-3867-5BBC-4A94FB21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373B8-3BCB-C708-43FA-429A2A67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F6F92-E761-98F9-8CF1-C8C3FEA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B6F220-7341-0EC5-578B-210484BEE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BACB5-4CD6-12A7-9C2C-E8946EE9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522472-34FF-A1CA-D24C-352CE0F1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B89E-C429-4BC6-8C86-F09131AFC2FF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34AFD-22D0-E793-37D6-42796076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E1783-2E8F-09B6-043C-BCD63BB4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33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29FC74-4B5C-D130-B54D-7DAA3846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908299-795D-0AB3-AE00-66074F45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68627-5BD4-64C5-3A90-30A9DF730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0D14-0DF8-4875-942A-B9A6CF679C31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F039F5-8C7C-56ED-6FA3-22F9BA0F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A27FA-C702-7F15-9733-AF686C0A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7FF4-60C4-42B0-8185-146F75F2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1C9-7B4B-3F97-7DB7-F6D55B1F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249" y="1506509"/>
            <a:ext cx="11703050" cy="140213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L</a:t>
            </a:r>
            <a: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inear </a:t>
            </a:r>
            <a:r>
              <a:rPr kumimoji="1" lang="en-US" altLang="ja-JP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D</a:t>
            </a:r>
            <a: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iscriminant </a:t>
            </a:r>
            <a:r>
              <a:rPr kumimoji="1" lang="en-US" altLang="ja-JP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</a:t>
            </a:r>
            <a: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nalysis</a:t>
            </a:r>
            <a:r>
              <a:rPr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en-US" altLang="ja-JP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LDA</a:t>
            </a:r>
            <a:r>
              <a:rPr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kumimoji="1"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による</a:t>
            </a:r>
            <a:b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</a:br>
            <a:r>
              <a:rPr kumimoji="1" lang="en-US" altLang="ja-JP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IBM</a:t>
            </a:r>
            <a:r>
              <a:rPr kumimoji="1"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社の</a:t>
            </a:r>
            <a:r>
              <a:rPr kumimoji="1" lang="ja-JP" altLang="en-US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離職</a:t>
            </a:r>
            <a:r>
              <a:rPr kumimoji="1"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分析と</a:t>
            </a:r>
            <a:r>
              <a:rPr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その</a:t>
            </a:r>
            <a:r>
              <a:rPr kumimoji="1" lang="ja-JP" altLang="en-US" sz="4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改善</a:t>
            </a:r>
            <a:r>
              <a:rPr kumimoji="1" lang="ja-JP" altLang="en-US" sz="4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62D70B-D3CC-44E0-4934-742A2CB2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249" y="4751372"/>
            <a:ext cx="7073901" cy="485795"/>
          </a:xfrm>
        </p:spPr>
        <p:txBody>
          <a:bodyPr/>
          <a:lstStyle/>
          <a:p>
            <a:pPr algn="l"/>
            <a:r>
              <a:rPr lang="ja-JP" altLang="en-US" b="1" dirty="0"/>
              <a:t>有明工業高等専門学校　</a:t>
            </a:r>
            <a:r>
              <a:rPr lang="en-US" altLang="ja-JP" b="1" dirty="0"/>
              <a:t>3</a:t>
            </a:r>
            <a:r>
              <a:rPr lang="ja-JP" altLang="en-US" b="1" dirty="0"/>
              <a:t>年 齋藤 健吾</a:t>
            </a:r>
            <a:endParaRPr kumimoji="1" lang="ja-JP" altLang="en-US" b="1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6E4F2372-4DA3-1B4E-FF13-04A235C85A05}"/>
              </a:ext>
            </a:extLst>
          </p:cNvPr>
          <p:cNvSpPr txBox="1">
            <a:spLocks/>
          </p:cNvSpPr>
          <p:nvPr/>
        </p:nvSpPr>
        <p:spPr>
          <a:xfrm>
            <a:off x="349247" y="3139753"/>
            <a:ext cx="11703049" cy="120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の次元削減を利用した探索的データ分析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(EDA)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による相関の調査と、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離職分析をもとにした新規事業の提案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19BE60-0B40-2BCA-2C26-994C4BAC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24D217-1E19-E5E8-4124-A580DEA090DF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</p:spTree>
    <p:extLst>
      <p:ext uri="{BB962C8B-B14F-4D97-AF65-F5344CB8AC3E}">
        <p14:creationId xmlns:p14="http://schemas.microsoft.com/office/powerpoint/2010/main" val="120191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職分析</a:t>
            </a:r>
            <a:r>
              <a:rPr lang="ja-JP" altLang="en-US" sz="28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をもとにした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規事業</a:t>
            </a:r>
            <a:r>
              <a:rPr lang="ja-JP" altLang="en-US" sz="28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提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案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40" y="1761267"/>
            <a:ext cx="9632435" cy="189893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lang="en-US" altLang="ja-JP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の場合、離職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は減るか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の場合、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成果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Achievement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も減るか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  <a:b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</a:b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離職率を下げることは会社の利益にとって本当に良いか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  <a:endParaRPr kumimoji="1" lang="en-US" altLang="ja-JP" sz="1800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0" y="1105642"/>
            <a:ext cx="6991959" cy="457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C70194-DDB1-88C1-97D6-E51923880392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離職分析をもとにした新規事業の提案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977854-E0DF-3641-5031-1CB8B6EA1FCA}"/>
              </a:ext>
            </a:extLst>
          </p:cNvPr>
          <p:cNvSpPr txBox="1"/>
          <p:nvPr/>
        </p:nvSpPr>
        <p:spPr>
          <a:xfrm>
            <a:off x="437539" y="13136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離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職分析から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予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測・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懸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念されること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2DE3367-93F8-FC47-F92C-5E9EE9E685AC}"/>
              </a:ext>
            </a:extLst>
          </p:cNvPr>
          <p:cNvSpPr txBox="1">
            <a:spLocks/>
          </p:cNvSpPr>
          <p:nvPr/>
        </p:nvSpPr>
        <p:spPr>
          <a:xfrm>
            <a:off x="437540" y="3707699"/>
            <a:ext cx="11536470" cy="228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lang="en-US" altLang="ja-JP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の場合の離職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の予測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回帰分析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lang="en-US" altLang="ja-JP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の場合の成果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Achievement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の予測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回帰分析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b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</a:b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離職率を下げることによる人件費などを考慮した総合的評価 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…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人件費の項目がない為、不可能</a:t>
            </a: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=&gt;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以上の操作により離職率を下げたときの 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Achievement / Number of Employees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で評価する</a:t>
            </a:r>
            <a:endParaRPr lang="en-US" altLang="ja-JP" sz="20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908A4A-2887-79CE-8C7D-23A9680AA7DD}"/>
              </a:ext>
            </a:extLst>
          </p:cNvPr>
          <p:cNvSpPr txBox="1"/>
          <p:nvPr/>
        </p:nvSpPr>
        <p:spPr>
          <a:xfrm>
            <a:off x="437539" y="32910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検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証する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こと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6C371E-971B-3A04-59AB-7ADF9AD49778}"/>
              </a:ext>
            </a:extLst>
          </p:cNvPr>
          <p:cNvSpPr txBox="1"/>
          <p:nvPr/>
        </p:nvSpPr>
        <p:spPr>
          <a:xfrm>
            <a:off x="5711030" y="6477048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7842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規事業の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得の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39" y="1666016"/>
            <a:ext cx="11594441" cy="397085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の場合、離職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は減るか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検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証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先ほど最適化したモデル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(LDA)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に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data[“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”]=0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を行ったものを予測させ、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value_counts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()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がとる結果の個数を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確認した。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EAEAEA"/>
              </a:highlight>
              <a:uLnTx/>
              <a:uFillTx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結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果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predict_model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(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tuned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_model, data=Data_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N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o_Overtime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).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value_counts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()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Data={0:1233, 1:237}(19.2%), 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Data_No_OverTime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={0:1395, 1:75}(5.4%)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14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=&gt;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離職率は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19.2%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から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5.4</a:t>
            </a:r>
            <a:r>
              <a:rPr lang="en-US" altLang="ja-JP" sz="2000" dirty="0">
                <a:solidFill>
                  <a:srgbClr val="00B0F0"/>
                </a:solidFill>
                <a:latin typeface="FiraCode Nerd Font Mono" panose="02000009000000000000" pitchFamily="49" charset="0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%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に減少し、</a:t>
            </a: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　 時間外労働を無くすことで</a:t>
            </a:r>
            <a:r>
              <a:rPr lang="ja-JP" altLang="en-US" sz="18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離職率の低下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が見込まれることが分かった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EAEAEA"/>
              </a:highlight>
              <a:uLnTx/>
              <a:uFillTx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4528160" cy="457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977854-E0DF-3641-5031-1CB8B6EA1FCA}"/>
              </a:ext>
            </a:extLst>
          </p:cNvPr>
          <p:cNvSpPr txBox="1"/>
          <p:nvPr/>
        </p:nvSpPr>
        <p:spPr>
          <a:xfrm>
            <a:off x="437539" y="13136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善策の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検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証と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B99B3F-9401-68BC-CEA6-538C8339CB96}"/>
              </a:ext>
            </a:extLst>
          </p:cNvPr>
          <p:cNvSpPr txBox="1"/>
          <p:nvPr/>
        </p:nvSpPr>
        <p:spPr>
          <a:xfrm>
            <a:off x="5711030" y="6475809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11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073228-B3F1-C355-7B1A-764C742C935E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新規事業の利得の予測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61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規事業の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得の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39" y="1666016"/>
            <a:ext cx="15339490" cy="489988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の場合、成果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Achievement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も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減るか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?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3BDBA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検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証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を予測する回帰モデルを同様の手順で作成し、最適化したモデル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Model:Dummy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,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R2:-0.0089)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に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data[“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”]=0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の処理を行ったものを予測させ、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の総和を、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より厳密には </a:t>
            </a:r>
            <a:r>
              <a:rPr lang="en-US" altLang="ja-JP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0=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lang="en-US" altLang="ja-JP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を満たす </a:t>
            </a:r>
            <a:r>
              <a:rPr lang="en-US" altLang="ja-JP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  </a:t>
            </a:r>
            <a:r>
              <a:rPr lang="en-US" altLang="ja-JP" sz="1400" dirty="0" err="1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計算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した。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結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果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Data=1001818, 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Data_No_OverTime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=1250669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=&gt;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予想とは反対に、会社全体で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約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en-US" altLang="ja-JP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1.25</a:t>
            </a:r>
            <a:r>
              <a: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倍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の成果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が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見込めるという結果となった。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　 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これは時間外労働をしないほうが成果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が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出ること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を意味するほか、</a:t>
            </a: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　 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他カラムの値と相関があったことが考えられる。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4528160" cy="457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C70194-DDB1-88C1-97D6-E51923880392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新規事業の利得の予測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977854-E0DF-3641-5031-1CB8B6EA1FCA}"/>
              </a:ext>
            </a:extLst>
          </p:cNvPr>
          <p:cNvSpPr txBox="1"/>
          <p:nvPr/>
        </p:nvSpPr>
        <p:spPr>
          <a:xfrm>
            <a:off x="437539" y="13136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善策の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検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証と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D92114-B12D-4B6D-5991-38372C2E66D8}"/>
              </a:ext>
            </a:extLst>
          </p:cNvPr>
          <p:cNvSpPr txBox="1"/>
          <p:nvPr/>
        </p:nvSpPr>
        <p:spPr>
          <a:xfrm>
            <a:off x="4507398" y="3362241"/>
            <a:ext cx="5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Latin Modern Math" panose="02000503000000000000" pitchFamily="50" charset="0"/>
              </a:rPr>
              <a:t>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BC1FD67-4D4C-EE01-EB6F-CCAB77861119}"/>
                  </a:ext>
                </a:extLst>
              </p:cNvPr>
              <p:cNvSpPr txBox="1"/>
              <p:nvPr/>
            </p:nvSpPr>
            <p:spPr>
              <a:xfrm>
                <a:off x="6393952" y="3424713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BC1FD67-4D4C-EE01-EB6F-CCAB77861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52" y="3424713"/>
                <a:ext cx="515074" cy="376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37846BE-5710-40D1-CA8D-5C8D9C2818F9}"/>
                  </a:ext>
                </a:extLst>
              </p:cNvPr>
              <p:cNvSpPr txBox="1"/>
              <p:nvPr/>
            </p:nvSpPr>
            <p:spPr>
              <a:xfrm>
                <a:off x="4447677" y="3546907"/>
                <a:ext cx="5150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37846BE-5710-40D1-CA8D-5C8D9C28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677" y="3546907"/>
                <a:ext cx="5150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5C4770D-1B0F-D427-50AB-8DB525164C38}"/>
                  </a:ext>
                </a:extLst>
              </p:cNvPr>
              <p:cNvSpPr txBox="1"/>
              <p:nvPr/>
            </p:nvSpPr>
            <p:spPr>
              <a:xfrm>
                <a:off x="3913742" y="3208353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5C4770D-1B0F-D427-50AB-8DB52516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742" y="3208353"/>
                <a:ext cx="5150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2702487-B869-C819-60B5-0966E52D833A}"/>
                  </a:ext>
                </a:extLst>
              </p:cNvPr>
              <p:cNvSpPr txBox="1"/>
              <p:nvPr/>
            </p:nvSpPr>
            <p:spPr>
              <a:xfrm>
                <a:off x="2970465" y="3387749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2702487-B869-C819-60B5-0966E52D8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465" y="3387749"/>
                <a:ext cx="515074" cy="376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532E31-F797-71BB-CFD7-15E5BDAA229D}"/>
              </a:ext>
            </a:extLst>
          </p:cNvPr>
          <p:cNvSpPr txBox="1"/>
          <p:nvPr/>
        </p:nvSpPr>
        <p:spPr>
          <a:xfrm>
            <a:off x="5711030" y="6473541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12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61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38" y="1609066"/>
            <a:ext cx="11754462" cy="455678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検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証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600" b="1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Overtime:No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とし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、離職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率を下げたときの 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/ Number of Employees , </a:t>
            </a: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　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より厳密には</a:t>
            </a:r>
            <a:r>
              <a:rPr lang="ja-JP" altLang="en-US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0=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を満たす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      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/  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の個数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評価する。</a:t>
            </a:r>
            <a:endParaRPr lang="en-US" altLang="ja-JP" sz="1600" b="1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先ほど最適化した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を予測する回帰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モデルに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data[“</a:t>
            </a:r>
            <a:r>
              <a:rPr lang="en-US" altLang="ja-JP" sz="1400" dirty="0" err="1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lang="en-US" altLang="ja-JP" sz="1400" dirty="0">
                <a:solidFill>
                  <a:prstClr val="black"/>
                </a:solidFill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”]=0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を行ったものを予測させ、</a:t>
            </a:r>
            <a:endParaRPr lang="en-US" altLang="ja-JP" sz="16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0=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を満たす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      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DailyAchievement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/   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の個数  </a:t>
            </a: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を計算した。</a:t>
            </a:r>
            <a:endParaRPr lang="en-US" altLang="ja-JP" sz="16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結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果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4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　</a:t>
            </a:r>
            <a:r>
              <a:rPr lang="en-US" altLang="ja-JP" sz="16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Data=812.504, </a:t>
            </a:r>
            <a:r>
              <a:rPr lang="en-US" altLang="ja-JP" sz="1600" dirty="0" err="1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Data_No_OverTime</a:t>
            </a:r>
            <a:r>
              <a:rPr lang="en-US" altLang="ja-JP" sz="1600" dirty="0">
                <a:solidFill>
                  <a:prstClr val="black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=896.536</a:t>
            </a:r>
            <a:r>
              <a:rPr lang="ja-JP" altLang="en-US" sz="14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endParaRPr lang="en-US" altLang="ja-JP" sz="14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14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lang="en-US" altLang="ja-JP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=&gt; </a:t>
            </a:r>
            <a:r>
              <a:rPr lang="ja-JP" altLang="en-US" sz="18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従業員１人当たり</a:t>
            </a:r>
            <a:r>
              <a:rPr lang="ja-JP" altLang="en-US" sz="1800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en-US" altLang="ja-JP" sz="2000" dirty="0">
                <a:solidFill>
                  <a:srgbClr val="00B0F0"/>
                </a:solidFill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1.10</a:t>
            </a:r>
            <a:r>
              <a:rPr lang="ja-JP" altLang="en-US" sz="2000" dirty="0">
                <a:solidFill>
                  <a:srgbClr val="00B0F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倍</a:t>
            </a: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の成果が見込めるという結果となった。</a:t>
            </a:r>
            <a:endParaRPr lang="en-US" altLang="ja-JP" sz="16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977854-E0DF-3641-5031-1CB8B6EA1FCA}"/>
              </a:ext>
            </a:extLst>
          </p:cNvPr>
          <p:cNvSpPr txBox="1"/>
          <p:nvPr/>
        </p:nvSpPr>
        <p:spPr>
          <a:xfrm>
            <a:off x="437539" y="13136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善策の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検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証と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b="1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0F0A7C-26A7-EF19-4068-AA1228983C84}"/>
              </a:ext>
            </a:extLst>
          </p:cNvPr>
          <p:cNvSpPr txBox="1"/>
          <p:nvPr/>
        </p:nvSpPr>
        <p:spPr>
          <a:xfrm>
            <a:off x="4532324" y="2532851"/>
            <a:ext cx="5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Latin Modern Math" panose="02000503000000000000" pitchFamily="50" charset="0"/>
              </a:rPr>
              <a:t>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361B0D-BC40-79A5-19A4-51AB32796A4F}"/>
                  </a:ext>
                </a:extLst>
              </p:cNvPr>
              <p:cNvSpPr txBox="1"/>
              <p:nvPr/>
            </p:nvSpPr>
            <p:spPr>
              <a:xfrm>
                <a:off x="6418878" y="2579173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361B0D-BC40-79A5-19A4-51AB32796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8" y="2579173"/>
                <a:ext cx="515074" cy="376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37C1F1C-848F-2241-607A-8E7DB27936A9}"/>
                  </a:ext>
                </a:extLst>
              </p:cNvPr>
              <p:cNvSpPr txBox="1"/>
              <p:nvPr/>
            </p:nvSpPr>
            <p:spPr>
              <a:xfrm>
                <a:off x="4472603" y="2717517"/>
                <a:ext cx="5150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37C1F1C-848F-2241-607A-8E7DB2793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3" y="2717517"/>
                <a:ext cx="5150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1FB3E8-C10E-A37C-0FDA-0A872971CFB8}"/>
                  </a:ext>
                </a:extLst>
              </p:cNvPr>
              <p:cNvSpPr txBox="1"/>
              <p:nvPr/>
            </p:nvSpPr>
            <p:spPr>
              <a:xfrm>
                <a:off x="3938668" y="2362813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1FB3E8-C10E-A37C-0FDA-0A872971C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8" y="2362813"/>
                <a:ext cx="5150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2EAD97-AC42-EBE9-6A05-366628CA02DD}"/>
                  </a:ext>
                </a:extLst>
              </p:cNvPr>
              <p:cNvSpPr txBox="1"/>
              <p:nvPr/>
            </p:nvSpPr>
            <p:spPr>
              <a:xfrm>
                <a:off x="2995391" y="2542209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2EAD97-AC42-EBE9-6A05-366628CA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91" y="2542209"/>
                <a:ext cx="515074" cy="376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4D4BEA-9EDE-C662-FD3E-EB22D901C9E5}"/>
                  </a:ext>
                </a:extLst>
              </p:cNvPr>
              <p:cNvSpPr txBox="1"/>
              <p:nvPr/>
            </p:nvSpPr>
            <p:spPr>
              <a:xfrm>
                <a:off x="6693083" y="2362813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4D4BEA-9EDE-C662-FD3E-EB22D901C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83" y="2362813"/>
                <a:ext cx="51507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C68DE0-EC9A-64BE-D34D-5BDD6789F57C}"/>
              </a:ext>
            </a:extLst>
          </p:cNvPr>
          <p:cNvSpPr txBox="1"/>
          <p:nvPr/>
        </p:nvSpPr>
        <p:spPr>
          <a:xfrm>
            <a:off x="3323771" y="3353481"/>
            <a:ext cx="5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Latin Modern Math" panose="02000503000000000000" pitchFamily="50" charset="0"/>
              </a:rPr>
              <a:t>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12AA4D6-5B68-D86E-7847-186D7E00B305}"/>
                  </a:ext>
                </a:extLst>
              </p:cNvPr>
              <p:cNvSpPr txBox="1"/>
              <p:nvPr/>
            </p:nvSpPr>
            <p:spPr>
              <a:xfrm>
                <a:off x="5210325" y="3380444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12AA4D6-5B68-D86E-7847-186D7E00B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25" y="3380444"/>
                <a:ext cx="515074" cy="3761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8AF20D-9AE7-8839-B1BD-ECD1F65EC6F7}"/>
                  </a:ext>
                </a:extLst>
              </p:cNvPr>
              <p:cNvSpPr txBox="1"/>
              <p:nvPr/>
            </p:nvSpPr>
            <p:spPr>
              <a:xfrm>
                <a:off x="3264050" y="3538147"/>
                <a:ext cx="5150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C8AF20D-9AE7-8839-B1BD-ECD1F65EC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50" y="3538147"/>
                <a:ext cx="51507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6305E8E-64E3-2B7C-A0FC-6A530E6A21CA}"/>
                  </a:ext>
                </a:extLst>
              </p:cNvPr>
              <p:cNvSpPr txBox="1"/>
              <p:nvPr/>
            </p:nvSpPr>
            <p:spPr>
              <a:xfrm>
                <a:off x="2704832" y="3184975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6305E8E-64E3-2B7C-A0FC-6A530E6A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32" y="3184975"/>
                <a:ext cx="5150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D3B6F09-4435-A00E-3DBC-B02A9B8C2CD5}"/>
                  </a:ext>
                </a:extLst>
              </p:cNvPr>
              <p:cNvSpPr txBox="1"/>
              <p:nvPr/>
            </p:nvSpPr>
            <p:spPr>
              <a:xfrm>
                <a:off x="1786838" y="3372899"/>
                <a:ext cx="515074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D3B6F09-4435-A00E-3DBC-B02A9B8C2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38" y="3372899"/>
                <a:ext cx="515074" cy="376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3F6B53-11CE-AE08-5EF3-6875D3C82397}"/>
                  </a:ext>
                </a:extLst>
              </p:cNvPr>
              <p:cNvSpPr txBox="1"/>
              <p:nvPr/>
            </p:nvSpPr>
            <p:spPr>
              <a:xfrm>
                <a:off x="5467862" y="3184975"/>
                <a:ext cx="51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3F6B53-11CE-AE08-5EF3-6875D3C82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62" y="3184975"/>
                <a:ext cx="51507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タイトル 1">
            <a:extLst>
              <a:ext uri="{FF2B5EF4-FFF2-40B4-BE49-F238E27FC236}">
                <a16:creationId xmlns:a16="http://schemas.microsoft.com/office/drawing/2014/main" id="{6E266706-FAF5-3BD1-979F-7F42D0B9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規事業の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得の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測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7EE1A3A-A59E-E5D8-A58A-2ACF1EC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4528160" cy="4571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88CF4C-CB97-A55C-A6F0-9D098B7FC23D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新規事業の利得の予測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2C04A7-F93B-C829-1490-21F2E55DC1B5}"/>
              </a:ext>
            </a:extLst>
          </p:cNvPr>
          <p:cNvSpPr txBox="1"/>
          <p:nvPr/>
        </p:nvSpPr>
        <p:spPr>
          <a:xfrm>
            <a:off x="5711030" y="6473541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13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26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6E266706-FAF5-3BD1-979F-7F42D0B9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規事業の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得の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測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7EE1A3A-A59E-E5D8-A58A-2ACF1EC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4528160" cy="4571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88CF4C-CB97-A55C-A6F0-9D098B7FC23D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新規事業の利得の予測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C5FA12-DB9F-57F8-D293-8CF1B9FF7111}"/>
              </a:ext>
            </a:extLst>
          </p:cNvPr>
          <p:cNvSpPr txBox="1"/>
          <p:nvPr/>
        </p:nvSpPr>
        <p:spPr>
          <a:xfrm>
            <a:off x="437539" y="13136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善策の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提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案</a:t>
            </a:r>
            <a:r>
              <a:rPr lang="en-US" altLang="ja-JP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まとめ</a:t>
            </a:r>
            <a:r>
              <a:rPr lang="en-US" altLang="ja-JP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50E3A97-E2A9-4CCD-6609-5C56488500C3}"/>
              </a:ext>
            </a:extLst>
          </p:cNvPr>
          <p:cNvSpPr txBox="1"/>
          <p:nvPr/>
        </p:nvSpPr>
        <p:spPr>
          <a:xfrm>
            <a:off x="525828" y="1501533"/>
            <a:ext cx="11394710" cy="151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以上の</a:t>
            </a:r>
            <a:r>
              <a:rPr lang="ja-JP" altLang="en-US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検証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より時間外労働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) 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を削減することにより、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19.2%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であった離職率は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5.4%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まで減少し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以前より一人当たり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1.10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倍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の成果が見込めるという結果が予測されたため、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会社の利益を上げるために時間外労働の削減を</a:t>
            </a:r>
            <a:r>
              <a:rPr lang="ja-JP" altLang="en-US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行うことを提案する。</a:t>
            </a:r>
            <a:endParaRPr lang="en-US" altLang="ja-JP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E07FD4-D6AD-48B2-067F-EF6905698693}"/>
              </a:ext>
            </a:extLst>
          </p:cNvPr>
          <p:cNvSpPr txBox="1"/>
          <p:nvPr/>
        </p:nvSpPr>
        <p:spPr>
          <a:xfrm>
            <a:off x="5711030" y="6472286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9706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6E266706-FAF5-3BD1-979F-7F42D0B9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参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考文献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7EE1A3A-A59E-E5D8-A58A-2ACF1EC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1864371" cy="4571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E0D9C-E57E-3E59-6A64-687350E1C45A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参考文献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6BBE10-13E6-2539-6FB3-AE996BFEA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3" y="1361157"/>
            <a:ext cx="11754462" cy="4533452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ja-JP" sz="18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[1]</a:t>
            </a:r>
            <a:r>
              <a:rPr lang="en-US" altLang="ja-JP" sz="1800" b="1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en-US" altLang="ja-JP" sz="1800" b="1" dirty="0" err="1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kaggle</a:t>
            </a:r>
            <a:r>
              <a:rPr lang="en-US" altLang="ja-JP" sz="1800" b="1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: IBM HR Analytics Employee Attrition &amp; Performance</a:t>
            </a:r>
            <a:r>
              <a:rPr lang="ja-JP" altLang="en-US" sz="1800" b="1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en-US" altLang="ja-JP" sz="1800" b="1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(online)</a:t>
            </a:r>
          </a:p>
          <a:p>
            <a:pPr marL="0" indent="0" eaLnBrk="0" hangingPunc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ja-JP" altLang="en-US" sz="1800" b="1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 </a:t>
            </a:r>
            <a:r>
              <a:rPr lang="en-US" altLang="ja-JP" sz="1800" b="1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〈</a:t>
            </a:r>
            <a:r>
              <a:rPr lang="en-US" altLang="ja-JP" sz="18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https://www.kaggle.com/datasets/</a:t>
            </a:r>
            <a:r>
              <a:rPr lang="en-US" altLang="ja-JP" sz="1800" b="1" dirty="0" err="1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pavansubhasht</a:t>
            </a:r>
            <a:r>
              <a:rPr lang="en-US" altLang="ja-JP" sz="18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/</a:t>
            </a:r>
            <a:r>
              <a:rPr lang="en-US" altLang="ja-JP" sz="1800" b="1" dirty="0" err="1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ibm</a:t>
            </a:r>
            <a:r>
              <a:rPr lang="en-US" altLang="ja-JP" sz="18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-</a:t>
            </a:r>
            <a:r>
              <a:rPr lang="en-US" altLang="ja-JP" sz="1800" b="1" dirty="0" err="1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hr</a:t>
            </a:r>
            <a:r>
              <a:rPr lang="en-US" altLang="ja-JP" sz="18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-analytics-attrition-dataset</a:t>
            </a:r>
            <a:r>
              <a:rPr lang="en-US" altLang="ja-JP" sz="1800" b="1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〉(2024.1.16)</a:t>
            </a:r>
          </a:p>
          <a:p>
            <a:pPr marL="0" marR="0" lvl="0" indent="0" algn="l" defTabSz="914400" rtl="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[2]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厚生労働省 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: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雇用動向調査結果の概要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(online)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800" b="1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　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〈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3BDBA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https://www.mhlw.go.jp/toukei/list/9-23-1c.html</a:t>
            </a:r>
            <a:r>
              <a:rPr kumimoji="1" lang="en-US" altLang="ja-JP" sz="18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〉(2024.1.16)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D70FAC-6718-0840-3B4B-F5FBA7F12D44}"/>
              </a:ext>
            </a:extLst>
          </p:cNvPr>
          <p:cNvSpPr txBox="1"/>
          <p:nvPr/>
        </p:nvSpPr>
        <p:spPr>
          <a:xfrm>
            <a:off x="5711030" y="6473541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15</a:t>
            </a:r>
            <a:endParaRPr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86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次 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 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ndex -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04" y="1555897"/>
            <a:ext cx="10217645" cy="45821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概要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情報業における離職率の動向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顧客データの概要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PyCaret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による分類モデルの選定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最良モデルからのデータ分析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離職分析をもとにした新規事業の提案</a:t>
            </a:r>
            <a:endParaRPr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新規事業の利得の予測</a:t>
            </a:r>
            <a:endParaRPr kumimoji="1"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参考文献</a:t>
            </a:r>
            <a:endParaRPr kumimoji="1"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EE0D76-1B0D-999A-8E55-A5A2D512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2874777" cy="457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8CFA58A-8243-9E2B-E33C-48A18BC4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F9DE1-D0E7-0336-A8BD-1D90C0715597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2B05AD-2D4C-5E8F-4032-0EF81963BE92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目次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D08382-56A6-79AA-40C2-9E43E51D1F6D}"/>
              </a:ext>
            </a:extLst>
          </p:cNvPr>
          <p:cNvSpPr txBox="1"/>
          <p:nvPr/>
        </p:nvSpPr>
        <p:spPr>
          <a:xfrm>
            <a:off x="5711030" y="6473541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9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C94C5B1-FC10-0337-7388-462663C7532D}"/>
              </a:ext>
            </a:extLst>
          </p:cNvPr>
          <p:cNvSpPr txBox="1">
            <a:spLocks/>
          </p:cNvSpPr>
          <p:nvPr/>
        </p:nvSpPr>
        <p:spPr>
          <a:xfrm>
            <a:off x="349250" y="454818"/>
            <a:ext cx="10401300" cy="85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概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要  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 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bstract -</a:t>
            </a:r>
            <a:endParaRPr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718C51-457B-9960-8BF8-8A2D0726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41" y="1608807"/>
            <a:ext cx="10720454" cy="42268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離職が会社に及ぼす影響について分析し、会社に利益をもたらすための事業を提案する。</a:t>
            </a:r>
            <a:endParaRPr lang="en-US" altLang="ja-JP" sz="1800" dirty="0">
              <a:solidFill>
                <a:prstClr val="black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状の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析・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解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今回の事業提案では、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のデータセット 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(IBM HR Analytics Employee Attrition) 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[1]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をもとに、様々な特徴量から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LDA(Linear Discriminant Analysis)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の次元削減の作用を用いて分類問題を解いたのち、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EDA(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探索的データ解析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の結果から、どのカラムがどのくらい離職に影響しているのかを示す。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業の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提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離職分析の結果から改善策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事業内容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を提案し、提案によりどのくらい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IBM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社に利益が発生するのかを回帰分析により予測する。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0BED3B-4D21-43F5-E8FE-BC3083C4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A305B60-5AAB-73D5-910F-A72ACE97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F47EEE-D560-75B2-5EAD-6DBED9566C85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42F2C9-E188-3289-6E37-331E1352C205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概要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990874-B315-CD8D-868D-4A47B2CB02C8}"/>
              </a:ext>
            </a:extLst>
          </p:cNvPr>
          <p:cNvSpPr txBox="1"/>
          <p:nvPr/>
        </p:nvSpPr>
        <p:spPr>
          <a:xfrm>
            <a:off x="5711031" y="6473541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情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報業の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職率の動向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39" y="1745292"/>
            <a:ext cx="11090846" cy="117887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厚生労働省の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雇用動向調査結果の概要</a:t>
            </a:r>
            <a:r>
              <a:rPr kumimoji="1" lang="ja-JP" altLang="en-US" sz="1800" spc="-3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」</a:t>
            </a:r>
            <a:r>
              <a:rPr kumimoji="1"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[2] 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によると、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2021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年の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情報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業の離職率は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9.1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％という結果であった。この離職率は他の職種に比べ、決して高くはなく、年々離職率は減少傾向にあるように見えるが、全体平均との相対的な割合では年々増加傾向にある。</a:t>
            </a:r>
            <a:endParaRPr kumimoji="1"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2" y="1105642"/>
            <a:ext cx="4510635" cy="457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C7227B3-35E7-DD23-C76A-713CBF8D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30957B-1683-9690-C34A-227653F46848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2C4B3-0895-0B9A-07D3-B5A243876D5B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400" dirty="0">
                <a:solidFill>
                  <a:prstClr val="black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情報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業における離職率の動向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9F6A0F-2716-BEC6-22B3-37A15E8BE464}"/>
              </a:ext>
            </a:extLst>
          </p:cNvPr>
          <p:cNvSpPr txBox="1"/>
          <p:nvPr/>
        </p:nvSpPr>
        <p:spPr>
          <a:xfrm>
            <a:off x="437539" y="128867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市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場</a:t>
            </a:r>
            <a:r>
              <a:rPr lang="en-US" altLang="ja-JP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他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職業</a:t>
            </a:r>
            <a:r>
              <a:rPr lang="en-US" altLang="ja-JP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比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較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C6F31D0-D3D0-C5FA-10CE-72CBB57F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44381"/>
              </p:ext>
            </p:extLst>
          </p:nvPr>
        </p:nvGraphicFramePr>
        <p:xfrm>
          <a:off x="559073" y="2935726"/>
          <a:ext cx="7111171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59824">
                  <a:extLst>
                    <a:ext uri="{9D8B030D-6E8A-4147-A177-3AD203B41FA5}">
                      <a16:colId xmlns:a16="http://schemas.microsoft.com/office/drawing/2014/main" val="1284170767"/>
                    </a:ext>
                  </a:extLst>
                </a:gridCol>
                <a:gridCol w="2180957">
                  <a:extLst>
                    <a:ext uri="{9D8B030D-6E8A-4147-A177-3AD203B41FA5}">
                      <a16:colId xmlns:a16="http://schemas.microsoft.com/office/drawing/2014/main" val="2224680239"/>
                    </a:ext>
                  </a:extLst>
                </a:gridCol>
                <a:gridCol w="2370390">
                  <a:extLst>
                    <a:ext uri="{9D8B030D-6E8A-4147-A177-3AD203B41FA5}">
                      <a16:colId xmlns:a16="http://schemas.microsoft.com/office/drawing/2014/main" val="3142292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b="1" dirty="0">
                          <a:effectLst/>
                        </a:rPr>
                        <a:t>年</a:t>
                      </a:r>
                      <a:endParaRPr lang="ja-JP" altLang="en-US" b="1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b="1" dirty="0">
                          <a:effectLst/>
                        </a:rPr>
                        <a:t>情報業</a:t>
                      </a:r>
                      <a:endParaRPr lang="ja-JP" altLang="en-US" b="1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b="1" dirty="0">
                          <a:effectLst/>
                        </a:rPr>
                        <a:t>全体平均</a:t>
                      </a:r>
                      <a:endParaRPr lang="ja-JP" altLang="en-US" b="1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93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2021</a:t>
                      </a:r>
                      <a:r>
                        <a:rPr lang="ja-JP" altLang="en-US" b="1" dirty="0">
                          <a:effectLst/>
                        </a:rPr>
                        <a:t>年（令和</a:t>
                      </a:r>
                      <a:r>
                        <a:rPr lang="en-US" altLang="ja-JP" b="1" dirty="0">
                          <a:effectLst/>
                        </a:rPr>
                        <a:t>3</a:t>
                      </a:r>
                      <a:r>
                        <a:rPr lang="ja-JP" altLang="en-US" b="1" dirty="0">
                          <a:effectLst/>
                        </a:rPr>
                        <a:t>年）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>
                          <a:effectLst/>
                        </a:rPr>
                        <a:t>9.1%</a:t>
                      </a:r>
                      <a:endParaRPr lang="ja-JP" altLang="en-US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13.9%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980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>
                          <a:effectLst/>
                        </a:rPr>
                        <a:t>2020</a:t>
                      </a:r>
                      <a:r>
                        <a:rPr lang="ja-JP" altLang="en-US" b="1">
                          <a:effectLst/>
                        </a:rPr>
                        <a:t>年（令和</a:t>
                      </a:r>
                      <a:r>
                        <a:rPr lang="en-US" altLang="ja-JP" b="1">
                          <a:effectLst/>
                        </a:rPr>
                        <a:t>2</a:t>
                      </a:r>
                      <a:r>
                        <a:rPr lang="ja-JP" altLang="en-US" b="1">
                          <a:effectLst/>
                        </a:rPr>
                        <a:t>年）</a:t>
                      </a:r>
                      <a:endParaRPr lang="ja-JP" altLang="en-US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>
                          <a:effectLst/>
                        </a:rPr>
                        <a:t>9.2%</a:t>
                      </a:r>
                      <a:endParaRPr lang="ja-JP" altLang="en-US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14.2%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45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>
                          <a:effectLst/>
                        </a:rPr>
                        <a:t>2019</a:t>
                      </a:r>
                      <a:r>
                        <a:rPr lang="ja-JP" altLang="en-US" b="1">
                          <a:effectLst/>
                        </a:rPr>
                        <a:t>年（令和元年）</a:t>
                      </a:r>
                      <a:endParaRPr lang="ja-JP" altLang="en-US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9.6%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15.6%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094167"/>
                  </a:ext>
                </a:extLst>
              </a:tr>
              <a:tr h="30400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2018</a:t>
                      </a:r>
                      <a:r>
                        <a:rPr lang="ja-JP" altLang="en-US" b="1" dirty="0">
                          <a:effectLst/>
                        </a:rPr>
                        <a:t>年（平成</a:t>
                      </a:r>
                      <a:r>
                        <a:rPr lang="en-US" altLang="ja-JP" b="1" dirty="0">
                          <a:effectLst/>
                        </a:rPr>
                        <a:t>30</a:t>
                      </a:r>
                      <a:r>
                        <a:rPr lang="ja-JP" altLang="en-US" b="1" dirty="0">
                          <a:effectLst/>
                        </a:rPr>
                        <a:t>年）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11.8%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14.6%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05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effectLst/>
                        </a:rPr>
                        <a:t>2017</a:t>
                      </a:r>
                      <a:r>
                        <a:rPr lang="ja-JP" altLang="en-US" b="1" dirty="0">
                          <a:effectLst/>
                        </a:rPr>
                        <a:t>年（平成</a:t>
                      </a:r>
                      <a:r>
                        <a:rPr lang="en-US" altLang="ja-JP" b="1" dirty="0">
                          <a:effectLst/>
                        </a:rPr>
                        <a:t>29</a:t>
                      </a:r>
                      <a:r>
                        <a:rPr lang="ja-JP" altLang="en-US" b="1" dirty="0">
                          <a:effectLst/>
                        </a:rPr>
                        <a:t>年）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10.5%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14.9%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630409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6594A7B-303D-C8FB-AD52-4E04BA00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50148"/>
              </p:ext>
            </p:extLst>
          </p:nvPr>
        </p:nvGraphicFramePr>
        <p:xfrm>
          <a:off x="8004760" y="2936758"/>
          <a:ext cx="2613862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3862">
                  <a:extLst>
                    <a:ext uri="{9D8B030D-6E8A-4147-A177-3AD203B41FA5}">
                      <a16:colId xmlns:a16="http://schemas.microsoft.com/office/drawing/2014/main" val="4246295828"/>
                    </a:ext>
                  </a:extLst>
                </a:gridCol>
              </a:tblGrid>
              <a:tr h="257005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b="1" dirty="0">
                          <a:effectLst/>
                        </a:rPr>
                        <a:t>情報業</a:t>
                      </a:r>
                      <a:r>
                        <a:rPr lang="en-US" altLang="ja-JP" b="1" dirty="0">
                          <a:effectLst/>
                        </a:rPr>
                        <a:t>/</a:t>
                      </a:r>
                      <a:r>
                        <a:rPr lang="ja-JP" altLang="en-US" b="1" dirty="0">
                          <a:effectLst/>
                        </a:rPr>
                        <a:t>全体平均</a:t>
                      </a:r>
                      <a:endParaRPr lang="ja-JP" altLang="en-US" b="1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63548"/>
                  </a:ext>
                </a:extLst>
              </a:tr>
              <a:tr h="3078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65.5%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847806"/>
                  </a:ext>
                </a:extLst>
              </a:tr>
              <a:tr h="3078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64.8%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945261"/>
                  </a:ext>
                </a:extLst>
              </a:tr>
              <a:tr h="3078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61.5%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357365"/>
                  </a:ext>
                </a:extLst>
              </a:tr>
              <a:tr h="2924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80.8%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70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b="1" dirty="0">
                          <a:effectLst/>
                        </a:rPr>
                        <a:t>70.5%</a:t>
                      </a:r>
                      <a:endParaRPr lang="ja-JP" altLang="en-US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325602"/>
                  </a:ext>
                </a:extLst>
              </a:tr>
            </a:tbl>
          </a:graphicData>
        </a:graphic>
      </p:graphicFrame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5037AC76-C0E2-0FA2-183F-A261E11F73C3}"/>
              </a:ext>
            </a:extLst>
          </p:cNvPr>
          <p:cNvSpPr txBox="1">
            <a:spLocks/>
          </p:cNvSpPr>
          <p:nvPr/>
        </p:nvSpPr>
        <p:spPr>
          <a:xfrm>
            <a:off x="437539" y="5368782"/>
            <a:ext cx="11182961" cy="82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離職率が高いことは、一見良くないように思われるが、会社の人件費や運用コストなど、様々な要因の上、離職の良し悪しを測る必要がある。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74170C-48BE-ACCD-45D3-1FFBA41EB6B3}"/>
              </a:ext>
            </a:extLst>
          </p:cNvPr>
          <p:cNvSpPr txBox="1"/>
          <p:nvPr/>
        </p:nvSpPr>
        <p:spPr>
          <a:xfrm>
            <a:off x="5711030" y="6479340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7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6A0A003-3AFA-64B2-098B-848A4D659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81"/>
          <a:stretch/>
        </p:blipFill>
        <p:spPr>
          <a:xfrm>
            <a:off x="349250" y="2117652"/>
            <a:ext cx="10351770" cy="265241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341B622-DD58-812F-8A04-737199F10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10"/>
          <a:stretch/>
        </p:blipFill>
        <p:spPr>
          <a:xfrm>
            <a:off x="404812" y="2601361"/>
            <a:ext cx="10956607" cy="2323087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48DE3ECF-D6FB-561C-7C30-87F84562753B}"/>
              </a:ext>
            </a:extLst>
          </p:cNvPr>
          <p:cNvSpPr txBox="1">
            <a:spLocks/>
          </p:cNvSpPr>
          <p:nvPr/>
        </p:nvSpPr>
        <p:spPr>
          <a:xfrm>
            <a:off x="349250" y="454818"/>
            <a:ext cx="10401300" cy="85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顧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客データの</a:t>
            </a:r>
            <a:r>
              <a:rPr lang="ja-JP" altLang="en-US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概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要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B40426-6810-7724-7469-0177FFB5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42" y="1269357"/>
            <a:ext cx="11316916" cy="1245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ータセット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分析・予測に使うデータセット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(IBM HR Analytics Employee Attrition)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[1]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の内容は以下のとおりである。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20D06CE-F8D5-433B-9A17-262BF0AA5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06"/>
          <a:stretch/>
        </p:blipFill>
        <p:spPr>
          <a:xfrm>
            <a:off x="404812" y="3085217"/>
            <a:ext cx="11521758" cy="197517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2CEC90-77ED-0697-C18B-7D7D4EAFC0E2}"/>
              </a:ext>
            </a:extLst>
          </p:cNvPr>
          <p:cNvSpPr txBox="1"/>
          <p:nvPr/>
        </p:nvSpPr>
        <p:spPr>
          <a:xfrm>
            <a:off x="437542" y="5232789"/>
            <a:ext cx="1134964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ラムの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内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容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年齢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性別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離職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家から職場までの距離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成果など様々な特徴量がある。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今回行うのは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離職 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(Attrition)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以外のカラムの値から離職するかを予測することである。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B80B489-6075-9713-D525-24B4F4A30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42" y="1105642"/>
            <a:ext cx="3591533" cy="4571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418B1EF-4125-F35E-603F-AAAE56AC1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D69278-8636-FBA0-8FD6-FC10633A6E70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F93E78-C957-DD82-7048-C02B47A0F88E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顧客データ概要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1AF1F9-C345-2F2F-CEEC-DDF1FE4A9502}"/>
              </a:ext>
            </a:extLst>
          </p:cNvPr>
          <p:cNvSpPr txBox="1"/>
          <p:nvPr/>
        </p:nvSpPr>
        <p:spPr>
          <a:xfrm>
            <a:off x="5711030" y="6473541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93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による分類モデルの選定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42" y="1739982"/>
            <a:ext cx="5316054" cy="37827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適モデルの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選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定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1600" dirty="0" err="1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classfication.</a:t>
            </a:r>
            <a:r>
              <a:rPr lang="en-US" altLang="ja-JP" sz="1600" dirty="0" err="1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compare_models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()</a:t>
            </a:r>
            <a:r>
              <a:rPr lang="ja-JP" altLang="en-US" sz="1600" dirty="0">
                <a:latin typeface="FiraCode Nerd Font Mono" panose="02000009000000000000" pitchFamily="49" charset="0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で様々なモデルの中から最も分類の精度がよいモデルを選定する。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右の図では、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LDA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Accuracy, AUC, 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その他評価も全体的に高く、最も今回の分類モデルに適しているモデルだと言える。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今回は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Linear Discriminant Analysis (LDA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モデル</a:t>
            </a:r>
            <a:r>
              <a:rPr kumimoji="1"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を用いて、このモデルの特性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である次元削減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ある種の正則化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からデータの特徴を考察し、また特徴量と結果の相関を解析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する。</a:t>
            </a:r>
            <a:endParaRPr kumimoji="1"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6589527" cy="5171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834174" y="5104999"/>
            <a:ext cx="417736" cy="41773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467F5D5-47E1-1739-D837-D8F254B1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336048" y="1964480"/>
            <a:ext cx="427074" cy="4270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2971DF-F5B9-5C06-C76E-61E4E4A0B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07" y="2178017"/>
            <a:ext cx="5499800" cy="31358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21C201-7E33-5977-E881-2A118A82A065}"/>
              </a:ext>
            </a:extLst>
          </p:cNvPr>
          <p:cNvSpPr/>
          <p:nvPr/>
        </p:nvSpPr>
        <p:spPr>
          <a:xfrm>
            <a:off x="6054007" y="2362449"/>
            <a:ext cx="5510317" cy="200025"/>
          </a:xfrm>
          <a:prstGeom prst="roundRect">
            <a:avLst/>
          </a:prstGeom>
          <a:noFill/>
          <a:ln w="19050">
            <a:solidFill>
              <a:srgbClr val="03BD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05240B-D693-B9CE-57D4-217DD447EEA5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PyCaret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による分類モデルの選定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1514DB-1603-51B1-14E5-5DE3AC6E3422}"/>
              </a:ext>
            </a:extLst>
          </p:cNvPr>
          <p:cNvSpPr txBox="1"/>
          <p:nvPr/>
        </p:nvSpPr>
        <p:spPr>
          <a:xfrm>
            <a:off x="5711030" y="6473541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11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66E278A4-A1B4-A687-3682-7D851FA1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35" y="1611011"/>
            <a:ext cx="4822038" cy="34645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による分類モデルの評価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49" y="1238246"/>
            <a:ext cx="5905501" cy="2195032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kumimoji="1"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チ</a:t>
            </a:r>
            <a:r>
              <a:rPr kumimoji="1"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ューニングと</a:t>
            </a:r>
            <a:r>
              <a:rPr kumimoji="1"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評</a:t>
            </a:r>
            <a:r>
              <a:rPr kumimoji="1"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価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選定した最良のモデルのハイパーパラメータチューニングを行う。</a:t>
            </a:r>
            <a:endParaRPr kumimoji="1"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classfication.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tune_model(model)</a:t>
            </a:r>
            <a:r>
              <a:rPr lang="ja-JP" altLang="en-US" sz="1600" dirty="0">
                <a:latin typeface="FiraCode Nerd Font Mono" panose="02000009000000000000" pitchFamily="49" charset="0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でチューニングを行った後、テストデータに対して予測を行い、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10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回の正確性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(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Accuracy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)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の平均を算出した。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" y="1105642"/>
            <a:ext cx="6589527" cy="5171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67653" y="5769891"/>
            <a:ext cx="417736" cy="41773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467F5D5-47E1-1739-D837-D8F254B1D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734537" y="3462675"/>
            <a:ext cx="427074" cy="4270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DF4CA06-17A3-3223-1C00-C4FE7B99D6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8718"/>
          <a:stretch/>
        </p:blipFill>
        <p:spPr>
          <a:xfrm>
            <a:off x="674328" y="3765234"/>
            <a:ext cx="5191757" cy="858838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254750" y="4656670"/>
            <a:ext cx="417736" cy="41773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5ED829-46BE-1AB0-6219-415ACDE77FAE}"/>
              </a:ext>
            </a:extLst>
          </p:cNvPr>
          <p:cNvSpPr txBox="1"/>
          <p:nvPr/>
        </p:nvSpPr>
        <p:spPr>
          <a:xfrm>
            <a:off x="6172761" y="5206901"/>
            <a:ext cx="56515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 err="1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classfication.plot_model</a:t>
            </a:r>
            <a:r>
              <a:rPr kumimoji="1" lang="en-US" altLang="ja-JP" sz="16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(</a:t>
            </a:r>
            <a:r>
              <a:rPr kumimoji="1" lang="en-US" altLang="ja-JP" sz="1600" dirty="0" err="1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tuned_model</a:t>
            </a:r>
            <a:r>
              <a:rPr kumimoji="1" lang="en-US" altLang="ja-JP" sz="1600" dirty="0">
                <a:highlight>
                  <a:srgbClr val="EAEAEA"/>
                </a:highlight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適化した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Accuracy : 0.867</a:t>
            </a:r>
            <a:r>
              <a:rPr lang="en-US" altLang="ja-JP" sz="16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まで精度を上げることができた。</a:t>
            </a: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CBF1D682-2F81-E97E-4BB4-6BE369B42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336048" y="1361157"/>
            <a:ext cx="427074" cy="42707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4AE5355-9DBB-F818-B62C-C9CB270D2BD8}"/>
              </a:ext>
            </a:extLst>
          </p:cNvPr>
          <p:cNvSpPr txBox="1"/>
          <p:nvPr/>
        </p:nvSpPr>
        <p:spPr>
          <a:xfrm rot="5400000">
            <a:off x="3067005" y="4603668"/>
            <a:ext cx="4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…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49AAAC-01C1-1EA9-2585-D101C9277A13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PyCaret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による分類モデルの選定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1E6E45C-9B0D-D8EC-049F-2B01B40F1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328" y="4997855"/>
            <a:ext cx="5191757" cy="850627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E21C201-7E33-5977-E881-2A118A82A065}"/>
              </a:ext>
            </a:extLst>
          </p:cNvPr>
          <p:cNvSpPr/>
          <p:nvPr/>
        </p:nvSpPr>
        <p:spPr>
          <a:xfrm>
            <a:off x="674328" y="5274834"/>
            <a:ext cx="5191757" cy="290187"/>
          </a:xfrm>
          <a:prstGeom prst="roundRect">
            <a:avLst/>
          </a:prstGeom>
          <a:noFill/>
          <a:ln w="19050">
            <a:solidFill>
              <a:srgbClr val="03BD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06AB50-27C8-3F09-FF5A-E4B685AB02AA}"/>
              </a:ext>
            </a:extLst>
          </p:cNvPr>
          <p:cNvSpPr txBox="1"/>
          <p:nvPr/>
        </p:nvSpPr>
        <p:spPr>
          <a:xfrm>
            <a:off x="5711030" y="6479117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による特徴量の分析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C2AB4-107A-195F-FD05-3666FA0F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41" y="1238245"/>
            <a:ext cx="5817209" cy="1898931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00000"/>
              </a:lnSpc>
              <a:buNone/>
            </a:pPr>
            <a:r>
              <a:rPr kumimoji="1"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特</a:t>
            </a:r>
            <a:r>
              <a:rPr kumimoji="1"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徴量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</a:t>
            </a:r>
            <a:r>
              <a:rPr kumimoji="1"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 eaLnBrk="0" hangingPunct="0">
              <a:lnSpc>
                <a:spcPct val="100000"/>
              </a:lnSpc>
              <a:buNone/>
            </a:pPr>
            <a:r>
              <a:rPr kumimoji="1"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チューニングしたモデルが、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どの特徴量を主に使っているかを分析する。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通常と手順は逆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ts val="2400"/>
              </a:lnSpc>
              <a:buNone/>
            </a:pPr>
            <a:r>
              <a:rPr kumimoji="1"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plot_model(tuned_model, plot=‘feature’)</a:t>
            </a:r>
            <a:r>
              <a:rPr lang="ja-JP" altLang="en-US" sz="1600" dirty="0">
                <a:latin typeface="FiraCode Nerd Font Mono" panose="02000009000000000000" pitchFamily="49" charset="0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でどの特徴量が重要かを可視化する。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5724070" cy="45719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25B4F33-640E-FBE0-B23E-F64D965B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37541" y="5769891"/>
            <a:ext cx="417736" cy="41773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467F5D5-47E1-1739-D837-D8F254B1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674092" y="3137176"/>
            <a:ext cx="427074" cy="4270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D29A02E-D4F0-B65D-FF87-921371AF5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7" y="3350713"/>
            <a:ext cx="5180429" cy="2704618"/>
          </a:xfrm>
          <a:prstGeom prst="rect">
            <a:avLst/>
          </a:prstGeom>
        </p:spPr>
      </p:pic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A5B1BB4-3891-65C5-0218-E2672A75CD2B}"/>
              </a:ext>
            </a:extLst>
          </p:cNvPr>
          <p:cNvSpPr txBox="1">
            <a:spLocks/>
          </p:cNvSpPr>
          <p:nvPr/>
        </p:nvSpPr>
        <p:spPr>
          <a:xfrm>
            <a:off x="6240448" y="1238245"/>
            <a:ext cx="5602302" cy="453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>
              <a:buNone/>
            </a:pP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Variable Importance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として突出しているのは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JobRole</a:t>
            </a:r>
            <a:r>
              <a:rPr lang="en-US" altLang="ja-JP" sz="16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,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HowToEmploy</a:t>
            </a:r>
            <a:r>
              <a:rPr lang="en-US" altLang="ja-JP" sz="16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,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lang="en-US" altLang="ja-JP" sz="16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のおおよそ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3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つが挙げられる。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これらに対して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lang="en-US" altLang="ja-JP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 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Hack NF" panose="020B0609030202020204" pitchFamily="50" charset="0"/>
              </a:rPr>
              <a:t>との関係をさらにグラフで見てみる。</a:t>
            </a:r>
            <a:endParaRPr lang="ja-JP" altLang="en-US" sz="1200" dirty="0">
              <a:latin typeface="Hack NF" panose="020B0609030202020204" pitchFamily="50" charset="0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64553D41-B384-47FD-0F47-7F6FD8126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34" y="3655968"/>
            <a:ext cx="4800210" cy="2394562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64B46D7-5D83-389B-2556-23C2A3DE6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44666" y="5608524"/>
            <a:ext cx="417736" cy="417736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27FA454-9EEF-B0E6-5FC4-C88DF3B43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228167" y="3564250"/>
            <a:ext cx="427074" cy="4270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25FA21-1546-69C5-9768-E4473B13609D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最良モデルからのデータ分析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034AF1-B554-7552-6BC2-FD00A01A5053}"/>
              </a:ext>
            </a:extLst>
          </p:cNvPr>
          <p:cNvSpPr txBox="1"/>
          <p:nvPr/>
        </p:nvSpPr>
        <p:spPr>
          <a:xfrm>
            <a:off x="5711030" y="6473541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668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59FDC-5DF7-BACE-A583-CDDFC41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454818"/>
            <a:ext cx="10401300" cy="858838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3600" b="1" dirty="0">
                <a:solidFill>
                  <a:srgbClr val="03BDB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lang="en-US" altLang="ja-JP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aret</a:t>
            </a:r>
            <a:r>
              <a:rPr lang="ja-JP" altLang="en-US" sz="3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による特徴量の分析</a:t>
            </a:r>
            <a:endParaRPr kumimoji="1" lang="ja-JP" altLang="en-US" sz="3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51F9F6-DAE3-6261-2B67-D4116FDB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" y="1105642"/>
            <a:ext cx="5724070" cy="4571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27FCB7-9D0F-D4DA-B50F-57809D2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49250" y="6380322"/>
            <a:ext cx="11493501" cy="4571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4986A2-F65C-7428-7ADB-E06083BF5661}"/>
              </a:ext>
            </a:extLst>
          </p:cNvPr>
          <p:cNvSpPr txBox="1"/>
          <p:nvPr/>
        </p:nvSpPr>
        <p:spPr>
          <a:xfrm>
            <a:off x="271460" y="6473542"/>
            <a:ext cx="11649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GCI</a:t>
            </a:r>
            <a:r>
              <a:rPr lang="ja-JP" altLang="en-US" sz="1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東京大学グローバル消費インテリジェンス寄付講座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A5B1BB4-3891-65C5-0218-E2672A75CD2B}"/>
              </a:ext>
            </a:extLst>
          </p:cNvPr>
          <p:cNvSpPr txBox="1">
            <a:spLocks/>
          </p:cNvSpPr>
          <p:nvPr/>
        </p:nvSpPr>
        <p:spPr>
          <a:xfrm>
            <a:off x="437539" y="1283504"/>
            <a:ext cx="6767277" cy="85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分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析の</a:t>
            </a:r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結</a:t>
            </a:r>
            <a:r>
              <a:rPr lang="ja-JP" altLang="en-US" sz="2000" b="1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果</a:t>
            </a:r>
            <a:endParaRPr lang="en-US" altLang="ja-JP" sz="20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JobRole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HowToEmploy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600" dirty="0">
                <a:highlight>
                  <a:srgbClr val="EAEAEA"/>
                </a:highlight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の３つのグラフを見た。</a:t>
            </a:r>
            <a:endParaRPr lang="en-US" altLang="ja-JP" sz="16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 eaLnBrk="0" hangingPunct="0">
              <a:lnSpc>
                <a:spcPct val="100000"/>
              </a:lnSpc>
              <a:buFont typeface="Arial" panose="020B0604020202020204" pitchFamily="34" charset="0"/>
              <a:buNone/>
            </a:pPr>
            <a:endParaRPr lang="ja-JP" altLang="en-US" sz="1200" dirty="0">
              <a:latin typeface="Hack NF" panose="020B0609030202020204" pitchFamily="50" charset="0"/>
              <a:ea typeface="游ゴシック Medium" panose="020B0500000000000000" pitchFamily="50" charset="-128"/>
              <a:cs typeface="Hack NF" panose="020B0609030202020204" pitchFamily="50" charset="0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9007A58-5015-82B9-B93D-0FCE9D5BB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1"/>
          <a:stretch/>
        </p:blipFill>
        <p:spPr>
          <a:xfrm>
            <a:off x="7473565" y="552176"/>
            <a:ext cx="4000987" cy="271465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650FC9D-8A1C-CA9B-D252-6A398273B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434" y="3592025"/>
            <a:ext cx="3755033" cy="2639012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64B46D7-5D83-389B-2556-23C2A3DE6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264698" y="5823188"/>
            <a:ext cx="417736" cy="417736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27FA454-9EEF-B0E6-5FC4-C88DF3B43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228167" y="3564250"/>
            <a:ext cx="427074" cy="427074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7CB8FBB-B69A-11AD-4E54-D35E3248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264698" y="3031641"/>
            <a:ext cx="417736" cy="417736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21E9F898-58FF-6B19-5895-4DCD40140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228167" y="454818"/>
            <a:ext cx="427074" cy="4270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3E70CD-9592-46A0-84CB-7CFC768C574F}"/>
              </a:ext>
            </a:extLst>
          </p:cNvPr>
          <p:cNvSpPr txBox="1"/>
          <p:nvPr/>
        </p:nvSpPr>
        <p:spPr>
          <a:xfrm>
            <a:off x="399772" y="4598295"/>
            <a:ext cx="1767438" cy="42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71832E-09E2-03F8-1930-98765F5E6128}"/>
              </a:ext>
            </a:extLst>
          </p:cNvPr>
          <p:cNvSpPr txBox="1"/>
          <p:nvPr/>
        </p:nvSpPr>
        <p:spPr>
          <a:xfrm>
            <a:off x="399772" y="3098299"/>
            <a:ext cx="1578797" cy="42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HowToEmploy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D26856-2F4C-A4F9-9F2B-1740EB4014B2}"/>
              </a:ext>
            </a:extLst>
          </p:cNvPr>
          <p:cNvSpPr txBox="1"/>
          <p:nvPr/>
        </p:nvSpPr>
        <p:spPr>
          <a:xfrm>
            <a:off x="431569" y="2112190"/>
            <a:ext cx="13569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JobRole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6E79F3-7DE0-87E0-4F51-94231F1B53F1}"/>
              </a:ext>
            </a:extLst>
          </p:cNvPr>
          <p:cNvSpPr txBox="1"/>
          <p:nvPr/>
        </p:nvSpPr>
        <p:spPr>
          <a:xfrm>
            <a:off x="668522" y="2580751"/>
            <a:ext cx="653629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LaboratoryTechnician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,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SalesRepresentative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が突出して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の割合が高いことが分かる。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New_graduate_recruitment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は総数が多いが、特別に他の項目と比べて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Attrition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の割合が高いということはない。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おそらく母数が大きいので、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0(=Attrition:False)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とするだけで評価が高くなってしまったのだと推測できる。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FiraCode Nerd Font Mono" panose="02000009000000000000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これは他の特徴量よりも直感的で分かりやすい結果が出ている。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Overtime:Yes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のとき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1(=Attrition:True)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の割合が高いことが読み取れる。また、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EAEAEA"/>
                </a:highlight>
                <a:uLnTx/>
                <a:uFillTx/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Overtime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FiraCode Nerd Font Mono" panose="02000009000000000000" pitchFamily="49" charset="0"/>
              </a:rPr>
              <a:t>は「時間外労働」であると推測できる。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8452B0-9C5C-D066-FD6C-EA2BB541D52E}"/>
              </a:ext>
            </a:extLst>
          </p:cNvPr>
          <p:cNvSpPr txBox="1"/>
          <p:nvPr/>
        </p:nvSpPr>
        <p:spPr>
          <a:xfrm>
            <a:off x="6991350" y="6473541"/>
            <a:ext cx="4929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+mn-cs"/>
              </a:rPr>
              <a:t>最良モデルからのデータ分析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E609F5-E26F-F708-72B8-0220B7F54E1E}"/>
              </a:ext>
            </a:extLst>
          </p:cNvPr>
          <p:cNvSpPr txBox="1"/>
          <p:nvPr/>
        </p:nvSpPr>
        <p:spPr>
          <a:xfrm>
            <a:off x="5711030" y="6473541"/>
            <a:ext cx="7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9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66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1880</Words>
  <Application>Microsoft Office PowerPoint</Application>
  <PresentationFormat>ワイド画面</PresentationFormat>
  <Paragraphs>208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7" baseType="lpstr">
      <vt:lpstr>inherit</vt:lpstr>
      <vt:lpstr>コーポレート・ロゴ ver2 Medium</vt:lpstr>
      <vt:lpstr>マキナス 4 Flat</vt:lpstr>
      <vt:lpstr>游ゴシック</vt:lpstr>
      <vt:lpstr>游ゴシック Light</vt:lpstr>
      <vt:lpstr>游ゴシック Medium</vt:lpstr>
      <vt:lpstr>Arial</vt:lpstr>
      <vt:lpstr>Cambria Math</vt:lpstr>
      <vt:lpstr>FiraCode Nerd Font Mono</vt:lpstr>
      <vt:lpstr>Hack NF</vt:lpstr>
      <vt:lpstr>Latin Modern Math</vt:lpstr>
      <vt:lpstr>Office テーマ</vt:lpstr>
      <vt:lpstr>Linear Discriminant Analysis(LDA)による IBM社の離職分析とその改善策</vt:lpstr>
      <vt:lpstr>目次 - Index -</vt:lpstr>
      <vt:lpstr>PowerPoint プレゼンテーション</vt:lpstr>
      <vt:lpstr>情報業の離職率の動向</vt:lpstr>
      <vt:lpstr>PowerPoint プレゼンテーション</vt:lpstr>
      <vt:lpstr>PyCaretによる分類モデルの選定</vt:lpstr>
      <vt:lpstr>PyCaretによる分類モデルの評価</vt:lpstr>
      <vt:lpstr>PyCaretによる特徴量の分析</vt:lpstr>
      <vt:lpstr>PyCaretによる特徴量の分析</vt:lpstr>
      <vt:lpstr>離職分析をもとにした新規事業の提案</vt:lpstr>
      <vt:lpstr>新規事業の利得の予測</vt:lpstr>
      <vt:lpstr>新規事業の利得の予測</vt:lpstr>
      <vt:lpstr>新規事業の利得の予測</vt:lpstr>
      <vt:lpstr>新規事業の利得の予測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Analysis(LDA)による IBM社の離職分析とその改善策</dc:title>
  <dc:creator>齋藤 健吾_有明</dc:creator>
  <cp:lastModifiedBy>齋藤 健吾_有明</cp:lastModifiedBy>
  <cp:revision>390</cp:revision>
  <dcterms:created xsi:type="dcterms:W3CDTF">2024-01-14T19:41:44Z</dcterms:created>
  <dcterms:modified xsi:type="dcterms:W3CDTF">2024-01-16T07:29:14Z</dcterms:modified>
</cp:coreProperties>
</file>