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03B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>
        <p:scale>
          <a:sx n="150" d="100"/>
          <a:sy n="150" d="100"/>
        </p:scale>
        <p:origin x="55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AB876E9-FC27-4556-BA72-2EA654F562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307A41-F40E-8E61-FA86-C873A28964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2E3AF-BE9C-4C47-B373-98F9157BDCB0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2D4A86C-0AB7-1E2F-9C87-86B1EC1DDF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0338A4-5F0D-5ADC-0EE0-FC925778D0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810DD-1D0C-4AE0-B1F1-4DBB554F7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0816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A01C6-472C-467E-9442-DB1AEA27F214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07769-6B0F-4C82-9DFD-D95387B0C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6995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6CA076-CD96-1E01-0B95-95CF5CF45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BB338A3-273A-938A-F6F6-A69D17A96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ADBBF0-A6F0-AF16-E5FD-3CD96E5A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4BC-58E6-4BC7-893F-9161B3ECDBF2}" type="datetime1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D49C89-D8DF-96E8-7DBF-D28581D8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902470-D254-7EDB-C264-118568CC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47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50B47-6427-AA88-1DD2-26D34203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D777C06-86EA-FB94-A88F-037292F0B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1A2A8E-8BEB-7298-D463-88EA2D77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63A5-5794-4C06-BD32-07E5917CD91D}" type="datetime1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802B3A-5638-A518-EA42-69710CAF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D863E4-196D-F663-4186-02FFE96D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04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A9A061-B453-4370-4365-2768CBB73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548482-ABB4-7A6C-46A3-5C970FB8D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C4972D-EF86-F72F-028D-E8E5A394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36F8-8501-460D-A027-58F9EEB34C9E}" type="datetime1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FA0C23-FAD3-F997-B0E2-0358BB37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5EF8C-96DC-C55D-ACA6-8E6626C7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27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ABF250-22F6-B488-1075-F74E3A78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C2FA72-8FEB-CB7F-04DC-D11ED913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4D9757-8E8A-EC2F-F6CD-E901BB8B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208B-ED53-4856-B7AC-821EEB261896}" type="datetime1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251DFF-A811-AF43-1AF6-6859965C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8D0E78-40A4-6C80-A972-F61D9A13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30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79183-5ECA-FD19-EAFC-FF2B46BA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26BEF8-0943-470C-843B-797C4675A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278073-94CB-7D87-265A-8851E419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33B3-F4EC-4EF3-A06F-9A01BBFE5AB3}" type="datetime1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45A1E6-416A-7B53-9287-7FF24AB7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28C4E2-957B-F892-F7BE-0AA8F72F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0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BAC3ED-205D-BF75-4659-D7C422D5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10C623-CD8B-9520-43DD-27D4255CE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C308BE-4A77-E0BA-E7BA-22E8A1197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C12F46-8ECB-9EB4-6190-E9556538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B4BC-8EBB-4A54-8245-886D2872625C}" type="datetime1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3C32D1-3B34-847C-99CE-A5DAFAD4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72DD0F-539B-3BB1-E0F3-BE42B7DD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86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AE7ED-DECA-71E6-F5F8-585B7AE5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035A4B-CD5F-5F64-FB73-74D2DE834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1E055C-7250-123F-6D66-A3910AD0A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F20F2E-3603-9062-B5CF-2D6908D6B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361F66-4F2F-D764-913E-39EC4943E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EBBDCF-3105-4224-F709-FBCB80B3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AF39-5217-4DC3-ADF7-929D0152D419}" type="datetime1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FC3DB4-A3BB-7DD3-E2F8-FA213F02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A219A3-A2FB-57D6-A0E4-FF5A936B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40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CB312-923D-DB4F-F0F1-5C9E0F47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E5640B-9C99-1BF9-8C80-3701E213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4EC1-DBD7-4F89-90DA-4DB54613C93A}" type="datetime1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8F271FC-B275-1DFD-0626-F37617DE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0138A26-B9A3-870A-3268-4D35D7CF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28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81ECDEC-56C9-079B-A2EC-49E71955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33BE-11B7-495C-94DB-6905B313A0D9}" type="datetime1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545012-2983-5A70-C5B7-EAB21263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A6FC69-D80B-6428-261F-D280BF2B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07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7D710A-885C-1C73-E6BA-D897C3F1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759E0C-7B39-52F9-DB0E-74E8FBD30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E60B9E-BA43-63F8-1FE1-FFEE2EEB6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E4DAFB-A0A3-5CFD-16D0-820DA27F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660C-0DF7-472D-8E75-27028E07488F}" type="datetime1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FA6DB5-83E5-3867-5BBC-4A94FB21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D373B8-3BCB-C708-43FA-429A2A67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53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F6F92-E761-98F9-8CF1-C8C3FEA2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DB6F220-7341-0EC5-578B-210484BEE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BBACB5-4CD6-12A7-9C2C-E8946EE93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522472-34FF-A1CA-D24C-352CE0F1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B89E-C429-4BC6-8C86-F09131AFC2FF}" type="datetime1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34AFD-22D0-E793-37D6-42796076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7E1783-2E8F-09B6-043C-BCD63BB4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33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129FC74-4B5C-D130-B54D-7DAA3846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908299-795D-0AB3-AE00-66074F45A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068627-5BD4-64C5-3A90-30A9DF730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10D14-0DF8-4875-942A-B9A6CF679C31}" type="datetime1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F039F5-8C7C-56ED-6FA3-22F9BA0F1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9A27FA-C702-7F15-9733-AF686C0A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9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611C9-7B4B-3F97-7DB7-F6D55B1F3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249" y="1506509"/>
            <a:ext cx="11703050" cy="1402134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44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</a:t>
            </a:r>
            <a:r>
              <a:rPr kumimoji="1" lang="en-US" altLang="ja-JP" sz="44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inear </a:t>
            </a:r>
            <a:r>
              <a:rPr kumimoji="1" lang="en-US" altLang="ja-JP" sz="44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</a:t>
            </a:r>
            <a:r>
              <a:rPr kumimoji="1" lang="en-US" altLang="ja-JP" sz="44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iscriminant </a:t>
            </a:r>
            <a:r>
              <a:rPr kumimoji="1" lang="en-US" altLang="ja-JP" sz="44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r>
              <a:rPr kumimoji="1" lang="en-US" altLang="ja-JP" sz="44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nalysis</a:t>
            </a:r>
            <a:r>
              <a:rPr lang="en-US" altLang="ja-JP" sz="44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en-US" altLang="ja-JP" sz="44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LDA</a:t>
            </a:r>
            <a:r>
              <a:rPr lang="en-US" altLang="ja-JP" sz="44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kumimoji="1" lang="ja-JP" altLang="en-US" sz="44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による</a:t>
            </a:r>
            <a:br>
              <a:rPr kumimoji="1" lang="en-US" altLang="ja-JP" sz="44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sz="44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IBM</a:t>
            </a:r>
            <a:r>
              <a:rPr kumimoji="1" lang="ja-JP" altLang="en-US" sz="44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社の</a:t>
            </a:r>
            <a:r>
              <a:rPr kumimoji="1" lang="ja-JP" altLang="en-US" sz="44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離職</a:t>
            </a:r>
            <a:r>
              <a:rPr kumimoji="1" lang="ja-JP" altLang="en-US" sz="44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分析と</a:t>
            </a:r>
            <a:r>
              <a:rPr lang="ja-JP" altLang="en-US" sz="44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</a:t>
            </a:r>
            <a:r>
              <a:rPr kumimoji="1" lang="ja-JP" altLang="en-US" sz="44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改善</a:t>
            </a:r>
            <a:r>
              <a:rPr kumimoji="1" lang="ja-JP" altLang="en-US" sz="44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62D70B-D3CC-44E0-4934-742A2CB22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249" y="4751372"/>
            <a:ext cx="11703050" cy="485795"/>
          </a:xfrm>
        </p:spPr>
        <p:txBody>
          <a:bodyPr/>
          <a:lstStyle/>
          <a:p>
            <a:pPr algn="l"/>
            <a:r>
              <a:rPr lang="ja-JP" altLang="en-US" b="1" dirty="0"/>
              <a:t>有明工業高等専門学校　</a:t>
            </a:r>
            <a:r>
              <a:rPr lang="en-US" altLang="ja-JP" b="1" dirty="0"/>
              <a:t>3</a:t>
            </a:r>
            <a:r>
              <a:rPr lang="ja-JP" altLang="en-US" b="1" dirty="0"/>
              <a:t>年 齋藤 健吾</a:t>
            </a:r>
            <a:endParaRPr kumimoji="1" lang="ja-JP" altLang="en-US" b="1" dirty="0"/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6E4F2372-4DA3-1B4E-FF13-04A235C85A05}"/>
              </a:ext>
            </a:extLst>
          </p:cNvPr>
          <p:cNvSpPr txBox="1">
            <a:spLocks/>
          </p:cNvSpPr>
          <p:nvPr/>
        </p:nvSpPr>
        <p:spPr>
          <a:xfrm>
            <a:off x="349247" y="3139753"/>
            <a:ext cx="11703049" cy="1203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/>
              <a:t>LDA</a:t>
            </a:r>
            <a:r>
              <a:rPr lang="ja-JP" altLang="en-US" dirty="0"/>
              <a:t>の次元削減を利用した探索的データ分析</a:t>
            </a:r>
            <a:r>
              <a:rPr lang="en-US" altLang="ja-JP" dirty="0"/>
              <a:t>(EDA)</a:t>
            </a:r>
            <a:r>
              <a:rPr lang="ja-JP" altLang="en-US" dirty="0"/>
              <a:t>による相関の調査と、</a:t>
            </a:r>
            <a:endParaRPr lang="en-US" altLang="ja-JP" dirty="0"/>
          </a:p>
          <a:p>
            <a:pPr algn="l"/>
            <a:r>
              <a:rPr lang="ja-JP" altLang="en-US" dirty="0"/>
              <a:t>離職分析をもとにした新規事業の提案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119BE60-0B40-2BCA-2C26-994C4BACF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24D217-1E19-E5E8-4124-A580DEA090DF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</p:spTree>
    <p:extLst>
      <p:ext uri="{BB962C8B-B14F-4D97-AF65-F5344CB8AC3E}">
        <p14:creationId xmlns:p14="http://schemas.microsoft.com/office/powerpoint/2010/main" val="120191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59FDC-5DF7-BACE-A583-CDDFC41A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454818"/>
            <a:ext cx="10401300" cy="858838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</a:t>
            </a:r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ndex</a:t>
            </a:r>
            <a:endParaRPr kumimoji="1" lang="ja-JP" altLang="en-US" sz="3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C2AB4-107A-195F-FD05-3666FA0F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50" y="1609725"/>
            <a:ext cx="10515600" cy="41426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・概要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・エンジニア業界における離職率の動向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・顧客データの概要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・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PyCaret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による分類モデルの選定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・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最良モデルからのデータ分析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・離職分析から得られるデータによる新規事業の提案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・新規事業の利得の予測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2EE0D76-1B0D-999A-8E55-A5A2D5121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3" y="1105642"/>
            <a:ext cx="1126938" cy="457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8CFA58A-8243-9E2B-E33C-48A18BC46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5F9DE1-D0E7-0336-A8BD-1D90C0715597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</p:spTree>
    <p:extLst>
      <p:ext uri="{BB962C8B-B14F-4D97-AF65-F5344CB8AC3E}">
        <p14:creationId xmlns:p14="http://schemas.microsoft.com/office/powerpoint/2010/main" val="420692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CC94C5B1-FC10-0337-7388-462663C7532D}"/>
              </a:ext>
            </a:extLst>
          </p:cNvPr>
          <p:cNvSpPr txBox="1">
            <a:spLocks/>
          </p:cNvSpPr>
          <p:nvPr/>
        </p:nvSpPr>
        <p:spPr>
          <a:xfrm>
            <a:off x="349250" y="454818"/>
            <a:ext cx="10401300" cy="858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概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要  </a:t>
            </a:r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- Abstract -</a:t>
            </a:r>
            <a:endParaRPr lang="ja-JP" altLang="en-US" sz="3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00718C51-457B-9960-8BF8-8A2D0726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49" y="1609725"/>
            <a:ext cx="1149350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今回の事業提案では、</a:t>
            </a:r>
            <a:r>
              <a:rPr kumimoji="1"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IBM</a:t>
            </a:r>
            <a:r>
              <a:rPr kumimoji="1"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社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のデータセット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(IBM HR Analytics Employee Attrition &amp; Performance)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[1]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をもとに、様々な特徴量から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LDA(Linear Discriminant Analysis)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の次元削減の作用を用いて分類問題を解いたのち、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EDA(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探索的データ解析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の結果から、どのカラムがどのくらい離職に影響しているのかを示す。</a:t>
            </a:r>
            <a:endParaRPr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またその結果から改善策を提案し、その結果によりどのくらい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IBM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社に利益が発生するのかを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Attrition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以外のカラムより予測する。</a:t>
            </a:r>
            <a:endParaRPr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10BED3B-4D21-43F5-E8FE-BC3083C4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2" y="1105642"/>
            <a:ext cx="3591533" cy="45719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9A305B60-5AAB-73D5-910F-A72ACE976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EF47EEE-D560-75B2-5EAD-6DBED9566C85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</p:spTree>
    <p:extLst>
      <p:ext uri="{BB962C8B-B14F-4D97-AF65-F5344CB8AC3E}">
        <p14:creationId xmlns:p14="http://schemas.microsoft.com/office/powerpoint/2010/main" val="27980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59FDC-5DF7-BACE-A583-CDDFC41A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454818"/>
            <a:ext cx="10401300" cy="858838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エンジニア業の</a:t>
            </a:r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離職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率の動向</a:t>
            </a:r>
            <a:endParaRPr kumimoji="1" lang="ja-JP" altLang="en-US" sz="3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C2AB4-107A-195F-FD05-3666FA0F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50" y="16097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000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Linkedln</a:t>
            </a:r>
            <a:r>
              <a:rPr kumimoji="1"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kumimoji="1"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の調査によると、エンジニアリング業界の離職率は</a:t>
            </a:r>
            <a:r>
              <a:rPr kumimoji="1"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11.5% </a:t>
            </a:r>
            <a:r>
              <a:rPr kumimoji="1"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で、平均よりも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51F9F6-DAE3-6261-2B67-D4116FDB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2" y="1105642"/>
            <a:ext cx="5825146" cy="4571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C7227B3-35E7-DD23-C76A-713CBF8D0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130957B-1683-9690-C34A-227653F46848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</p:spTree>
    <p:extLst>
      <p:ext uri="{BB962C8B-B14F-4D97-AF65-F5344CB8AC3E}">
        <p14:creationId xmlns:p14="http://schemas.microsoft.com/office/powerpoint/2010/main" val="86976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46A0A003-3AFA-64B2-098B-848A4D659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281"/>
          <a:stretch/>
        </p:blipFill>
        <p:spPr>
          <a:xfrm>
            <a:off x="349250" y="1970054"/>
            <a:ext cx="10351770" cy="265241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F341B622-DD58-812F-8A04-737199F109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910"/>
          <a:stretch/>
        </p:blipFill>
        <p:spPr>
          <a:xfrm>
            <a:off x="404812" y="2453763"/>
            <a:ext cx="10956607" cy="2323087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48DE3ECF-D6FB-561C-7C30-87F84562753B}"/>
              </a:ext>
            </a:extLst>
          </p:cNvPr>
          <p:cNvSpPr txBox="1">
            <a:spLocks/>
          </p:cNvSpPr>
          <p:nvPr/>
        </p:nvSpPr>
        <p:spPr>
          <a:xfrm>
            <a:off x="349250" y="454818"/>
            <a:ext cx="10401300" cy="858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顧客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データの概要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B40426-6810-7724-7469-0177FFB51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50" y="1432499"/>
            <a:ext cx="11493500" cy="438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IBM HR Analytics Employee Attrition &amp; Performance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の内容は以下のとおりである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.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20D06CE-F8D5-433B-9A17-262BF0AA51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006"/>
          <a:stretch/>
        </p:blipFill>
        <p:spPr>
          <a:xfrm>
            <a:off x="404812" y="2937619"/>
            <a:ext cx="11521758" cy="197517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12CEC90-77ED-0697-C18B-7D7D4EAFC0E2}"/>
              </a:ext>
            </a:extLst>
          </p:cNvPr>
          <p:cNvSpPr txBox="1"/>
          <p:nvPr/>
        </p:nvSpPr>
        <p:spPr>
          <a:xfrm>
            <a:off x="347270" y="5172393"/>
            <a:ext cx="114399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カラムの内容 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 </a:t>
            </a:r>
          </a:p>
          <a:p>
            <a:pPr marL="0" indent="0">
              <a:buNone/>
            </a:pP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年齢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性別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離職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家から職場までの距離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成果など様々な特徴量がある。</a:t>
            </a:r>
            <a:endParaRPr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今回行うのは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離職 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(Attrition) 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以外のカラムの値から離職するかを予測することである。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6B80B489-6075-9713-D525-24B4F4A30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42" y="1105642"/>
            <a:ext cx="3591533" cy="4571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418B1EF-4125-F35E-603F-AAAE56AC1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4D69278-8636-FBA0-8FD6-FC10633A6E70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</p:spTree>
    <p:extLst>
      <p:ext uri="{BB962C8B-B14F-4D97-AF65-F5344CB8AC3E}">
        <p14:creationId xmlns:p14="http://schemas.microsoft.com/office/powerpoint/2010/main" val="16193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59FDC-5DF7-BACE-A583-CDDFC41A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454818"/>
            <a:ext cx="10401300" cy="858838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</a:t>
            </a:r>
            <a:r>
              <a:rPr lang="en-US" altLang="ja-JP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</a:t>
            </a:r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aret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による分類モデルの選定</a:t>
            </a:r>
            <a:endParaRPr kumimoji="1" lang="ja-JP" altLang="en-US" sz="3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C2AB4-107A-195F-FD05-3666FA0F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49" y="1520825"/>
            <a:ext cx="548492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2000" dirty="0">
                <a:highlight>
                  <a:srgbClr val="EAEAEA"/>
                </a:highlight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classfication.</a:t>
            </a:r>
            <a:r>
              <a:rPr lang="en-US" altLang="ja-JP" sz="2000" dirty="0">
                <a:highlight>
                  <a:srgbClr val="EAEAEA"/>
                </a:highlight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compare_models()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    最も分類の精度がよいモデルを選定する。</a:t>
            </a:r>
            <a:endParaRPr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右の図では、</a:t>
            </a:r>
            <a:r>
              <a:rPr kumimoji="1"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LDA</a:t>
            </a:r>
            <a:r>
              <a:rPr kumimoji="1"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が</a:t>
            </a:r>
            <a:r>
              <a:rPr kumimoji="1"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Accuracy, AUC, </a:t>
            </a:r>
            <a:r>
              <a:rPr kumimoji="1"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その他評価も全体的に高く、最も今回の分類モデルに適しているモデルだと言える。</a:t>
            </a:r>
            <a:endParaRPr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今回は</a:t>
            </a:r>
            <a:r>
              <a:rPr kumimoji="1"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Linear Discriminant Analysis (LDA</a:t>
            </a:r>
            <a:r>
              <a:rPr kumimoji="1"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モデル</a:t>
            </a:r>
            <a:r>
              <a:rPr kumimoji="1"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</a:t>
            </a:r>
            <a:r>
              <a:rPr kumimoji="1"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を用いて、このモデルの特性からデータの特徴を考察し、また特徴量と結果の相関を解析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する。</a:t>
            </a:r>
            <a:endParaRPr kumimoji="1"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51F9F6-DAE3-6261-2B67-D4116FDB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1" y="1105642"/>
            <a:ext cx="6589527" cy="51718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125B4F33-640E-FBE0-B23E-F64D965B6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834174" y="4501676"/>
            <a:ext cx="417736" cy="417736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8467F5D5-47E1-1739-D837-D8F254B1D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1336048" y="1361157"/>
            <a:ext cx="427074" cy="42707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02971DF-F5B9-5C06-C76E-61E4E4A0B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007" y="1574694"/>
            <a:ext cx="5499800" cy="31358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727FCB7-9D0F-D4DA-B50F-57809D28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E21C201-7E33-5977-E881-2A118A82A065}"/>
              </a:ext>
            </a:extLst>
          </p:cNvPr>
          <p:cNvSpPr/>
          <p:nvPr/>
        </p:nvSpPr>
        <p:spPr>
          <a:xfrm>
            <a:off x="6054007" y="1764455"/>
            <a:ext cx="5510317" cy="200025"/>
          </a:xfrm>
          <a:prstGeom prst="roundRect">
            <a:avLst/>
          </a:prstGeom>
          <a:noFill/>
          <a:ln w="19050">
            <a:solidFill>
              <a:srgbClr val="03BD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F4986A2-F65C-7428-7ADB-E06083BF5661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</p:spTree>
    <p:extLst>
      <p:ext uri="{BB962C8B-B14F-4D97-AF65-F5344CB8AC3E}">
        <p14:creationId xmlns:p14="http://schemas.microsoft.com/office/powerpoint/2010/main" val="126811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59FDC-5DF7-BACE-A583-CDDFC41A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454818"/>
            <a:ext cx="10401300" cy="858838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</a:t>
            </a:r>
            <a:r>
              <a:rPr lang="en-US" altLang="ja-JP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</a:t>
            </a:r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aret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による分類モデルの評価</a:t>
            </a:r>
            <a:endParaRPr kumimoji="1" lang="ja-JP" altLang="en-US" sz="3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C2AB4-107A-195F-FD05-3666FA0F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49" y="1506351"/>
            <a:ext cx="5905501" cy="209163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選定した最良のモデルのハイパーパラメータ等をチューニングする。</a:t>
            </a:r>
            <a:endParaRPr kumimoji="1"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2000" dirty="0">
                <a:highlight>
                  <a:srgbClr val="EAEAEA"/>
                </a:highlight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classfication.</a:t>
            </a:r>
            <a:r>
              <a:rPr lang="en-US" altLang="ja-JP" sz="2000" dirty="0">
                <a:highlight>
                  <a:srgbClr val="EAEAEA"/>
                </a:highlight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tune_model(model)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Hack NF" panose="020B0609030202020204" pitchFamily="50" charset="0"/>
              </a:rPr>
              <a:t> でチューニングを行い、</a:t>
            </a:r>
            <a:r>
              <a:rPr lang="en-US" altLang="ja-JP" sz="2000" dirty="0" err="1">
                <a:latin typeface="游ゴシック Medium" panose="020B0500000000000000" pitchFamily="50" charset="-128"/>
                <a:ea typeface="游ゴシック Medium" panose="020B0500000000000000" pitchFamily="50" charset="-128"/>
                <a:cs typeface="Hack NF" panose="020B0609030202020204" pitchFamily="50" charset="0"/>
              </a:rPr>
              <a:t>pred_data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Hack NF" panose="020B0609030202020204" pitchFamily="50" charset="0"/>
              </a:rPr>
              <a:t>に対して予測を行い、正確性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Hack NF" panose="020B0609030202020204" pitchFamily="50" charset="0"/>
              </a:rPr>
              <a:t>(Accuracy)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Hack NF" panose="020B0609030202020204" pitchFamily="50" charset="0"/>
              </a:rPr>
              <a:t>の平均を算出した。</a:t>
            </a:r>
            <a:endParaRPr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  <a:cs typeface="Hack NF" panose="020B0609030202020204" pitchFamily="50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51F9F6-DAE3-6261-2B67-D4116FDB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1" y="1105642"/>
            <a:ext cx="6589527" cy="51718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125B4F33-640E-FBE0-B23E-F64D965B6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67653" y="5769891"/>
            <a:ext cx="417736" cy="417736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8467F5D5-47E1-1739-D837-D8F254B1D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559410" y="3670273"/>
            <a:ext cx="427074" cy="42707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727FCB7-9D0F-D4DA-B50F-57809D28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F4986A2-F65C-7428-7ADB-E06083BF5661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DF4CA06-17A3-3223-1C00-C4FE7B99D6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8718"/>
          <a:stretch/>
        </p:blipFill>
        <p:spPr>
          <a:xfrm>
            <a:off x="581190" y="3883810"/>
            <a:ext cx="5191757" cy="858838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125B4F33-640E-FBE0-B23E-F64D965B6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309269" y="4656670"/>
            <a:ext cx="417736" cy="41773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1827CB1-A499-52CD-791E-68F1313604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269" y="1402949"/>
            <a:ext cx="5301541" cy="372870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FC558A0-5887-29ED-53D6-A067770E6EB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9106"/>
          <a:stretch/>
        </p:blipFill>
        <p:spPr>
          <a:xfrm>
            <a:off x="581190" y="5114431"/>
            <a:ext cx="5191757" cy="843172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E21C201-7E33-5977-E881-2A118A82A065}"/>
              </a:ext>
            </a:extLst>
          </p:cNvPr>
          <p:cNvSpPr/>
          <p:nvPr/>
        </p:nvSpPr>
        <p:spPr>
          <a:xfrm>
            <a:off x="581189" y="5409657"/>
            <a:ext cx="5191757" cy="290187"/>
          </a:xfrm>
          <a:prstGeom prst="roundRect">
            <a:avLst/>
          </a:prstGeom>
          <a:noFill/>
          <a:ln w="19050">
            <a:solidFill>
              <a:srgbClr val="03BD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F5ED829-46BE-1AB0-6219-415ACDE77FAE}"/>
              </a:ext>
            </a:extLst>
          </p:cNvPr>
          <p:cNvSpPr txBox="1"/>
          <p:nvPr/>
        </p:nvSpPr>
        <p:spPr>
          <a:xfrm>
            <a:off x="6254750" y="5554750"/>
            <a:ext cx="56724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>
                <a:highlight>
                  <a:srgbClr val="EAEAEA"/>
                </a:highlight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classfication.</a:t>
            </a:r>
          </a:p>
          <a:p>
            <a:r>
              <a:rPr kumimoji="1" lang="en-US" altLang="ja-JP" sz="1800" dirty="0">
                <a:highlight>
                  <a:srgbClr val="EAEAEA"/>
                </a:highlight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plot_model(</a:t>
            </a:r>
            <a:r>
              <a:rPr kumimoji="1" lang="en-US" altLang="ja-JP" sz="1800" dirty="0" err="1">
                <a:highlight>
                  <a:srgbClr val="EAEAEA"/>
                </a:highlight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tuned_model</a:t>
            </a:r>
            <a:r>
              <a:rPr kumimoji="1" lang="en-US" altLang="ja-JP" sz="1800" dirty="0">
                <a:highlight>
                  <a:srgbClr val="EAEAEA"/>
                </a:highlight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, plot='feature')</a:t>
            </a:r>
          </a:p>
          <a:p>
            <a:endParaRPr lang="ja-JP" altLang="en-US" dirty="0"/>
          </a:p>
        </p:txBody>
      </p:sp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CBF1D682-2F81-E97E-4BB4-6BE369B42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1336048" y="1361157"/>
            <a:ext cx="427074" cy="427074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4AE5355-9DBB-F818-B62C-C9CB270D2BD8}"/>
              </a:ext>
            </a:extLst>
          </p:cNvPr>
          <p:cNvSpPr txBox="1"/>
          <p:nvPr/>
        </p:nvSpPr>
        <p:spPr>
          <a:xfrm rot="5400000">
            <a:off x="2973867" y="4722244"/>
            <a:ext cx="40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…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89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525</Words>
  <Application>Microsoft Office PowerPoint</Application>
  <PresentationFormat>ワイド画面</PresentationFormat>
  <Paragraphs>40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コーポレート・ロゴ ver2 Medium</vt:lpstr>
      <vt:lpstr>游ゴシック</vt:lpstr>
      <vt:lpstr>游ゴシック Light</vt:lpstr>
      <vt:lpstr>游ゴシック Medium</vt:lpstr>
      <vt:lpstr>Arial</vt:lpstr>
      <vt:lpstr>Hack NF</vt:lpstr>
      <vt:lpstr>Office テーマ</vt:lpstr>
      <vt:lpstr>Linear Discriminant Analysis(LDA)による IBM社の離職分析とその改善策</vt:lpstr>
      <vt:lpstr>Index</vt:lpstr>
      <vt:lpstr>PowerPoint プレゼンテーション</vt:lpstr>
      <vt:lpstr>エンジニア業の離職率の動向</vt:lpstr>
      <vt:lpstr>PowerPoint プレゼンテーション</vt:lpstr>
      <vt:lpstr>PyCaretによる分類モデルの選定</vt:lpstr>
      <vt:lpstr>PyCaretによる分類モデルの評価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Discriminant Analysis(LDA)による IBM社の離職分析とその改善策</dc:title>
  <dc:creator>齋藤 健吾_有明</dc:creator>
  <cp:lastModifiedBy>齋藤 健吾_有明</cp:lastModifiedBy>
  <cp:revision>124</cp:revision>
  <dcterms:created xsi:type="dcterms:W3CDTF">2024-01-14T19:41:44Z</dcterms:created>
  <dcterms:modified xsi:type="dcterms:W3CDTF">2024-01-15T05:36:31Z</dcterms:modified>
</cp:coreProperties>
</file>