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24" autoAdjust="0"/>
    <p:restoredTop sz="92532" autoAdjust="0"/>
  </p:normalViewPr>
  <p:slideViewPr>
    <p:cSldViewPr snapToGrid="0">
      <p:cViewPr varScale="1">
        <p:scale>
          <a:sx n="97" d="100"/>
          <a:sy n="97" d="100"/>
        </p:scale>
        <p:origin x="11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319" y="4015123"/>
            <a:ext cx="3281362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C++</a:t>
            </a:r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入門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言語の種類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/>
              </a:rPr>
              <a:t>,</a:t>
            </a:r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特性・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/>
              </a:rPr>
              <a:t>//</a:t>
            </a:r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コメントアウト・出力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967279"/>
            <a:ext cx="5772075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プログラミング言語の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種類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の特性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 err="1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AtCoder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について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//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コメントアウト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出力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967279"/>
            <a:ext cx="355092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6D4389AB-04B0-3DB1-8959-17378206F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3042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プログラミング言語の</a:t>
            </a:r>
            <a:r>
              <a:rPr lang="ja-JP" altLang="en-US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種類</a:t>
            </a:r>
            <a:endParaRPr kumimoji="1" lang="en-US" altLang="ja-JP" sz="36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1327949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Python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222208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最近の流行は</a:t>
            </a:r>
            <a:r>
              <a:rPr kumimoji="1"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36A18E4-9C31-F7AF-6869-495CF259A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255" y="4046548"/>
            <a:ext cx="1954306" cy="195430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F82EB35-FE1D-4961-D085-3B71EA711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8355" y="4087765"/>
            <a:ext cx="1581686" cy="1779396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656CE12-4FEB-E3B5-3867-2D5D11075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1565" y="1777797"/>
            <a:ext cx="1581686" cy="1581686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EB5D78EF-C586-FDBF-BA08-B38BB1FBEA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2221" y="1374684"/>
            <a:ext cx="1480870" cy="2001488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BB061D37-A8F7-8B5F-5248-616BDCBB18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5157" y="4285475"/>
            <a:ext cx="1581686" cy="1581686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0FC30A6B-843C-3F8C-1E0E-47FEBB7327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08355" y="1777797"/>
            <a:ext cx="1581686" cy="1581686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150D3693-CF04-2E22-C014-CEBC18981D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96487" y="4044355"/>
            <a:ext cx="1356974" cy="1913546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ADE0A9EB-801D-7F77-006C-763EB278AD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9516" y="1794651"/>
            <a:ext cx="1468522" cy="1468522"/>
          </a:xfrm>
          <a:prstGeom prst="rect">
            <a:avLst/>
          </a:prstGeom>
        </p:spPr>
      </p:pic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C3B94FDA-3453-1176-957B-735787DF84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59324" y="4014249"/>
            <a:ext cx="1399674" cy="1973758"/>
          </a:xfrm>
          <a:prstGeom prst="rect">
            <a:avLst/>
          </a:prstGeom>
        </p:spPr>
      </p:pic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956ADA1F-39A6-5A0D-6CFE-312881EA33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2988" y="1773295"/>
            <a:ext cx="1592408" cy="1586188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A4DFBB0-75B3-8DE7-775B-5D60CB87EF28}"/>
              </a:ext>
            </a:extLst>
          </p:cNvPr>
          <p:cNvSpPr txBox="1"/>
          <p:nvPr/>
        </p:nvSpPr>
        <p:spPr>
          <a:xfrm>
            <a:off x="3354572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Kotlin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CAE0A4F-CC18-B6E3-8FB1-D2BDA58B0A9D}"/>
              </a:ext>
            </a:extLst>
          </p:cNvPr>
          <p:cNvSpPr txBox="1"/>
          <p:nvPr/>
        </p:nvSpPr>
        <p:spPr>
          <a:xfrm>
            <a:off x="5432776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Java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1083471-763F-D8E0-1520-6F0DABB13260}"/>
              </a:ext>
            </a:extLst>
          </p:cNvPr>
          <p:cNvSpPr txBox="1"/>
          <p:nvPr/>
        </p:nvSpPr>
        <p:spPr>
          <a:xfrm>
            <a:off x="7535974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Swift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E97DD40-FCA9-2F0B-FAB7-5BBEE84B9039}"/>
              </a:ext>
            </a:extLst>
          </p:cNvPr>
          <p:cNvSpPr txBox="1"/>
          <p:nvPr/>
        </p:nvSpPr>
        <p:spPr>
          <a:xfrm>
            <a:off x="9589184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Dart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1A6067B-A439-2848-6928-7D94D473DA6D}"/>
              </a:ext>
            </a:extLst>
          </p:cNvPr>
          <p:cNvSpPr txBox="1"/>
          <p:nvPr/>
        </p:nvSpPr>
        <p:spPr>
          <a:xfrm>
            <a:off x="9589184" y="5995057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73D6F14-3F73-9C2E-8874-CA68FA347FEC}"/>
              </a:ext>
            </a:extLst>
          </p:cNvPr>
          <p:cNvSpPr txBox="1"/>
          <p:nvPr/>
        </p:nvSpPr>
        <p:spPr>
          <a:xfrm>
            <a:off x="7535974" y="5995057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C++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EF153D4-C044-EC69-EF92-0E8467CC0042}"/>
              </a:ext>
            </a:extLst>
          </p:cNvPr>
          <p:cNvSpPr txBox="1"/>
          <p:nvPr/>
        </p:nvSpPr>
        <p:spPr>
          <a:xfrm>
            <a:off x="5246593" y="5995057"/>
            <a:ext cx="169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Java Script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A9DE3BE-51B1-ACD4-7A49-3227654595AF}"/>
              </a:ext>
            </a:extLst>
          </p:cNvPr>
          <p:cNvSpPr txBox="1"/>
          <p:nvPr/>
        </p:nvSpPr>
        <p:spPr>
          <a:xfrm>
            <a:off x="3286724" y="5990090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CSS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D745279-D466-6A6A-FD46-3FAF902368DE}"/>
              </a:ext>
            </a:extLst>
          </p:cNvPr>
          <p:cNvSpPr txBox="1"/>
          <p:nvPr/>
        </p:nvSpPr>
        <p:spPr>
          <a:xfrm>
            <a:off x="1340556" y="5990090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48D51A26-D672-45E5-5BC1-B49A394B3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C++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の特性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3538719-A08D-99D2-10E5-366291F5CA0B}"/>
              </a:ext>
            </a:extLst>
          </p:cNvPr>
          <p:cNvSpPr txBox="1"/>
          <p:nvPr/>
        </p:nvSpPr>
        <p:spPr>
          <a:xfrm>
            <a:off x="441665" y="1166934"/>
            <a:ext cx="2651688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はここがいい！！</a:t>
            </a: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790FB0B5-CBD9-D0C6-6FD0-4C131B8BC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341" y="1431613"/>
            <a:ext cx="3550914" cy="3994774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497D5F-FD58-82C8-1706-27CCB4D9A181}"/>
              </a:ext>
            </a:extLst>
          </p:cNvPr>
          <p:cNvSpPr txBox="1"/>
          <p:nvPr/>
        </p:nvSpPr>
        <p:spPr>
          <a:xfrm>
            <a:off x="695285" y="1628599"/>
            <a:ext cx="49843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言語よりも速度が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速い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言語との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互換性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がある！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言語で書いたプログラムは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環境で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実行可能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汎用性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が高い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言語の拡張版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言語よりも効率の良いプログラムが書ける。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クラス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が使える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例外処理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が使える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STM32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使用可能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C/C++)</a:t>
            </a:r>
          </a:p>
        </p:txBody>
      </p:sp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AtCoder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61E18D7-0AA2-8D53-7299-781A47FD3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6570" y="1614487"/>
            <a:ext cx="4286250" cy="3629025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C5AD32-353A-21E0-572B-2B48D3D06DB4}"/>
              </a:ext>
            </a:extLst>
          </p:cNvPr>
          <p:cNvSpPr txBox="1"/>
          <p:nvPr/>
        </p:nvSpPr>
        <p:spPr>
          <a:xfrm>
            <a:off x="441665" y="1256201"/>
            <a:ext cx="2390398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en-US" altLang="ja-JP" sz="2400" dirty="0" err="1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AtCoder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とは</a:t>
            </a:r>
            <a:r>
              <a:rPr kumimoji="1"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？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92D7561-31FB-889E-8C7D-3075AAABAA8C}"/>
              </a:ext>
            </a:extLst>
          </p:cNvPr>
          <p:cNvSpPr txBox="1"/>
          <p:nvPr/>
        </p:nvSpPr>
        <p:spPr>
          <a:xfrm>
            <a:off x="695285" y="1858844"/>
            <a:ext cx="498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競技プログラミング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ができるサイト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E4E52CE-66A7-3DCC-52F6-AEB975013EDF}"/>
              </a:ext>
            </a:extLst>
          </p:cNvPr>
          <p:cNvSpPr txBox="1"/>
          <p:nvPr/>
        </p:nvSpPr>
        <p:spPr>
          <a:xfrm>
            <a:off x="441665" y="2402627"/>
            <a:ext cx="556915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pPr algn="ctr"/>
            <a:r>
              <a:rPr lang="en-US" altLang="ja-JP" sz="2400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C++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入門 </a:t>
            </a:r>
            <a:r>
              <a:rPr lang="en-US" altLang="ja-JP" sz="1400" b="1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AtCoder</a:t>
            </a:r>
            <a:r>
              <a:rPr lang="en-US" altLang="ja-JP" sz="1400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Programming Guide for beginners (APG4b)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41D72CB-1954-61ED-7A93-CACF3216B3A5}"/>
              </a:ext>
            </a:extLst>
          </p:cNvPr>
          <p:cNvSpPr txBox="1"/>
          <p:nvPr/>
        </p:nvSpPr>
        <p:spPr>
          <a:xfrm>
            <a:off x="695284" y="3028889"/>
            <a:ext cx="5863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演習問題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付きで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基礎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を学ぶことができる！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→競技プログラミングを通して実力を上げることも可能！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今後、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はこの流れに沿って授業を行う。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u="sng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アカウントの作成をしていない方は作成を！</a:t>
            </a:r>
            <a:endParaRPr lang="en-US" altLang="ja-JP" sz="2000" u="sng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//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コメントアウト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プログラム自体は半角英数のみで構成されている為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内容を理解するためにはコードを読まないといけない。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自分がどのような意図でコードを書いたかがわかると便利。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⇒コメントアウト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を使おう！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b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</a:b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コメントアウトを用いると、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メモ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のように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日本語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をコード内に書くことが可能に。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2704587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コメントアウトって</a:t>
            </a:r>
            <a:r>
              <a:rPr kumimoji="1"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…?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EB9FBC-511E-C08C-AA9D-DFE6B700B4D9}"/>
              </a:ext>
            </a:extLst>
          </p:cNvPr>
          <p:cNvSpPr/>
          <p:nvPr/>
        </p:nvSpPr>
        <p:spPr>
          <a:xfrm>
            <a:off x="6525790" y="967279"/>
            <a:ext cx="4975209" cy="4815150"/>
          </a:xfrm>
          <a:prstGeom prst="roundRect">
            <a:avLst>
              <a:gd name="adj" fmla="val 2049"/>
            </a:avLst>
          </a:prstGeom>
          <a:solidFill>
            <a:schemeClr val="bg1"/>
          </a:solidFill>
          <a:ln>
            <a:solidFill>
              <a:srgbClr val="03BDB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B4D877E-353D-6428-0FE2-F8FB6461FEAD}"/>
              </a:ext>
            </a:extLst>
          </p:cNvPr>
          <p:cNvSpPr txBox="1"/>
          <p:nvPr/>
        </p:nvSpPr>
        <p:spPr>
          <a:xfrm>
            <a:off x="6657843" y="1169786"/>
            <a:ext cx="523470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100" b="0" i="0" dirty="0">
                <a:solidFill>
                  <a:srgbClr val="88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#include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bits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/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stdc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++.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&gt;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using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namespace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std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endParaRPr lang="en-US" altLang="ja-JP" sz="21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//</a:t>
            </a:r>
            <a:r>
              <a:rPr lang="ja-JP" alt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ここから実行</a:t>
            </a:r>
            <a:endParaRPr lang="en-US" altLang="ja-JP" sz="2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int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main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()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{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"a"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"b"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endl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"c"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"d"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endl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}</a:t>
            </a:r>
          </a:p>
          <a:p>
            <a:pPr algn="l"/>
            <a:r>
              <a:rPr lang="en-US" altLang="ja-JP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/*</a:t>
            </a:r>
            <a:r>
              <a:rPr lang="ja-JP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最初の行に</a:t>
            </a:r>
            <a:r>
              <a:rPr lang="en-US" altLang="ja-JP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ab</a:t>
            </a:r>
            <a:r>
              <a:rPr lang="ja-JP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が出力されて</a:t>
            </a:r>
            <a:endParaRPr lang="en-US" altLang="ja-JP" sz="2100" dirty="0">
              <a:solidFill>
                <a:schemeClr val="tx1">
                  <a:lumMod val="65000"/>
                  <a:lumOff val="35000"/>
                </a:schemeClr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Hack NF" panose="020B0609030202020204" pitchFamily="50" charset="0"/>
            </a:endParaRPr>
          </a:p>
          <a:p>
            <a:pPr algn="l"/>
            <a:r>
              <a:rPr lang="ja-JP" alt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　</a:t>
            </a:r>
            <a:r>
              <a:rPr lang="en-US" altLang="ja-JP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2</a:t>
            </a:r>
            <a:r>
              <a:rPr lang="ja-JP" alt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行目に</a:t>
            </a:r>
            <a:r>
              <a:rPr lang="en-US" altLang="ja-JP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cd</a:t>
            </a:r>
            <a:r>
              <a:rPr lang="ja-JP" alt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が出力される</a:t>
            </a:r>
            <a:r>
              <a:rPr lang="en-US" altLang="ja-JP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*/</a:t>
            </a:r>
            <a:endParaRPr lang="en-US" altLang="ja-JP" sz="2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Hack NF" panose="020B0609030202020204" pitchFamily="50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B047946-DEB1-44D3-D992-0547BC66A7A8}"/>
              </a:ext>
            </a:extLst>
          </p:cNvPr>
          <p:cNvSpPr txBox="1"/>
          <p:nvPr/>
        </p:nvSpPr>
        <p:spPr>
          <a:xfrm>
            <a:off x="441665" y="4170607"/>
            <a:ext cx="105349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使い方</a:t>
            </a:r>
            <a:endParaRPr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4F810B7-2295-D146-5382-747035669DDD}"/>
              </a:ext>
            </a:extLst>
          </p:cNvPr>
          <p:cNvSpPr txBox="1"/>
          <p:nvPr/>
        </p:nvSpPr>
        <p:spPr>
          <a:xfrm>
            <a:off x="691001" y="4678530"/>
            <a:ext cx="57523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“//”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をはじめに記述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	</a:t>
            </a:r>
            <a:r>
              <a:rPr lang="en-US" altLang="ja-JP" sz="20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//</a:t>
            </a:r>
            <a:r>
              <a:rPr lang="en-US" altLang="ja-JP" sz="2000" dirty="0" err="1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hoge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→行単位でコメントアウト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“/*,*/”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で挟む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		</a:t>
            </a:r>
            <a:r>
              <a:rPr lang="en-US" altLang="ja-JP" sz="20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/*</a:t>
            </a:r>
            <a:r>
              <a:rPr lang="en-US" altLang="ja-JP" sz="2000" dirty="0" err="1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hoge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→挟んだところまでコメントアウト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en-US" altLang="ja-JP" sz="2000" dirty="0" err="1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piyo</a:t>
            </a:r>
            <a:r>
              <a:rPr lang="en-US" altLang="ja-JP" sz="20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出力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712603"/>
            <a:ext cx="5752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文字列を出力するには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1" i="0" dirty="0" err="1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cout</a:t>
            </a:r>
            <a:r>
              <a:rPr lang="ja-JP" altLang="en-US" sz="2000" b="1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（しーあうと）</a:t>
            </a:r>
            <a:r>
              <a:rPr lang="ja-JP" altLang="en-US" sz="2000" b="0" i="0" dirty="0"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 を使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う。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0" i="0" dirty="0"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b="0" i="0" dirty="0"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のプログラムの中で文字列を扱う場合、</a:t>
            </a:r>
            <a:endParaRPr lang="en-US" altLang="ja-JP" sz="2000" b="0" i="0" dirty="0"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0" i="0" dirty="0">
                <a:solidFill>
                  <a:srgbClr val="03BDBA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“ ”</a:t>
            </a:r>
            <a:r>
              <a:rPr lang="ja-JP" altLang="en-US" sz="2000" b="0" i="0" dirty="0"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で囲う必要がある。</a:t>
            </a:r>
            <a:endParaRPr lang="en-US" altLang="ja-JP" sz="2000" b="0" i="0" dirty="0"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 err="1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e</a:t>
            </a:r>
            <a:r>
              <a:rPr lang="en-US" altLang="ja-JP" sz="2000" b="0" i="0" dirty="0" err="1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ndl</a:t>
            </a:r>
            <a:r>
              <a:rPr lang="en-US" altLang="ja-JP" sz="2000" dirty="0">
                <a:solidFill>
                  <a:srgbClr val="333333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  <a:r>
              <a:rPr lang="ja-JP" altLang="en-US" sz="2000" b="0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改行</a:t>
            </a:r>
            <a:endParaRPr lang="en-US" altLang="ja-JP" sz="2000" b="0" i="0" dirty="0">
              <a:solidFill>
                <a:srgbClr val="03BDBA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solidFill>
                <a:srgbClr val="333333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solidFill>
                <a:srgbClr val="333333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0" i="0" dirty="0" err="1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&lt;&lt; “</a:t>
            </a:r>
            <a:r>
              <a:rPr lang="en-US" altLang="ja-JP" sz="2000" b="0" i="0" dirty="0" err="1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hoge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 &lt;&lt; </a:t>
            </a:r>
            <a:r>
              <a:rPr lang="en-US" altLang="ja-JP" sz="2000" b="0" i="0" dirty="0" err="1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endl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978427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文字列の出力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17B5F61-CE22-2E18-8E8C-EFFEA2368F57}"/>
              </a:ext>
            </a:extLst>
          </p:cNvPr>
          <p:cNvSpPr/>
          <p:nvPr/>
        </p:nvSpPr>
        <p:spPr>
          <a:xfrm>
            <a:off x="6525790" y="967279"/>
            <a:ext cx="4975209" cy="4815150"/>
          </a:xfrm>
          <a:prstGeom prst="roundRect">
            <a:avLst>
              <a:gd name="adj" fmla="val 2049"/>
            </a:avLst>
          </a:prstGeom>
          <a:solidFill>
            <a:schemeClr val="bg1"/>
          </a:solidFill>
          <a:ln>
            <a:solidFill>
              <a:srgbClr val="03BDB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875561E-C951-0A8D-F092-46C84E8AD3F6}"/>
              </a:ext>
            </a:extLst>
          </p:cNvPr>
          <p:cNvSpPr txBox="1"/>
          <p:nvPr/>
        </p:nvSpPr>
        <p:spPr>
          <a:xfrm>
            <a:off x="6572324" y="1169786"/>
            <a:ext cx="5234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b="0" i="0" dirty="0">
                <a:solidFill>
                  <a:srgbClr val="88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#include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bits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/</a:t>
            </a:r>
            <a:r>
              <a:rPr lang="en-US" altLang="ja-JP" sz="20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stdc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++.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&gt;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using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namespace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std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 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int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main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()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{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 </a:t>
            </a:r>
            <a:r>
              <a:rPr lang="en-US" altLang="ja-JP" sz="20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</a:t>
            </a:r>
            <a:r>
              <a:rPr lang="ja-JP" altLang="en-US" sz="2000" b="0" i="0" dirty="0">
                <a:solidFill>
                  <a:srgbClr val="008800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こんにちは世界</a:t>
            </a:r>
            <a:r>
              <a:rPr lang="en-US" altLang="ja-JP" sz="20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endl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}</a:t>
            </a:r>
          </a:p>
          <a:p>
            <a:pPr algn="l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//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こんにちは世界と出力される</a:t>
            </a:r>
            <a:endParaRPr lang="en-US" altLang="ja-JP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Hack NF" panose="020B0609030202020204" pitchFamily="50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DC4FBCE-D338-161A-01A6-DBF99C0C70A0}"/>
              </a:ext>
            </a:extLst>
          </p:cNvPr>
          <p:cNvSpPr txBox="1"/>
          <p:nvPr/>
        </p:nvSpPr>
        <p:spPr>
          <a:xfrm>
            <a:off x="441665" y="4734847"/>
            <a:ext cx="135806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セミコロン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A318924-8FCB-6F3C-24A9-0FE05521C227}"/>
              </a:ext>
            </a:extLst>
          </p:cNvPr>
          <p:cNvSpPr txBox="1"/>
          <p:nvPr/>
        </p:nvSpPr>
        <p:spPr>
          <a:xfrm>
            <a:off x="691000" y="5213834"/>
            <a:ext cx="5752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行の一番最後には </a:t>
            </a:r>
            <a:r>
              <a:rPr lang="en-US" altLang="ja-JP" sz="2000" b="0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;</a:t>
            </a:r>
            <a:r>
              <a:rPr lang="ja-JP" altLang="en-US" sz="2000" b="0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（セミコロン）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が必要。</a:t>
            </a:r>
            <a:endParaRPr lang="en-US" altLang="ja-JP" sz="2000" b="0" i="0" dirty="0">
              <a:solidFill>
                <a:srgbClr val="333333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では行の一番最後にセミコロンが必要にな</a:t>
            </a:r>
            <a:r>
              <a:rPr lang="ja-JP" altLang="en-US" sz="2000" dirty="0">
                <a:solidFill>
                  <a:srgbClr val="333333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る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。</a:t>
            </a:r>
            <a:endParaRPr lang="en-US" altLang="ja-JP" sz="2000" b="0" i="0" dirty="0">
              <a:solidFill>
                <a:srgbClr val="333333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058D0AA-1CA6-BA0A-1473-205CBE7682C9}"/>
              </a:ext>
            </a:extLst>
          </p:cNvPr>
          <p:cNvSpPr txBox="1"/>
          <p:nvPr/>
        </p:nvSpPr>
        <p:spPr>
          <a:xfrm>
            <a:off x="441665" y="3722895"/>
            <a:ext cx="105349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使い方</a:t>
            </a:r>
            <a:endParaRPr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532</Words>
  <Application>Microsoft Office PowerPoint</Application>
  <PresentationFormat>ワイド画面</PresentationFormat>
  <Paragraphs>113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Hack NF</vt:lpstr>
      <vt:lpstr>Lato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172</cp:revision>
  <dcterms:created xsi:type="dcterms:W3CDTF">2022-04-15T13:24:48Z</dcterms:created>
  <dcterms:modified xsi:type="dcterms:W3CDTF">2022-06-17T02:24:34Z</dcterms:modified>
</cp:coreProperties>
</file>