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4" autoAdjust="0"/>
    <p:restoredTop sz="79657" autoAdjust="0"/>
  </p:normalViewPr>
  <p:slideViewPr>
    <p:cSldViewPr snapToGrid="0">
      <p:cViewPr>
        <p:scale>
          <a:sx n="100" d="100"/>
          <a:sy n="100" d="100"/>
        </p:scale>
        <p:origin x="992" y="-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論理ゲートとは、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低い電圧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(L)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と高い電圧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(H)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種類の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信号電圧しか扱わない「論理回路」の中で、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入力または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入力で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出力の物を指します。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一般的には、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回路、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回路、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OR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回路が、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基本論理ゲートと呼ばれる事が多いです。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いろいろと説明しましたが、要するに１つまたは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つの２種類の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入力信号を様々な方法で演算して１つの出力を出すということです。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入力の中身が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か１で、その１つまたは２つの入力から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それぞれのルールにのっとって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かの出力をすることです。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ここでいうルールというのは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回路、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OR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回路、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回路という３つの演算の方法のことを指します。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例として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ゲートの表を出してみました。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この場合、どちらも入力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A,B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の場合に１の出力をしています。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このように複数のゲートで様々なルールがあるのでそのルールについて説明していきいます。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09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これだけ覚えておけば大丈夫。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ゲートのみ入力が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0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238" y="4015123"/>
            <a:ext cx="4609524" cy="6666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3649133" y="2863234"/>
            <a:ext cx="489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基本論理回路</a:t>
            </a:r>
            <a:endParaRPr kumimoji="1" lang="ja-JP" altLang="en-US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628925" y="4381696"/>
            <a:ext cx="4893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論理ゲート</a:t>
            </a:r>
            <a:r>
              <a:rPr lang="ja-JP" altLang="en-US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 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:</a:t>
            </a:r>
            <a:r>
              <a:rPr lang="ja-JP" altLang="en-US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 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AND</a:t>
            </a:r>
            <a:r>
              <a:rPr lang="ja-JP" altLang="en-US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ゲート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 , OR</a:t>
            </a:r>
            <a:r>
              <a:rPr lang="ja-JP" altLang="en-US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ゲート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 , NOT</a:t>
            </a:r>
            <a:r>
              <a:rPr lang="ja-JP" altLang="en-US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ゲート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1420582"/>
            <a:ext cx="5772075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論理ゲートとは、その種類について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AND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ゲート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論理積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OR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ゲート</a:t>
            </a:r>
            <a:r>
              <a:rPr kumimoji="1"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論理和</a:t>
            </a:r>
            <a:r>
              <a:rPr kumimoji="1"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NOT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ゲート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論理否定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まとめ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1489162"/>
            <a:ext cx="355092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論理ゲートとは</a:t>
            </a:r>
            <a:endParaRPr kumimoji="1" lang="ja-JP" altLang="en-US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C7FA9F-4A9B-4F1E-853E-34495B663CB4}"/>
              </a:ext>
            </a:extLst>
          </p:cNvPr>
          <p:cNvSpPr txBox="1"/>
          <p:nvPr/>
        </p:nvSpPr>
        <p:spPr>
          <a:xfrm>
            <a:off x="563172" y="1665871"/>
            <a:ext cx="6127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低い電圧</a:t>
            </a:r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(L)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と高い電圧</a:t>
            </a:r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(H)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2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種類の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信号電圧しか扱わない「論理回路」の中で、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2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入力または</a:t>
            </a:r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1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入力で</a:t>
            </a:r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1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出力の物を指します。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一般的には、</a:t>
            </a:r>
            <a:r>
              <a:rPr kumimoji="1"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AND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回路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、</a:t>
            </a:r>
            <a:r>
              <a:rPr kumimoji="1"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OR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回路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、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NOT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回路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が、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基本論理ゲートと呼ばれる事が多いです。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2BA34EF-7A4A-4E84-B3E4-8EBF21BAA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60859"/>
              </p:ext>
            </p:extLst>
          </p:nvPr>
        </p:nvGraphicFramePr>
        <p:xfrm>
          <a:off x="593493" y="4600781"/>
          <a:ext cx="4763901" cy="1498600"/>
        </p:xfrm>
        <a:graphic>
          <a:graphicData uri="http://schemas.openxmlformats.org/drawingml/2006/table">
            <a:tbl>
              <a:tblPr/>
              <a:tblGrid>
                <a:gridCol w="1587967">
                  <a:extLst>
                    <a:ext uri="{9D8B030D-6E8A-4147-A177-3AD203B41FA5}">
                      <a16:colId xmlns:a16="http://schemas.microsoft.com/office/drawing/2014/main" val="1765586055"/>
                    </a:ext>
                  </a:extLst>
                </a:gridCol>
                <a:gridCol w="1587967">
                  <a:extLst>
                    <a:ext uri="{9D8B030D-6E8A-4147-A177-3AD203B41FA5}">
                      <a16:colId xmlns:a16="http://schemas.microsoft.com/office/drawing/2014/main" val="1851463310"/>
                    </a:ext>
                  </a:extLst>
                </a:gridCol>
                <a:gridCol w="1587967">
                  <a:extLst>
                    <a:ext uri="{9D8B030D-6E8A-4147-A177-3AD203B41FA5}">
                      <a16:colId xmlns:a16="http://schemas.microsoft.com/office/drawing/2014/main" val="2180036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effectLst/>
                        </a:rPr>
                        <a:t>入力</a:t>
                      </a:r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A)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effectLst/>
                        </a:rPr>
                        <a:t>入力</a:t>
                      </a:r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B)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effectLst/>
                        </a:rPr>
                        <a:t>出力</a:t>
                      </a:r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Y)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4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7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5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9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815"/>
                  </a:ext>
                </a:extLst>
              </a:tr>
            </a:tbl>
          </a:graphicData>
        </a:graphic>
      </p:graphicFrame>
      <p:sp>
        <p:nvSpPr>
          <p:cNvPr id="4" name="Rectangle 7">
            <a:extLst>
              <a:ext uri="{FF2B5EF4-FFF2-40B4-BE49-F238E27FC236}">
                <a16:creationId xmlns:a16="http://schemas.microsoft.com/office/drawing/2014/main" id="{CA6FD4D5-C633-4AA0-8562-530AFF9C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93" y="4155249"/>
            <a:ext cx="4763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ゲートの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真理値表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ACEC4E81-B943-4FB7-BAE6-49FBE296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80" y="4999483"/>
            <a:ext cx="3328244" cy="10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4E6718B1-A6E4-4EE8-990A-70E17489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80" y="1261227"/>
            <a:ext cx="3328244" cy="13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2D4F7064-B796-4448-AAE2-89F34561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80" y="3118235"/>
            <a:ext cx="3328244" cy="13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B4651C-BA1B-4E99-AFD3-E86EC456EF2A}"/>
              </a:ext>
            </a:extLst>
          </p:cNvPr>
          <p:cNvSpPr txBox="1"/>
          <p:nvPr/>
        </p:nvSpPr>
        <p:spPr>
          <a:xfrm>
            <a:off x="7122199" y="809188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AND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BEB2957-2D59-44E7-B3B6-57701575C0CC}"/>
              </a:ext>
            </a:extLst>
          </p:cNvPr>
          <p:cNvSpPr txBox="1"/>
          <p:nvPr/>
        </p:nvSpPr>
        <p:spPr>
          <a:xfrm>
            <a:off x="7182237" y="4566241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NOT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263B31D-EC55-495C-B71F-1DB1C577D0FA}"/>
              </a:ext>
            </a:extLst>
          </p:cNvPr>
          <p:cNvSpPr txBox="1"/>
          <p:nvPr/>
        </p:nvSpPr>
        <p:spPr>
          <a:xfrm>
            <a:off x="7122199" y="2684993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OR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C63287D5-C827-421D-AB3C-58987568D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04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AND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論理積</a:t>
            </a: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A71C07-9F9F-4E8C-9ACE-4EA17ADA5327}"/>
              </a:ext>
            </a:extLst>
          </p:cNvPr>
          <p:cNvSpPr txBox="1"/>
          <p:nvPr/>
        </p:nvSpPr>
        <p:spPr>
          <a:xfrm>
            <a:off x="563173" y="1665870"/>
            <a:ext cx="4877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AND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ゲートは論理積という別名があります。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この時の出力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(Y)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論理式：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5847717-4DC0-4955-8004-16D4094E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81882"/>
              </p:ext>
            </p:extLst>
          </p:nvPr>
        </p:nvGraphicFramePr>
        <p:xfrm>
          <a:off x="5889406" y="4526769"/>
          <a:ext cx="5796645" cy="1747105"/>
        </p:xfrm>
        <a:graphic>
          <a:graphicData uri="http://schemas.openxmlformats.org/drawingml/2006/table">
            <a:tbl>
              <a:tblPr/>
              <a:tblGrid>
                <a:gridCol w="1932215">
                  <a:extLst>
                    <a:ext uri="{9D8B030D-6E8A-4147-A177-3AD203B41FA5}">
                      <a16:colId xmlns:a16="http://schemas.microsoft.com/office/drawing/2014/main" val="1765586055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185146331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180036743"/>
                    </a:ext>
                  </a:extLst>
                </a:gridCol>
              </a:tblGrid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effectLst/>
                        </a:rPr>
                        <a:t>入力</a:t>
                      </a:r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A)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effectLst/>
                        </a:rPr>
                        <a:t>入力</a:t>
                      </a:r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B)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effectLst/>
                        </a:rPr>
                        <a:t>出力</a:t>
                      </a:r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Y)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44254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7160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5336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99543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815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DB82179A-2CEA-47D4-BA45-B6655181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768" y="3982945"/>
            <a:ext cx="4763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ゲートの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真理値表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3DF8BEF-AD43-439C-818E-E6CBEC8FF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068" y="1760150"/>
            <a:ext cx="4033082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77DA0C-A1FB-45F4-981B-20DE7E284E84}"/>
              </a:ext>
            </a:extLst>
          </p:cNvPr>
          <p:cNvSpPr txBox="1"/>
          <p:nvPr/>
        </p:nvSpPr>
        <p:spPr>
          <a:xfrm>
            <a:off x="6448768" y="1094284"/>
            <a:ext cx="387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AND</a:t>
            </a:r>
            <a:r>
              <a:rPr lang="ja-JP" altLang="en-US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lang="ja-JP" altLang="en-US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論理積</a:t>
            </a:r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5EABE5-AD6C-45E6-A083-9F16A837F7FE}"/>
              </a:ext>
            </a:extLst>
          </p:cNvPr>
          <p:cNvSpPr txBox="1"/>
          <p:nvPr/>
        </p:nvSpPr>
        <p:spPr>
          <a:xfrm>
            <a:off x="637430" y="3356966"/>
            <a:ext cx="480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03BD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A </a:t>
            </a:r>
            <a:r>
              <a:rPr lang="ja-JP" altLang="en-US" sz="3600" dirty="0">
                <a:solidFill>
                  <a:srgbClr val="03BDBA"/>
                </a:solidFill>
                <a:latin typeface="Cambria Math" panose="02040503050406030204" pitchFamily="18" charset="0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3600" dirty="0">
                <a:solidFill>
                  <a:srgbClr val="03BD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A35E59-78E4-4C0F-B624-89F3DC290E15}"/>
              </a:ext>
            </a:extLst>
          </p:cNvPr>
          <p:cNvSpPr txBox="1"/>
          <p:nvPr/>
        </p:nvSpPr>
        <p:spPr>
          <a:xfrm>
            <a:off x="505949" y="4060565"/>
            <a:ext cx="487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であらわすことができる。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D4EEC11-9846-499E-8D03-80D43CCF60A9}"/>
              </a:ext>
            </a:extLst>
          </p:cNvPr>
          <p:cNvSpPr txBox="1"/>
          <p:nvPr/>
        </p:nvSpPr>
        <p:spPr>
          <a:xfrm>
            <a:off x="505948" y="4544431"/>
            <a:ext cx="4877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つまり、、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何かが</a:t>
            </a:r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0</a:t>
            </a:r>
            <a:r>
              <a:rPr lang="ja-JP" altLang="en-US" sz="2800" b="0" i="0" dirty="0">
                <a:solidFill>
                  <a:srgbClr val="03BDBA"/>
                </a:solidFill>
                <a:effectLst/>
                <a:latin typeface="ヒラギノ角ゴ Pro"/>
              </a:rPr>
              <a:t> ⇔ </a:t>
            </a:r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0</a:t>
            </a:r>
          </a:p>
          <a:p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すべて</a:t>
            </a:r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1</a:t>
            </a:r>
            <a:r>
              <a:rPr lang="ja-JP" altLang="en-US" sz="2800" dirty="0">
                <a:solidFill>
                  <a:srgbClr val="03BDBA"/>
                </a:solidFill>
                <a:latin typeface="ヒラギノ角ゴ Pro"/>
                <a:ea typeface="コーポレート・ロゴ ver2 Medium" panose="02000600000000000000" pitchFamily="50" charset="-128"/>
              </a:rPr>
              <a:t> </a:t>
            </a:r>
            <a:r>
              <a:rPr lang="ja-JP" altLang="en-US" sz="2800" b="0" i="0" dirty="0">
                <a:solidFill>
                  <a:srgbClr val="03BDBA"/>
                </a:solidFill>
                <a:effectLst/>
                <a:latin typeface="ヒラギノ角ゴ Pro"/>
              </a:rPr>
              <a:t>⇔ </a:t>
            </a:r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1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925978D-28E9-4837-9F8E-36BC351F8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OR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論理和</a:t>
            </a: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A71C07-9F9F-4E8C-9ACE-4EA17ADA5327}"/>
              </a:ext>
            </a:extLst>
          </p:cNvPr>
          <p:cNvSpPr txBox="1"/>
          <p:nvPr/>
        </p:nvSpPr>
        <p:spPr>
          <a:xfrm>
            <a:off x="563173" y="1665870"/>
            <a:ext cx="4877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OR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ゲートは論理和という別名があります。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この時の出力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(Y)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論理式：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5847717-4DC0-4955-8004-16D4094E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83416"/>
              </p:ext>
            </p:extLst>
          </p:nvPr>
        </p:nvGraphicFramePr>
        <p:xfrm>
          <a:off x="5889406" y="4526769"/>
          <a:ext cx="5796645" cy="1747105"/>
        </p:xfrm>
        <a:graphic>
          <a:graphicData uri="http://schemas.openxmlformats.org/drawingml/2006/table">
            <a:tbl>
              <a:tblPr/>
              <a:tblGrid>
                <a:gridCol w="1932215">
                  <a:extLst>
                    <a:ext uri="{9D8B030D-6E8A-4147-A177-3AD203B41FA5}">
                      <a16:colId xmlns:a16="http://schemas.microsoft.com/office/drawing/2014/main" val="1765586055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185146331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180036743"/>
                    </a:ext>
                  </a:extLst>
                </a:gridCol>
              </a:tblGrid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effectLst/>
                        </a:rPr>
                        <a:t>入力</a:t>
                      </a:r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A)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effectLst/>
                        </a:rPr>
                        <a:t>入力</a:t>
                      </a:r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B)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effectLst/>
                        </a:rPr>
                        <a:t>出力</a:t>
                      </a:r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Y)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44254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7160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5336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99543"/>
                  </a:ext>
                </a:extLst>
              </a:tr>
              <a:tr h="349421"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815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DB82179A-2CEA-47D4-BA45-B6655181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768" y="3982945"/>
            <a:ext cx="4763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ゲートの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真理値表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77DA0C-A1FB-45F4-981B-20DE7E284E84}"/>
              </a:ext>
            </a:extLst>
          </p:cNvPr>
          <p:cNvSpPr txBox="1"/>
          <p:nvPr/>
        </p:nvSpPr>
        <p:spPr>
          <a:xfrm>
            <a:off x="6448768" y="1273446"/>
            <a:ext cx="387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OR</a:t>
            </a:r>
            <a:r>
              <a:rPr lang="ja-JP" altLang="en-US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lang="ja-JP" altLang="en-US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論理和</a:t>
            </a:r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5EABE5-AD6C-45E6-A083-9F16A837F7FE}"/>
              </a:ext>
            </a:extLst>
          </p:cNvPr>
          <p:cNvSpPr txBox="1"/>
          <p:nvPr/>
        </p:nvSpPr>
        <p:spPr>
          <a:xfrm>
            <a:off x="637430" y="3355660"/>
            <a:ext cx="480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03BD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A + B 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(max = 1)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A35E59-78E4-4C0F-B624-89F3DC290E15}"/>
              </a:ext>
            </a:extLst>
          </p:cNvPr>
          <p:cNvSpPr txBox="1"/>
          <p:nvPr/>
        </p:nvSpPr>
        <p:spPr>
          <a:xfrm>
            <a:off x="505949" y="4060565"/>
            <a:ext cx="487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であらわすことができる。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4228A7-D655-40A4-A9EA-89ED2AFF2EC4}"/>
              </a:ext>
            </a:extLst>
          </p:cNvPr>
          <p:cNvSpPr txBox="1"/>
          <p:nvPr/>
        </p:nvSpPr>
        <p:spPr>
          <a:xfrm>
            <a:off x="505948" y="4544431"/>
            <a:ext cx="4877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つまり、、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何かが</a:t>
            </a:r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1</a:t>
            </a:r>
            <a:r>
              <a:rPr lang="ja-JP" altLang="en-US" sz="2800" b="0" i="0" dirty="0">
                <a:solidFill>
                  <a:srgbClr val="03BDBA"/>
                </a:solidFill>
                <a:effectLst/>
                <a:latin typeface="ヒラギノ角ゴ Pro"/>
              </a:rPr>
              <a:t> ⇔ </a:t>
            </a:r>
            <a:r>
              <a:rPr lang="en-US" altLang="ja-JP" sz="2800" b="0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1</a:t>
            </a:r>
            <a:endParaRPr lang="en-US" altLang="ja-JP" sz="28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すべて</a:t>
            </a:r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0</a:t>
            </a:r>
            <a:r>
              <a:rPr lang="ja-JP" altLang="en-US" sz="2800" dirty="0">
                <a:solidFill>
                  <a:srgbClr val="03BDBA"/>
                </a:solidFill>
                <a:latin typeface="ヒラギノ角ゴ Pro"/>
                <a:ea typeface="コーポレート・ロゴ ver2 Medium" panose="02000600000000000000" pitchFamily="50" charset="-128"/>
              </a:rPr>
              <a:t> </a:t>
            </a:r>
            <a:r>
              <a:rPr lang="ja-JP" altLang="en-US" sz="2800" b="0" i="0" dirty="0">
                <a:solidFill>
                  <a:srgbClr val="03BDBA"/>
                </a:solidFill>
                <a:effectLst/>
                <a:latin typeface="ヒラギノ角ゴ Pro"/>
              </a:rPr>
              <a:t>⇔ </a:t>
            </a:r>
            <a:r>
              <a:rPr lang="en-US" altLang="ja-JP" sz="2800" b="0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0</a:t>
            </a:r>
            <a:endParaRPr lang="en-US" altLang="ja-JP" sz="28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94083726-E5B1-48B7-AC14-AC474F8A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28" y="1862962"/>
            <a:ext cx="3601760" cy="14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925978D-28E9-4837-9F8E-36BC351F8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NOT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論理否定</a:t>
            </a: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A71C07-9F9F-4E8C-9ACE-4EA17ADA5327}"/>
              </a:ext>
            </a:extLst>
          </p:cNvPr>
          <p:cNvSpPr txBox="1"/>
          <p:nvPr/>
        </p:nvSpPr>
        <p:spPr>
          <a:xfrm>
            <a:off x="563173" y="1377107"/>
            <a:ext cx="4877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NOT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ゲートは論理否定という別名があります。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ほかのゲートとは異なり、１入力１出力です。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この時の出力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(Y)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論理式：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5847717-4DC0-4955-8004-16D4094E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05783"/>
              </p:ext>
            </p:extLst>
          </p:nvPr>
        </p:nvGraphicFramePr>
        <p:xfrm>
          <a:off x="5885426" y="4544431"/>
          <a:ext cx="5800626" cy="1757310"/>
        </p:xfrm>
        <a:graphic>
          <a:graphicData uri="http://schemas.openxmlformats.org/drawingml/2006/table">
            <a:tbl>
              <a:tblPr/>
              <a:tblGrid>
                <a:gridCol w="2900313">
                  <a:extLst>
                    <a:ext uri="{9D8B030D-6E8A-4147-A177-3AD203B41FA5}">
                      <a16:colId xmlns:a16="http://schemas.microsoft.com/office/drawing/2014/main" val="1765586055"/>
                    </a:ext>
                  </a:extLst>
                </a:gridCol>
                <a:gridCol w="2900313">
                  <a:extLst>
                    <a:ext uri="{9D8B030D-6E8A-4147-A177-3AD203B41FA5}">
                      <a16:colId xmlns:a16="http://schemas.microsoft.com/office/drawing/2014/main" val="2180036743"/>
                    </a:ext>
                  </a:extLst>
                </a:gridCol>
              </a:tblGrid>
              <a:tr h="58577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effectLst/>
                        </a:rPr>
                        <a:t>入力</a:t>
                      </a:r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A)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effectLst/>
                        </a:rPr>
                        <a:t>出力</a:t>
                      </a:r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Y)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44254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67160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</a:t>
                      </a:r>
                    </a:p>
                  </a:txBody>
                  <a:tcPr marL="50800" marR="5080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5336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DB82179A-2CEA-47D4-BA45-B6655181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768" y="4052050"/>
            <a:ext cx="4763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NOT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ゲートの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真理値表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77DA0C-A1FB-45F4-981B-20DE7E284E84}"/>
              </a:ext>
            </a:extLst>
          </p:cNvPr>
          <p:cNvSpPr txBox="1"/>
          <p:nvPr/>
        </p:nvSpPr>
        <p:spPr>
          <a:xfrm>
            <a:off x="6448768" y="1273446"/>
            <a:ext cx="387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NOT</a:t>
            </a:r>
            <a:r>
              <a:rPr kumimoji="1" lang="ja-JP" altLang="en-US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r>
              <a:rPr kumimoji="1"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kumimoji="1" lang="ja-JP" altLang="en-US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論理否定</a:t>
            </a:r>
            <a:r>
              <a:rPr kumimoji="1"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  <a:endParaRPr lang="en-US" altLang="ja-JP" sz="24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A5EABE5-AD6C-45E6-A083-9F16A837F7FE}"/>
                  </a:ext>
                </a:extLst>
              </p:cNvPr>
              <p:cNvSpPr txBox="1"/>
              <p:nvPr/>
            </p:nvSpPr>
            <p:spPr>
              <a:xfrm>
                <a:off x="637430" y="3273949"/>
                <a:ext cx="4803250" cy="711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3600" dirty="0">
                    <a:solidFill>
                      <a:srgbClr val="03BDB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3600" i="1" dirty="0" smtClean="0">
                            <a:solidFill>
                              <a:srgbClr val="03BD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ja-JP" sz="3600" b="0" i="0" dirty="0" smtClean="0">
                            <a:solidFill>
                              <a:srgbClr val="03BD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endParaRPr lang="en-US" altLang="ja-JP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A5EABE5-AD6C-45E6-A083-9F16A837F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0" y="3273949"/>
                <a:ext cx="4803250" cy="711670"/>
              </a:xfrm>
              <a:prstGeom prst="rect">
                <a:avLst/>
              </a:prstGeom>
              <a:blipFill>
                <a:blip r:embed="rId5"/>
                <a:stretch>
                  <a:fillRect l="-3934" t="-3419" b="-31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A35E59-78E4-4C0F-B624-89F3DC290E15}"/>
              </a:ext>
            </a:extLst>
          </p:cNvPr>
          <p:cNvSpPr txBox="1"/>
          <p:nvPr/>
        </p:nvSpPr>
        <p:spPr>
          <a:xfrm>
            <a:off x="505949" y="4060565"/>
            <a:ext cx="487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であらわすことができる。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4228A7-D655-40A4-A9EA-89ED2AFF2EC4}"/>
              </a:ext>
            </a:extLst>
          </p:cNvPr>
          <p:cNvSpPr txBox="1"/>
          <p:nvPr/>
        </p:nvSpPr>
        <p:spPr>
          <a:xfrm>
            <a:off x="505948" y="4544431"/>
            <a:ext cx="4877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つまり、、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1</a:t>
            </a:r>
            <a:r>
              <a:rPr lang="ja-JP" altLang="en-US" sz="2800" b="0" i="0" dirty="0">
                <a:solidFill>
                  <a:srgbClr val="03BDBA"/>
                </a:solidFill>
                <a:effectLst/>
                <a:latin typeface="ヒラギノ角ゴ Pro"/>
              </a:rPr>
              <a:t> ⇔ </a:t>
            </a:r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0</a:t>
            </a:r>
          </a:p>
          <a:p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0</a:t>
            </a:r>
            <a:r>
              <a:rPr lang="ja-JP" altLang="en-US" sz="2800" dirty="0">
                <a:solidFill>
                  <a:srgbClr val="03BDBA"/>
                </a:solidFill>
                <a:latin typeface="ヒラギノ角ゴ Pro"/>
                <a:ea typeface="コーポレート・ロゴ ver2 Medium" panose="02000600000000000000" pitchFamily="50" charset="-128"/>
              </a:rPr>
              <a:t> </a:t>
            </a:r>
            <a:r>
              <a:rPr lang="ja-JP" altLang="en-US" sz="2800" b="0" i="0" dirty="0">
                <a:solidFill>
                  <a:srgbClr val="03BDBA"/>
                </a:solidFill>
                <a:effectLst/>
                <a:latin typeface="ヒラギノ角ゴ Pro"/>
              </a:rPr>
              <a:t>⇔ </a:t>
            </a:r>
            <a:r>
              <a:rPr lang="en-US" altLang="ja-JP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1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782DD3-7695-4C7A-A194-373C99992FFA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6CEF78F-3CA5-422F-9561-0EA6553C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018" y="1858160"/>
            <a:ext cx="3969294" cy="13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9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論理ゲートまとめ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9542E-39BA-4817-A90C-EF0DC261D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80" y="4999483"/>
            <a:ext cx="3328244" cy="10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2209D7-D826-41EF-9E51-A68872FA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80" y="1504542"/>
            <a:ext cx="3328244" cy="13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23B990-FB76-4121-A513-DC1AA971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80" y="3206405"/>
            <a:ext cx="3328244" cy="13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A5C2727-6C44-4291-8B4D-FCD3134A0F32}"/>
                  </a:ext>
                </a:extLst>
              </p:cNvPr>
              <p:cNvSpPr txBox="1"/>
              <p:nvPr/>
            </p:nvSpPr>
            <p:spPr>
              <a:xfrm>
                <a:off x="637430" y="5041306"/>
                <a:ext cx="4803250" cy="711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3600" dirty="0">
                    <a:solidFill>
                      <a:srgbClr val="03BDB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3600" i="1" dirty="0" smtClean="0">
                            <a:solidFill>
                              <a:srgbClr val="03BD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ja-JP" sz="3600" b="0" i="0" dirty="0" smtClean="0">
                            <a:solidFill>
                              <a:srgbClr val="03BDB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endParaRPr lang="en-US" altLang="ja-JP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A5C2727-6C44-4291-8B4D-FCD3134A0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30" y="5041306"/>
                <a:ext cx="4803250" cy="711670"/>
              </a:xfrm>
              <a:prstGeom prst="rect">
                <a:avLst/>
              </a:prstGeom>
              <a:blipFill>
                <a:blip r:embed="rId8"/>
                <a:stretch>
                  <a:fillRect l="-3934" t="-4274" b="-31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0B3CF1-9BE8-462E-A381-F220B38D7224}"/>
              </a:ext>
            </a:extLst>
          </p:cNvPr>
          <p:cNvSpPr txBox="1"/>
          <p:nvPr/>
        </p:nvSpPr>
        <p:spPr>
          <a:xfrm>
            <a:off x="637430" y="1919773"/>
            <a:ext cx="480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03BD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A </a:t>
            </a:r>
            <a:r>
              <a:rPr lang="ja-JP" altLang="en-US" sz="3600" dirty="0">
                <a:solidFill>
                  <a:srgbClr val="03BDBA"/>
                </a:solidFill>
                <a:latin typeface="Cambria Math" panose="02040503050406030204" pitchFamily="18" charset="0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3600" dirty="0">
                <a:solidFill>
                  <a:srgbClr val="03BD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BFB60C-7F5E-4AD4-B9FE-D9B03E6CEABD}"/>
              </a:ext>
            </a:extLst>
          </p:cNvPr>
          <p:cNvSpPr txBox="1"/>
          <p:nvPr/>
        </p:nvSpPr>
        <p:spPr>
          <a:xfrm>
            <a:off x="637430" y="3425555"/>
            <a:ext cx="480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>
                <a:solidFill>
                  <a:srgbClr val="03BD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A + B  </a:t>
            </a:r>
            <a:r>
              <a:rPr lang="en-US" altLang="ja-JP">
                <a:latin typeface="Cambria Math" panose="02040503050406030204" pitchFamily="18" charset="0"/>
                <a:ea typeface="Cambria Math" panose="02040503050406030204" pitchFamily="18" charset="0"/>
              </a:rPr>
              <a:t>(max = 1)</a:t>
            </a:r>
            <a:endParaRPr lang="en-US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16E9C1-66D6-4DF5-8BC6-37DFF99E3A17}"/>
              </a:ext>
            </a:extLst>
          </p:cNvPr>
          <p:cNvSpPr txBox="1"/>
          <p:nvPr/>
        </p:nvSpPr>
        <p:spPr>
          <a:xfrm>
            <a:off x="637430" y="1526246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AND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684159-F67C-4035-8BB3-B1B286566ED3}"/>
              </a:ext>
            </a:extLst>
          </p:cNvPr>
          <p:cNvSpPr txBox="1"/>
          <p:nvPr/>
        </p:nvSpPr>
        <p:spPr>
          <a:xfrm>
            <a:off x="637430" y="3044919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OR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25D613-6E19-4C82-BD16-15F9584FC884}"/>
              </a:ext>
            </a:extLst>
          </p:cNvPr>
          <p:cNvSpPr txBox="1"/>
          <p:nvPr/>
        </p:nvSpPr>
        <p:spPr>
          <a:xfrm>
            <a:off x="637430" y="4671974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NOT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ゲート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C3F17E-BB6D-49E6-960D-4A1F436B8116}"/>
              </a:ext>
            </a:extLst>
          </p:cNvPr>
          <p:cNvSpPr txBox="1"/>
          <p:nvPr/>
        </p:nvSpPr>
        <p:spPr>
          <a:xfrm>
            <a:off x="1839276" y="1526246"/>
            <a:ext cx="16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= </a:t>
            </a:r>
            <a:r>
              <a:rPr kumimoji="1"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　論理積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12682B-9BDE-4352-95F1-68CE54BF3487}"/>
              </a:ext>
            </a:extLst>
          </p:cNvPr>
          <p:cNvSpPr txBox="1"/>
          <p:nvPr/>
        </p:nvSpPr>
        <p:spPr>
          <a:xfrm>
            <a:off x="1839276" y="3044919"/>
            <a:ext cx="16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=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　 論理和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019CD68-8F2B-4D9E-9DD6-62BBA22D802A}"/>
              </a:ext>
            </a:extLst>
          </p:cNvPr>
          <p:cNvSpPr txBox="1"/>
          <p:nvPr/>
        </p:nvSpPr>
        <p:spPr>
          <a:xfrm>
            <a:off x="1839276" y="4671974"/>
            <a:ext cx="16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= 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　論理否定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14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703</Words>
  <Application>Microsoft Office PowerPoint</Application>
  <PresentationFormat>ワイド画面</PresentationFormat>
  <Paragraphs>163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ＭＳ Ｐゴシック</vt:lpstr>
      <vt:lpstr>コーポレート・ロゴ ver2 Bold</vt:lpstr>
      <vt:lpstr>コーポレート・ロゴ ver2 Medium</vt:lpstr>
      <vt:lpstr>ヒラギノ角ゴ Pro</vt:lpstr>
      <vt:lpstr>マキナス 4 Flat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15</cp:revision>
  <dcterms:created xsi:type="dcterms:W3CDTF">2022-04-15T13:24:48Z</dcterms:created>
  <dcterms:modified xsi:type="dcterms:W3CDTF">2022-06-17T02:23:47Z</dcterms:modified>
</cp:coreProperties>
</file>