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80" r:id="rId24"/>
    <p:sldId id="279"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57BC8BD5-1FCB-46F3-A91C-80AC07677AB6}" type="datetimeFigureOut">
              <a:rPr lang="en-US" smtClean="0"/>
              <a:t>3/15/2018</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6C0B0EA-7BCA-4065-9A0E-228DDC515E3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338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BC8BD5-1FCB-46F3-A91C-80AC07677AB6}"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0B0EA-7BCA-4065-9A0E-228DDC515E3A}" type="slidenum">
              <a:rPr lang="en-US" smtClean="0"/>
              <a:t>‹#›</a:t>
            </a:fld>
            <a:endParaRPr lang="en-US"/>
          </a:p>
        </p:txBody>
      </p:sp>
    </p:spTree>
    <p:extLst>
      <p:ext uri="{BB962C8B-B14F-4D97-AF65-F5344CB8AC3E}">
        <p14:creationId xmlns:p14="http://schemas.microsoft.com/office/powerpoint/2010/main" val="369506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BC8BD5-1FCB-46F3-A91C-80AC07677AB6}"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0B0EA-7BCA-4065-9A0E-228DDC515E3A}" type="slidenum">
              <a:rPr lang="en-US" smtClean="0"/>
              <a:t>‹#›</a:t>
            </a:fld>
            <a:endParaRPr lang="en-US"/>
          </a:p>
        </p:txBody>
      </p:sp>
    </p:spTree>
    <p:extLst>
      <p:ext uri="{BB962C8B-B14F-4D97-AF65-F5344CB8AC3E}">
        <p14:creationId xmlns:p14="http://schemas.microsoft.com/office/powerpoint/2010/main" val="1043091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BC8BD5-1FCB-46F3-A91C-80AC07677AB6}"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0B0EA-7BCA-4065-9A0E-228DDC515E3A}" type="slidenum">
              <a:rPr lang="en-US" smtClean="0"/>
              <a:t>‹#›</a:t>
            </a:fld>
            <a:endParaRPr lang="en-US"/>
          </a:p>
        </p:txBody>
      </p:sp>
    </p:spTree>
    <p:extLst>
      <p:ext uri="{BB962C8B-B14F-4D97-AF65-F5344CB8AC3E}">
        <p14:creationId xmlns:p14="http://schemas.microsoft.com/office/powerpoint/2010/main" val="970728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57BC8BD5-1FCB-46F3-A91C-80AC07677AB6}" type="datetimeFigureOut">
              <a:rPr lang="en-US" smtClean="0"/>
              <a:t>3/15/2018</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6C0B0EA-7BCA-4065-9A0E-228DDC515E3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865045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BC8BD5-1FCB-46F3-A91C-80AC07677AB6}"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0B0EA-7BCA-4065-9A0E-228DDC515E3A}" type="slidenum">
              <a:rPr lang="en-US" smtClean="0"/>
              <a:t>‹#›</a:t>
            </a:fld>
            <a:endParaRPr lang="en-US"/>
          </a:p>
        </p:txBody>
      </p:sp>
    </p:spTree>
    <p:extLst>
      <p:ext uri="{BB962C8B-B14F-4D97-AF65-F5344CB8AC3E}">
        <p14:creationId xmlns:p14="http://schemas.microsoft.com/office/powerpoint/2010/main" val="370299160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BC8BD5-1FCB-46F3-A91C-80AC07677AB6}" type="datetimeFigureOut">
              <a:rPr lang="en-US" smtClean="0"/>
              <a:t>3/15/2018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C0B0EA-7BCA-4065-9A0E-228DDC515E3A}" type="slidenum">
              <a:rPr lang="en-US" smtClean="0"/>
              <a:t>‹#›</a:t>
            </a:fld>
            <a:endParaRPr lang="en-US"/>
          </a:p>
        </p:txBody>
      </p:sp>
    </p:spTree>
    <p:extLst>
      <p:ext uri="{BB962C8B-B14F-4D97-AF65-F5344CB8AC3E}">
        <p14:creationId xmlns:p14="http://schemas.microsoft.com/office/powerpoint/2010/main" val="3154615307"/>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BC8BD5-1FCB-46F3-A91C-80AC07677AB6}" type="datetimeFigureOut">
              <a:rPr lang="en-US" smtClean="0"/>
              <a:t>3/15/2018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C0B0EA-7BCA-4065-9A0E-228DDC515E3A}" type="slidenum">
              <a:rPr lang="en-US" smtClean="0"/>
              <a:t>‹#›</a:t>
            </a:fld>
            <a:endParaRPr lang="en-US"/>
          </a:p>
        </p:txBody>
      </p:sp>
    </p:spTree>
    <p:extLst>
      <p:ext uri="{BB962C8B-B14F-4D97-AF65-F5344CB8AC3E}">
        <p14:creationId xmlns:p14="http://schemas.microsoft.com/office/powerpoint/2010/main" val="3538193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BC8BD5-1FCB-46F3-A91C-80AC07677AB6}" type="datetimeFigureOut">
              <a:rPr lang="en-US" smtClean="0"/>
              <a:t>3/15/2018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C0B0EA-7BCA-4065-9A0E-228DDC515E3A}" type="slidenum">
              <a:rPr lang="en-US" smtClean="0"/>
              <a:t>‹#›</a:t>
            </a:fld>
            <a:endParaRPr lang="en-US"/>
          </a:p>
        </p:txBody>
      </p:sp>
    </p:spTree>
    <p:extLst>
      <p:ext uri="{BB962C8B-B14F-4D97-AF65-F5344CB8AC3E}">
        <p14:creationId xmlns:p14="http://schemas.microsoft.com/office/powerpoint/2010/main" val="4095502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57BC8BD5-1FCB-46F3-A91C-80AC07677AB6}" type="datetimeFigureOut">
              <a:rPr lang="en-US" smtClean="0"/>
              <a:t>3/15/2018</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66C0B0EA-7BCA-4065-9A0E-228DDC515E3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1012071"/>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57BC8BD5-1FCB-46F3-A91C-80AC07677AB6}" type="datetimeFigureOut">
              <a:rPr lang="en-US" smtClean="0"/>
              <a:t>3/15/2018</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66C0B0EA-7BCA-4065-9A0E-228DDC515E3A}" type="slidenum">
              <a:rPr lang="en-US" smtClean="0"/>
              <a:t>‹#›</a:t>
            </a:fld>
            <a:endParaRPr lang="en-US"/>
          </a:p>
        </p:txBody>
      </p:sp>
    </p:spTree>
    <p:extLst>
      <p:ext uri="{BB962C8B-B14F-4D97-AF65-F5344CB8AC3E}">
        <p14:creationId xmlns:p14="http://schemas.microsoft.com/office/powerpoint/2010/main" val="555290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57BC8BD5-1FCB-46F3-A91C-80AC07677AB6}" type="datetimeFigureOut">
              <a:rPr lang="en-US" smtClean="0"/>
              <a:t>3/15/2018</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6C0B0EA-7BCA-4065-9A0E-228DDC515E3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211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2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atavizcatalogue.com/" TargetMode="External"/><Relationship Id="rId2" Type="http://schemas.openxmlformats.org/officeDocument/2006/relationships/hyperlink" Target="https://docs.microsoft.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1111" y="2630974"/>
            <a:ext cx="7266985" cy="1284203"/>
          </a:xfrm>
        </p:spPr>
        <p:txBody>
          <a:bodyPr/>
          <a:lstStyle/>
          <a:p>
            <a:r>
              <a:rPr lang="en-US" sz="3200" dirty="0" smtClean="0"/>
              <a:t>Data VISUALIZATION</a:t>
            </a:r>
            <a:endParaRPr lang="en-US" sz="3200" dirty="0"/>
          </a:p>
        </p:txBody>
      </p:sp>
      <p:sp>
        <p:nvSpPr>
          <p:cNvPr id="3" name="TextBox 2"/>
          <p:cNvSpPr txBox="1"/>
          <p:nvPr/>
        </p:nvSpPr>
        <p:spPr>
          <a:xfrm>
            <a:off x="9878096" y="5911403"/>
            <a:ext cx="1561646" cy="369332"/>
          </a:xfrm>
          <a:prstGeom prst="rect">
            <a:avLst/>
          </a:prstGeom>
          <a:noFill/>
        </p:spPr>
        <p:txBody>
          <a:bodyPr wrap="none" rtlCol="0">
            <a:spAutoFit/>
          </a:bodyPr>
          <a:lstStyle/>
          <a:p>
            <a:r>
              <a:rPr lang="en-US" dirty="0" smtClean="0"/>
              <a:t>Syifa Silfiyana S</a:t>
            </a:r>
            <a:endParaRPr lang="en-US" dirty="0"/>
          </a:p>
        </p:txBody>
      </p:sp>
    </p:spTree>
    <p:extLst>
      <p:ext uri="{BB962C8B-B14F-4D97-AF65-F5344CB8AC3E}">
        <p14:creationId xmlns:p14="http://schemas.microsoft.com/office/powerpoint/2010/main" val="2353956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331853"/>
          </a:xfrm>
        </p:spPr>
        <p:txBody>
          <a:bodyPr/>
          <a:lstStyle/>
          <a:p>
            <a:pPr marL="0" indent="0">
              <a:buNone/>
            </a:pPr>
            <a:r>
              <a:rPr lang="en-US" b="1" dirty="0" smtClean="0"/>
              <a:t>b. Pie Chart</a:t>
            </a:r>
          </a:p>
          <a:p>
            <a:pPr marL="0" indent="0">
              <a:buNone/>
            </a:pPr>
            <a:r>
              <a:rPr lang="en-US" sz="1600" dirty="0" smtClean="0"/>
              <a:t>Used when : want describes proportion or presentation between categories. Full circle represent the total sum of categories and equal to 100%.</a:t>
            </a:r>
          </a:p>
          <a:p>
            <a:pPr marL="0" indent="0">
              <a:buNone/>
            </a:pPr>
            <a:endParaRPr lang="en-US" sz="1800" b="1" dirty="0" smtClean="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10" name="Picture 9"/>
          <p:cNvPicPr>
            <a:picLocks noChangeAspect="1"/>
          </p:cNvPicPr>
          <p:nvPr/>
        </p:nvPicPr>
        <p:blipFill>
          <a:blip r:embed="rId2"/>
          <a:stretch>
            <a:fillRect/>
          </a:stretch>
        </p:blipFill>
        <p:spPr>
          <a:xfrm>
            <a:off x="1272167" y="2237505"/>
            <a:ext cx="3876195" cy="3007617"/>
          </a:xfrm>
          <a:prstGeom prst="rect">
            <a:avLst/>
          </a:prstGeom>
        </p:spPr>
      </p:pic>
      <p:pic>
        <p:nvPicPr>
          <p:cNvPr id="11" name="Picture 10"/>
          <p:cNvPicPr>
            <a:picLocks noChangeAspect="1"/>
          </p:cNvPicPr>
          <p:nvPr/>
        </p:nvPicPr>
        <p:blipFill>
          <a:blip r:embed="rId3"/>
          <a:stretch>
            <a:fillRect/>
          </a:stretch>
        </p:blipFill>
        <p:spPr>
          <a:xfrm>
            <a:off x="6339414" y="2237505"/>
            <a:ext cx="4240824" cy="2695103"/>
          </a:xfrm>
          <a:prstGeom prst="rect">
            <a:avLst/>
          </a:prstGeom>
        </p:spPr>
      </p:pic>
    </p:spTree>
    <p:extLst>
      <p:ext uri="{BB962C8B-B14F-4D97-AF65-F5344CB8AC3E}">
        <p14:creationId xmlns:p14="http://schemas.microsoft.com/office/powerpoint/2010/main" val="2595671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331853"/>
          </a:xfrm>
        </p:spPr>
        <p:txBody>
          <a:bodyPr/>
          <a:lstStyle/>
          <a:p>
            <a:pPr marL="0" indent="0">
              <a:buNone/>
            </a:pPr>
            <a:r>
              <a:rPr lang="en-US" b="1" dirty="0" smtClean="0"/>
              <a:t>Pie Chart _ Best Practices  </a:t>
            </a:r>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2" name="Picture 1"/>
          <p:cNvPicPr>
            <a:picLocks noChangeAspect="1"/>
          </p:cNvPicPr>
          <p:nvPr/>
        </p:nvPicPr>
        <p:blipFill>
          <a:blip r:embed="rId2"/>
          <a:stretch>
            <a:fillRect/>
          </a:stretch>
        </p:blipFill>
        <p:spPr>
          <a:xfrm>
            <a:off x="1043395" y="2417873"/>
            <a:ext cx="2904762" cy="1485714"/>
          </a:xfrm>
          <a:prstGeom prst="rect">
            <a:avLst/>
          </a:prstGeom>
        </p:spPr>
      </p:pic>
      <p:sp>
        <p:nvSpPr>
          <p:cNvPr id="5" name="TextBox 4"/>
          <p:cNvSpPr txBox="1"/>
          <p:nvPr/>
        </p:nvSpPr>
        <p:spPr>
          <a:xfrm>
            <a:off x="1242083" y="1614292"/>
            <a:ext cx="2961906" cy="800219"/>
          </a:xfrm>
          <a:prstGeom prst="rect">
            <a:avLst/>
          </a:prstGeom>
          <a:noFill/>
        </p:spPr>
        <p:txBody>
          <a:bodyPr wrap="square" rtlCol="0">
            <a:spAutoFit/>
          </a:bodyPr>
          <a:lstStyle/>
          <a:p>
            <a:r>
              <a:rPr lang="en-US" b="1" dirty="0" smtClean="0">
                <a:solidFill>
                  <a:schemeClr val="tx1">
                    <a:lumMod val="65000"/>
                    <a:lumOff val="35000"/>
                  </a:schemeClr>
                </a:solidFill>
              </a:rPr>
              <a:t>Numbers of categories</a:t>
            </a:r>
          </a:p>
          <a:p>
            <a:r>
              <a:rPr lang="en-US" sz="1400" dirty="0" smtClean="0">
                <a:solidFill>
                  <a:schemeClr val="tx1">
                    <a:lumMod val="65000"/>
                    <a:lumOff val="35000"/>
                  </a:schemeClr>
                </a:solidFill>
              </a:rPr>
              <a:t>No more than 5 categories per pie chart. </a:t>
            </a:r>
            <a:endParaRPr lang="en-US" sz="1400" dirty="0">
              <a:solidFill>
                <a:schemeClr val="tx1">
                  <a:lumMod val="65000"/>
                  <a:lumOff val="35000"/>
                </a:schemeClr>
              </a:solidFill>
            </a:endParaRPr>
          </a:p>
        </p:txBody>
      </p:sp>
      <p:sp>
        <p:nvSpPr>
          <p:cNvPr id="9" name="TextBox 8"/>
          <p:cNvSpPr txBox="1"/>
          <p:nvPr/>
        </p:nvSpPr>
        <p:spPr>
          <a:xfrm>
            <a:off x="4430332" y="1556099"/>
            <a:ext cx="3824622" cy="800219"/>
          </a:xfrm>
          <a:prstGeom prst="rect">
            <a:avLst/>
          </a:prstGeom>
          <a:noFill/>
        </p:spPr>
        <p:txBody>
          <a:bodyPr wrap="square" rtlCol="0">
            <a:spAutoFit/>
          </a:bodyPr>
          <a:lstStyle/>
          <a:p>
            <a:r>
              <a:rPr lang="en-US" b="1" dirty="0" smtClean="0">
                <a:solidFill>
                  <a:schemeClr val="tx1">
                    <a:lumMod val="65000"/>
                    <a:lumOff val="35000"/>
                  </a:schemeClr>
                </a:solidFill>
              </a:rPr>
              <a:t>Multiples Pie Chart</a:t>
            </a:r>
          </a:p>
          <a:p>
            <a:r>
              <a:rPr lang="en-US" sz="1400" dirty="0" smtClean="0">
                <a:solidFill>
                  <a:schemeClr val="tx1">
                    <a:lumMod val="65000"/>
                    <a:lumOff val="35000"/>
                  </a:schemeClr>
                </a:solidFill>
              </a:rPr>
              <a:t>Don’t use multiple pie chart for comparison. Use stacked bar chart instead.</a:t>
            </a:r>
            <a:endParaRPr lang="en-US" sz="1400" dirty="0">
              <a:solidFill>
                <a:schemeClr val="tx1">
                  <a:lumMod val="65000"/>
                  <a:lumOff val="35000"/>
                </a:schemeClr>
              </a:solidFill>
            </a:endParaRPr>
          </a:p>
        </p:txBody>
      </p:sp>
      <p:pic>
        <p:nvPicPr>
          <p:cNvPr id="12" name="Picture 11"/>
          <p:cNvPicPr>
            <a:picLocks noChangeAspect="1"/>
          </p:cNvPicPr>
          <p:nvPr/>
        </p:nvPicPr>
        <p:blipFill>
          <a:blip r:embed="rId3"/>
          <a:stretch>
            <a:fillRect/>
          </a:stretch>
        </p:blipFill>
        <p:spPr>
          <a:xfrm>
            <a:off x="4521258" y="2486333"/>
            <a:ext cx="2942103" cy="1485713"/>
          </a:xfrm>
          <a:prstGeom prst="rect">
            <a:avLst/>
          </a:prstGeom>
        </p:spPr>
      </p:pic>
      <p:pic>
        <p:nvPicPr>
          <p:cNvPr id="7" name="Picture 6"/>
          <p:cNvPicPr>
            <a:picLocks noChangeAspect="1"/>
          </p:cNvPicPr>
          <p:nvPr/>
        </p:nvPicPr>
        <p:blipFill>
          <a:blip r:embed="rId4"/>
          <a:stretch>
            <a:fillRect/>
          </a:stretch>
        </p:blipFill>
        <p:spPr>
          <a:xfrm>
            <a:off x="8254954" y="2486333"/>
            <a:ext cx="2961905" cy="1438095"/>
          </a:xfrm>
          <a:prstGeom prst="rect">
            <a:avLst/>
          </a:prstGeom>
        </p:spPr>
      </p:pic>
      <p:sp>
        <p:nvSpPr>
          <p:cNvPr id="14" name="TextBox 13"/>
          <p:cNvSpPr txBox="1"/>
          <p:nvPr/>
        </p:nvSpPr>
        <p:spPr>
          <a:xfrm>
            <a:off x="8481297" y="1455019"/>
            <a:ext cx="3093979" cy="800219"/>
          </a:xfrm>
          <a:prstGeom prst="rect">
            <a:avLst/>
          </a:prstGeom>
          <a:noFill/>
        </p:spPr>
        <p:txBody>
          <a:bodyPr wrap="square" rtlCol="0">
            <a:spAutoFit/>
          </a:bodyPr>
          <a:lstStyle/>
          <a:p>
            <a:r>
              <a:rPr lang="en-US" b="1" dirty="0" smtClean="0">
                <a:solidFill>
                  <a:schemeClr val="tx1">
                    <a:lumMod val="65000"/>
                    <a:lumOff val="35000"/>
                  </a:schemeClr>
                </a:solidFill>
              </a:rPr>
              <a:t>All Data adds up to 100%</a:t>
            </a:r>
          </a:p>
          <a:p>
            <a:r>
              <a:rPr lang="en-US" sz="1400" dirty="0" smtClean="0">
                <a:solidFill>
                  <a:schemeClr val="tx1">
                    <a:lumMod val="65000"/>
                    <a:lumOff val="35000"/>
                  </a:schemeClr>
                </a:solidFill>
              </a:rPr>
              <a:t>Make sure sum total of categories is 100%.</a:t>
            </a:r>
            <a:endParaRPr lang="en-US" sz="1400" dirty="0">
              <a:solidFill>
                <a:schemeClr val="tx1">
                  <a:lumMod val="65000"/>
                  <a:lumOff val="35000"/>
                </a:schemeClr>
              </a:solidFill>
            </a:endParaRPr>
          </a:p>
        </p:txBody>
      </p:sp>
      <p:pic>
        <p:nvPicPr>
          <p:cNvPr id="8" name="Picture 7"/>
          <p:cNvPicPr>
            <a:picLocks noChangeAspect="1"/>
          </p:cNvPicPr>
          <p:nvPr/>
        </p:nvPicPr>
        <p:blipFill>
          <a:blip r:embed="rId5"/>
          <a:stretch>
            <a:fillRect/>
          </a:stretch>
        </p:blipFill>
        <p:spPr>
          <a:xfrm>
            <a:off x="1025717" y="4159768"/>
            <a:ext cx="4968052" cy="1769735"/>
          </a:xfrm>
          <a:prstGeom prst="rect">
            <a:avLst/>
          </a:prstGeom>
        </p:spPr>
      </p:pic>
      <p:sp>
        <p:nvSpPr>
          <p:cNvPr id="15" name="TextBox 14"/>
          <p:cNvSpPr txBox="1"/>
          <p:nvPr/>
        </p:nvSpPr>
        <p:spPr>
          <a:xfrm>
            <a:off x="6078062" y="4476528"/>
            <a:ext cx="2665928" cy="1231106"/>
          </a:xfrm>
          <a:prstGeom prst="rect">
            <a:avLst/>
          </a:prstGeom>
          <a:noFill/>
        </p:spPr>
        <p:txBody>
          <a:bodyPr wrap="square" rtlCol="0">
            <a:spAutoFit/>
          </a:bodyPr>
          <a:lstStyle/>
          <a:p>
            <a:r>
              <a:rPr lang="en-US" b="1" dirty="0" smtClean="0">
                <a:solidFill>
                  <a:schemeClr val="tx1">
                    <a:lumMod val="65000"/>
                    <a:lumOff val="35000"/>
                  </a:schemeClr>
                </a:solidFill>
              </a:rPr>
              <a:t>Order slice correctly. </a:t>
            </a:r>
          </a:p>
          <a:p>
            <a:r>
              <a:rPr lang="en-US" sz="1400" dirty="0" smtClean="0">
                <a:solidFill>
                  <a:schemeClr val="tx1">
                    <a:lumMod val="65000"/>
                    <a:lumOff val="35000"/>
                  </a:schemeClr>
                </a:solidFill>
              </a:rPr>
              <a:t>The largest slice put at 12 o’clock, going clockwise. Or the second largest slice at 12 o’clock, going counterclockwise.</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1893927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331853"/>
          </a:xfrm>
        </p:spPr>
        <p:txBody>
          <a:bodyPr/>
          <a:lstStyle/>
          <a:p>
            <a:pPr marL="0" indent="0">
              <a:buNone/>
            </a:pPr>
            <a:r>
              <a:rPr lang="en-US" b="1" dirty="0" smtClean="0"/>
              <a:t>c. Line Chart</a:t>
            </a:r>
            <a:endParaRPr lang="en-US" b="1" dirty="0"/>
          </a:p>
          <a:p>
            <a:pPr marL="0" indent="0">
              <a:buNone/>
            </a:pPr>
            <a:r>
              <a:rPr lang="en-US" sz="1600" dirty="0" smtClean="0"/>
              <a:t>Used to show the trends and analyze the data has changed over time, also help to show acceleration, deceleration and volatility.</a:t>
            </a:r>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6" name="Picture 5"/>
          <p:cNvPicPr>
            <a:picLocks noChangeAspect="1"/>
          </p:cNvPicPr>
          <p:nvPr/>
        </p:nvPicPr>
        <p:blipFill>
          <a:blip r:embed="rId2"/>
          <a:stretch>
            <a:fillRect/>
          </a:stretch>
        </p:blipFill>
        <p:spPr>
          <a:xfrm>
            <a:off x="1238956" y="2174994"/>
            <a:ext cx="8254107" cy="2680341"/>
          </a:xfrm>
          <a:prstGeom prst="rect">
            <a:avLst/>
          </a:prstGeom>
        </p:spPr>
      </p:pic>
    </p:spTree>
    <p:extLst>
      <p:ext uri="{BB962C8B-B14F-4D97-AF65-F5344CB8AC3E}">
        <p14:creationId xmlns:p14="http://schemas.microsoft.com/office/powerpoint/2010/main" val="368117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331853"/>
          </a:xfrm>
        </p:spPr>
        <p:txBody>
          <a:bodyPr/>
          <a:lstStyle/>
          <a:p>
            <a:pPr marL="0" indent="0">
              <a:buNone/>
            </a:pPr>
            <a:r>
              <a:rPr lang="en-US" b="1" dirty="0" smtClean="0"/>
              <a:t>Line Chart _ Best Practices</a:t>
            </a:r>
            <a:endParaRPr lang="en-US" b="1"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2" name="Picture 1"/>
          <p:cNvPicPr>
            <a:picLocks noChangeAspect="1"/>
          </p:cNvPicPr>
          <p:nvPr/>
        </p:nvPicPr>
        <p:blipFill>
          <a:blip r:embed="rId2"/>
          <a:stretch>
            <a:fillRect/>
          </a:stretch>
        </p:blipFill>
        <p:spPr>
          <a:xfrm>
            <a:off x="1295129" y="2083205"/>
            <a:ext cx="3559565" cy="1762044"/>
          </a:xfrm>
          <a:prstGeom prst="rect">
            <a:avLst/>
          </a:prstGeom>
        </p:spPr>
      </p:pic>
      <p:sp>
        <p:nvSpPr>
          <p:cNvPr id="5" name="TextBox 4"/>
          <p:cNvSpPr txBox="1"/>
          <p:nvPr/>
        </p:nvSpPr>
        <p:spPr>
          <a:xfrm>
            <a:off x="1295129" y="1764682"/>
            <a:ext cx="2989601" cy="338554"/>
          </a:xfrm>
          <a:prstGeom prst="rect">
            <a:avLst/>
          </a:prstGeom>
          <a:noFill/>
        </p:spPr>
        <p:txBody>
          <a:bodyPr wrap="none" rtlCol="0">
            <a:spAutoFit/>
          </a:bodyPr>
          <a:lstStyle/>
          <a:p>
            <a:r>
              <a:rPr lang="en-US" sz="1600" dirty="0">
                <a:solidFill>
                  <a:schemeClr val="tx1">
                    <a:lumMod val="65000"/>
                    <a:lumOff val="35000"/>
                  </a:schemeClr>
                </a:solidFill>
              </a:rPr>
              <a:t>Z</a:t>
            </a:r>
            <a:r>
              <a:rPr lang="en-US" sz="1600" dirty="0" smtClean="0">
                <a:solidFill>
                  <a:schemeClr val="tx1">
                    <a:lumMod val="65000"/>
                    <a:lumOff val="35000"/>
                  </a:schemeClr>
                </a:solidFill>
              </a:rPr>
              <a:t>ero baseline should be included. </a:t>
            </a:r>
            <a:endParaRPr lang="en-US" sz="1600" dirty="0">
              <a:solidFill>
                <a:schemeClr val="tx1">
                  <a:lumMod val="65000"/>
                  <a:lumOff val="35000"/>
                </a:schemeClr>
              </a:solidFill>
            </a:endParaRPr>
          </a:p>
        </p:txBody>
      </p:sp>
      <p:pic>
        <p:nvPicPr>
          <p:cNvPr id="7" name="Picture 6"/>
          <p:cNvPicPr>
            <a:picLocks noChangeAspect="1"/>
          </p:cNvPicPr>
          <p:nvPr/>
        </p:nvPicPr>
        <p:blipFill>
          <a:blip r:embed="rId3"/>
          <a:stretch>
            <a:fillRect/>
          </a:stretch>
        </p:blipFill>
        <p:spPr>
          <a:xfrm>
            <a:off x="5064887" y="2093794"/>
            <a:ext cx="3307502" cy="1782688"/>
          </a:xfrm>
          <a:prstGeom prst="rect">
            <a:avLst/>
          </a:prstGeom>
        </p:spPr>
      </p:pic>
      <p:sp>
        <p:nvSpPr>
          <p:cNvPr id="8" name="TextBox 7"/>
          <p:cNvSpPr txBox="1"/>
          <p:nvPr/>
        </p:nvSpPr>
        <p:spPr>
          <a:xfrm>
            <a:off x="5039813" y="1764682"/>
            <a:ext cx="3209533" cy="338554"/>
          </a:xfrm>
          <a:prstGeom prst="rect">
            <a:avLst/>
          </a:prstGeom>
          <a:noFill/>
        </p:spPr>
        <p:txBody>
          <a:bodyPr wrap="none" rtlCol="0">
            <a:spAutoFit/>
          </a:bodyPr>
          <a:lstStyle/>
          <a:p>
            <a:r>
              <a:rPr lang="en-US" sz="1600" dirty="0" smtClean="0">
                <a:solidFill>
                  <a:schemeClr val="tx1">
                    <a:lumMod val="65000"/>
                    <a:lumOff val="35000"/>
                  </a:schemeClr>
                </a:solidFill>
              </a:rPr>
              <a:t>No more than 4 lines per line chart. </a:t>
            </a:r>
            <a:endParaRPr lang="en-US" sz="1600" dirty="0">
              <a:solidFill>
                <a:schemeClr val="tx1">
                  <a:lumMod val="65000"/>
                  <a:lumOff val="35000"/>
                </a:schemeClr>
              </a:solidFill>
            </a:endParaRPr>
          </a:p>
        </p:txBody>
      </p:sp>
      <p:pic>
        <p:nvPicPr>
          <p:cNvPr id="9" name="Picture 8"/>
          <p:cNvPicPr>
            <a:picLocks noChangeAspect="1"/>
          </p:cNvPicPr>
          <p:nvPr/>
        </p:nvPicPr>
        <p:blipFill>
          <a:blip r:embed="rId4"/>
          <a:stretch>
            <a:fillRect/>
          </a:stretch>
        </p:blipFill>
        <p:spPr>
          <a:xfrm>
            <a:off x="2307005" y="4583512"/>
            <a:ext cx="3553901" cy="1853696"/>
          </a:xfrm>
          <a:prstGeom prst="rect">
            <a:avLst/>
          </a:prstGeom>
        </p:spPr>
      </p:pic>
      <p:sp>
        <p:nvSpPr>
          <p:cNvPr id="10" name="TextBox 9"/>
          <p:cNvSpPr txBox="1"/>
          <p:nvPr/>
        </p:nvSpPr>
        <p:spPr>
          <a:xfrm>
            <a:off x="7487144" y="4244958"/>
            <a:ext cx="1922642" cy="338554"/>
          </a:xfrm>
          <a:prstGeom prst="rect">
            <a:avLst/>
          </a:prstGeom>
          <a:noFill/>
        </p:spPr>
        <p:txBody>
          <a:bodyPr wrap="none" rtlCol="0">
            <a:spAutoFit/>
          </a:bodyPr>
          <a:lstStyle/>
          <a:p>
            <a:r>
              <a:rPr lang="en-US" sz="1600" dirty="0" smtClean="0">
                <a:solidFill>
                  <a:schemeClr val="tx1">
                    <a:lumMod val="65000"/>
                    <a:lumOff val="35000"/>
                  </a:schemeClr>
                </a:solidFill>
              </a:rPr>
              <a:t>Use the right height. </a:t>
            </a:r>
            <a:endParaRPr lang="en-US" sz="1600" dirty="0">
              <a:solidFill>
                <a:schemeClr val="tx1">
                  <a:lumMod val="65000"/>
                  <a:lumOff val="35000"/>
                </a:schemeClr>
              </a:solidFill>
            </a:endParaRPr>
          </a:p>
        </p:txBody>
      </p:sp>
      <p:pic>
        <p:nvPicPr>
          <p:cNvPr id="11" name="Picture 10"/>
          <p:cNvPicPr>
            <a:picLocks noChangeAspect="1"/>
          </p:cNvPicPr>
          <p:nvPr/>
        </p:nvPicPr>
        <p:blipFill>
          <a:blip r:embed="rId5"/>
          <a:stretch>
            <a:fillRect/>
          </a:stretch>
        </p:blipFill>
        <p:spPr>
          <a:xfrm>
            <a:off x="8367736" y="2096272"/>
            <a:ext cx="3521944" cy="1789652"/>
          </a:xfrm>
          <a:prstGeom prst="rect">
            <a:avLst/>
          </a:prstGeom>
        </p:spPr>
      </p:pic>
      <p:sp>
        <p:nvSpPr>
          <p:cNvPr id="12" name="TextBox 11"/>
          <p:cNvSpPr txBox="1"/>
          <p:nvPr/>
        </p:nvSpPr>
        <p:spPr>
          <a:xfrm>
            <a:off x="8888674" y="1737193"/>
            <a:ext cx="2111732" cy="338554"/>
          </a:xfrm>
          <a:prstGeom prst="rect">
            <a:avLst/>
          </a:prstGeom>
          <a:noFill/>
        </p:spPr>
        <p:txBody>
          <a:bodyPr wrap="none" rtlCol="0">
            <a:spAutoFit/>
          </a:bodyPr>
          <a:lstStyle/>
          <a:p>
            <a:r>
              <a:rPr lang="en-US" sz="1600" dirty="0" smtClean="0">
                <a:solidFill>
                  <a:schemeClr val="tx1">
                    <a:lumMod val="65000"/>
                    <a:lumOff val="35000"/>
                  </a:schemeClr>
                </a:solidFill>
              </a:rPr>
              <a:t>Label the lines directly. </a:t>
            </a:r>
            <a:endParaRPr lang="en-US" sz="1600" dirty="0">
              <a:solidFill>
                <a:schemeClr val="tx1">
                  <a:lumMod val="65000"/>
                  <a:lumOff val="35000"/>
                </a:schemeClr>
              </a:solidFill>
            </a:endParaRPr>
          </a:p>
        </p:txBody>
      </p:sp>
      <p:pic>
        <p:nvPicPr>
          <p:cNvPr id="13" name="Picture 12"/>
          <p:cNvPicPr>
            <a:picLocks noChangeAspect="1"/>
          </p:cNvPicPr>
          <p:nvPr/>
        </p:nvPicPr>
        <p:blipFill>
          <a:blip r:embed="rId6"/>
          <a:stretch>
            <a:fillRect/>
          </a:stretch>
        </p:blipFill>
        <p:spPr>
          <a:xfrm>
            <a:off x="6644579" y="4574070"/>
            <a:ext cx="3660755" cy="1853695"/>
          </a:xfrm>
          <a:prstGeom prst="rect">
            <a:avLst/>
          </a:prstGeom>
        </p:spPr>
      </p:pic>
      <p:sp>
        <p:nvSpPr>
          <p:cNvPr id="14" name="TextBox 13"/>
          <p:cNvSpPr txBox="1"/>
          <p:nvPr/>
        </p:nvSpPr>
        <p:spPr>
          <a:xfrm>
            <a:off x="2307005" y="4239888"/>
            <a:ext cx="4100418" cy="338554"/>
          </a:xfrm>
          <a:prstGeom prst="rect">
            <a:avLst/>
          </a:prstGeom>
          <a:noFill/>
        </p:spPr>
        <p:txBody>
          <a:bodyPr wrap="none" rtlCol="0">
            <a:spAutoFit/>
          </a:bodyPr>
          <a:lstStyle/>
          <a:p>
            <a:r>
              <a:rPr lang="en-US" sz="1600" dirty="0" smtClean="0">
                <a:solidFill>
                  <a:schemeClr val="tx1">
                    <a:lumMod val="65000"/>
                    <a:lumOff val="35000"/>
                  </a:schemeClr>
                </a:solidFill>
              </a:rPr>
              <a:t>Use solid line instead of dashed or dotted line. </a:t>
            </a:r>
            <a:endParaRPr lang="en-US" sz="1600" dirty="0">
              <a:solidFill>
                <a:schemeClr val="tx1">
                  <a:lumMod val="65000"/>
                  <a:lumOff val="35000"/>
                </a:schemeClr>
              </a:solidFill>
            </a:endParaRPr>
          </a:p>
        </p:txBody>
      </p:sp>
    </p:spTree>
    <p:extLst>
      <p:ext uri="{BB962C8B-B14F-4D97-AF65-F5344CB8AC3E}">
        <p14:creationId xmlns:p14="http://schemas.microsoft.com/office/powerpoint/2010/main" val="3110223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647385"/>
          </a:xfrm>
        </p:spPr>
        <p:txBody>
          <a:bodyPr/>
          <a:lstStyle/>
          <a:p>
            <a:pPr marL="0" indent="0">
              <a:buNone/>
            </a:pPr>
            <a:r>
              <a:rPr lang="en-US" b="1" dirty="0" smtClean="0"/>
              <a:t>d. Area Chart </a:t>
            </a:r>
            <a:endParaRPr lang="en-US" b="1" dirty="0"/>
          </a:p>
          <a:p>
            <a:pPr marL="0" indent="0">
              <a:buNone/>
            </a:pPr>
            <a:r>
              <a:rPr lang="en-US" sz="1600" dirty="0" smtClean="0"/>
              <a:t>Use when to display development of quantitative values in a interval or to represent volume in each category. The top value shows sum of total the categories. </a:t>
            </a:r>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2" name="Picture 1"/>
          <p:cNvPicPr>
            <a:picLocks noChangeAspect="1"/>
          </p:cNvPicPr>
          <p:nvPr/>
        </p:nvPicPr>
        <p:blipFill>
          <a:blip r:embed="rId2"/>
          <a:stretch>
            <a:fillRect/>
          </a:stretch>
        </p:blipFill>
        <p:spPr>
          <a:xfrm>
            <a:off x="1285794" y="2141560"/>
            <a:ext cx="5347052" cy="2593719"/>
          </a:xfrm>
          <a:prstGeom prst="rect">
            <a:avLst/>
          </a:prstGeom>
        </p:spPr>
      </p:pic>
      <p:sp>
        <p:nvSpPr>
          <p:cNvPr id="5" name="TextBox 4"/>
          <p:cNvSpPr txBox="1"/>
          <p:nvPr/>
        </p:nvSpPr>
        <p:spPr>
          <a:xfrm>
            <a:off x="6808630" y="3482272"/>
            <a:ext cx="4575601" cy="584775"/>
          </a:xfrm>
          <a:prstGeom prst="rect">
            <a:avLst/>
          </a:prstGeom>
          <a:noFill/>
        </p:spPr>
        <p:txBody>
          <a:bodyPr wrap="square" rtlCol="0">
            <a:spAutoFit/>
          </a:bodyPr>
          <a:lstStyle/>
          <a:p>
            <a:r>
              <a:rPr lang="en-US" sz="1600" dirty="0" smtClean="0"/>
              <a:t>Stacked area, best used to help show how each category contribute to cumulative total.</a:t>
            </a:r>
            <a:endParaRPr lang="en-US" sz="1600" dirty="0"/>
          </a:p>
        </p:txBody>
      </p:sp>
      <p:pic>
        <p:nvPicPr>
          <p:cNvPr id="7" name="Picture 6"/>
          <p:cNvPicPr>
            <a:picLocks noChangeAspect="1"/>
          </p:cNvPicPr>
          <p:nvPr/>
        </p:nvPicPr>
        <p:blipFill>
          <a:blip r:embed="rId3"/>
          <a:stretch>
            <a:fillRect/>
          </a:stretch>
        </p:blipFill>
        <p:spPr>
          <a:xfrm>
            <a:off x="6669793" y="4237149"/>
            <a:ext cx="5101497" cy="2485623"/>
          </a:xfrm>
          <a:prstGeom prst="rect">
            <a:avLst/>
          </a:prstGeom>
        </p:spPr>
      </p:pic>
    </p:spTree>
    <p:extLst>
      <p:ext uri="{BB962C8B-B14F-4D97-AF65-F5344CB8AC3E}">
        <p14:creationId xmlns:p14="http://schemas.microsoft.com/office/powerpoint/2010/main" val="282234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647385"/>
          </a:xfrm>
        </p:spPr>
        <p:txBody>
          <a:bodyPr/>
          <a:lstStyle/>
          <a:p>
            <a:pPr marL="0" indent="0">
              <a:buNone/>
            </a:pPr>
            <a:r>
              <a:rPr lang="en-US" b="1" dirty="0" smtClean="0"/>
              <a:t>Area Chart _ Best Practices</a:t>
            </a:r>
          </a:p>
          <a:p>
            <a:pPr marL="0" indent="0">
              <a:buNone/>
            </a:pPr>
            <a:r>
              <a:rPr lang="en-US" b="1" dirty="0" smtClean="0"/>
              <a:t>  </a:t>
            </a:r>
            <a:endParaRPr lang="en-US" b="1"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6" name="Picture 5"/>
          <p:cNvPicPr>
            <a:picLocks noChangeAspect="1"/>
          </p:cNvPicPr>
          <p:nvPr/>
        </p:nvPicPr>
        <p:blipFill>
          <a:blip r:embed="rId2"/>
          <a:stretch>
            <a:fillRect/>
          </a:stretch>
        </p:blipFill>
        <p:spPr>
          <a:xfrm>
            <a:off x="1047980" y="2559001"/>
            <a:ext cx="3292772" cy="1735807"/>
          </a:xfrm>
          <a:prstGeom prst="rect">
            <a:avLst/>
          </a:prstGeom>
        </p:spPr>
      </p:pic>
      <p:sp>
        <p:nvSpPr>
          <p:cNvPr id="8" name="TextBox 7"/>
          <p:cNvSpPr txBox="1"/>
          <p:nvPr/>
        </p:nvSpPr>
        <p:spPr>
          <a:xfrm>
            <a:off x="1153998" y="1758782"/>
            <a:ext cx="3186754" cy="800219"/>
          </a:xfrm>
          <a:prstGeom prst="rect">
            <a:avLst/>
          </a:prstGeom>
          <a:noFill/>
        </p:spPr>
        <p:txBody>
          <a:bodyPr wrap="square" rtlCol="0">
            <a:spAutoFit/>
          </a:bodyPr>
          <a:lstStyle/>
          <a:p>
            <a:r>
              <a:rPr lang="en-US" b="1" dirty="0" smtClean="0">
                <a:solidFill>
                  <a:schemeClr val="tx1">
                    <a:lumMod val="65000"/>
                    <a:lumOff val="35000"/>
                  </a:schemeClr>
                </a:solidFill>
              </a:rPr>
              <a:t>Arrange data position. </a:t>
            </a:r>
          </a:p>
          <a:p>
            <a:r>
              <a:rPr lang="en-US" sz="1400" dirty="0" smtClean="0">
                <a:solidFill>
                  <a:schemeClr val="tx1">
                    <a:lumMod val="65000"/>
                    <a:lumOff val="35000"/>
                  </a:schemeClr>
                </a:solidFill>
              </a:rPr>
              <a:t>Highly variable on the top the chart and low variability on the bottom</a:t>
            </a:r>
            <a:endParaRPr lang="en-US" sz="1400" dirty="0">
              <a:solidFill>
                <a:schemeClr val="tx1">
                  <a:lumMod val="65000"/>
                  <a:lumOff val="35000"/>
                </a:schemeClr>
              </a:solidFill>
            </a:endParaRPr>
          </a:p>
        </p:txBody>
      </p:sp>
      <p:pic>
        <p:nvPicPr>
          <p:cNvPr id="9" name="Picture 8"/>
          <p:cNvPicPr>
            <a:picLocks noChangeAspect="1"/>
          </p:cNvPicPr>
          <p:nvPr/>
        </p:nvPicPr>
        <p:blipFill>
          <a:blip r:embed="rId3"/>
          <a:stretch>
            <a:fillRect/>
          </a:stretch>
        </p:blipFill>
        <p:spPr>
          <a:xfrm>
            <a:off x="4709154" y="2563456"/>
            <a:ext cx="3285130" cy="1731352"/>
          </a:xfrm>
          <a:prstGeom prst="rect">
            <a:avLst/>
          </a:prstGeom>
        </p:spPr>
      </p:pic>
      <p:sp>
        <p:nvSpPr>
          <p:cNvPr id="10" name="TextBox 9"/>
          <p:cNvSpPr txBox="1"/>
          <p:nvPr/>
        </p:nvSpPr>
        <p:spPr>
          <a:xfrm>
            <a:off x="5176818" y="1758782"/>
            <a:ext cx="3186754" cy="584775"/>
          </a:xfrm>
          <a:prstGeom prst="rect">
            <a:avLst/>
          </a:prstGeom>
          <a:noFill/>
        </p:spPr>
        <p:txBody>
          <a:bodyPr wrap="square" rtlCol="0">
            <a:spAutoFit/>
          </a:bodyPr>
          <a:lstStyle/>
          <a:p>
            <a:r>
              <a:rPr lang="en-US" b="1" dirty="0"/>
              <a:t>Y-AXIS value</a:t>
            </a:r>
            <a:r>
              <a:rPr lang="en-US" b="1" dirty="0" smtClean="0">
                <a:solidFill>
                  <a:schemeClr val="tx1">
                    <a:lumMod val="65000"/>
                    <a:lumOff val="35000"/>
                  </a:schemeClr>
                </a:solidFill>
              </a:rPr>
              <a:t>. </a:t>
            </a:r>
          </a:p>
          <a:p>
            <a:r>
              <a:rPr lang="en-US" sz="1400" dirty="0"/>
              <a:t>Should be start at 0 y-axis</a:t>
            </a:r>
            <a:endParaRPr lang="en-US" sz="1400" dirty="0">
              <a:solidFill>
                <a:schemeClr val="tx1">
                  <a:lumMod val="65000"/>
                  <a:lumOff val="35000"/>
                </a:schemeClr>
              </a:solidFill>
            </a:endParaRPr>
          </a:p>
        </p:txBody>
      </p:sp>
      <p:pic>
        <p:nvPicPr>
          <p:cNvPr id="11" name="Picture 10"/>
          <p:cNvPicPr>
            <a:picLocks noChangeAspect="1"/>
          </p:cNvPicPr>
          <p:nvPr/>
        </p:nvPicPr>
        <p:blipFill>
          <a:blip r:embed="rId4"/>
          <a:stretch>
            <a:fillRect/>
          </a:stretch>
        </p:blipFill>
        <p:spPr>
          <a:xfrm>
            <a:off x="8363572" y="2559002"/>
            <a:ext cx="3482883" cy="1735806"/>
          </a:xfrm>
          <a:prstGeom prst="rect">
            <a:avLst/>
          </a:prstGeom>
        </p:spPr>
      </p:pic>
      <p:sp>
        <p:nvSpPr>
          <p:cNvPr id="12" name="TextBox 11"/>
          <p:cNvSpPr txBox="1"/>
          <p:nvPr/>
        </p:nvSpPr>
        <p:spPr>
          <a:xfrm>
            <a:off x="8363572" y="1758782"/>
            <a:ext cx="3186754" cy="584775"/>
          </a:xfrm>
          <a:prstGeom prst="rect">
            <a:avLst/>
          </a:prstGeom>
          <a:noFill/>
        </p:spPr>
        <p:txBody>
          <a:bodyPr wrap="square" rtlCol="0">
            <a:spAutoFit/>
          </a:bodyPr>
          <a:lstStyle/>
          <a:p>
            <a:r>
              <a:rPr lang="en-US" b="1" dirty="0" smtClean="0"/>
              <a:t>Numbers of categories</a:t>
            </a:r>
            <a:r>
              <a:rPr lang="en-US" b="1" dirty="0" smtClean="0">
                <a:solidFill>
                  <a:schemeClr val="tx1">
                    <a:lumMod val="65000"/>
                    <a:lumOff val="35000"/>
                  </a:schemeClr>
                </a:solidFill>
              </a:rPr>
              <a:t>. </a:t>
            </a:r>
          </a:p>
          <a:p>
            <a:r>
              <a:rPr lang="en-US" sz="1400" dirty="0" smtClean="0"/>
              <a:t>No more than 4 data categories. </a:t>
            </a:r>
            <a:endParaRPr lang="en-US" sz="1400" dirty="0">
              <a:solidFill>
                <a:schemeClr val="tx1">
                  <a:lumMod val="65000"/>
                  <a:lumOff val="35000"/>
                </a:schemeClr>
              </a:solidFill>
            </a:endParaRPr>
          </a:p>
        </p:txBody>
      </p:sp>
      <p:pic>
        <p:nvPicPr>
          <p:cNvPr id="13" name="Picture 12"/>
          <p:cNvPicPr>
            <a:picLocks noChangeAspect="1"/>
          </p:cNvPicPr>
          <p:nvPr/>
        </p:nvPicPr>
        <p:blipFill>
          <a:blip r:embed="rId5"/>
          <a:stretch>
            <a:fillRect/>
          </a:stretch>
        </p:blipFill>
        <p:spPr>
          <a:xfrm>
            <a:off x="2258610" y="5092142"/>
            <a:ext cx="3277075" cy="1687207"/>
          </a:xfrm>
          <a:prstGeom prst="rect">
            <a:avLst/>
          </a:prstGeom>
        </p:spPr>
      </p:pic>
      <p:sp>
        <p:nvSpPr>
          <p:cNvPr id="14" name="TextBox 13"/>
          <p:cNvSpPr txBox="1"/>
          <p:nvPr/>
        </p:nvSpPr>
        <p:spPr>
          <a:xfrm>
            <a:off x="2333775" y="4348499"/>
            <a:ext cx="3850192" cy="800219"/>
          </a:xfrm>
          <a:prstGeom prst="rect">
            <a:avLst/>
          </a:prstGeom>
          <a:noFill/>
        </p:spPr>
        <p:txBody>
          <a:bodyPr wrap="square" rtlCol="0">
            <a:spAutoFit/>
          </a:bodyPr>
          <a:lstStyle/>
          <a:p>
            <a:r>
              <a:rPr lang="en-US" b="1" dirty="0" smtClean="0"/>
              <a:t>Use transparent colors</a:t>
            </a:r>
            <a:r>
              <a:rPr lang="en-US" b="1" dirty="0" smtClean="0">
                <a:solidFill>
                  <a:schemeClr val="tx1">
                    <a:lumMod val="65000"/>
                    <a:lumOff val="35000"/>
                  </a:schemeClr>
                </a:solidFill>
              </a:rPr>
              <a:t>. </a:t>
            </a:r>
          </a:p>
          <a:p>
            <a:r>
              <a:rPr lang="en-US" sz="1400" dirty="0" smtClean="0"/>
              <a:t>Ensure data isn’t concealed in the background by ordering properly and using transparency.</a:t>
            </a:r>
            <a:endParaRPr lang="en-US" sz="1400" dirty="0">
              <a:solidFill>
                <a:schemeClr val="tx1">
                  <a:lumMod val="65000"/>
                  <a:lumOff val="35000"/>
                </a:schemeClr>
              </a:solidFill>
            </a:endParaRPr>
          </a:p>
        </p:txBody>
      </p:sp>
      <p:pic>
        <p:nvPicPr>
          <p:cNvPr id="15" name="Picture 14"/>
          <p:cNvPicPr>
            <a:picLocks noChangeAspect="1"/>
          </p:cNvPicPr>
          <p:nvPr/>
        </p:nvPicPr>
        <p:blipFill>
          <a:blip r:embed="rId6"/>
          <a:stretch>
            <a:fillRect/>
          </a:stretch>
        </p:blipFill>
        <p:spPr>
          <a:xfrm>
            <a:off x="7063884" y="5080879"/>
            <a:ext cx="3179207" cy="1641893"/>
          </a:xfrm>
          <a:prstGeom prst="rect">
            <a:avLst/>
          </a:prstGeom>
        </p:spPr>
      </p:pic>
      <p:sp>
        <p:nvSpPr>
          <p:cNvPr id="16" name="TextBox 15"/>
          <p:cNvSpPr txBox="1"/>
          <p:nvPr/>
        </p:nvSpPr>
        <p:spPr>
          <a:xfrm>
            <a:off x="7141568" y="4485738"/>
            <a:ext cx="3850192" cy="369332"/>
          </a:xfrm>
          <a:prstGeom prst="rect">
            <a:avLst/>
          </a:prstGeom>
          <a:noFill/>
        </p:spPr>
        <p:txBody>
          <a:bodyPr wrap="square" rtlCol="0">
            <a:spAutoFit/>
          </a:bodyPr>
          <a:lstStyle/>
          <a:p>
            <a:r>
              <a:rPr lang="en-US" b="1" dirty="0" smtClean="0"/>
              <a:t>Not good for discrete data</a:t>
            </a:r>
            <a:r>
              <a:rPr lang="en-US" b="1" dirty="0" smtClean="0">
                <a:solidFill>
                  <a:schemeClr val="tx1">
                    <a:lumMod val="65000"/>
                    <a:lumOff val="35000"/>
                  </a:schemeClr>
                </a:solidFill>
              </a:rPr>
              <a:t>. </a:t>
            </a:r>
          </a:p>
        </p:txBody>
      </p:sp>
    </p:spTree>
    <p:extLst>
      <p:ext uri="{BB962C8B-B14F-4D97-AF65-F5344CB8AC3E}">
        <p14:creationId xmlns:p14="http://schemas.microsoft.com/office/powerpoint/2010/main" val="3453435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647385"/>
          </a:xfrm>
        </p:spPr>
        <p:txBody>
          <a:bodyPr/>
          <a:lstStyle/>
          <a:p>
            <a:pPr marL="0" indent="0">
              <a:buNone/>
            </a:pPr>
            <a:r>
              <a:rPr lang="en-US" b="1" dirty="0" smtClean="0"/>
              <a:t>e. Scatter Plot</a:t>
            </a:r>
          </a:p>
          <a:p>
            <a:pPr marL="0" indent="0">
              <a:buNone/>
            </a:pPr>
            <a:r>
              <a:rPr lang="en-US" b="1" dirty="0" smtClean="0"/>
              <a:t>  </a:t>
            </a:r>
            <a:r>
              <a:rPr lang="en-US" sz="1600" dirty="0"/>
              <a:t>U</a:t>
            </a:r>
            <a:r>
              <a:rPr lang="en-US" sz="1600" dirty="0" smtClean="0"/>
              <a:t>sed to describes relationship or correlation between two variables exists.</a:t>
            </a:r>
            <a:endParaRPr lang="en-US" sz="1600"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2" name="Picture 1"/>
          <p:cNvPicPr>
            <a:picLocks noChangeAspect="1"/>
          </p:cNvPicPr>
          <p:nvPr/>
        </p:nvPicPr>
        <p:blipFill>
          <a:blip r:embed="rId2"/>
          <a:stretch>
            <a:fillRect/>
          </a:stretch>
        </p:blipFill>
        <p:spPr>
          <a:xfrm>
            <a:off x="1432466" y="2283870"/>
            <a:ext cx="9184170" cy="2790406"/>
          </a:xfrm>
          <a:prstGeom prst="rect">
            <a:avLst/>
          </a:prstGeom>
        </p:spPr>
      </p:pic>
    </p:spTree>
    <p:extLst>
      <p:ext uri="{BB962C8B-B14F-4D97-AF65-F5344CB8AC3E}">
        <p14:creationId xmlns:p14="http://schemas.microsoft.com/office/powerpoint/2010/main" val="3399298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647385"/>
          </a:xfrm>
        </p:spPr>
        <p:txBody>
          <a:bodyPr/>
          <a:lstStyle/>
          <a:p>
            <a:pPr marL="0" indent="0">
              <a:buNone/>
            </a:pPr>
            <a:r>
              <a:rPr lang="en-US" b="1" dirty="0" smtClean="0"/>
              <a:t>e. Scatter Plot _ Best Practices</a:t>
            </a:r>
          </a:p>
          <a:p>
            <a:pPr marL="0" indent="0">
              <a:buNone/>
            </a:pPr>
            <a:r>
              <a:rPr lang="en-US" b="1" dirty="0" smtClean="0"/>
              <a:t>  </a:t>
            </a:r>
            <a:endParaRPr lang="en-US" sz="1600"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5" name="Picture 4"/>
          <p:cNvPicPr>
            <a:picLocks noChangeAspect="1"/>
          </p:cNvPicPr>
          <p:nvPr/>
        </p:nvPicPr>
        <p:blipFill>
          <a:blip r:embed="rId2"/>
          <a:stretch>
            <a:fillRect/>
          </a:stretch>
        </p:blipFill>
        <p:spPr>
          <a:xfrm>
            <a:off x="1467299" y="2307902"/>
            <a:ext cx="3383128" cy="1713822"/>
          </a:xfrm>
          <a:prstGeom prst="rect">
            <a:avLst/>
          </a:prstGeom>
        </p:spPr>
      </p:pic>
      <p:sp>
        <p:nvSpPr>
          <p:cNvPr id="6" name="TextBox 5"/>
          <p:cNvSpPr txBox="1"/>
          <p:nvPr/>
        </p:nvSpPr>
        <p:spPr>
          <a:xfrm>
            <a:off x="1467299" y="1642338"/>
            <a:ext cx="3186754" cy="584775"/>
          </a:xfrm>
          <a:prstGeom prst="rect">
            <a:avLst/>
          </a:prstGeom>
          <a:noFill/>
        </p:spPr>
        <p:txBody>
          <a:bodyPr wrap="square" rtlCol="0">
            <a:spAutoFit/>
          </a:bodyPr>
          <a:lstStyle/>
          <a:p>
            <a:r>
              <a:rPr lang="en-US" b="1" dirty="0"/>
              <a:t>Y-AXIS value</a:t>
            </a:r>
            <a:r>
              <a:rPr lang="en-US" b="1" dirty="0" smtClean="0">
                <a:solidFill>
                  <a:schemeClr val="tx1">
                    <a:lumMod val="65000"/>
                    <a:lumOff val="35000"/>
                  </a:schemeClr>
                </a:solidFill>
              </a:rPr>
              <a:t>. </a:t>
            </a:r>
          </a:p>
          <a:p>
            <a:r>
              <a:rPr lang="en-US" sz="1400" dirty="0"/>
              <a:t>Should be start at 0 y-axis</a:t>
            </a:r>
            <a:endParaRPr lang="en-US" sz="1400" dirty="0">
              <a:solidFill>
                <a:schemeClr val="tx1">
                  <a:lumMod val="65000"/>
                  <a:lumOff val="35000"/>
                </a:schemeClr>
              </a:solidFill>
            </a:endParaRPr>
          </a:p>
        </p:txBody>
      </p:sp>
      <p:pic>
        <p:nvPicPr>
          <p:cNvPr id="7" name="Picture 6"/>
          <p:cNvPicPr>
            <a:picLocks noChangeAspect="1"/>
          </p:cNvPicPr>
          <p:nvPr/>
        </p:nvPicPr>
        <p:blipFill>
          <a:blip r:embed="rId3"/>
          <a:stretch>
            <a:fillRect/>
          </a:stretch>
        </p:blipFill>
        <p:spPr>
          <a:xfrm>
            <a:off x="6012571" y="2307902"/>
            <a:ext cx="3427643" cy="1713822"/>
          </a:xfrm>
          <a:prstGeom prst="rect">
            <a:avLst/>
          </a:prstGeom>
        </p:spPr>
      </p:pic>
      <p:sp>
        <p:nvSpPr>
          <p:cNvPr id="8" name="TextBox 7"/>
          <p:cNvSpPr txBox="1"/>
          <p:nvPr/>
        </p:nvSpPr>
        <p:spPr>
          <a:xfrm>
            <a:off x="6253460" y="1553041"/>
            <a:ext cx="3186754" cy="800219"/>
          </a:xfrm>
          <a:prstGeom prst="rect">
            <a:avLst/>
          </a:prstGeom>
          <a:noFill/>
        </p:spPr>
        <p:txBody>
          <a:bodyPr wrap="square" rtlCol="0">
            <a:spAutoFit/>
          </a:bodyPr>
          <a:lstStyle/>
          <a:p>
            <a:r>
              <a:rPr lang="en-US" b="1" dirty="0" smtClean="0"/>
              <a:t>Size and Dot color</a:t>
            </a:r>
            <a:endParaRPr lang="en-US" b="1" dirty="0" smtClean="0">
              <a:solidFill>
                <a:schemeClr val="tx1">
                  <a:lumMod val="65000"/>
                  <a:lumOff val="35000"/>
                </a:schemeClr>
              </a:solidFill>
            </a:endParaRPr>
          </a:p>
          <a:p>
            <a:r>
              <a:rPr lang="en-US" sz="1400" dirty="0" smtClean="0"/>
              <a:t>Use size and dot color to encode additional data variables.</a:t>
            </a:r>
            <a:endParaRPr lang="en-US" sz="1400" dirty="0">
              <a:solidFill>
                <a:schemeClr val="tx1">
                  <a:lumMod val="65000"/>
                  <a:lumOff val="35000"/>
                </a:schemeClr>
              </a:solidFill>
            </a:endParaRPr>
          </a:p>
        </p:txBody>
      </p:sp>
      <p:pic>
        <p:nvPicPr>
          <p:cNvPr id="9" name="Picture 8"/>
          <p:cNvPicPr>
            <a:picLocks noChangeAspect="1"/>
          </p:cNvPicPr>
          <p:nvPr/>
        </p:nvPicPr>
        <p:blipFill>
          <a:blip r:embed="rId4"/>
          <a:stretch>
            <a:fillRect/>
          </a:stretch>
        </p:blipFill>
        <p:spPr>
          <a:xfrm>
            <a:off x="1455337" y="4811906"/>
            <a:ext cx="3395090" cy="1775722"/>
          </a:xfrm>
          <a:prstGeom prst="rect">
            <a:avLst/>
          </a:prstGeom>
        </p:spPr>
      </p:pic>
      <p:sp>
        <p:nvSpPr>
          <p:cNvPr id="10" name="TextBox 9"/>
          <p:cNvSpPr txBox="1"/>
          <p:nvPr/>
        </p:nvSpPr>
        <p:spPr>
          <a:xfrm>
            <a:off x="1694565" y="4177292"/>
            <a:ext cx="3186754" cy="584775"/>
          </a:xfrm>
          <a:prstGeom prst="rect">
            <a:avLst/>
          </a:prstGeom>
          <a:noFill/>
        </p:spPr>
        <p:txBody>
          <a:bodyPr wrap="square" rtlCol="0">
            <a:spAutoFit/>
          </a:bodyPr>
          <a:lstStyle/>
          <a:p>
            <a:r>
              <a:rPr lang="en-US" b="1" dirty="0" smtClean="0"/>
              <a:t>Trend Line</a:t>
            </a:r>
            <a:endParaRPr lang="en-US" b="1" dirty="0" smtClean="0">
              <a:solidFill>
                <a:schemeClr val="tx1">
                  <a:lumMod val="65000"/>
                  <a:lumOff val="35000"/>
                </a:schemeClr>
              </a:solidFill>
            </a:endParaRPr>
          </a:p>
          <a:p>
            <a:r>
              <a:rPr lang="en-US" sz="1400" dirty="0" smtClean="0"/>
              <a:t>Use trend line to help draw correlation.</a:t>
            </a:r>
            <a:endParaRPr lang="en-US" sz="1400" dirty="0">
              <a:solidFill>
                <a:schemeClr val="tx1">
                  <a:lumMod val="65000"/>
                  <a:lumOff val="35000"/>
                </a:schemeClr>
              </a:solidFill>
            </a:endParaRPr>
          </a:p>
        </p:txBody>
      </p:sp>
      <p:pic>
        <p:nvPicPr>
          <p:cNvPr id="11" name="Picture 10"/>
          <p:cNvPicPr>
            <a:picLocks noChangeAspect="1"/>
          </p:cNvPicPr>
          <p:nvPr/>
        </p:nvPicPr>
        <p:blipFill>
          <a:blip r:embed="rId5"/>
          <a:stretch>
            <a:fillRect/>
          </a:stretch>
        </p:blipFill>
        <p:spPr>
          <a:xfrm>
            <a:off x="6012571" y="4811906"/>
            <a:ext cx="3639216" cy="1731277"/>
          </a:xfrm>
          <a:prstGeom prst="rect">
            <a:avLst/>
          </a:prstGeom>
        </p:spPr>
      </p:pic>
      <p:sp>
        <p:nvSpPr>
          <p:cNvPr id="12" name="TextBox 11"/>
          <p:cNvSpPr txBox="1"/>
          <p:nvPr/>
        </p:nvSpPr>
        <p:spPr>
          <a:xfrm>
            <a:off x="6080041" y="4159205"/>
            <a:ext cx="3783472" cy="800219"/>
          </a:xfrm>
          <a:prstGeom prst="rect">
            <a:avLst/>
          </a:prstGeom>
          <a:noFill/>
        </p:spPr>
        <p:txBody>
          <a:bodyPr wrap="square" rtlCol="0">
            <a:spAutoFit/>
          </a:bodyPr>
          <a:lstStyle/>
          <a:p>
            <a:r>
              <a:rPr lang="en-US" b="1" dirty="0" smtClean="0"/>
              <a:t>No more than 2 trend lines.</a:t>
            </a:r>
            <a:endParaRPr lang="en-US" b="1" dirty="0" smtClean="0">
              <a:solidFill>
                <a:schemeClr val="tx1">
                  <a:lumMod val="65000"/>
                  <a:lumOff val="35000"/>
                </a:schemeClr>
              </a:solidFill>
            </a:endParaRPr>
          </a:p>
          <a:p>
            <a:r>
              <a:rPr lang="en-US" sz="1400" dirty="0" smtClean="0"/>
              <a:t>Don’t compare more than 2 trend lines, too many line lines makes difficult to decipher.</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1929394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647385"/>
          </a:xfrm>
        </p:spPr>
        <p:txBody>
          <a:bodyPr/>
          <a:lstStyle/>
          <a:p>
            <a:pPr marL="0" indent="0">
              <a:buNone/>
            </a:pPr>
            <a:r>
              <a:rPr lang="en-US" b="1" dirty="0" smtClean="0"/>
              <a:t>f. Bubble Chart</a:t>
            </a:r>
          </a:p>
          <a:p>
            <a:pPr marL="0" indent="0">
              <a:buNone/>
            </a:pPr>
            <a:r>
              <a:rPr lang="en-US" sz="1600" dirty="0" smtClean="0"/>
              <a:t>Bubble chart is good for showing comparison or ranking relationship.</a:t>
            </a:r>
          </a:p>
          <a:p>
            <a:pPr marL="0" indent="0">
              <a:buNone/>
            </a:pPr>
            <a:r>
              <a:rPr lang="en-US" b="1" dirty="0" smtClean="0"/>
              <a:t>  </a:t>
            </a:r>
            <a:endParaRPr lang="en-US" sz="1600"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2" name="Picture 1"/>
          <p:cNvPicPr>
            <a:picLocks noChangeAspect="1"/>
          </p:cNvPicPr>
          <p:nvPr/>
        </p:nvPicPr>
        <p:blipFill>
          <a:blip r:embed="rId2"/>
          <a:stretch>
            <a:fillRect/>
          </a:stretch>
        </p:blipFill>
        <p:spPr>
          <a:xfrm>
            <a:off x="1110010" y="2013087"/>
            <a:ext cx="5969178" cy="2714432"/>
          </a:xfrm>
          <a:prstGeom prst="rect">
            <a:avLst/>
          </a:prstGeom>
        </p:spPr>
      </p:pic>
      <p:pic>
        <p:nvPicPr>
          <p:cNvPr id="13" name="Picture 12"/>
          <p:cNvPicPr>
            <a:picLocks noChangeAspect="1"/>
          </p:cNvPicPr>
          <p:nvPr/>
        </p:nvPicPr>
        <p:blipFill>
          <a:blip r:embed="rId3"/>
          <a:stretch>
            <a:fillRect/>
          </a:stretch>
        </p:blipFill>
        <p:spPr>
          <a:xfrm>
            <a:off x="7328079" y="2179780"/>
            <a:ext cx="4224270" cy="2715602"/>
          </a:xfrm>
          <a:prstGeom prst="rect">
            <a:avLst/>
          </a:prstGeom>
        </p:spPr>
      </p:pic>
      <p:sp>
        <p:nvSpPr>
          <p:cNvPr id="14" name="TextBox 13"/>
          <p:cNvSpPr txBox="1"/>
          <p:nvPr/>
        </p:nvSpPr>
        <p:spPr>
          <a:xfrm>
            <a:off x="7610885" y="5002085"/>
            <a:ext cx="3658657" cy="830997"/>
          </a:xfrm>
          <a:prstGeom prst="rect">
            <a:avLst/>
          </a:prstGeom>
          <a:noFill/>
        </p:spPr>
        <p:txBody>
          <a:bodyPr wrap="square" rtlCol="0">
            <a:spAutoFit/>
          </a:bodyPr>
          <a:lstStyle/>
          <a:p>
            <a:r>
              <a:rPr lang="en-US" sz="1600" dirty="0" smtClean="0"/>
              <a:t>By adding bubble chart on the map can shows a visualization value for specific area</a:t>
            </a:r>
            <a:endParaRPr lang="en-US" sz="1600" dirty="0"/>
          </a:p>
        </p:txBody>
      </p:sp>
    </p:spTree>
    <p:extLst>
      <p:ext uri="{BB962C8B-B14F-4D97-AF65-F5344CB8AC3E}">
        <p14:creationId xmlns:p14="http://schemas.microsoft.com/office/powerpoint/2010/main" val="3683833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647385"/>
          </a:xfrm>
        </p:spPr>
        <p:txBody>
          <a:bodyPr/>
          <a:lstStyle/>
          <a:p>
            <a:pPr marL="0" indent="0">
              <a:buNone/>
            </a:pPr>
            <a:r>
              <a:rPr lang="en-US" b="1" dirty="0" smtClean="0"/>
              <a:t>Bubble Chart _ Best Practices</a:t>
            </a:r>
          </a:p>
          <a:p>
            <a:pPr marL="0" indent="0">
              <a:buNone/>
            </a:pPr>
            <a:endParaRPr lang="en-US" b="1" dirty="0" smtClean="0"/>
          </a:p>
          <a:p>
            <a:pPr marL="0" indent="0">
              <a:buNone/>
            </a:pPr>
            <a:r>
              <a:rPr lang="en-US" b="1" dirty="0" smtClean="0"/>
              <a:t>  </a:t>
            </a:r>
            <a:endParaRPr lang="en-US" sz="1600"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5" name="Picture 4"/>
          <p:cNvPicPr>
            <a:picLocks noChangeAspect="1"/>
          </p:cNvPicPr>
          <p:nvPr/>
        </p:nvPicPr>
        <p:blipFill>
          <a:blip r:embed="rId2"/>
          <a:stretch>
            <a:fillRect/>
          </a:stretch>
        </p:blipFill>
        <p:spPr>
          <a:xfrm>
            <a:off x="964236" y="2270990"/>
            <a:ext cx="4048336" cy="1943202"/>
          </a:xfrm>
          <a:prstGeom prst="rect">
            <a:avLst/>
          </a:prstGeom>
        </p:spPr>
      </p:pic>
      <p:sp>
        <p:nvSpPr>
          <p:cNvPr id="6" name="TextBox 5"/>
          <p:cNvSpPr txBox="1"/>
          <p:nvPr/>
        </p:nvSpPr>
        <p:spPr>
          <a:xfrm>
            <a:off x="1110010" y="1582742"/>
            <a:ext cx="4585679" cy="584775"/>
          </a:xfrm>
          <a:prstGeom prst="rect">
            <a:avLst/>
          </a:prstGeom>
          <a:noFill/>
        </p:spPr>
        <p:txBody>
          <a:bodyPr wrap="none" rtlCol="0">
            <a:spAutoFit/>
          </a:bodyPr>
          <a:lstStyle/>
          <a:p>
            <a:r>
              <a:rPr lang="en-US" b="1" dirty="0" smtClean="0"/>
              <a:t>Labels are visible</a:t>
            </a:r>
          </a:p>
          <a:p>
            <a:r>
              <a:rPr lang="en-US" sz="1400" dirty="0" smtClean="0"/>
              <a:t>Ensure all labels easily identified and should be unconcealed. </a:t>
            </a:r>
            <a:endParaRPr lang="en-US" sz="1400" dirty="0"/>
          </a:p>
        </p:txBody>
      </p:sp>
      <p:pic>
        <p:nvPicPr>
          <p:cNvPr id="7" name="Picture 6"/>
          <p:cNvPicPr>
            <a:picLocks noChangeAspect="1"/>
          </p:cNvPicPr>
          <p:nvPr/>
        </p:nvPicPr>
        <p:blipFill>
          <a:blip r:embed="rId3"/>
          <a:stretch>
            <a:fillRect/>
          </a:stretch>
        </p:blipFill>
        <p:spPr>
          <a:xfrm>
            <a:off x="5920405" y="2270989"/>
            <a:ext cx="3819943" cy="2004635"/>
          </a:xfrm>
          <a:prstGeom prst="rect">
            <a:avLst/>
          </a:prstGeom>
        </p:spPr>
      </p:pic>
      <p:sp>
        <p:nvSpPr>
          <p:cNvPr id="10" name="TextBox 9"/>
          <p:cNvSpPr txBox="1"/>
          <p:nvPr/>
        </p:nvSpPr>
        <p:spPr>
          <a:xfrm>
            <a:off x="6080041" y="1582742"/>
            <a:ext cx="4825488" cy="584775"/>
          </a:xfrm>
          <a:prstGeom prst="rect">
            <a:avLst/>
          </a:prstGeom>
          <a:noFill/>
        </p:spPr>
        <p:txBody>
          <a:bodyPr wrap="none" rtlCol="0">
            <a:spAutoFit/>
          </a:bodyPr>
          <a:lstStyle/>
          <a:p>
            <a:r>
              <a:rPr lang="en-US" b="1" dirty="0" smtClean="0"/>
              <a:t>Size of bubble appropriately.</a:t>
            </a:r>
          </a:p>
          <a:p>
            <a:r>
              <a:rPr lang="en-US" sz="1400" dirty="0" smtClean="0"/>
              <a:t>Size of bubbles should be scaled according to area not diameter.</a:t>
            </a:r>
            <a:endParaRPr lang="en-US" sz="1400" dirty="0"/>
          </a:p>
        </p:txBody>
      </p:sp>
      <p:pic>
        <p:nvPicPr>
          <p:cNvPr id="8" name="Picture 7"/>
          <p:cNvPicPr>
            <a:picLocks noChangeAspect="1"/>
          </p:cNvPicPr>
          <p:nvPr/>
        </p:nvPicPr>
        <p:blipFill>
          <a:blip r:embed="rId4"/>
          <a:stretch>
            <a:fillRect/>
          </a:stretch>
        </p:blipFill>
        <p:spPr>
          <a:xfrm>
            <a:off x="1487739" y="4492800"/>
            <a:ext cx="4592302" cy="2012796"/>
          </a:xfrm>
          <a:prstGeom prst="rect">
            <a:avLst/>
          </a:prstGeom>
        </p:spPr>
      </p:pic>
      <p:sp>
        <p:nvSpPr>
          <p:cNvPr id="12" name="TextBox 11"/>
          <p:cNvSpPr txBox="1"/>
          <p:nvPr/>
        </p:nvSpPr>
        <p:spPr>
          <a:xfrm>
            <a:off x="6225815" y="4747817"/>
            <a:ext cx="2878428" cy="954107"/>
          </a:xfrm>
          <a:prstGeom prst="rect">
            <a:avLst/>
          </a:prstGeom>
          <a:noFill/>
        </p:spPr>
        <p:txBody>
          <a:bodyPr wrap="square" rtlCol="0">
            <a:spAutoFit/>
          </a:bodyPr>
          <a:lstStyle/>
          <a:p>
            <a:r>
              <a:rPr lang="en-US" sz="1400" dirty="0" smtClean="0"/>
              <a:t>Too many bubbles categories can make the chart hard to read and may look chaotic, show only categories that are important.</a:t>
            </a:r>
            <a:endParaRPr lang="en-US" sz="1400" dirty="0"/>
          </a:p>
        </p:txBody>
      </p:sp>
    </p:spTree>
    <p:extLst>
      <p:ext uri="{BB962C8B-B14F-4D97-AF65-F5344CB8AC3E}">
        <p14:creationId xmlns:p14="http://schemas.microsoft.com/office/powerpoint/2010/main" val="3264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7436" y="1667815"/>
            <a:ext cx="6836254" cy="2698123"/>
          </a:xfrm>
        </p:spPr>
        <p:txBody>
          <a:bodyPr>
            <a:noAutofit/>
          </a:bodyPr>
          <a:lstStyle/>
          <a:p>
            <a:pPr marL="0" indent="0">
              <a:buNone/>
            </a:pPr>
            <a:r>
              <a:rPr lang="en-US" sz="3200" dirty="0" smtClean="0"/>
              <a:t>Your data is only as good as your ability to understand and communicate it, which is why choosing the right visualization is </a:t>
            </a:r>
            <a:r>
              <a:rPr lang="en-US" sz="3200" u="sng" dirty="0" smtClean="0"/>
              <a:t>essential</a:t>
            </a:r>
            <a:r>
              <a:rPr lang="en-US" sz="3200" dirty="0" smtClean="0"/>
              <a:t>.</a:t>
            </a:r>
            <a:endParaRPr lang="en-US" sz="3200" dirty="0"/>
          </a:p>
        </p:txBody>
      </p:sp>
    </p:spTree>
    <p:extLst>
      <p:ext uri="{BB962C8B-B14F-4D97-AF65-F5344CB8AC3E}">
        <p14:creationId xmlns:p14="http://schemas.microsoft.com/office/powerpoint/2010/main" val="265704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647385"/>
          </a:xfrm>
        </p:spPr>
        <p:txBody>
          <a:bodyPr/>
          <a:lstStyle/>
          <a:p>
            <a:pPr marL="0" indent="0">
              <a:buNone/>
            </a:pPr>
            <a:r>
              <a:rPr lang="en-US" b="1" dirty="0" smtClean="0"/>
              <a:t>g. Heat Map</a:t>
            </a:r>
          </a:p>
          <a:p>
            <a:pPr marL="0" indent="0">
              <a:buNone/>
            </a:pPr>
            <a:r>
              <a:rPr lang="en-US" b="1" dirty="0"/>
              <a:t> </a:t>
            </a:r>
            <a:r>
              <a:rPr lang="en-US" sz="1600" dirty="0" smtClean="0"/>
              <a:t>Heat Map or Choropleth Map used to display categorical data, the data variable uses color intensity to represent itself in each region on the map. Typically can be single hue progression, transparent to opaque, light to dark or entire color spectrum. </a:t>
            </a:r>
          </a:p>
          <a:p>
            <a:pPr marL="0" indent="0">
              <a:buNone/>
            </a:pPr>
            <a:endParaRPr lang="en-US" b="1" dirty="0" smtClean="0"/>
          </a:p>
          <a:p>
            <a:pPr marL="0" indent="0">
              <a:buNone/>
            </a:pPr>
            <a:r>
              <a:rPr lang="en-US" b="1" dirty="0" smtClean="0"/>
              <a:t>  </a:t>
            </a:r>
            <a:endParaRPr lang="en-US" sz="1600"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2" name="Picture 1"/>
          <p:cNvPicPr>
            <a:picLocks noChangeAspect="1"/>
          </p:cNvPicPr>
          <p:nvPr/>
        </p:nvPicPr>
        <p:blipFill>
          <a:blip r:embed="rId2"/>
          <a:stretch>
            <a:fillRect/>
          </a:stretch>
        </p:blipFill>
        <p:spPr>
          <a:xfrm>
            <a:off x="1594327" y="2356168"/>
            <a:ext cx="4485714" cy="3304762"/>
          </a:xfrm>
          <a:prstGeom prst="rect">
            <a:avLst/>
          </a:prstGeom>
        </p:spPr>
      </p:pic>
    </p:spTree>
    <p:extLst>
      <p:ext uri="{BB962C8B-B14F-4D97-AF65-F5344CB8AC3E}">
        <p14:creationId xmlns:p14="http://schemas.microsoft.com/office/powerpoint/2010/main" val="3175634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647385"/>
          </a:xfrm>
        </p:spPr>
        <p:txBody>
          <a:bodyPr/>
          <a:lstStyle/>
          <a:p>
            <a:pPr marL="0" indent="0">
              <a:buNone/>
            </a:pPr>
            <a:r>
              <a:rPr lang="en-US" b="1" dirty="0" smtClean="0"/>
              <a:t>Heat Map _ Do &amp; Don’t</a:t>
            </a:r>
          </a:p>
          <a:p>
            <a:pPr marL="0" indent="0">
              <a:buNone/>
            </a:pPr>
            <a:r>
              <a:rPr lang="en-US" b="1" dirty="0"/>
              <a:t> </a:t>
            </a:r>
            <a:endParaRPr lang="en-US" b="1" dirty="0" smtClean="0"/>
          </a:p>
          <a:p>
            <a:pPr marL="0" indent="0">
              <a:buNone/>
            </a:pPr>
            <a:endParaRPr lang="en-US" sz="1600" b="1" dirty="0"/>
          </a:p>
          <a:p>
            <a:pPr marL="0" indent="0">
              <a:buNone/>
            </a:pPr>
            <a:endParaRPr lang="en-US" sz="1600" b="1" dirty="0" smtClean="0"/>
          </a:p>
          <a:p>
            <a:pPr marL="0" indent="0">
              <a:buNone/>
            </a:pPr>
            <a:endParaRPr lang="en-US" sz="1600"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5" name="Picture 4"/>
          <p:cNvPicPr>
            <a:picLocks noChangeAspect="1"/>
          </p:cNvPicPr>
          <p:nvPr/>
        </p:nvPicPr>
        <p:blipFill>
          <a:blip r:embed="rId2"/>
          <a:stretch>
            <a:fillRect/>
          </a:stretch>
        </p:blipFill>
        <p:spPr>
          <a:xfrm>
            <a:off x="955463" y="2444833"/>
            <a:ext cx="3663800" cy="1820232"/>
          </a:xfrm>
          <a:prstGeom prst="rect">
            <a:avLst/>
          </a:prstGeom>
        </p:spPr>
      </p:pic>
      <p:sp>
        <p:nvSpPr>
          <p:cNvPr id="6" name="TextBox 5"/>
          <p:cNvSpPr txBox="1"/>
          <p:nvPr/>
        </p:nvSpPr>
        <p:spPr>
          <a:xfrm>
            <a:off x="1213042" y="1724803"/>
            <a:ext cx="3255927" cy="800219"/>
          </a:xfrm>
          <a:prstGeom prst="rect">
            <a:avLst/>
          </a:prstGeom>
          <a:noFill/>
        </p:spPr>
        <p:txBody>
          <a:bodyPr wrap="square" rtlCol="0">
            <a:spAutoFit/>
          </a:bodyPr>
          <a:lstStyle/>
          <a:p>
            <a:r>
              <a:rPr lang="en-US" b="1" dirty="0" smtClean="0"/>
              <a:t>Use simple Map Outline</a:t>
            </a:r>
          </a:p>
          <a:p>
            <a:r>
              <a:rPr lang="en-US" sz="1400" dirty="0" smtClean="0"/>
              <a:t>Use outline of the map that easy to read and not distract.</a:t>
            </a:r>
            <a:endParaRPr lang="en-US" b="1" dirty="0"/>
          </a:p>
        </p:txBody>
      </p:sp>
      <p:pic>
        <p:nvPicPr>
          <p:cNvPr id="7" name="Picture 6"/>
          <p:cNvPicPr>
            <a:picLocks noChangeAspect="1"/>
          </p:cNvPicPr>
          <p:nvPr/>
        </p:nvPicPr>
        <p:blipFill>
          <a:blip r:embed="rId3"/>
          <a:stretch>
            <a:fillRect/>
          </a:stretch>
        </p:blipFill>
        <p:spPr>
          <a:xfrm>
            <a:off x="6080041" y="2444833"/>
            <a:ext cx="3699949" cy="1820232"/>
          </a:xfrm>
          <a:prstGeom prst="rect">
            <a:avLst/>
          </a:prstGeom>
        </p:spPr>
      </p:pic>
      <p:sp>
        <p:nvSpPr>
          <p:cNvPr id="8" name="TextBox 7"/>
          <p:cNvSpPr txBox="1"/>
          <p:nvPr/>
        </p:nvSpPr>
        <p:spPr>
          <a:xfrm>
            <a:off x="6302051" y="1724802"/>
            <a:ext cx="3255927" cy="861774"/>
          </a:xfrm>
          <a:prstGeom prst="rect">
            <a:avLst/>
          </a:prstGeom>
          <a:noFill/>
        </p:spPr>
        <p:txBody>
          <a:bodyPr wrap="square" rtlCol="0">
            <a:spAutoFit/>
          </a:bodyPr>
          <a:lstStyle/>
          <a:p>
            <a:r>
              <a:rPr lang="en-US" b="1" dirty="0" smtClean="0"/>
              <a:t>Select color appropriately</a:t>
            </a:r>
          </a:p>
          <a:p>
            <a:r>
              <a:rPr lang="en-US" sz="1600" dirty="0" smtClean="0"/>
              <a:t>Use single color with varying shade to explain intensity. </a:t>
            </a:r>
          </a:p>
        </p:txBody>
      </p:sp>
      <p:pic>
        <p:nvPicPr>
          <p:cNvPr id="9" name="Picture 8"/>
          <p:cNvPicPr>
            <a:picLocks noChangeAspect="1"/>
          </p:cNvPicPr>
          <p:nvPr/>
        </p:nvPicPr>
        <p:blipFill>
          <a:blip r:embed="rId4"/>
          <a:stretch>
            <a:fillRect/>
          </a:stretch>
        </p:blipFill>
        <p:spPr>
          <a:xfrm>
            <a:off x="955463" y="5012287"/>
            <a:ext cx="3509253" cy="1710485"/>
          </a:xfrm>
          <a:prstGeom prst="rect">
            <a:avLst/>
          </a:prstGeom>
        </p:spPr>
      </p:pic>
      <p:sp>
        <p:nvSpPr>
          <p:cNvPr id="10" name="TextBox 9"/>
          <p:cNvSpPr txBox="1"/>
          <p:nvPr/>
        </p:nvSpPr>
        <p:spPr>
          <a:xfrm>
            <a:off x="1213042" y="4402546"/>
            <a:ext cx="3255927" cy="584775"/>
          </a:xfrm>
          <a:prstGeom prst="rect">
            <a:avLst/>
          </a:prstGeom>
          <a:noFill/>
        </p:spPr>
        <p:txBody>
          <a:bodyPr wrap="square" rtlCol="0">
            <a:spAutoFit/>
          </a:bodyPr>
          <a:lstStyle/>
          <a:p>
            <a:r>
              <a:rPr lang="en-US" b="1" dirty="0" smtClean="0"/>
              <a:t>Use pattern providently</a:t>
            </a:r>
          </a:p>
          <a:p>
            <a:r>
              <a:rPr lang="en-US" sz="1400" dirty="0" smtClean="0"/>
              <a:t>Using multiple pattern is interfering.</a:t>
            </a:r>
            <a:endParaRPr lang="en-US" b="1" dirty="0"/>
          </a:p>
        </p:txBody>
      </p:sp>
      <p:pic>
        <p:nvPicPr>
          <p:cNvPr id="11" name="Picture 10"/>
          <p:cNvPicPr>
            <a:picLocks noChangeAspect="1"/>
          </p:cNvPicPr>
          <p:nvPr/>
        </p:nvPicPr>
        <p:blipFill>
          <a:blip r:embed="rId5"/>
          <a:stretch>
            <a:fillRect/>
          </a:stretch>
        </p:blipFill>
        <p:spPr>
          <a:xfrm>
            <a:off x="6303240" y="4882435"/>
            <a:ext cx="3476750" cy="1803196"/>
          </a:xfrm>
          <a:prstGeom prst="rect">
            <a:avLst/>
          </a:prstGeom>
        </p:spPr>
      </p:pic>
      <p:sp>
        <p:nvSpPr>
          <p:cNvPr id="12" name="TextBox 11"/>
          <p:cNvSpPr txBox="1"/>
          <p:nvPr/>
        </p:nvSpPr>
        <p:spPr>
          <a:xfrm>
            <a:off x="6307493" y="4219260"/>
            <a:ext cx="4101007" cy="802444"/>
          </a:xfrm>
          <a:prstGeom prst="rect">
            <a:avLst/>
          </a:prstGeom>
          <a:noFill/>
        </p:spPr>
        <p:txBody>
          <a:bodyPr wrap="square" rtlCol="0">
            <a:spAutoFit/>
          </a:bodyPr>
          <a:lstStyle/>
          <a:p>
            <a:r>
              <a:rPr lang="en-US" b="1" dirty="0" smtClean="0"/>
              <a:t>Select data range appropriately</a:t>
            </a:r>
          </a:p>
          <a:p>
            <a:r>
              <a:rPr lang="en-US" sz="1400" dirty="0" smtClean="0"/>
              <a:t>Choose 3-5 numerical range to show distribution data between them.</a:t>
            </a:r>
            <a:endParaRPr lang="en-US" b="1" dirty="0"/>
          </a:p>
        </p:txBody>
      </p:sp>
    </p:spTree>
    <p:extLst>
      <p:ext uri="{BB962C8B-B14F-4D97-AF65-F5344CB8AC3E}">
        <p14:creationId xmlns:p14="http://schemas.microsoft.com/office/powerpoint/2010/main" val="1662895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647385"/>
          </a:xfrm>
        </p:spPr>
        <p:txBody>
          <a:bodyPr/>
          <a:lstStyle/>
          <a:p>
            <a:pPr marL="0" indent="0">
              <a:buNone/>
            </a:pPr>
            <a:r>
              <a:rPr lang="en-US" b="1" dirty="0" smtClean="0"/>
              <a:t>h. Funnel </a:t>
            </a:r>
            <a:r>
              <a:rPr lang="en-US" b="1" dirty="0" smtClean="0"/>
              <a:t>Chart</a:t>
            </a:r>
          </a:p>
          <a:p>
            <a:pPr marL="0" indent="0">
              <a:buNone/>
            </a:pPr>
            <a:r>
              <a:rPr lang="en-US" sz="1600" dirty="0" smtClean="0"/>
              <a:t>Funnel charts will be a great choice when:</a:t>
            </a:r>
          </a:p>
          <a:p>
            <a:r>
              <a:rPr lang="en-US" sz="1600" dirty="0" smtClean="0"/>
              <a:t>Data is sequential and move through at leas 4 stages.</a:t>
            </a:r>
          </a:p>
          <a:p>
            <a:r>
              <a:rPr lang="en-US" sz="1600" dirty="0" smtClean="0"/>
              <a:t>The number of category in the fist stage is expected to be greater than the number in final stage.</a:t>
            </a:r>
          </a:p>
          <a:p>
            <a:r>
              <a:rPr lang="en-US" sz="1600" dirty="0" smtClean="0"/>
              <a:t>Want to reveal a bottleneck in linear process.</a:t>
            </a:r>
          </a:p>
          <a:p>
            <a:r>
              <a:rPr lang="en-US" sz="1600" dirty="0" smtClean="0"/>
              <a:t>Want compute potential by stages.</a:t>
            </a:r>
          </a:p>
          <a:p>
            <a:r>
              <a:rPr lang="en-US" sz="1600" dirty="0" smtClean="0"/>
              <a:t>Want track the progress and success of the campaign.</a:t>
            </a:r>
            <a:endParaRPr lang="en-US" sz="1600" dirty="0" smtClean="0"/>
          </a:p>
          <a:p>
            <a:pPr marL="0" indent="0">
              <a:buNone/>
            </a:pPr>
            <a:r>
              <a:rPr lang="en-US" b="1" dirty="0"/>
              <a:t> </a:t>
            </a:r>
            <a:endParaRPr lang="en-US" b="1" dirty="0" smtClean="0"/>
          </a:p>
          <a:p>
            <a:pPr marL="0" indent="0">
              <a:buNone/>
            </a:pPr>
            <a:endParaRPr lang="en-US" sz="1600" b="1" dirty="0"/>
          </a:p>
          <a:p>
            <a:pPr marL="0" indent="0">
              <a:buNone/>
            </a:pPr>
            <a:endParaRPr lang="en-US" sz="1600" b="1" dirty="0" smtClean="0"/>
          </a:p>
          <a:p>
            <a:pPr marL="0" indent="0">
              <a:buNone/>
            </a:pPr>
            <a:endParaRPr lang="en-US" sz="1600"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2" name="Picture 1"/>
          <p:cNvPicPr>
            <a:picLocks noChangeAspect="1"/>
          </p:cNvPicPr>
          <p:nvPr/>
        </p:nvPicPr>
        <p:blipFill>
          <a:blip r:embed="rId2"/>
          <a:stretch>
            <a:fillRect/>
          </a:stretch>
        </p:blipFill>
        <p:spPr>
          <a:xfrm>
            <a:off x="7018986" y="3525004"/>
            <a:ext cx="2678806" cy="3123215"/>
          </a:xfrm>
          <a:prstGeom prst="rect">
            <a:avLst/>
          </a:prstGeom>
        </p:spPr>
      </p:pic>
    </p:spTree>
    <p:extLst>
      <p:ext uri="{BB962C8B-B14F-4D97-AF65-F5344CB8AC3E}">
        <p14:creationId xmlns:p14="http://schemas.microsoft.com/office/powerpoint/2010/main" val="1374331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647385"/>
          </a:xfrm>
        </p:spPr>
        <p:txBody>
          <a:bodyPr/>
          <a:lstStyle/>
          <a:p>
            <a:pPr marL="0" indent="0">
              <a:buNone/>
            </a:pPr>
            <a:r>
              <a:rPr lang="en-US" b="1" dirty="0"/>
              <a:t>i</a:t>
            </a:r>
            <a:r>
              <a:rPr lang="en-US" b="1" dirty="0" smtClean="0"/>
              <a:t>. Waterfa</a:t>
            </a:r>
            <a:r>
              <a:rPr lang="en-US" b="1" dirty="0" smtClean="0"/>
              <a:t>ll</a:t>
            </a:r>
            <a:r>
              <a:rPr lang="en-US" b="1" dirty="0" smtClean="0"/>
              <a:t> Chart</a:t>
            </a:r>
          </a:p>
          <a:p>
            <a:pPr marL="0" indent="0">
              <a:buNone/>
            </a:pPr>
            <a:r>
              <a:rPr lang="en-US" sz="1600" dirty="0" smtClean="0"/>
              <a:t>Waterfall charts will be a great choice when:</a:t>
            </a:r>
          </a:p>
          <a:p>
            <a:r>
              <a:rPr lang="en-US" sz="1600" dirty="0" smtClean="0"/>
              <a:t>You have a changes of measurement of different categories across the time</a:t>
            </a:r>
          </a:p>
          <a:p>
            <a:r>
              <a:rPr lang="en-US" sz="1600" dirty="0" smtClean="0"/>
              <a:t>Want to check the major changes contributing to the total value.</a:t>
            </a:r>
          </a:p>
          <a:p>
            <a:r>
              <a:rPr lang="en-US" sz="1600" dirty="0" smtClean="0"/>
              <a:t>Want to plot a company’s annual profit</a:t>
            </a:r>
            <a:r>
              <a:rPr lang="en-US" sz="1600" dirty="0"/>
              <a:t> </a:t>
            </a:r>
            <a:endParaRPr lang="en-US" sz="1600" dirty="0" smtClean="0"/>
          </a:p>
          <a:p>
            <a:endParaRPr lang="en-US" sz="1600" dirty="0" smtClean="0"/>
          </a:p>
          <a:p>
            <a:endParaRPr lang="en-US" sz="1600" dirty="0" smtClean="0"/>
          </a:p>
          <a:p>
            <a:pPr marL="0" indent="0">
              <a:buNone/>
            </a:pPr>
            <a:r>
              <a:rPr lang="en-US" b="1" dirty="0" smtClean="0"/>
              <a:t> </a:t>
            </a:r>
            <a:endParaRPr lang="en-US" b="1" dirty="0" smtClean="0"/>
          </a:p>
          <a:p>
            <a:pPr marL="0" indent="0">
              <a:buNone/>
            </a:pPr>
            <a:endParaRPr lang="en-US" sz="1600" b="1" dirty="0"/>
          </a:p>
          <a:p>
            <a:pPr marL="0" indent="0">
              <a:buNone/>
            </a:pPr>
            <a:endParaRPr lang="en-US" sz="1600" b="1" dirty="0" smtClean="0"/>
          </a:p>
          <a:p>
            <a:pPr marL="0" indent="0">
              <a:buNone/>
            </a:pPr>
            <a:endParaRPr lang="en-US" sz="1600"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5" name="Picture 4"/>
          <p:cNvPicPr>
            <a:picLocks noChangeAspect="1"/>
          </p:cNvPicPr>
          <p:nvPr/>
        </p:nvPicPr>
        <p:blipFill>
          <a:blip r:embed="rId2"/>
          <a:stretch>
            <a:fillRect/>
          </a:stretch>
        </p:blipFill>
        <p:spPr>
          <a:xfrm>
            <a:off x="5677291" y="3414938"/>
            <a:ext cx="5190476" cy="2552381"/>
          </a:xfrm>
          <a:prstGeom prst="rect">
            <a:avLst/>
          </a:prstGeom>
        </p:spPr>
      </p:pic>
    </p:spTree>
    <p:extLst>
      <p:ext uri="{BB962C8B-B14F-4D97-AF65-F5344CB8AC3E}">
        <p14:creationId xmlns:p14="http://schemas.microsoft.com/office/powerpoint/2010/main" val="3068236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647385"/>
          </a:xfrm>
        </p:spPr>
        <p:txBody>
          <a:bodyPr/>
          <a:lstStyle/>
          <a:p>
            <a:pPr>
              <a:buFont typeface="Wingdings" panose="05000000000000000000" pitchFamily="2" charset="2"/>
              <a:buChar char="§"/>
            </a:pPr>
            <a:r>
              <a:rPr lang="en-US" b="1" dirty="0">
                <a:hlinkClick r:id="rId2"/>
              </a:rPr>
              <a:t>https://</a:t>
            </a:r>
            <a:r>
              <a:rPr lang="en-US" b="1" dirty="0" smtClean="0">
                <a:hlinkClick r:id="rId2"/>
              </a:rPr>
              <a:t>docs.microsoft.com</a:t>
            </a:r>
            <a:endParaRPr lang="en-US" b="1" dirty="0" smtClean="0"/>
          </a:p>
          <a:p>
            <a:pPr>
              <a:buFont typeface="Wingdings" panose="05000000000000000000" pitchFamily="2" charset="2"/>
              <a:buChar char="§"/>
            </a:pPr>
            <a:r>
              <a:rPr lang="en-US" b="1" dirty="0">
                <a:hlinkClick r:id="rId3"/>
              </a:rPr>
              <a:t>https://</a:t>
            </a:r>
            <a:r>
              <a:rPr lang="en-US" b="1" dirty="0" smtClean="0">
                <a:hlinkClick r:id="rId3"/>
              </a:rPr>
              <a:t>datavizcatalogue.com</a:t>
            </a:r>
            <a:endParaRPr lang="en-US" b="1" dirty="0" smtClean="0"/>
          </a:p>
          <a:p>
            <a:pPr>
              <a:buFont typeface="Wingdings" panose="05000000000000000000" pitchFamily="2" charset="2"/>
              <a:buChar char="§"/>
            </a:pPr>
            <a:r>
              <a:rPr lang="en-US" b="1" dirty="0" smtClean="0"/>
              <a:t>Data_Visualization_101_How_to_Design_Chart_and_Graphs.pdf</a:t>
            </a:r>
          </a:p>
          <a:p>
            <a:pPr marL="0" indent="0">
              <a:buNone/>
            </a:pPr>
            <a:endParaRPr lang="en-US" b="1" dirty="0" smtClean="0"/>
          </a:p>
          <a:p>
            <a:pPr marL="0" indent="0">
              <a:buNone/>
            </a:pPr>
            <a:r>
              <a:rPr lang="en-US" b="1" dirty="0"/>
              <a:t> </a:t>
            </a:r>
            <a:endParaRPr lang="en-US" b="1" dirty="0" smtClean="0"/>
          </a:p>
          <a:p>
            <a:pPr marL="0" indent="0">
              <a:buNone/>
            </a:pPr>
            <a:endParaRPr lang="en-US" sz="1600" b="1" dirty="0"/>
          </a:p>
          <a:p>
            <a:pPr marL="0" indent="0">
              <a:buNone/>
            </a:pPr>
            <a:endParaRPr lang="en-US" sz="1600" b="1" dirty="0" smtClean="0"/>
          </a:p>
          <a:p>
            <a:pPr marL="0" indent="0">
              <a:buNone/>
            </a:pPr>
            <a:endParaRPr lang="en-US" sz="1600"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Sources</a:t>
            </a:r>
            <a:endParaRPr lang="en-US" dirty="0">
              <a:solidFill>
                <a:schemeClr val="accent4">
                  <a:lumMod val="75000"/>
                </a:schemeClr>
              </a:solidFill>
              <a:latin typeface="+mn-lt"/>
            </a:endParaRPr>
          </a:p>
        </p:txBody>
      </p:sp>
    </p:spTree>
    <p:extLst>
      <p:ext uri="{BB962C8B-B14F-4D97-AF65-F5344CB8AC3E}">
        <p14:creationId xmlns:p14="http://schemas.microsoft.com/office/powerpoint/2010/main" val="4211909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1111" y="2630974"/>
            <a:ext cx="7266985" cy="1284203"/>
          </a:xfrm>
        </p:spPr>
        <p:txBody>
          <a:bodyPr/>
          <a:lstStyle/>
          <a:p>
            <a:r>
              <a:rPr lang="en-US" sz="3200" dirty="0" smtClean="0"/>
              <a:t>THANK YOU</a:t>
            </a:r>
            <a:endParaRPr lang="en-US" sz="3200" dirty="0"/>
          </a:p>
        </p:txBody>
      </p:sp>
    </p:spTree>
    <p:extLst>
      <p:ext uri="{BB962C8B-B14F-4D97-AF65-F5344CB8AC3E}">
        <p14:creationId xmlns:p14="http://schemas.microsoft.com/office/powerpoint/2010/main" val="278383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737" y="111929"/>
            <a:ext cx="10178322" cy="1492132"/>
          </a:xfrm>
        </p:spPr>
        <p:txBody>
          <a:bodyPr>
            <a:normAutofit/>
          </a:bodyPr>
          <a:lstStyle/>
          <a:p>
            <a:r>
              <a:rPr lang="en-US" sz="5400" dirty="0" smtClean="0">
                <a:solidFill>
                  <a:schemeClr val="accent3">
                    <a:lumMod val="75000"/>
                  </a:schemeClr>
                </a:solidFill>
                <a:latin typeface="+mn-lt"/>
              </a:rPr>
              <a:t>Contents:</a:t>
            </a:r>
            <a:endParaRPr lang="en-US" sz="5400" dirty="0">
              <a:solidFill>
                <a:schemeClr val="accent3">
                  <a:lumMod val="75000"/>
                </a:schemeClr>
              </a:solidFill>
              <a:latin typeface="+mn-lt"/>
            </a:endParaRPr>
          </a:p>
        </p:txBody>
      </p:sp>
      <p:sp>
        <p:nvSpPr>
          <p:cNvPr id="3" name="Content Placeholder 2"/>
          <p:cNvSpPr>
            <a:spLocks noGrp="1"/>
          </p:cNvSpPr>
          <p:nvPr>
            <p:ph idx="1"/>
          </p:nvPr>
        </p:nvSpPr>
        <p:spPr>
          <a:xfrm>
            <a:off x="1161526" y="1976909"/>
            <a:ext cx="10178322" cy="3593591"/>
          </a:xfrm>
        </p:spPr>
        <p:txBody>
          <a:bodyPr/>
          <a:lstStyle/>
          <a:p>
            <a:r>
              <a:rPr lang="en-US" sz="2800" dirty="0" smtClean="0"/>
              <a:t>Data Types</a:t>
            </a:r>
          </a:p>
          <a:p>
            <a:r>
              <a:rPr lang="en-US" sz="2800" dirty="0" smtClean="0"/>
              <a:t>Data Relationship</a:t>
            </a:r>
          </a:p>
          <a:p>
            <a:r>
              <a:rPr lang="en-US" sz="2800" dirty="0" smtClean="0"/>
              <a:t>Chart Types and examples</a:t>
            </a:r>
          </a:p>
          <a:p>
            <a:pPr marL="0" indent="0">
              <a:buNone/>
            </a:pPr>
            <a:endParaRPr lang="en-US" dirty="0"/>
          </a:p>
        </p:txBody>
      </p:sp>
    </p:spTree>
    <p:extLst>
      <p:ext uri="{BB962C8B-B14F-4D97-AF65-F5344CB8AC3E}">
        <p14:creationId xmlns:p14="http://schemas.microsoft.com/office/powerpoint/2010/main" val="3417822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9706" y="115910"/>
            <a:ext cx="10178322" cy="1492132"/>
          </a:xfrm>
        </p:spPr>
        <p:txBody>
          <a:bodyPr>
            <a:normAutofit/>
          </a:bodyPr>
          <a:lstStyle/>
          <a:p>
            <a:r>
              <a:rPr lang="en-US" sz="5400" dirty="0" smtClean="0">
                <a:solidFill>
                  <a:schemeClr val="accent3">
                    <a:lumMod val="75000"/>
                  </a:schemeClr>
                </a:solidFill>
                <a:latin typeface="+mn-lt"/>
              </a:rPr>
              <a:t>Data Types</a:t>
            </a:r>
            <a:endParaRPr lang="en-US" sz="5400" dirty="0">
              <a:solidFill>
                <a:schemeClr val="accent3">
                  <a:lumMod val="75000"/>
                </a:schemeClr>
              </a:solidFill>
              <a:latin typeface="+mn-lt"/>
            </a:endParaRPr>
          </a:p>
        </p:txBody>
      </p:sp>
      <p:sp>
        <p:nvSpPr>
          <p:cNvPr id="3" name="Content Placeholder 2"/>
          <p:cNvSpPr>
            <a:spLocks noGrp="1"/>
          </p:cNvSpPr>
          <p:nvPr>
            <p:ph idx="1"/>
          </p:nvPr>
        </p:nvSpPr>
        <p:spPr>
          <a:xfrm>
            <a:off x="1034604" y="1094703"/>
            <a:ext cx="4363510" cy="5621629"/>
          </a:xfrm>
        </p:spPr>
        <p:txBody>
          <a:bodyPr>
            <a:normAutofit/>
          </a:bodyPr>
          <a:lstStyle/>
          <a:p>
            <a:pPr marL="0" indent="0">
              <a:buNone/>
            </a:pPr>
            <a:r>
              <a:rPr lang="en-US" sz="1800" dirty="0"/>
              <a:t>1</a:t>
            </a:r>
            <a:r>
              <a:rPr lang="en-US" sz="1800" dirty="0" smtClean="0"/>
              <a:t>.  Numerical</a:t>
            </a:r>
          </a:p>
          <a:p>
            <a:pPr marL="0" indent="0" algn="just">
              <a:buNone/>
            </a:pPr>
            <a:r>
              <a:rPr lang="en-US" sz="1800" dirty="0"/>
              <a:t> </a:t>
            </a:r>
            <a:r>
              <a:rPr lang="en-US" sz="1800" dirty="0" smtClean="0"/>
              <a:t>     These data have meaning as measurement such as blood pressure, person’s height or they are a count such as how many statistic book that you </a:t>
            </a:r>
            <a:r>
              <a:rPr lang="en-US" sz="1800" dirty="0" smtClean="0"/>
              <a:t>have, </a:t>
            </a:r>
            <a:r>
              <a:rPr lang="en-US" sz="1800" dirty="0" smtClean="0"/>
              <a:t>how many teeth a dog has.</a:t>
            </a:r>
          </a:p>
          <a:p>
            <a:pPr marL="0" indent="0" algn="just">
              <a:buNone/>
            </a:pPr>
            <a:r>
              <a:rPr lang="en-US" sz="1800" dirty="0"/>
              <a:t> </a:t>
            </a:r>
            <a:r>
              <a:rPr lang="en-US" sz="1800" dirty="0" smtClean="0"/>
              <a:t> </a:t>
            </a:r>
            <a:r>
              <a:rPr lang="en-US" sz="1600" dirty="0" smtClean="0"/>
              <a:t>1. a. Discrete </a:t>
            </a:r>
          </a:p>
          <a:p>
            <a:pPr marL="0" indent="0" algn="just">
              <a:buNone/>
            </a:pPr>
            <a:endParaRPr lang="en-US" sz="1600" dirty="0" smtClean="0"/>
          </a:p>
          <a:p>
            <a:pPr marL="0" indent="0" algn="just">
              <a:buNone/>
            </a:pPr>
            <a:r>
              <a:rPr lang="en-US" sz="1600" dirty="0" smtClean="0"/>
              <a:t>Numerical data that has finite number of possible values. Ex: numbers of products in a store.</a:t>
            </a:r>
          </a:p>
          <a:p>
            <a:pPr marL="0" indent="0" algn="just">
              <a:buNone/>
            </a:pPr>
            <a:r>
              <a:rPr lang="en-US" sz="1600" dirty="0"/>
              <a:t> </a:t>
            </a:r>
            <a:endParaRPr lang="en-US" sz="1600" dirty="0" smtClean="0"/>
          </a:p>
          <a:p>
            <a:pPr marL="0" indent="0" algn="just">
              <a:buNone/>
            </a:pPr>
            <a:r>
              <a:rPr lang="en-US" sz="1600" dirty="0" smtClean="0"/>
              <a:t> 1. b. Continuous </a:t>
            </a:r>
          </a:p>
          <a:p>
            <a:pPr marL="0" indent="0" algn="just">
              <a:buNone/>
            </a:pPr>
            <a:r>
              <a:rPr lang="en-US" sz="1600" dirty="0"/>
              <a:t> </a:t>
            </a:r>
            <a:r>
              <a:rPr lang="en-US" sz="1600" dirty="0" smtClean="0"/>
              <a:t>  Data that is measured and has value within a range. Ex: speed of a train.</a:t>
            </a:r>
          </a:p>
          <a:p>
            <a:pPr marL="0" indent="0" algn="just">
              <a:buNone/>
            </a:pPr>
            <a:endParaRPr lang="en-US" sz="1600" dirty="0" smtClean="0"/>
          </a:p>
          <a:p>
            <a:pPr marL="0" indent="0" algn="just">
              <a:buNone/>
            </a:pP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761112" y="4557090"/>
            <a:ext cx="1233372" cy="531299"/>
          </a:xfrm>
          <a:prstGeom prst="rect">
            <a:avLst/>
          </a:prstGeom>
        </p:spPr>
      </p:pic>
      <p:sp>
        <p:nvSpPr>
          <p:cNvPr id="5" name="TextBox 4"/>
          <p:cNvSpPr txBox="1"/>
          <p:nvPr/>
        </p:nvSpPr>
        <p:spPr>
          <a:xfrm>
            <a:off x="5752283" y="1094703"/>
            <a:ext cx="5709914" cy="2072362"/>
          </a:xfrm>
          <a:prstGeom prst="rect">
            <a:avLst/>
          </a:prstGeom>
          <a:noFill/>
        </p:spPr>
        <p:txBody>
          <a:bodyPr wrap="square" rtlCol="0">
            <a:spAutoFit/>
          </a:bodyPr>
          <a:lstStyle/>
          <a:p>
            <a:pPr marL="342900" algn="just">
              <a:lnSpc>
                <a:spcPct val="110000"/>
              </a:lnSpc>
              <a:spcBef>
                <a:spcPts val="700"/>
              </a:spcBef>
            </a:pPr>
            <a:r>
              <a:rPr lang="en-US" dirty="0" smtClean="0">
                <a:solidFill>
                  <a:schemeClr val="tx1">
                    <a:lumMod val="65000"/>
                    <a:lumOff val="35000"/>
                  </a:schemeClr>
                </a:solidFill>
              </a:rPr>
              <a:t>2. Categorical </a:t>
            </a:r>
            <a:endParaRPr lang="en-US" dirty="0">
              <a:solidFill>
                <a:schemeClr val="tx1">
                  <a:lumMod val="65000"/>
                  <a:lumOff val="35000"/>
                </a:schemeClr>
              </a:solidFill>
            </a:endParaRPr>
          </a:p>
          <a:p>
            <a:pPr algn="just">
              <a:lnSpc>
                <a:spcPct val="110000"/>
              </a:lnSpc>
              <a:spcBef>
                <a:spcPts val="700"/>
              </a:spcBef>
            </a:pPr>
            <a:r>
              <a:rPr lang="en-US" dirty="0">
                <a:solidFill>
                  <a:schemeClr val="tx1">
                    <a:lumMod val="65000"/>
                    <a:lumOff val="35000"/>
                  </a:schemeClr>
                </a:solidFill>
              </a:rPr>
              <a:t>   </a:t>
            </a:r>
          </a:p>
          <a:p>
            <a:pPr algn="just">
              <a:lnSpc>
                <a:spcPct val="110000"/>
              </a:lnSpc>
              <a:spcBef>
                <a:spcPts val="700"/>
              </a:spcBef>
            </a:pPr>
            <a:r>
              <a:rPr lang="en-US" dirty="0" smtClean="0">
                <a:solidFill>
                  <a:schemeClr val="tx1">
                    <a:lumMod val="65000"/>
                    <a:lumOff val="35000"/>
                  </a:schemeClr>
                </a:solidFill>
              </a:rPr>
              <a:t> </a:t>
            </a:r>
            <a:r>
              <a:rPr lang="en-US" dirty="0">
                <a:solidFill>
                  <a:schemeClr val="tx1">
                    <a:lumMod val="65000"/>
                    <a:lumOff val="35000"/>
                  </a:schemeClr>
                </a:solidFill>
              </a:rPr>
              <a:t>Data that represent characteristics or data that can be shorted according a group (category), Ex : gender, types of product sold, material </a:t>
            </a:r>
            <a:r>
              <a:rPr lang="en-US" dirty="0" smtClean="0">
                <a:solidFill>
                  <a:schemeClr val="tx1">
                    <a:lumMod val="65000"/>
                    <a:lumOff val="35000"/>
                  </a:schemeClr>
                </a:solidFill>
              </a:rPr>
              <a:t>status.</a:t>
            </a:r>
            <a:endParaRPr lang="en-US" dirty="0">
              <a:solidFill>
                <a:schemeClr val="tx1">
                  <a:lumMod val="65000"/>
                  <a:lumOff val="35000"/>
                </a:schemeClr>
              </a:solidFill>
            </a:endParaRPr>
          </a:p>
          <a:p>
            <a:endParaRPr lang="en-US" dirty="0"/>
          </a:p>
        </p:txBody>
      </p:sp>
      <p:pic>
        <p:nvPicPr>
          <p:cNvPr id="6" name="Picture 5"/>
          <p:cNvPicPr>
            <a:picLocks noChangeAspect="1"/>
          </p:cNvPicPr>
          <p:nvPr/>
        </p:nvPicPr>
        <p:blipFill>
          <a:blip r:embed="rId3"/>
          <a:stretch>
            <a:fillRect/>
          </a:stretch>
        </p:blipFill>
        <p:spPr>
          <a:xfrm>
            <a:off x="2661615" y="3167065"/>
            <a:ext cx="716183" cy="535581"/>
          </a:xfrm>
          <a:prstGeom prst="rect">
            <a:avLst/>
          </a:prstGeom>
        </p:spPr>
      </p:pic>
      <p:pic>
        <p:nvPicPr>
          <p:cNvPr id="7" name="Picture 6"/>
          <p:cNvPicPr>
            <a:picLocks noChangeAspect="1"/>
          </p:cNvPicPr>
          <p:nvPr/>
        </p:nvPicPr>
        <p:blipFill>
          <a:blip r:embed="rId4"/>
          <a:stretch>
            <a:fillRect/>
          </a:stretch>
        </p:blipFill>
        <p:spPr>
          <a:xfrm>
            <a:off x="7647067" y="1094704"/>
            <a:ext cx="737080" cy="728890"/>
          </a:xfrm>
          <a:prstGeom prst="rect">
            <a:avLst/>
          </a:prstGeom>
        </p:spPr>
      </p:pic>
    </p:spTree>
    <p:extLst>
      <p:ext uri="{BB962C8B-B14F-4D97-AF65-F5344CB8AC3E}">
        <p14:creationId xmlns:p14="http://schemas.microsoft.com/office/powerpoint/2010/main" val="2468526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Data</a:t>
            </a:r>
            <a:r>
              <a:rPr lang="en-US" dirty="0" smtClean="0">
                <a:solidFill>
                  <a:schemeClr val="accent2">
                    <a:lumMod val="60000"/>
                    <a:lumOff val="40000"/>
                  </a:schemeClr>
                </a:solidFill>
                <a:latin typeface="+mn-lt"/>
              </a:rPr>
              <a:t> </a:t>
            </a:r>
            <a:r>
              <a:rPr lang="en-US" dirty="0" smtClean="0">
                <a:solidFill>
                  <a:schemeClr val="accent4">
                    <a:lumMod val="75000"/>
                  </a:schemeClr>
                </a:solidFill>
                <a:latin typeface="+mn-lt"/>
              </a:rPr>
              <a:t>Relationship</a:t>
            </a:r>
            <a:endParaRPr lang="en-US" dirty="0">
              <a:solidFill>
                <a:schemeClr val="accent4">
                  <a:lumMod val="75000"/>
                </a:schemeClr>
              </a:solidFill>
              <a:latin typeface="+mn-lt"/>
            </a:endParaRPr>
          </a:p>
        </p:txBody>
      </p:sp>
      <p:sp>
        <p:nvSpPr>
          <p:cNvPr id="3" name="Content Placeholder 2"/>
          <p:cNvSpPr>
            <a:spLocks noGrp="1"/>
          </p:cNvSpPr>
          <p:nvPr>
            <p:ph idx="1"/>
          </p:nvPr>
        </p:nvSpPr>
        <p:spPr>
          <a:xfrm>
            <a:off x="1110010" y="1075387"/>
            <a:ext cx="10178322" cy="5235261"/>
          </a:xfrm>
        </p:spPr>
        <p:txBody>
          <a:bodyPr>
            <a:noAutofit/>
          </a:bodyPr>
          <a:lstStyle/>
          <a:p>
            <a:r>
              <a:rPr lang="en-US" dirty="0" smtClean="0"/>
              <a:t>Nominal Comparison</a:t>
            </a:r>
          </a:p>
          <a:p>
            <a:pPr marL="0" indent="0">
              <a:buNone/>
            </a:pPr>
            <a:r>
              <a:rPr lang="en-US" dirty="0"/>
              <a:t> </a:t>
            </a:r>
            <a:endParaRPr lang="en-US" dirty="0" smtClean="0"/>
          </a:p>
          <a:p>
            <a:pPr marL="0" indent="0">
              <a:buNone/>
            </a:pPr>
            <a:r>
              <a:rPr lang="en-US" sz="1600" dirty="0" smtClean="0"/>
              <a:t>Comparison of the quantitative value. Ex: types of product that sold.</a:t>
            </a:r>
            <a:endParaRPr lang="en-US" dirty="0" smtClean="0"/>
          </a:p>
          <a:p>
            <a:r>
              <a:rPr lang="en-US" dirty="0" smtClean="0"/>
              <a:t>Time Series </a:t>
            </a:r>
          </a:p>
          <a:p>
            <a:pPr marL="0" indent="0">
              <a:buNone/>
            </a:pPr>
            <a:endParaRPr lang="en-US" sz="1600" dirty="0" smtClean="0"/>
          </a:p>
          <a:p>
            <a:pPr marL="0" indent="0">
              <a:buNone/>
            </a:pPr>
            <a:r>
              <a:rPr lang="en-US" sz="1600" dirty="0" smtClean="0"/>
              <a:t>Quantitative values that changes over the time. Ex: Revenue in monthly.</a:t>
            </a:r>
          </a:p>
          <a:p>
            <a:r>
              <a:rPr lang="en-US" dirty="0" smtClean="0"/>
              <a:t>Correlation</a:t>
            </a:r>
          </a:p>
          <a:p>
            <a:pPr marL="0" indent="0">
              <a:buNone/>
            </a:pPr>
            <a:endParaRPr lang="en-US" sz="1600" dirty="0" smtClean="0"/>
          </a:p>
          <a:p>
            <a:pPr marL="0" indent="0">
              <a:buNone/>
            </a:pPr>
            <a:r>
              <a:rPr lang="en-US" sz="1600" dirty="0" smtClean="0"/>
              <a:t>Data with two or more variable that may shows a positive or negative correlation to each other. Ex: price of product according to demand of product.</a:t>
            </a:r>
            <a:endParaRPr lang="en-US" dirty="0" smtClean="0"/>
          </a:p>
          <a:p>
            <a:r>
              <a:rPr lang="en-US" dirty="0" smtClean="0"/>
              <a:t>Deviation </a:t>
            </a:r>
          </a:p>
          <a:p>
            <a:pPr marL="0" indent="0">
              <a:buNone/>
            </a:pPr>
            <a:endParaRPr lang="en-US" sz="1600" dirty="0" smtClean="0"/>
          </a:p>
          <a:p>
            <a:pPr marL="0" indent="0">
              <a:buNone/>
            </a:pPr>
            <a:r>
              <a:rPr lang="en-US" sz="1600" dirty="0" smtClean="0"/>
              <a:t>Describes how data point relate to each other or how far data given </a:t>
            </a:r>
            <a:r>
              <a:rPr lang="en-US" sz="1600" dirty="0" smtClean="0"/>
              <a:t>differs </a:t>
            </a:r>
            <a:r>
              <a:rPr lang="en-US" sz="1600" dirty="0" smtClean="0"/>
              <a:t>from the mean. Ex</a:t>
            </a:r>
            <a:r>
              <a:rPr lang="en-US" sz="1600" dirty="0" smtClean="0"/>
              <a:t>: mathematic exams result class A vs class B.</a:t>
            </a:r>
            <a:endParaRPr lang="en-US" sz="1600" b="1" dirty="0" smtClean="0">
              <a:solidFill>
                <a:srgbClr val="FF0000"/>
              </a:solidFill>
            </a:endParaRPr>
          </a:p>
        </p:txBody>
      </p:sp>
      <p:pic>
        <p:nvPicPr>
          <p:cNvPr id="4" name="Picture 3"/>
          <p:cNvPicPr>
            <a:picLocks noChangeAspect="1"/>
          </p:cNvPicPr>
          <p:nvPr/>
        </p:nvPicPr>
        <p:blipFill>
          <a:blip r:embed="rId2"/>
          <a:stretch>
            <a:fillRect/>
          </a:stretch>
        </p:blipFill>
        <p:spPr>
          <a:xfrm>
            <a:off x="3728925" y="1075387"/>
            <a:ext cx="665081" cy="665081"/>
          </a:xfrm>
          <a:prstGeom prst="rect">
            <a:avLst/>
          </a:prstGeom>
        </p:spPr>
      </p:pic>
      <p:pic>
        <p:nvPicPr>
          <p:cNvPr id="5" name="Picture 4"/>
          <p:cNvPicPr>
            <a:picLocks noChangeAspect="1"/>
          </p:cNvPicPr>
          <p:nvPr/>
        </p:nvPicPr>
        <p:blipFill>
          <a:blip r:embed="rId3"/>
          <a:stretch>
            <a:fillRect/>
          </a:stretch>
        </p:blipFill>
        <p:spPr>
          <a:xfrm>
            <a:off x="3650148" y="2283035"/>
            <a:ext cx="736311" cy="568968"/>
          </a:xfrm>
          <a:prstGeom prst="rect">
            <a:avLst/>
          </a:prstGeom>
        </p:spPr>
      </p:pic>
      <p:pic>
        <p:nvPicPr>
          <p:cNvPr id="6" name="Picture 5"/>
          <p:cNvPicPr>
            <a:picLocks noChangeAspect="1"/>
          </p:cNvPicPr>
          <p:nvPr/>
        </p:nvPicPr>
        <p:blipFill>
          <a:blip r:embed="rId4"/>
          <a:stretch>
            <a:fillRect/>
          </a:stretch>
        </p:blipFill>
        <p:spPr>
          <a:xfrm>
            <a:off x="3650148" y="3448225"/>
            <a:ext cx="769093" cy="647257"/>
          </a:xfrm>
          <a:prstGeom prst="rect">
            <a:avLst/>
          </a:prstGeom>
        </p:spPr>
      </p:pic>
      <p:pic>
        <p:nvPicPr>
          <p:cNvPr id="7" name="Picture 6"/>
          <p:cNvPicPr>
            <a:picLocks noChangeAspect="1"/>
          </p:cNvPicPr>
          <p:nvPr/>
        </p:nvPicPr>
        <p:blipFill>
          <a:blip r:embed="rId5"/>
          <a:stretch>
            <a:fillRect/>
          </a:stretch>
        </p:blipFill>
        <p:spPr>
          <a:xfrm>
            <a:off x="3650148" y="4948805"/>
            <a:ext cx="1055173" cy="503605"/>
          </a:xfrm>
          <a:prstGeom prst="rect">
            <a:avLst/>
          </a:prstGeom>
        </p:spPr>
      </p:pic>
    </p:spTree>
    <p:extLst>
      <p:ext uri="{BB962C8B-B14F-4D97-AF65-F5344CB8AC3E}">
        <p14:creationId xmlns:p14="http://schemas.microsoft.com/office/powerpoint/2010/main" val="136875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09" y="1217054"/>
            <a:ext cx="10236277" cy="4526923"/>
          </a:xfrm>
        </p:spPr>
        <p:txBody>
          <a:bodyPr>
            <a:noAutofit/>
          </a:bodyPr>
          <a:lstStyle/>
          <a:p>
            <a:r>
              <a:rPr lang="en-US" dirty="0" smtClean="0"/>
              <a:t>Distribution</a:t>
            </a:r>
          </a:p>
          <a:p>
            <a:pPr marL="0" indent="0">
              <a:buNone/>
            </a:pPr>
            <a:endParaRPr lang="en-US" dirty="0" smtClean="0"/>
          </a:p>
          <a:p>
            <a:pPr marL="0" indent="0">
              <a:buNone/>
            </a:pPr>
            <a:r>
              <a:rPr lang="en-US" sz="1600" dirty="0" smtClean="0"/>
              <a:t>Describe how data distribute around a central value. Ex: weight of people in a area.</a:t>
            </a:r>
          </a:p>
          <a:p>
            <a:pPr marL="0" indent="0">
              <a:buNone/>
            </a:pPr>
            <a:endParaRPr lang="en-US" dirty="0" smtClean="0"/>
          </a:p>
          <a:p>
            <a:r>
              <a:rPr lang="en-US" dirty="0"/>
              <a:t>Ranking </a:t>
            </a:r>
          </a:p>
          <a:p>
            <a:pPr marL="0" indent="0">
              <a:buNone/>
            </a:pPr>
            <a:r>
              <a:rPr lang="en-US" sz="1600" dirty="0" smtClean="0"/>
              <a:t>How </a:t>
            </a:r>
            <a:r>
              <a:rPr lang="en-US" sz="1600" dirty="0"/>
              <a:t>two or more variables compare to each other in a dimensions. Ex: sales types of product, ranked from highest to </a:t>
            </a:r>
            <a:r>
              <a:rPr lang="en-US" sz="1600" dirty="0" smtClean="0"/>
              <a:t> lowest.</a:t>
            </a:r>
            <a:endParaRPr lang="en-US" sz="1600" dirty="0"/>
          </a:p>
          <a:p>
            <a:r>
              <a:rPr lang="en-US" dirty="0" smtClean="0"/>
              <a:t>Part-to-whole-relationship </a:t>
            </a:r>
          </a:p>
          <a:p>
            <a:pPr marL="0" indent="0">
              <a:buNone/>
            </a:pPr>
            <a:endParaRPr lang="en-US" sz="1600" dirty="0" smtClean="0"/>
          </a:p>
          <a:p>
            <a:pPr marL="0" indent="0">
              <a:buNone/>
            </a:pPr>
            <a:r>
              <a:rPr lang="en-US" sz="1600" dirty="0" smtClean="0"/>
              <a:t>Subset data compared to larger whole. Ex: percentage of study course in a university</a:t>
            </a:r>
            <a:endParaRPr lang="en-US" sz="1600" dirty="0"/>
          </a:p>
          <a:p>
            <a:endParaRPr lang="en-US" sz="1600"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Data</a:t>
            </a:r>
            <a:r>
              <a:rPr lang="en-US" dirty="0" smtClean="0">
                <a:solidFill>
                  <a:schemeClr val="accent2">
                    <a:lumMod val="60000"/>
                    <a:lumOff val="40000"/>
                  </a:schemeClr>
                </a:solidFill>
                <a:latin typeface="+mn-lt"/>
              </a:rPr>
              <a:t> </a:t>
            </a:r>
            <a:r>
              <a:rPr lang="en-US" dirty="0" smtClean="0">
                <a:solidFill>
                  <a:schemeClr val="accent4">
                    <a:lumMod val="75000"/>
                  </a:schemeClr>
                </a:solidFill>
                <a:latin typeface="+mn-lt"/>
              </a:rPr>
              <a:t>Relationship</a:t>
            </a:r>
            <a:endParaRPr lang="en-US" dirty="0">
              <a:solidFill>
                <a:schemeClr val="accent4">
                  <a:lumMod val="75000"/>
                </a:schemeClr>
              </a:solidFill>
              <a:latin typeface="+mn-lt"/>
            </a:endParaRPr>
          </a:p>
        </p:txBody>
      </p:sp>
      <p:pic>
        <p:nvPicPr>
          <p:cNvPr id="5" name="Picture 4"/>
          <p:cNvPicPr>
            <a:picLocks noChangeAspect="1"/>
          </p:cNvPicPr>
          <p:nvPr/>
        </p:nvPicPr>
        <p:blipFill>
          <a:blip r:embed="rId2"/>
          <a:stretch>
            <a:fillRect/>
          </a:stretch>
        </p:blipFill>
        <p:spPr>
          <a:xfrm>
            <a:off x="4311467" y="2551755"/>
            <a:ext cx="901986" cy="759172"/>
          </a:xfrm>
          <a:prstGeom prst="rect">
            <a:avLst/>
          </a:prstGeom>
        </p:spPr>
      </p:pic>
      <p:pic>
        <p:nvPicPr>
          <p:cNvPr id="6" name="Picture 5"/>
          <p:cNvPicPr>
            <a:picLocks noChangeAspect="1"/>
          </p:cNvPicPr>
          <p:nvPr/>
        </p:nvPicPr>
        <p:blipFill>
          <a:blip r:embed="rId3"/>
          <a:stretch>
            <a:fillRect/>
          </a:stretch>
        </p:blipFill>
        <p:spPr>
          <a:xfrm>
            <a:off x="4183923" y="1217054"/>
            <a:ext cx="1108048" cy="534378"/>
          </a:xfrm>
          <a:prstGeom prst="rect">
            <a:avLst/>
          </a:prstGeom>
        </p:spPr>
      </p:pic>
      <p:pic>
        <p:nvPicPr>
          <p:cNvPr id="7" name="Picture 6"/>
          <p:cNvPicPr>
            <a:picLocks noChangeAspect="1"/>
          </p:cNvPicPr>
          <p:nvPr/>
        </p:nvPicPr>
        <p:blipFill>
          <a:blip r:embed="rId4"/>
          <a:stretch>
            <a:fillRect/>
          </a:stretch>
        </p:blipFill>
        <p:spPr>
          <a:xfrm>
            <a:off x="4311467" y="3805087"/>
            <a:ext cx="852961" cy="685558"/>
          </a:xfrm>
          <a:prstGeom prst="rect">
            <a:avLst/>
          </a:prstGeom>
        </p:spPr>
      </p:pic>
    </p:spTree>
    <p:extLst>
      <p:ext uri="{BB962C8B-B14F-4D97-AF65-F5344CB8AC3E}">
        <p14:creationId xmlns:p14="http://schemas.microsoft.com/office/powerpoint/2010/main" val="1918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2" name="Picture 1"/>
          <p:cNvPicPr>
            <a:picLocks noChangeAspect="1"/>
          </p:cNvPicPr>
          <p:nvPr/>
        </p:nvPicPr>
        <p:blipFill>
          <a:blip r:embed="rId2"/>
          <a:stretch>
            <a:fillRect/>
          </a:stretch>
        </p:blipFill>
        <p:spPr>
          <a:xfrm>
            <a:off x="3261250" y="1075387"/>
            <a:ext cx="1421904" cy="1821447"/>
          </a:xfrm>
          <a:prstGeom prst="rect">
            <a:avLst/>
          </a:prstGeom>
        </p:spPr>
      </p:pic>
      <p:pic>
        <p:nvPicPr>
          <p:cNvPr id="6" name="Picture 5"/>
          <p:cNvPicPr>
            <a:picLocks noChangeAspect="1"/>
          </p:cNvPicPr>
          <p:nvPr/>
        </p:nvPicPr>
        <p:blipFill>
          <a:blip r:embed="rId3"/>
          <a:stretch>
            <a:fillRect/>
          </a:stretch>
        </p:blipFill>
        <p:spPr>
          <a:xfrm>
            <a:off x="5427853" y="1136808"/>
            <a:ext cx="1552964" cy="1760026"/>
          </a:xfrm>
          <a:prstGeom prst="rect">
            <a:avLst/>
          </a:prstGeom>
        </p:spPr>
      </p:pic>
      <p:pic>
        <p:nvPicPr>
          <p:cNvPr id="7" name="Picture 6"/>
          <p:cNvPicPr>
            <a:picLocks noChangeAspect="1"/>
          </p:cNvPicPr>
          <p:nvPr/>
        </p:nvPicPr>
        <p:blipFill>
          <a:blip r:embed="rId4"/>
          <a:stretch>
            <a:fillRect/>
          </a:stretch>
        </p:blipFill>
        <p:spPr>
          <a:xfrm>
            <a:off x="7628938" y="1136808"/>
            <a:ext cx="1467841" cy="1772701"/>
          </a:xfrm>
          <a:prstGeom prst="rect">
            <a:avLst/>
          </a:prstGeom>
        </p:spPr>
      </p:pic>
      <p:pic>
        <p:nvPicPr>
          <p:cNvPr id="8" name="Picture 7"/>
          <p:cNvPicPr>
            <a:picLocks noChangeAspect="1"/>
          </p:cNvPicPr>
          <p:nvPr/>
        </p:nvPicPr>
        <p:blipFill>
          <a:blip r:embed="rId5"/>
          <a:stretch>
            <a:fillRect/>
          </a:stretch>
        </p:blipFill>
        <p:spPr>
          <a:xfrm>
            <a:off x="3261250" y="3073961"/>
            <a:ext cx="1421904" cy="1714649"/>
          </a:xfrm>
          <a:prstGeom prst="rect">
            <a:avLst/>
          </a:prstGeom>
        </p:spPr>
      </p:pic>
      <p:pic>
        <p:nvPicPr>
          <p:cNvPr id="10" name="Picture 9"/>
          <p:cNvPicPr>
            <a:picLocks noChangeAspect="1"/>
          </p:cNvPicPr>
          <p:nvPr/>
        </p:nvPicPr>
        <p:blipFill>
          <a:blip r:embed="rId6"/>
          <a:stretch>
            <a:fillRect/>
          </a:stretch>
        </p:blipFill>
        <p:spPr>
          <a:xfrm>
            <a:off x="7701917" y="3073960"/>
            <a:ext cx="1394862" cy="1746161"/>
          </a:xfrm>
          <a:prstGeom prst="rect">
            <a:avLst/>
          </a:prstGeom>
        </p:spPr>
      </p:pic>
      <p:pic>
        <p:nvPicPr>
          <p:cNvPr id="11" name="Picture 10"/>
          <p:cNvPicPr>
            <a:picLocks noChangeAspect="1"/>
          </p:cNvPicPr>
          <p:nvPr/>
        </p:nvPicPr>
        <p:blipFill>
          <a:blip r:embed="rId7"/>
          <a:stretch>
            <a:fillRect/>
          </a:stretch>
        </p:blipFill>
        <p:spPr>
          <a:xfrm>
            <a:off x="5568798" y="3073961"/>
            <a:ext cx="1412019" cy="1746161"/>
          </a:xfrm>
          <a:prstGeom prst="rect">
            <a:avLst/>
          </a:prstGeom>
        </p:spPr>
      </p:pic>
      <p:pic>
        <p:nvPicPr>
          <p:cNvPr id="12" name="Picture 11"/>
          <p:cNvPicPr>
            <a:picLocks noChangeAspect="1"/>
          </p:cNvPicPr>
          <p:nvPr/>
        </p:nvPicPr>
        <p:blipFill>
          <a:blip r:embed="rId8"/>
          <a:stretch>
            <a:fillRect/>
          </a:stretch>
        </p:blipFill>
        <p:spPr>
          <a:xfrm>
            <a:off x="3353633" y="4884516"/>
            <a:ext cx="1329521" cy="1651514"/>
          </a:xfrm>
          <a:prstGeom prst="rect">
            <a:avLst/>
          </a:prstGeom>
        </p:spPr>
      </p:pic>
      <p:sp>
        <p:nvSpPr>
          <p:cNvPr id="5" name="TextBox 4"/>
          <p:cNvSpPr txBox="1"/>
          <p:nvPr/>
        </p:nvSpPr>
        <p:spPr>
          <a:xfrm>
            <a:off x="5970051" y="6272986"/>
            <a:ext cx="963597" cy="276999"/>
          </a:xfrm>
          <a:prstGeom prst="rect">
            <a:avLst/>
          </a:prstGeom>
          <a:noFill/>
        </p:spPr>
        <p:txBody>
          <a:bodyPr wrap="none" rtlCol="0">
            <a:spAutoFit/>
          </a:bodyPr>
          <a:lstStyle/>
          <a:p>
            <a:r>
              <a:rPr lang="en-US" sz="1200" dirty="0" smtClean="0"/>
              <a:t>Funnel chart</a:t>
            </a:r>
            <a:endParaRPr lang="en-US" sz="1200" dirty="0"/>
          </a:p>
        </p:txBody>
      </p:sp>
      <p:pic>
        <p:nvPicPr>
          <p:cNvPr id="9" name="Picture 8"/>
          <p:cNvPicPr>
            <a:picLocks noChangeAspect="1"/>
          </p:cNvPicPr>
          <p:nvPr/>
        </p:nvPicPr>
        <p:blipFill>
          <a:blip r:embed="rId9"/>
          <a:stretch>
            <a:fillRect/>
          </a:stretch>
        </p:blipFill>
        <p:spPr>
          <a:xfrm>
            <a:off x="5568798" y="5055173"/>
            <a:ext cx="1766104" cy="1170788"/>
          </a:xfrm>
          <a:prstGeom prst="rect">
            <a:avLst/>
          </a:prstGeom>
        </p:spPr>
      </p:pic>
      <p:pic>
        <p:nvPicPr>
          <p:cNvPr id="13" name="Picture 12"/>
          <p:cNvPicPr>
            <a:picLocks noChangeAspect="1"/>
          </p:cNvPicPr>
          <p:nvPr/>
        </p:nvPicPr>
        <p:blipFill>
          <a:blip r:embed="rId10"/>
          <a:stretch>
            <a:fillRect/>
          </a:stretch>
        </p:blipFill>
        <p:spPr>
          <a:xfrm>
            <a:off x="7701917" y="5148972"/>
            <a:ext cx="1653498" cy="993812"/>
          </a:xfrm>
          <a:prstGeom prst="rect">
            <a:avLst/>
          </a:prstGeom>
        </p:spPr>
      </p:pic>
      <p:sp>
        <p:nvSpPr>
          <p:cNvPr id="14" name="TextBox 13"/>
          <p:cNvSpPr txBox="1"/>
          <p:nvPr/>
        </p:nvSpPr>
        <p:spPr>
          <a:xfrm>
            <a:off x="8016544" y="6272986"/>
            <a:ext cx="1127488" cy="276999"/>
          </a:xfrm>
          <a:prstGeom prst="rect">
            <a:avLst/>
          </a:prstGeom>
          <a:noFill/>
        </p:spPr>
        <p:txBody>
          <a:bodyPr wrap="none" rtlCol="0">
            <a:spAutoFit/>
          </a:bodyPr>
          <a:lstStyle/>
          <a:p>
            <a:r>
              <a:rPr lang="en-US" sz="1200" dirty="0" smtClean="0"/>
              <a:t>Waterfall </a:t>
            </a:r>
            <a:r>
              <a:rPr lang="en-US" sz="1200" dirty="0" smtClean="0"/>
              <a:t>chart</a:t>
            </a:r>
            <a:endParaRPr lang="en-US" sz="1200" dirty="0"/>
          </a:p>
        </p:txBody>
      </p:sp>
    </p:spTree>
    <p:extLst>
      <p:ext uri="{BB962C8B-B14F-4D97-AF65-F5344CB8AC3E}">
        <p14:creationId xmlns:p14="http://schemas.microsoft.com/office/powerpoint/2010/main" val="687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875763"/>
            <a:ext cx="10403703" cy="5679583"/>
          </a:xfrm>
        </p:spPr>
        <p:txBody>
          <a:bodyPr/>
          <a:lstStyle/>
          <a:p>
            <a:pPr marL="0" indent="0">
              <a:buNone/>
            </a:pPr>
            <a:r>
              <a:rPr lang="en-US" b="1" dirty="0" smtClean="0"/>
              <a:t>a. Bart Chart</a:t>
            </a:r>
          </a:p>
          <a:p>
            <a:pPr marL="0" indent="0">
              <a:buNone/>
            </a:pPr>
            <a:r>
              <a:rPr lang="en-US" dirty="0" smtClean="0"/>
              <a:t>  </a:t>
            </a:r>
            <a:r>
              <a:rPr lang="en-US" sz="1600" dirty="0" smtClean="0"/>
              <a:t>used when: - compare different categories, compare part of whole, show changes over time.</a:t>
            </a:r>
          </a:p>
          <a:p>
            <a:pPr marL="0" indent="0">
              <a:buNone/>
            </a:pPr>
            <a:r>
              <a:rPr lang="en-US" sz="1600" dirty="0"/>
              <a:t> </a:t>
            </a:r>
            <a:r>
              <a:rPr lang="en-US" sz="1600" dirty="0" smtClean="0"/>
              <a:t> Vertical chart                                                        Horizontal chart </a:t>
            </a:r>
            <a:r>
              <a:rPr lang="en-US" sz="1600" dirty="0" smtClean="0">
                <a:sym typeface="Wingdings" panose="05000000000000000000" pitchFamily="2" charset="2"/>
              </a:rPr>
              <a:t> data with long category label</a:t>
            </a:r>
            <a:endParaRPr lang="en-US" sz="1600" dirty="0" smtClean="0"/>
          </a:p>
          <a:p>
            <a:pPr marL="0" indent="0">
              <a:buNone/>
            </a:pPr>
            <a:endParaRPr lang="en-US" dirty="0" smtClean="0"/>
          </a:p>
          <a:p>
            <a:pPr marL="0" indent="0">
              <a:buNone/>
            </a:pPr>
            <a:r>
              <a:rPr lang="en-US" dirty="0"/>
              <a:t> </a:t>
            </a:r>
            <a:r>
              <a:rPr lang="en-US" dirty="0" smtClean="0"/>
              <a:t>                </a:t>
            </a:r>
          </a:p>
          <a:p>
            <a:pPr marL="0" indent="0">
              <a:buNone/>
            </a:pPr>
            <a:endParaRPr lang="en-US" dirty="0"/>
          </a:p>
          <a:p>
            <a:pPr marL="0" indent="0">
              <a:buNone/>
            </a:pPr>
            <a:endParaRPr lang="en-US" dirty="0" smtClean="0"/>
          </a:p>
          <a:p>
            <a:pPr marL="0" indent="0">
              <a:buNone/>
            </a:pPr>
            <a:r>
              <a:rPr lang="en-US" dirty="0" smtClean="0"/>
              <a:t> </a:t>
            </a:r>
          </a:p>
          <a:p>
            <a:pPr marL="0" indent="0">
              <a:buNone/>
            </a:pPr>
            <a:r>
              <a:rPr lang="en-US" sz="1600" dirty="0" smtClean="0"/>
              <a:t>Stacked or group </a:t>
            </a:r>
            <a:r>
              <a:rPr lang="en-US" sz="1600" dirty="0" smtClean="0">
                <a:sym typeface="Wingdings" panose="05000000000000000000" pitchFamily="2" charset="2"/>
              </a:rPr>
              <a:t> when need to compare multiple to whole relationship</a:t>
            </a:r>
            <a:endParaRPr lang="en-US"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5" name="Picture 4"/>
          <p:cNvPicPr>
            <a:picLocks noChangeAspect="1"/>
          </p:cNvPicPr>
          <p:nvPr/>
        </p:nvPicPr>
        <p:blipFill rotWithShape="1">
          <a:blip r:embed="rId2"/>
          <a:srcRect t="6230" b="13285"/>
          <a:stretch/>
        </p:blipFill>
        <p:spPr>
          <a:xfrm>
            <a:off x="5330308" y="2112135"/>
            <a:ext cx="2538683" cy="1841679"/>
          </a:xfrm>
          <a:prstGeom prst="rect">
            <a:avLst/>
          </a:prstGeom>
        </p:spPr>
      </p:pic>
      <p:pic>
        <p:nvPicPr>
          <p:cNvPr id="6" name="Picture 5"/>
          <p:cNvPicPr>
            <a:picLocks noChangeAspect="1"/>
          </p:cNvPicPr>
          <p:nvPr/>
        </p:nvPicPr>
        <p:blipFill rotWithShape="1">
          <a:blip r:embed="rId3"/>
          <a:srcRect t="1870"/>
          <a:stretch/>
        </p:blipFill>
        <p:spPr>
          <a:xfrm>
            <a:off x="1317404" y="2112135"/>
            <a:ext cx="2190476" cy="2028030"/>
          </a:xfrm>
          <a:prstGeom prst="rect">
            <a:avLst/>
          </a:prstGeom>
        </p:spPr>
      </p:pic>
      <p:pic>
        <p:nvPicPr>
          <p:cNvPr id="8" name="Picture 7"/>
          <p:cNvPicPr>
            <a:picLocks noChangeAspect="1"/>
          </p:cNvPicPr>
          <p:nvPr/>
        </p:nvPicPr>
        <p:blipFill>
          <a:blip r:embed="rId4"/>
          <a:stretch>
            <a:fillRect/>
          </a:stretch>
        </p:blipFill>
        <p:spPr>
          <a:xfrm>
            <a:off x="1317404" y="4513561"/>
            <a:ext cx="2636410" cy="2241408"/>
          </a:xfrm>
          <a:prstGeom prst="rect">
            <a:avLst/>
          </a:prstGeom>
        </p:spPr>
      </p:pic>
      <p:sp>
        <p:nvSpPr>
          <p:cNvPr id="9" name="TextBox 8"/>
          <p:cNvSpPr txBox="1"/>
          <p:nvPr/>
        </p:nvSpPr>
        <p:spPr>
          <a:xfrm>
            <a:off x="4211058" y="4931415"/>
            <a:ext cx="3181415" cy="369332"/>
          </a:xfrm>
          <a:prstGeom prst="rect">
            <a:avLst/>
          </a:prstGeom>
          <a:noFill/>
        </p:spPr>
        <p:txBody>
          <a:bodyPr wrap="square" rtlCol="0">
            <a:spAutoFit/>
          </a:bodyPr>
          <a:lstStyle/>
          <a:p>
            <a:r>
              <a:rPr lang="en-US" dirty="0" smtClean="0">
                <a:solidFill>
                  <a:schemeClr val="tx1">
                    <a:lumMod val="65000"/>
                    <a:lumOff val="35000"/>
                  </a:schemeClr>
                </a:solidFill>
              </a:rPr>
              <a:t>Stacked and 100% Stacked</a:t>
            </a:r>
            <a:endParaRPr lang="en-US" dirty="0">
              <a:solidFill>
                <a:schemeClr val="tx1">
                  <a:lumMod val="65000"/>
                  <a:lumOff val="35000"/>
                </a:schemeClr>
              </a:solidFill>
            </a:endParaRPr>
          </a:p>
        </p:txBody>
      </p:sp>
    </p:spTree>
    <p:extLst>
      <p:ext uri="{BB962C8B-B14F-4D97-AF65-F5344CB8AC3E}">
        <p14:creationId xmlns:p14="http://schemas.microsoft.com/office/powerpoint/2010/main" val="2556088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331853"/>
          </a:xfrm>
        </p:spPr>
        <p:txBody>
          <a:bodyPr/>
          <a:lstStyle/>
          <a:p>
            <a:pPr marL="0" indent="0">
              <a:buNone/>
            </a:pPr>
            <a:r>
              <a:rPr lang="en-US" b="1" dirty="0" smtClean="0"/>
              <a:t>Bar Chart _ Best Practices</a:t>
            </a:r>
          </a:p>
          <a:p>
            <a:pPr marL="0" indent="0">
              <a:buNone/>
            </a:pPr>
            <a:r>
              <a:rPr lang="en-US" b="1" dirty="0" smtClean="0"/>
              <a:t> </a:t>
            </a:r>
            <a:r>
              <a:rPr lang="en-US" sz="1800" b="1" dirty="0" smtClean="0"/>
              <a:t>Horizontal labels                                                 Y-AXIS value </a:t>
            </a:r>
          </a:p>
          <a:p>
            <a:pPr marL="0" indent="0">
              <a:buNone/>
            </a:pPr>
            <a:r>
              <a:rPr lang="en-US" sz="1400" dirty="0" smtClean="0"/>
              <a:t>Use horizontal label instead of vertical or diagonal labels.             Should be start at 0 y-axis, if don’t the reflection of full value will not accurately.                 </a:t>
            </a:r>
          </a:p>
          <a:p>
            <a:pPr marL="0" indent="0">
              <a:buNone/>
            </a:pPr>
            <a:endParaRPr lang="en-US" b="1" dirty="0" smtClean="0"/>
          </a:p>
          <a:p>
            <a:pPr marL="0" indent="0">
              <a:buNone/>
            </a:pPr>
            <a:r>
              <a:rPr lang="en-US" dirty="0" smtClean="0"/>
              <a:t>  </a:t>
            </a:r>
          </a:p>
          <a:p>
            <a:pPr marL="0" indent="0">
              <a:buNone/>
            </a:pPr>
            <a:endParaRPr lang="en-US" dirty="0"/>
          </a:p>
          <a:p>
            <a:pPr marL="0" indent="0">
              <a:buNone/>
            </a:pPr>
            <a:endParaRPr lang="en-US" dirty="0" smtClean="0"/>
          </a:p>
          <a:p>
            <a:pPr marL="0" indent="0">
              <a:buNone/>
            </a:pPr>
            <a:r>
              <a:rPr lang="en-US" sz="1800" b="1" dirty="0" smtClean="0"/>
              <a:t>Space bars                                                             Order data</a:t>
            </a:r>
          </a:p>
          <a:p>
            <a:pPr marL="0" indent="0">
              <a:buNone/>
            </a:pPr>
            <a:r>
              <a:rPr lang="en-US" sz="1400" dirty="0" smtClean="0"/>
              <a:t>Should be ½ width of bar.                                                                 </a:t>
            </a:r>
            <a:r>
              <a:rPr lang="en-US" sz="1400" dirty="0"/>
              <a:t>O</a:t>
            </a:r>
            <a:r>
              <a:rPr lang="en-US" sz="1400" dirty="0" smtClean="0"/>
              <a:t>rder data categories sequentially, alphabetically or by value.</a:t>
            </a:r>
            <a:endParaRPr lang="en-US" sz="1800" dirty="0" smtClean="0"/>
          </a:p>
          <a:p>
            <a:pPr marL="0" indent="0">
              <a:buNone/>
            </a:pPr>
            <a:endParaRPr lang="en-US"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2" name="Picture 1"/>
          <p:cNvPicPr>
            <a:picLocks noChangeAspect="1"/>
          </p:cNvPicPr>
          <p:nvPr/>
        </p:nvPicPr>
        <p:blipFill>
          <a:blip r:embed="rId2"/>
          <a:stretch>
            <a:fillRect/>
          </a:stretch>
        </p:blipFill>
        <p:spPr>
          <a:xfrm>
            <a:off x="1238799" y="2346562"/>
            <a:ext cx="2819048" cy="1542857"/>
          </a:xfrm>
          <a:prstGeom prst="rect">
            <a:avLst/>
          </a:prstGeom>
        </p:spPr>
      </p:pic>
      <p:pic>
        <p:nvPicPr>
          <p:cNvPr id="6" name="Picture 5"/>
          <p:cNvPicPr>
            <a:picLocks noChangeAspect="1"/>
          </p:cNvPicPr>
          <p:nvPr/>
        </p:nvPicPr>
        <p:blipFill>
          <a:blip r:embed="rId3"/>
          <a:stretch>
            <a:fillRect/>
          </a:stretch>
        </p:blipFill>
        <p:spPr>
          <a:xfrm>
            <a:off x="1238799" y="4683639"/>
            <a:ext cx="2904762" cy="1438095"/>
          </a:xfrm>
          <a:prstGeom prst="rect">
            <a:avLst/>
          </a:prstGeom>
        </p:spPr>
      </p:pic>
      <p:pic>
        <p:nvPicPr>
          <p:cNvPr id="7" name="Picture 6"/>
          <p:cNvPicPr>
            <a:picLocks noChangeAspect="1"/>
          </p:cNvPicPr>
          <p:nvPr/>
        </p:nvPicPr>
        <p:blipFill>
          <a:blip r:embed="rId4"/>
          <a:stretch>
            <a:fillRect/>
          </a:stretch>
        </p:blipFill>
        <p:spPr>
          <a:xfrm>
            <a:off x="6080041" y="2346562"/>
            <a:ext cx="2885714" cy="1466667"/>
          </a:xfrm>
          <a:prstGeom prst="rect">
            <a:avLst/>
          </a:prstGeom>
        </p:spPr>
      </p:pic>
      <p:pic>
        <p:nvPicPr>
          <p:cNvPr id="9" name="Picture 8"/>
          <p:cNvPicPr>
            <a:picLocks noChangeAspect="1"/>
          </p:cNvPicPr>
          <p:nvPr/>
        </p:nvPicPr>
        <p:blipFill>
          <a:blip r:embed="rId5"/>
          <a:stretch>
            <a:fillRect/>
          </a:stretch>
        </p:blipFill>
        <p:spPr>
          <a:xfrm>
            <a:off x="6080041" y="4664591"/>
            <a:ext cx="2847619" cy="1457143"/>
          </a:xfrm>
          <a:prstGeom prst="rect">
            <a:avLst/>
          </a:prstGeom>
        </p:spPr>
      </p:pic>
    </p:spTree>
    <p:extLst>
      <p:ext uri="{BB962C8B-B14F-4D97-AF65-F5344CB8AC3E}">
        <p14:creationId xmlns:p14="http://schemas.microsoft.com/office/powerpoint/2010/main" val="380431911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804</TotalTime>
  <Words>1176</Words>
  <Application>Microsoft Office PowerPoint</Application>
  <PresentationFormat>Widescreen</PresentationFormat>
  <Paragraphs>180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Gill Sans MT</vt:lpstr>
      <vt:lpstr>Impact</vt:lpstr>
      <vt:lpstr>Wingdings</vt:lpstr>
      <vt:lpstr>Badge</vt:lpstr>
      <vt:lpstr>Data VISUALIZATION</vt:lpstr>
      <vt:lpstr>PowerPoint Presentation</vt:lpstr>
      <vt:lpstr>Contents:</vt:lpstr>
      <vt:lpstr>Data Types</vt:lpstr>
      <vt:lpstr>Data Relationship</vt:lpstr>
      <vt:lpstr>Data Relationship</vt:lpstr>
      <vt:lpstr>Chart types</vt:lpstr>
      <vt:lpstr>Chart types</vt:lpstr>
      <vt:lpstr>Chart types</vt:lpstr>
      <vt:lpstr>Chart types</vt:lpstr>
      <vt:lpstr>Chart types</vt:lpstr>
      <vt:lpstr>Chart types</vt:lpstr>
      <vt:lpstr>Chart types</vt:lpstr>
      <vt:lpstr>Chart types</vt:lpstr>
      <vt:lpstr>Chart types</vt:lpstr>
      <vt:lpstr>Chart types</vt:lpstr>
      <vt:lpstr>Chart types</vt:lpstr>
      <vt:lpstr>Chart types</vt:lpstr>
      <vt:lpstr>Chart types</vt:lpstr>
      <vt:lpstr>Chart types</vt:lpstr>
      <vt:lpstr>Chart types</vt:lpstr>
      <vt:lpstr>Chart types</vt:lpstr>
      <vt:lpstr>Chart types</vt:lpstr>
      <vt:lpstr>Sources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Syifa</dc:creator>
  <cp:lastModifiedBy>Syifa</cp:lastModifiedBy>
  <cp:revision>91</cp:revision>
  <dcterms:created xsi:type="dcterms:W3CDTF">2018-03-12T09:04:55Z</dcterms:created>
  <dcterms:modified xsi:type="dcterms:W3CDTF">2018-03-15T04:07:08Z</dcterms:modified>
</cp:coreProperties>
</file>