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sldIdLst>
    <p:sldId id="256" r:id="rId4"/>
    <p:sldId id="261" r:id="rId5"/>
    <p:sldId id="302" r:id="rId6"/>
    <p:sldId id="265" r:id="rId7"/>
    <p:sldId id="303" r:id="rId8"/>
    <p:sldId id="301" r:id="rId9"/>
    <p:sldId id="304" r:id="rId10"/>
    <p:sldId id="305" r:id="rId11"/>
    <p:sldId id="306" r:id="rId12"/>
    <p:sldId id="307" r:id="rId13"/>
    <p:sldId id="308" r:id="rId14"/>
    <p:sldId id="309" r:id="rId15"/>
    <p:sldId id="262" r:id="rId16"/>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84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4443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3" d="100"/>
          <a:sy n="103" d="100"/>
        </p:scale>
        <p:origin x="-426" y="72"/>
      </p:cViewPr>
      <p:guideLst>
        <p:guide orient="horz" pos="184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5004048" y="3003798"/>
            <a:ext cx="3888432" cy="1152129"/>
          </a:xfrm>
          <a:prstGeom prst="rect">
            <a:avLst/>
          </a:prstGeom>
        </p:spPr>
        <p:txBody>
          <a:bodyPr anchor="ctr"/>
          <a:lstStyle>
            <a:lvl1pPr marL="0" indent="0" algn="r">
              <a:lnSpc>
                <a:spcPct val="100000"/>
              </a:lnSpc>
              <a:buNone/>
              <a:defRPr sz="3600" b="1" baseline="0">
                <a:solidFill>
                  <a:schemeClr val="accent2"/>
                </a:solidFill>
                <a:latin typeface="+mj-lt"/>
                <a:cs typeface="Arial" pitchFamily="34" charset="0"/>
              </a:defRPr>
            </a:lvl1pPr>
          </a:lstStyle>
          <a:p>
            <a:r>
              <a:rPr lang="en-US" altLang="ko-KR" dirty="0">
                <a:ea typeface="+mn-ea"/>
              </a:rPr>
              <a:t>FREE PPT TEMPLATES</a:t>
            </a:r>
            <a:endParaRPr lang="en-US" altLang="ko-KR" b="1" dirty="0"/>
          </a:p>
        </p:txBody>
      </p:sp>
      <p:sp>
        <p:nvSpPr>
          <p:cNvPr id="11" name="Text Placeholder 9"/>
          <p:cNvSpPr>
            <a:spLocks noGrp="1"/>
          </p:cNvSpPr>
          <p:nvPr>
            <p:ph type="body" sz="quarter" idx="11" hasCustomPrompt="1"/>
          </p:nvPr>
        </p:nvSpPr>
        <p:spPr>
          <a:xfrm>
            <a:off x="5003900" y="4155926"/>
            <a:ext cx="3888432" cy="504056"/>
          </a:xfrm>
          <a:prstGeom prst="rect">
            <a:avLst/>
          </a:prstGeom>
        </p:spPr>
        <p:txBody>
          <a:bodyPr anchor="ctr"/>
          <a:lstStyle>
            <a:lvl1pPr marL="0" indent="0" algn="r">
              <a:lnSpc>
                <a:spcPct val="100000"/>
              </a:lnSpc>
              <a:buNone/>
              <a:defRPr sz="1200" b="0" baseline="0">
                <a:solidFill>
                  <a:schemeClr val="accent2"/>
                </a:solidFill>
                <a:latin typeface="+mn-lt"/>
                <a:cs typeface="Arial" pitchFamily="34" charset="0"/>
              </a:defRPr>
            </a:lvl1pPr>
          </a:lstStyle>
          <a:p>
            <a:pPr>
              <a:spcBef>
                <a:spcPts val="0"/>
              </a:spcBef>
              <a:defRPr/>
            </a:pPr>
            <a:r>
              <a:rPr lang="en-US" altLang="ko-KR" sz="1200" b="1" dirty="0"/>
              <a:t>INSERT THE TITLE </a:t>
            </a:r>
          </a:p>
          <a:p>
            <a:pPr>
              <a:spcBef>
                <a:spcPts val="0"/>
              </a:spcBef>
              <a:defRPr/>
            </a:pPr>
            <a:r>
              <a:rPr lang="en-US" altLang="ko-KR" sz="1200" b="1" dirty="0"/>
              <a:t>OF YOUR PRESENTATION HERE</a:t>
            </a:r>
            <a:endParaRPr lang="en-US" altLang="ko-KR" sz="1200"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2919522"/>
            <a:ext cx="9144000" cy="576064"/>
          </a:xfrm>
          <a:prstGeom prst="rect">
            <a:avLst/>
          </a:prstGeom>
        </p:spPr>
        <p:txBody>
          <a:bodyPr anchor="ctr"/>
          <a:lstStyle>
            <a:lvl1pPr marL="0" indent="0" algn="ctr">
              <a:buNone/>
              <a:defRPr sz="3600" b="0" baseline="0">
                <a:solidFill>
                  <a:schemeClr val="accent2"/>
                </a:solidFill>
                <a:latin typeface="+mj-lt"/>
                <a:cs typeface="Arial" pitchFamily="34" charset="0"/>
              </a:defRPr>
            </a:lvl1pPr>
          </a:lstStyle>
          <a:p>
            <a:pPr lvl="0"/>
            <a:r>
              <a:rPr lang="en-US" altLang="ko-KR" dirty="0"/>
              <a:t>BASIC LAYOUT</a:t>
            </a:r>
          </a:p>
        </p:txBody>
      </p:sp>
      <p:sp>
        <p:nvSpPr>
          <p:cNvPr id="3" name="Text Placeholder 9"/>
          <p:cNvSpPr>
            <a:spLocks noGrp="1"/>
          </p:cNvSpPr>
          <p:nvPr>
            <p:ph type="body" sz="quarter" idx="11" hasCustomPrompt="1"/>
          </p:nvPr>
        </p:nvSpPr>
        <p:spPr>
          <a:xfrm>
            <a:off x="0" y="3501681"/>
            <a:ext cx="9144000" cy="288032"/>
          </a:xfrm>
          <a:prstGeom prst="rect">
            <a:avLst/>
          </a:prstGeom>
        </p:spPr>
        <p:txBody>
          <a:bodyPr anchor="ctr"/>
          <a:lstStyle>
            <a:lvl1pPr marL="0" indent="0" algn="ctr">
              <a:buNone/>
              <a:defRPr sz="1400" b="0" baseline="0">
                <a:solidFill>
                  <a:schemeClr val="accent2"/>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3887924" y="1089585"/>
            <a:ext cx="1368152" cy="14821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49005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Basic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53958"/>
            <a:ext cx="9144000" cy="576064"/>
          </a:xfrm>
          <a:prstGeom prst="rect">
            <a:avLst/>
          </a:prstGeom>
        </p:spPr>
        <p:txBody>
          <a:bodyPr anchor="ctr"/>
          <a:lstStyle>
            <a:lvl1pPr marL="0" indent="0" algn="ctr">
              <a:buNone/>
              <a:defRPr sz="3600" b="0" baseline="0">
                <a:solidFill>
                  <a:schemeClr val="accent2"/>
                </a:solidFill>
                <a:latin typeface="+mj-lt"/>
                <a:cs typeface="Arial" pitchFamily="34" charset="0"/>
              </a:defRPr>
            </a:lvl1pPr>
          </a:lstStyle>
          <a:p>
            <a:pPr lvl="0"/>
            <a:r>
              <a:rPr lang="en-US" altLang="ko-KR" dirty="0"/>
              <a:t>BASIC LAYOUT</a:t>
            </a:r>
          </a:p>
        </p:txBody>
      </p:sp>
      <p:sp>
        <p:nvSpPr>
          <p:cNvPr id="3"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2"/>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323528" y="1341082"/>
            <a:ext cx="1440160" cy="1252711"/>
          </a:xfrm>
          <a:prstGeom prst="rect">
            <a:avLst/>
          </a:prstGeom>
          <a:solidFill>
            <a:schemeClr val="bg1">
              <a:lumMod val="95000"/>
            </a:schemeClr>
          </a:solidFill>
          <a:ln w="3810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1907704" y="1341082"/>
            <a:ext cx="1440160" cy="1252711"/>
          </a:xfrm>
          <a:prstGeom prst="rect">
            <a:avLst/>
          </a:prstGeom>
          <a:solidFill>
            <a:schemeClr val="bg1">
              <a:lumMod val="95000"/>
            </a:schemeClr>
          </a:solidFill>
          <a:ln w="3810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3491880" y="1341082"/>
            <a:ext cx="1440160" cy="1252711"/>
          </a:xfrm>
          <a:prstGeom prst="rect">
            <a:avLst/>
          </a:prstGeom>
          <a:solidFill>
            <a:schemeClr val="bg1">
              <a:lumMod val="95000"/>
            </a:schemeClr>
          </a:solidFill>
          <a:ln w="3810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5076056" y="1341082"/>
            <a:ext cx="1440160" cy="1252711"/>
          </a:xfrm>
          <a:prstGeom prst="rect">
            <a:avLst/>
          </a:prstGeom>
          <a:solidFill>
            <a:schemeClr val="bg1">
              <a:lumMod val="95000"/>
            </a:schemeClr>
          </a:solidFill>
          <a:ln w="3810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2599209" y="3147814"/>
            <a:ext cx="1440160" cy="1252711"/>
          </a:xfrm>
          <a:prstGeom prst="rect">
            <a:avLst/>
          </a:prstGeom>
          <a:solidFill>
            <a:schemeClr val="bg1">
              <a:lumMod val="95000"/>
            </a:schemeClr>
          </a:solidFill>
          <a:ln w="3810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6" hasCustomPrompt="1"/>
          </p:nvPr>
        </p:nvSpPr>
        <p:spPr>
          <a:xfrm>
            <a:off x="4183385" y="3147814"/>
            <a:ext cx="1440160" cy="1252711"/>
          </a:xfrm>
          <a:prstGeom prst="rect">
            <a:avLst/>
          </a:prstGeom>
          <a:solidFill>
            <a:schemeClr val="bg1">
              <a:lumMod val="95000"/>
            </a:schemeClr>
          </a:solidFill>
          <a:ln w="3810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7" hasCustomPrompt="1"/>
          </p:nvPr>
        </p:nvSpPr>
        <p:spPr>
          <a:xfrm>
            <a:off x="5767561" y="3147814"/>
            <a:ext cx="1440160" cy="1252711"/>
          </a:xfrm>
          <a:prstGeom prst="rect">
            <a:avLst/>
          </a:prstGeom>
          <a:solidFill>
            <a:schemeClr val="bg1">
              <a:lumMod val="95000"/>
            </a:schemeClr>
          </a:solidFill>
          <a:ln w="3810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8" hasCustomPrompt="1"/>
          </p:nvPr>
        </p:nvSpPr>
        <p:spPr>
          <a:xfrm>
            <a:off x="7351737" y="3147814"/>
            <a:ext cx="1440160" cy="1252711"/>
          </a:xfrm>
          <a:prstGeom prst="rect">
            <a:avLst/>
          </a:prstGeom>
          <a:solidFill>
            <a:schemeClr val="bg1">
              <a:lumMod val="95000"/>
            </a:schemeClr>
          </a:solidFill>
          <a:ln w="3810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72509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5357557" y="286543"/>
            <a:ext cx="2196000" cy="2196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172774" y="1476771"/>
            <a:ext cx="2196000" cy="2196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5357557" y="2662807"/>
            <a:ext cx="2196000" cy="2196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6542340" y="1476771"/>
            <a:ext cx="2196000" cy="2196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56295" y="195486"/>
            <a:ext cx="1944216" cy="468052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1" hasCustomPrompt="1"/>
          </p:nvPr>
        </p:nvSpPr>
        <p:spPr>
          <a:xfrm>
            <a:off x="4676775" y="195486"/>
            <a:ext cx="1944216" cy="468052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433784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467544" y="360041"/>
            <a:ext cx="3168352" cy="31478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3779912" y="360041"/>
            <a:ext cx="4752528" cy="172207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3779912" y="2211711"/>
            <a:ext cx="1476000" cy="12961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6" hasCustomPrompt="1"/>
          </p:nvPr>
        </p:nvSpPr>
        <p:spPr>
          <a:xfrm>
            <a:off x="5418176" y="2211711"/>
            <a:ext cx="1476000" cy="12961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7" hasCustomPrompt="1"/>
          </p:nvPr>
        </p:nvSpPr>
        <p:spPr>
          <a:xfrm>
            <a:off x="7056440" y="2211711"/>
            <a:ext cx="1476000" cy="12961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40110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5" name="Picture Placeholder 2"/>
          <p:cNvSpPr>
            <a:spLocks noGrp="1"/>
          </p:cNvSpPr>
          <p:nvPr>
            <p:ph type="pic" idx="13" hasCustomPrompt="1"/>
          </p:nvPr>
        </p:nvSpPr>
        <p:spPr>
          <a:xfrm>
            <a:off x="3779912" y="920899"/>
            <a:ext cx="4752528" cy="172207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3779912" y="3147814"/>
            <a:ext cx="4752528" cy="172207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590550" y="915566"/>
            <a:ext cx="3117354" cy="3960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2811219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solidFill>
          <a:srgbClr val="444342"/>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3" hasCustomPrompt="1"/>
          </p:nvPr>
        </p:nvSpPr>
        <p:spPr>
          <a:xfrm>
            <a:off x="0" y="339502"/>
            <a:ext cx="6084168" cy="2160240"/>
          </a:xfrm>
          <a:prstGeom prst="rect">
            <a:avLst/>
          </a:prstGeom>
          <a:solidFill>
            <a:schemeClr val="bg1">
              <a:lumMod val="95000"/>
            </a:schemeClr>
          </a:solidFill>
        </p:spPr>
        <p:txBody>
          <a:bodyPr anchor="ct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3059832" y="2624708"/>
            <a:ext cx="6084168" cy="2160240"/>
          </a:xfrm>
          <a:prstGeom prst="rect">
            <a:avLst/>
          </a:prstGeom>
          <a:solidFill>
            <a:schemeClr val="bg1">
              <a:lumMod val="95000"/>
            </a:schemeClr>
          </a:solidFill>
        </p:spPr>
        <p:txBody>
          <a:bodyPr anchor="ct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343166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2" hasCustomPrompt="1"/>
          </p:nvPr>
        </p:nvSpPr>
        <p:spPr>
          <a:xfrm>
            <a:off x="539552" y="1131590"/>
            <a:ext cx="4032448" cy="216024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539552" y="3291830"/>
            <a:ext cx="1656184" cy="144016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2267744" y="3377692"/>
            <a:ext cx="2304256" cy="13542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286467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3" hasCustomPrompt="1"/>
          </p:nvPr>
        </p:nvSpPr>
        <p:spPr>
          <a:xfrm>
            <a:off x="429444" y="1203598"/>
            <a:ext cx="4104456" cy="172851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5" hasCustomPrompt="1"/>
          </p:nvPr>
        </p:nvSpPr>
        <p:spPr>
          <a:xfrm>
            <a:off x="4644008" y="1203598"/>
            <a:ext cx="4104456" cy="172851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6" hasCustomPrompt="1"/>
          </p:nvPr>
        </p:nvSpPr>
        <p:spPr>
          <a:xfrm>
            <a:off x="4644008" y="3060973"/>
            <a:ext cx="4104456" cy="172851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29900" y="3061296"/>
            <a:ext cx="4104000" cy="17281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19683033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40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9526" y="1183060"/>
            <a:ext cx="9153525" cy="3960440"/>
          </a:xfrm>
          <a:custGeom>
            <a:avLst/>
            <a:gdLst>
              <a:gd name="connsiteX0" fmla="*/ 0 w 9144000"/>
              <a:gd name="connsiteY0" fmla="*/ 0 h 3960440"/>
              <a:gd name="connsiteX1" fmla="*/ 9144000 w 9144000"/>
              <a:gd name="connsiteY1" fmla="*/ 0 h 3960440"/>
              <a:gd name="connsiteX2" fmla="*/ 9144000 w 9144000"/>
              <a:gd name="connsiteY2" fmla="*/ 3960440 h 3960440"/>
              <a:gd name="connsiteX3" fmla="*/ 0 w 9144000"/>
              <a:gd name="connsiteY3" fmla="*/ 3960440 h 3960440"/>
              <a:gd name="connsiteX4" fmla="*/ 0 w 9144000"/>
              <a:gd name="connsiteY4" fmla="*/ 0 h 3960440"/>
              <a:gd name="connsiteX0" fmla="*/ 0 w 9153525"/>
              <a:gd name="connsiteY0" fmla="*/ 3276600 h 3960440"/>
              <a:gd name="connsiteX1" fmla="*/ 9153525 w 9153525"/>
              <a:gd name="connsiteY1" fmla="*/ 0 h 3960440"/>
              <a:gd name="connsiteX2" fmla="*/ 9153525 w 9153525"/>
              <a:gd name="connsiteY2" fmla="*/ 3960440 h 3960440"/>
              <a:gd name="connsiteX3" fmla="*/ 9525 w 9153525"/>
              <a:gd name="connsiteY3" fmla="*/ 3960440 h 3960440"/>
              <a:gd name="connsiteX4" fmla="*/ 0 w 9153525"/>
              <a:gd name="connsiteY4" fmla="*/ 3276600 h 3960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3525" h="3960440">
                <a:moveTo>
                  <a:pt x="0" y="3276600"/>
                </a:moveTo>
                <a:lnTo>
                  <a:pt x="9153525" y="0"/>
                </a:lnTo>
                <a:lnTo>
                  <a:pt x="9153525" y="3960440"/>
                </a:lnTo>
                <a:lnTo>
                  <a:pt x="9525" y="3960440"/>
                </a:lnTo>
                <a:lnTo>
                  <a:pt x="0" y="32766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77798" y="777418"/>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6516216" y="915566"/>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51512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3363838"/>
            <a:ext cx="9144000" cy="144016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3587482"/>
            <a:ext cx="9144000" cy="576063"/>
          </a:xfrm>
          <a:prstGeom prst="rect">
            <a:avLst/>
          </a:prstGeom>
        </p:spPr>
        <p:txBody>
          <a:bodyPr anchor="ctr"/>
          <a:lstStyle>
            <a:lvl1pPr marL="0" indent="0" algn="ctr">
              <a:buNone/>
              <a:defRPr sz="3600" b="0" baseline="0">
                <a:solidFill>
                  <a:schemeClr val="accent2"/>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235554"/>
            <a:ext cx="9144000" cy="288032"/>
          </a:xfrm>
          <a:prstGeom prst="rect">
            <a:avLst/>
          </a:prstGeom>
        </p:spPr>
        <p:txBody>
          <a:bodyPr anchor="ctr"/>
          <a:lstStyle>
            <a:lvl1pPr marL="0" indent="0" algn="ctr">
              <a:buNone/>
              <a:defRPr sz="1400" b="0" baseline="0">
                <a:solidFill>
                  <a:schemeClr val="accent2"/>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9_Images and Contents Layout">
    <p:bg>
      <p:bgPr>
        <a:solidFill>
          <a:schemeClr val="accent1"/>
        </a:solidFill>
        <a:effectLst/>
      </p:bgPr>
    </p:bg>
    <p:spTree>
      <p:nvGrpSpPr>
        <p:cNvPr id="1" name=""/>
        <p:cNvGrpSpPr/>
        <p:nvPr/>
      </p:nvGrpSpPr>
      <p:grpSpPr>
        <a:xfrm>
          <a:off x="0" y="0"/>
          <a:ext cx="0" cy="0"/>
          <a:chOff x="0" y="0"/>
          <a:chExt cx="0" cy="0"/>
        </a:xfrm>
      </p:grpSpPr>
      <p:pic>
        <p:nvPicPr>
          <p:cNvPr id="7"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03312" y="2730636"/>
            <a:ext cx="2040674" cy="203470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675342" y="2730636"/>
            <a:ext cx="2040674" cy="2034703"/>
          </a:xfrm>
          <a:prstGeom prst="rect">
            <a:avLst/>
          </a:prstGeom>
          <a:noFill/>
          <a:extLst>
            <a:ext uri="{909E8E84-426E-40DD-AFC4-6F175D3DCCD1}">
              <a14:hiddenFill xmlns:a14="http://schemas.microsoft.com/office/drawing/2010/main">
                <a:solidFill>
                  <a:srgbClr val="FFFFFF"/>
                </a:solidFill>
              </a14:hiddenFill>
            </a:ext>
          </a:extLst>
        </p:spPr>
      </p:pic>
      <p:sp>
        <p:nvSpPr>
          <p:cNvPr id="9" name="Picture Placeholder 2"/>
          <p:cNvSpPr>
            <a:spLocks noGrp="1"/>
          </p:cNvSpPr>
          <p:nvPr>
            <p:ph type="pic" idx="14" hasCustomPrompt="1"/>
          </p:nvPr>
        </p:nvSpPr>
        <p:spPr>
          <a:xfrm>
            <a:off x="2752750" y="2812503"/>
            <a:ext cx="1874748" cy="127322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6881512" y="2812503"/>
            <a:ext cx="1874748" cy="127322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4576763" y="2331939"/>
            <a:ext cx="2346784" cy="160579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171127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1955214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val 1"/>
          <p:cNvSpPr/>
          <p:nvPr userDrawn="1"/>
        </p:nvSpPr>
        <p:spPr>
          <a:xfrm>
            <a:off x="4860032" y="987574"/>
            <a:ext cx="3168352" cy="3168352"/>
          </a:xfrm>
          <a:prstGeom prst="ellipse">
            <a:avLst/>
          </a:prstGeom>
          <a:solidFill>
            <a:schemeClr val="accent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4860032" y="1851670"/>
            <a:ext cx="3168352" cy="1008112"/>
          </a:xfrm>
          <a:prstGeom prst="rect">
            <a:avLst/>
          </a:prstGeom>
        </p:spPr>
        <p:txBody>
          <a:bodyPr anchor="ctr"/>
          <a:lstStyle>
            <a:lvl1pPr marL="0" indent="0" algn="ctr">
              <a:lnSpc>
                <a:spcPct val="100000"/>
              </a:lnSpc>
              <a:buNone/>
              <a:defRPr sz="3600" b="0" baseline="0">
                <a:solidFill>
                  <a:schemeClr val="accent2"/>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860032" y="2859782"/>
            <a:ext cx="3168352" cy="504056"/>
          </a:xfrm>
          <a:prstGeom prst="rect">
            <a:avLst/>
          </a:prstGeom>
        </p:spPr>
        <p:txBody>
          <a:bodyPr anchor="ctr"/>
          <a:lstStyle>
            <a:lvl1pPr marL="0" indent="0" algn="ctr">
              <a:lnSpc>
                <a:spcPct val="100000"/>
              </a:lnSpc>
              <a:buNone/>
              <a:defRPr sz="1400" b="0" baseline="0">
                <a:solidFill>
                  <a:schemeClr val="accent2"/>
                </a:solidFill>
                <a:latin typeface="+mn-lt"/>
                <a:cs typeface="Arial" pitchFamily="34" charset="0"/>
              </a:defRPr>
            </a:lvl1pPr>
          </a:lstStyle>
          <a:p>
            <a:pPr lvl="0"/>
            <a:r>
              <a:rPr lang="en-US" altLang="ko-KR" dirty="0"/>
              <a:t>Insert the title</a:t>
            </a:r>
          </a:p>
          <a:p>
            <a:pPr lvl="0"/>
            <a:r>
              <a:rPr lang="en-US" altLang="ko-KR" dirty="0"/>
              <a:t>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rgbClr val="444342"/>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4059"/>
            <a:ext cx="3856106" cy="5135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153958"/>
            <a:ext cx="6408712" cy="576064"/>
          </a:xfrm>
          <a:prstGeom prst="rect">
            <a:avLst/>
          </a:prstGeom>
        </p:spPr>
        <p:txBody>
          <a:bodyPr anchor="ctr"/>
          <a:lstStyle>
            <a:lvl1pPr marL="0" indent="0" algn="l">
              <a:buNone/>
              <a:defRPr sz="3600" b="0" baseline="0">
                <a:solidFill>
                  <a:schemeClr val="accent2"/>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979712" y="153958"/>
            <a:ext cx="6984776" cy="576064"/>
          </a:xfrm>
          <a:prstGeom prst="rect">
            <a:avLst/>
          </a:prstGeom>
        </p:spPr>
        <p:txBody>
          <a:bodyPr anchor="ctr"/>
          <a:lstStyle>
            <a:lvl1pPr marL="0" indent="0" algn="l">
              <a:buNone/>
              <a:defRPr sz="3600" b="0" baseline="0">
                <a:solidFill>
                  <a:schemeClr val="accent2"/>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02921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53958"/>
            <a:ext cx="9144000" cy="576064"/>
          </a:xfrm>
          <a:prstGeom prst="rect">
            <a:avLst/>
          </a:prstGeom>
        </p:spPr>
        <p:txBody>
          <a:bodyPr anchor="ctr"/>
          <a:lstStyle>
            <a:lvl1pPr marL="0" indent="0" algn="ctr">
              <a:buNone/>
              <a:defRPr sz="3600" b="0" baseline="0">
                <a:solidFill>
                  <a:schemeClr val="accent2"/>
                </a:solidFill>
                <a:latin typeface="+mj-lt"/>
                <a:cs typeface="Arial" pitchFamily="34" charset="0"/>
              </a:defRPr>
            </a:lvl1pPr>
          </a:lstStyle>
          <a:p>
            <a:pPr lvl="0"/>
            <a:r>
              <a:rPr lang="en-US" altLang="ko-KR" dirty="0"/>
              <a:t>BASIC LAYOUT</a:t>
            </a:r>
          </a:p>
        </p:txBody>
      </p:sp>
      <p:sp>
        <p:nvSpPr>
          <p:cNvPr id="3"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2"/>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503418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53958"/>
            <a:ext cx="9144000" cy="576064"/>
          </a:xfrm>
          <a:prstGeom prst="rect">
            <a:avLst/>
          </a:prstGeom>
        </p:spPr>
        <p:txBody>
          <a:bodyPr anchor="ctr"/>
          <a:lstStyle>
            <a:lvl1pPr marL="0" indent="0" algn="ctr">
              <a:buNone/>
              <a:defRPr sz="3600" b="0" baseline="0">
                <a:solidFill>
                  <a:schemeClr val="accent2"/>
                </a:solidFill>
                <a:latin typeface="+mj-lt"/>
                <a:cs typeface="Arial" pitchFamily="34" charset="0"/>
              </a:defRPr>
            </a:lvl1pPr>
          </a:lstStyle>
          <a:p>
            <a:pPr lvl="0"/>
            <a:r>
              <a:rPr lang="en-US" altLang="ko-KR" dirty="0"/>
              <a:t>BASIC LAYOUT</a:t>
            </a:r>
          </a:p>
        </p:txBody>
      </p:sp>
      <p:sp>
        <p:nvSpPr>
          <p:cNvPr id="3"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2"/>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282058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accent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53958"/>
            <a:ext cx="9144000" cy="576064"/>
          </a:xfrm>
          <a:prstGeom prst="rect">
            <a:avLst/>
          </a:prstGeom>
        </p:spPr>
        <p:txBody>
          <a:bodyPr anchor="ctr"/>
          <a:lstStyle>
            <a:lvl1pPr marL="0" indent="0" algn="ctr">
              <a:buNone/>
              <a:defRPr sz="3600" b="0" baseline="0">
                <a:solidFill>
                  <a:schemeClr val="accent2"/>
                </a:solidFill>
                <a:latin typeface="+mj-lt"/>
                <a:cs typeface="Arial" pitchFamily="34" charset="0"/>
              </a:defRPr>
            </a:lvl1pPr>
          </a:lstStyle>
          <a:p>
            <a:pPr lvl="0"/>
            <a:r>
              <a:rPr lang="en-US" altLang="ko-KR" dirty="0"/>
              <a:t>BASIC LAYOUT</a:t>
            </a:r>
          </a:p>
        </p:txBody>
      </p:sp>
      <p:sp>
        <p:nvSpPr>
          <p:cNvPr id="3"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2"/>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037647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accent2">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5395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BASIC LAYOUT</a:t>
            </a:r>
          </a:p>
        </p:txBody>
      </p:sp>
      <p:sp>
        <p:nvSpPr>
          <p:cNvPr id="3"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2383642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theme" Target="../theme/theme2.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1" r:id="rId4"/>
    <p:sldLayoutId id="2147483662" r:id="rId5"/>
    <p:sldLayoutId id="2147483663" r:id="rId6"/>
    <p:sldLayoutId id="2147483664" r:id="rId7"/>
    <p:sldLayoutId id="2147483672" r:id="rId8"/>
    <p:sldLayoutId id="2147483676" r:id="rId9"/>
    <p:sldLayoutId id="2147483655" r:id="rId10"/>
    <p:sldLayoutId id="2147483665" r:id="rId11"/>
    <p:sldLayoutId id="2147483666" r:id="rId12"/>
    <p:sldLayoutId id="2147483667" r:id="rId13"/>
    <p:sldLayoutId id="2147483668" r:id="rId14"/>
    <p:sldLayoutId id="2147483670" r:id="rId15"/>
    <p:sldLayoutId id="2147483671" r:id="rId16"/>
    <p:sldLayoutId id="2147483669" r:id="rId17"/>
    <p:sldLayoutId id="2147483675" r:id="rId18"/>
    <p:sldLayoutId id="2147483677" r:id="rId19"/>
    <p:sldLayoutId id="2147483656" r:id="rId20"/>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04048" y="1419622"/>
            <a:ext cx="3888432" cy="1152129"/>
          </a:xfrm>
        </p:spPr>
        <p:txBody>
          <a:bodyPr/>
          <a:lstStyle/>
          <a:p>
            <a:r>
              <a:rPr lang="id-ID" altLang="ko-KR" dirty="0" smtClean="0">
                <a:ea typeface="맑은 고딕" pitchFamily="50" charset="-127"/>
              </a:rPr>
              <a:t>Administrasi dan Supervisi Pendidikan</a:t>
            </a:r>
            <a:endParaRPr lang="en-US" altLang="ko-KR" dirty="0"/>
          </a:p>
        </p:txBody>
      </p:sp>
      <p:sp>
        <p:nvSpPr>
          <p:cNvPr id="4" name="Text Placeholder 3"/>
          <p:cNvSpPr>
            <a:spLocks noGrp="1"/>
          </p:cNvSpPr>
          <p:nvPr>
            <p:ph type="body" sz="quarter" idx="11"/>
          </p:nvPr>
        </p:nvSpPr>
        <p:spPr>
          <a:xfrm>
            <a:off x="5003900" y="2859782"/>
            <a:ext cx="3888432" cy="1800200"/>
          </a:xfrm>
        </p:spPr>
        <p:txBody>
          <a:bodyPr/>
          <a:lstStyle/>
          <a:p>
            <a:pPr algn="l">
              <a:spcBef>
                <a:spcPts val="0"/>
              </a:spcBef>
              <a:defRPr/>
            </a:pPr>
            <a:r>
              <a:rPr lang="id-ID" altLang="ko-KR" dirty="0" smtClean="0"/>
              <a:t>Disusun Oleh :</a:t>
            </a:r>
          </a:p>
          <a:p>
            <a:pPr marL="228600" indent="-228600" algn="l">
              <a:spcBef>
                <a:spcPts val="0"/>
              </a:spcBef>
              <a:buAutoNum type="arabicPeriod"/>
              <a:defRPr/>
            </a:pPr>
            <a:r>
              <a:rPr lang="id-ID" altLang="ko-KR" dirty="0" smtClean="0"/>
              <a:t>Fauzul Fikri Zafia – 21076049</a:t>
            </a:r>
          </a:p>
          <a:p>
            <a:pPr marL="228600" indent="-228600" algn="l">
              <a:spcBef>
                <a:spcPts val="0"/>
              </a:spcBef>
              <a:buAutoNum type="arabicPeriod"/>
              <a:defRPr/>
            </a:pPr>
            <a:r>
              <a:rPr lang="en-US" altLang="ko-KR" dirty="0" err="1"/>
              <a:t>Ghina</a:t>
            </a:r>
            <a:r>
              <a:rPr lang="en-US" altLang="ko-KR" dirty="0"/>
              <a:t> </a:t>
            </a:r>
            <a:r>
              <a:rPr lang="en-US" altLang="ko-KR" dirty="0" err="1" smtClean="0"/>
              <a:t>Mailiyawati</a:t>
            </a:r>
            <a:r>
              <a:rPr lang="id-ID" altLang="ko-KR" dirty="0" smtClean="0"/>
              <a:t> – </a:t>
            </a:r>
            <a:r>
              <a:rPr lang="id-ID" dirty="0" smtClean="0"/>
              <a:t>21231062</a:t>
            </a:r>
          </a:p>
          <a:p>
            <a:pPr algn="l">
              <a:spcBef>
                <a:spcPts val="0"/>
              </a:spcBef>
              <a:defRPr/>
            </a:pPr>
            <a:endParaRPr lang="id-ID" altLang="ko-KR" dirty="0"/>
          </a:p>
          <a:p>
            <a:pPr algn="l">
              <a:spcBef>
                <a:spcPts val="0"/>
              </a:spcBef>
              <a:defRPr/>
            </a:pPr>
            <a:r>
              <a:rPr lang="id-ID" altLang="ko-KR" dirty="0" smtClean="0"/>
              <a:t>Dosen Pembimbing :</a:t>
            </a:r>
          </a:p>
          <a:p>
            <a:pPr algn="l">
              <a:spcBef>
                <a:spcPts val="0"/>
              </a:spcBef>
              <a:defRPr/>
            </a:pPr>
            <a:r>
              <a:rPr lang="id-ID" dirty="0"/>
              <a:t>Dr. Ahmad Sabandi, M.Pd</a:t>
            </a:r>
            <a:r>
              <a:rPr lang="id-ID" dirty="0" smtClean="0"/>
              <a:t>.</a:t>
            </a:r>
          </a:p>
          <a:p>
            <a:pPr algn="l">
              <a:spcBef>
                <a:spcPts val="0"/>
              </a:spcBef>
              <a:defRPr/>
            </a:pPr>
            <a:endParaRPr lang="id-ID" altLang="ko-KR" dirty="0"/>
          </a:p>
          <a:p>
            <a:pPr algn="ctr">
              <a:spcBef>
                <a:spcPts val="0"/>
              </a:spcBef>
              <a:defRPr/>
            </a:pPr>
            <a:r>
              <a:rPr lang="id-ID" altLang="ko-KR" dirty="0" smtClean="0"/>
              <a:t>Universitas Negeri Padang</a:t>
            </a:r>
          </a:p>
          <a:p>
            <a:pPr algn="ctr">
              <a:spcBef>
                <a:spcPts val="0"/>
              </a:spcBef>
              <a:defRPr/>
            </a:pPr>
            <a:r>
              <a:rPr lang="id-ID" altLang="ko-KR" dirty="0" smtClean="0"/>
              <a:t>2002</a:t>
            </a:r>
            <a:endParaRPr lang="en-US" altLang="ko-KR" dirty="0"/>
          </a:p>
        </p:txBody>
      </p:sp>
    </p:spTree>
    <p:extLst>
      <p:ext uri="{BB962C8B-B14F-4D97-AF65-F5344CB8AC3E}">
        <p14:creationId xmlns:p14="http://schemas.microsoft.com/office/powerpoint/2010/main" val="2971841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altLang="ko-KR" dirty="0" smtClean="0"/>
              <a:t>Proses Administrasi PTK</a:t>
            </a:r>
            <a:endParaRPr lang="ko-KR" altLang="en-US" dirty="0"/>
          </a:p>
        </p:txBody>
      </p:sp>
      <p:sp>
        <p:nvSpPr>
          <p:cNvPr id="3" name="TextBox 2"/>
          <p:cNvSpPr txBox="1"/>
          <p:nvPr/>
        </p:nvSpPr>
        <p:spPr>
          <a:xfrm>
            <a:off x="2195736" y="1197160"/>
            <a:ext cx="1816230" cy="338554"/>
          </a:xfrm>
          <a:prstGeom prst="rect">
            <a:avLst/>
          </a:prstGeom>
          <a:solidFill>
            <a:schemeClr val="accent2"/>
          </a:solidFill>
        </p:spPr>
        <p:txBody>
          <a:bodyPr wrap="square" rtlCol="0">
            <a:spAutoFit/>
          </a:bodyPr>
          <a:lstStyle/>
          <a:p>
            <a:pPr algn="ctr"/>
            <a:r>
              <a:rPr lang="id-ID" altLang="ko-KR" sz="1600" b="1" dirty="0" smtClean="0">
                <a:solidFill>
                  <a:srgbClr val="444342"/>
                </a:solidFill>
                <a:cs typeface="Arial" pitchFamily="34" charset="0"/>
              </a:rPr>
              <a:t>Tunjangan</a:t>
            </a:r>
            <a:endParaRPr lang="ko-KR" altLang="en-US" sz="1600" b="1" dirty="0">
              <a:solidFill>
                <a:srgbClr val="444342"/>
              </a:solidFill>
              <a:cs typeface="Arial" pitchFamily="34" charset="0"/>
            </a:endParaRPr>
          </a:p>
        </p:txBody>
      </p:sp>
      <p:sp>
        <p:nvSpPr>
          <p:cNvPr id="4" name="Rectangle 3"/>
          <p:cNvSpPr/>
          <p:nvPr/>
        </p:nvSpPr>
        <p:spPr>
          <a:xfrm>
            <a:off x="3076132" y="1535714"/>
            <a:ext cx="45719" cy="360778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TextBox 4"/>
          <p:cNvSpPr txBox="1"/>
          <p:nvPr/>
        </p:nvSpPr>
        <p:spPr>
          <a:xfrm>
            <a:off x="4178052" y="1197160"/>
            <a:ext cx="4320480" cy="2492990"/>
          </a:xfrm>
          <a:prstGeom prst="rect">
            <a:avLst/>
          </a:prstGeom>
          <a:noFill/>
        </p:spPr>
        <p:txBody>
          <a:bodyPr wrap="square" rtlCol="0">
            <a:spAutoFit/>
          </a:bodyPr>
          <a:lstStyle/>
          <a:p>
            <a:r>
              <a:rPr lang="id-ID" altLang="ko-KR" sz="1200" dirty="0">
                <a:solidFill>
                  <a:schemeClr val="bg1"/>
                </a:solidFill>
                <a:cs typeface="Arial" pitchFamily="34" charset="0"/>
              </a:rPr>
              <a:t>Tunjangan profesi diberikan kepada guru yang telah memiliki sertifikat </a:t>
            </a:r>
            <a:r>
              <a:rPr lang="id-ID" altLang="ko-KR" sz="1200" dirty="0" smtClean="0">
                <a:solidFill>
                  <a:schemeClr val="bg1"/>
                </a:solidFill>
                <a:cs typeface="Arial" pitchFamily="34" charset="0"/>
              </a:rPr>
              <a:t>pendidik</a:t>
            </a:r>
            <a:r>
              <a:rPr lang="id-ID" altLang="ko-KR" sz="1200" dirty="0">
                <a:solidFill>
                  <a:schemeClr val="bg1"/>
                </a:solidFill>
                <a:cs typeface="Arial" pitchFamily="34" charset="0"/>
              </a:rPr>
              <a:t>. Besarnya tunjangan profesi adalah sebesar gaji pokok guru tersebut. Tunjangan profesi tersebut dialokasikan dalam anggaran pendapatan dan belanja negara (APBN) dan/ atau anggaran pendapat belanja daerah (APBD</a:t>
            </a:r>
            <a:r>
              <a:rPr lang="id-ID" altLang="ko-KR" sz="1200" dirty="0" smtClean="0">
                <a:solidFill>
                  <a:schemeClr val="bg1"/>
                </a:solidFill>
                <a:cs typeface="Arial" pitchFamily="34" charset="0"/>
              </a:rPr>
              <a:t>).</a:t>
            </a:r>
          </a:p>
          <a:p>
            <a:endParaRPr lang="id-ID" altLang="ko-KR" sz="1200" dirty="0">
              <a:solidFill>
                <a:schemeClr val="bg1"/>
              </a:solidFill>
              <a:cs typeface="Arial" pitchFamily="34" charset="0"/>
            </a:endParaRPr>
          </a:p>
          <a:p>
            <a:r>
              <a:rPr lang="en-US" altLang="ko-KR" sz="1200" dirty="0">
                <a:solidFill>
                  <a:schemeClr val="bg1"/>
                </a:solidFill>
                <a:cs typeface="Arial" pitchFamily="34" charset="0"/>
              </a:rPr>
              <a:t>Di </a:t>
            </a:r>
            <a:r>
              <a:rPr lang="en-US" altLang="ko-KR" sz="1200" dirty="0" err="1">
                <a:solidFill>
                  <a:schemeClr val="bg1"/>
                </a:solidFill>
                <a:cs typeface="Arial" pitchFamily="34" charset="0"/>
              </a:rPr>
              <a:t>samping</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gaji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pokok</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tunjangan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keluarga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istri</a:t>
            </a:r>
            <a:r>
              <a:rPr lang="en-US" altLang="ko-KR" sz="1200" dirty="0">
                <a:solidFill>
                  <a:schemeClr val="bg1"/>
                </a:solidFill>
                <a:cs typeface="Arial" pitchFamily="34" charset="0"/>
              </a:rPr>
              <a:t>/</a:t>
            </a:r>
            <a:r>
              <a:rPr lang="en-US" altLang="ko-KR" sz="1200" dirty="0" err="1">
                <a:solidFill>
                  <a:schemeClr val="bg1"/>
                </a:solidFill>
                <a:cs typeface="Arial" pitchFamily="34" charset="0"/>
              </a:rPr>
              <a:t>suami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anak</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tunjangan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fungsional</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tunjangan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profesi</a:t>
            </a:r>
            <a:r>
              <a:rPr lang="en-US" altLang="ko-KR" sz="1200" dirty="0">
                <a:solidFill>
                  <a:schemeClr val="bg1"/>
                </a:solidFill>
                <a:cs typeface="Arial" pitchFamily="34" charset="0"/>
              </a:rPr>
              <a:t>, di </a:t>
            </a:r>
            <a:r>
              <a:rPr lang="en-US" altLang="ko-KR" sz="1200" dirty="0" err="1">
                <a:solidFill>
                  <a:schemeClr val="bg1"/>
                </a:solidFill>
                <a:cs typeface="Arial" pitchFamily="34" charset="0"/>
              </a:rPr>
              <a:t>beberapa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daerah</a:t>
            </a:r>
            <a:r>
              <a:rPr lang="en-US" altLang="ko-KR" sz="1200" dirty="0">
                <a:solidFill>
                  <a:schemeClr val="bg1"/>
                </a:solidFill>
                <a:cs typeface="Arial" pitchFamily="34" charset="0"/>
              </a:rPr>
              <a:t> guru </a:t>
            </a:r>
            <a:r>
              <a:rPr lang="en-US" altLang="ko-KR" sz="1200" dirty="0" err="1">
                <a:solidFill>
                  <a:schemeClr val="bg1"/>
                </a:solidFill>
                <a:cs typeface="Arial" pitchFamily="34" charset="0"/>
              </a:rPr>
              <a:t>juga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mendapat</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insentif</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atau</a:t>
            </a:r>
            <a:r>
              <a:rPr lang="en-US" altLang="ko-KR" sz="1200" dirty="0">
                <a:solidFill>
                  <a:schemeClr val="bg1"/>
                </a:solidFill>
                <a:cs typeface="Arial" pitchFamily="34" charset="0"/>
              </a:rPr>
              <a:t> yang </a:t>
            </a:r>
            <a:r>
              <a:rPr lang="en-US" altLang="ko-KR" sz="1200" dirty="0" err="1">
                <a:solidFill>
                  <a:schemeClr val="bg1"/>
                </a:solidFill>
                <a:cs typeface="Arial" pitchFamily="34" charset="0"/>
              </a:rPr>
              <a:t>sejenis</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dengan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itu</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dari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dana</a:t>
            </a:r>
            <a:r>
              <a:rPr lang="en-US" altLang="ko-KR" sz="1200" dirty="0">
                <a:solidFill>
                  <a:schemeClr val="bg1"/>
                </a:solidFill>
                <a:cs typeface="Arial" pitchFamily="34" charset="0"/>
              </a:rPr>
              <a:t> APBD </a:t>
            </a:r>
            <a:r>
              <a:rPr lang="en-US" altLang="ko-KR" sz="1200" dirty="0" err="1">
                <a:solidFill>
                  <a:schemeClr val="bg1"/>
                </a:solidFill>
                <a:cs typeface="Arial" pitchFamily="34" charset="0"/>
              </a:rPr>
              <a:t>kabupaten</a:t>
            </a:r>
            <a:r>
              <a:rPr lang="en-US" altLang="ko-KR" sz="1200" dirty="0">
                <a:solidFill>
                  <a:schemeClr val="bg1"/>
                </a:solidFill>
                <a:cs typeface="Arial" pitchFamily="34" charset="0"/>
              </a:rPr>
              <a:t>/</a:t>
            </a:r>
            <a:r>
              <a:rPr lang="en-US" altLang="ko-KR" sz="1200" dirty="0" err="1">
                <a:solidFill>
                  <a:schemeClr val="bg1"/>
                </a:solidFill>
                <a:cs typeface="Arial" pitchFamily="34" charset="0"/>
              </a:rPr>
              <a:t>kota</a:t>
            </a:r>
            <a:r>
              <a:rPr lang="en-US" altLang="ko-KR" sz="1200" dirty="0">
                <a:solidFill>
                  <a:schemeClr val="bg1"/>
                </a:solidFill>
                <a:cs typeface="Arial" pitchFamily="34" charset="0"/>
              </a:rPr>
              <a:t> di </a:t>
            </a:r>
            <a:r>
              <a:rPr lang="en-US" altLang="ko-KR" sz="1200" dirty="0" err="1">
                <a:solidFill>
                  <a:schemeClr val="bg1"/>
                </a:solidFill>
                <a:cs typeface="Arial" pitchFamily="34" charset="0"/>
              </a:rPr>
              <a:t>tempat</a:t>
            </a:r>
            <a:r>
              <a:rPr lang="en-US" altLang="ko-KR" sz="1200" dirty="0">
                <a:solidFill>
                  <a:schemeClr val="bg1"/>
                </a:solidFill>
                <a:cs typeface="Arial" pitchFamily="34" charset="0"/>
              </a:rPr>
              <a:t> guru </a:t>
            </a:r>
            <a:r>
              <a:rPr lang="en-US" altLang="ko-KR" sz="1200" dirty="0" err="1">
                <a:solidFill>
                  <a:schemeClr val="bg1"/>
                </a:solidFill>
                <a:cs typeface="Arial" pitchFamily="34" charset="0"/>
              </a:rPr>
              <a:t>tersebut</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bertugas</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Besarnya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tentulah</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beragam</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sesuai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dengan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kemampuan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keuangan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daerah</a:t>
            </a:r>
            <a:r>
              <a:rPr lang="en-US" altLang="ko-KR" sz="1200" dirty="0">
                <a:solidFill>
                  <a:schemeClr val="bg1"/>
                </a:solidFill>
                <a:cs typeface="Arial" pitchFamily="34" charset="0"/>
              </a:rPr>
              <a:t>.</a:t>
            </a:r>
          </a:p>
        </p:txBody>
      </p:sp>
    </p:spTree>
    <p:extLst>
      <p:ext uri="{BB962C8B-B14F-4D97-AF65-F5344CB8AC3E}">
        <p14:creationId xmlns:p14="http://schemas.microsoft.com/office/powerpoint/2010/main" val="10827946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altLang="ko-KR" dirty="0" smtClean="0"/>
              <a:t>Proses Administrasi PTK</a:t>
            </a:r>
            <a:endParaRPr lang="ko-KR" altLang="en-US" dirty="0"/>
          </a:p>
        </p:txBody>
      </p:sp>
      <p:sp>
        <p:nvSpPr>
          <p:cNvPr id="3" name="TextBox 2"/>
          <p:cNvSpPr txBox="1"/>
          <p:nvPr/>
        </p:nvSpPr>
        <p:spPr>
          <a:xfrm>
            <a:off x="2195736" y="1197160"/>
            <a:ext cx="1816230" cy="338554"/>
          </a:xfrm>
          <a:prstGeom prst="rect">
            <a:avLst/>
          </a:prstGeom>
          <a:solidFill>
            <a:schemeClr val="accent2"/>
          </a:solidFill>
        </p:spPr>
        <p:txBody>
          <a:bodyPr wrap="square" rtlCol="0">
            <a:spAutoFit/>
          </a:bodyPr>
          <a:lstStyle/>
          <a:p>
            <a:pPr algn="ctr"/>
            <a:r>
              <a:rPr lang="id-ID" altLang="ko-KR" sz="1600" b="1" dirty="0" smtClean="0">
                <a:solidFill>
                  <a:srgbClr val="444342"/>
                </a:solidFill>
                <a:cs typeface="Arial" pitchFamily="34" charset="0"/>
              </a:rPr>
              <a:t>Penghargaan</a:t>
            </a:r>
            <a:endParaRPr lang="ko-KR" altLang="en-US" sz="1600" b="1" dirty="0">
              <a:solidFill>
                <a:srgbClr val="444342"/>
              </a:solidFill>
              <a:cs typeface="Arial" pitchFamily="34" charset="0"/>
            </a:endParaRPr>
          </a:p>
        </p:txBody>
      </p:sp>
      <p:sp>
        <p:nvSpPr>
          <p:cNvPr id="4" name="Rectangle 3"/>
          <p:cNvSpPr/>
          <p:nvPr/>
        </p:nvSpPr>
        <p:spPr>
          <a:xfrm>
            <a:off x="3076132" y="1535714"/>
            <a:ext cx="45719" cy="360778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TextBox 4"/>
          <p:cNvSpPr txBox="1"/>
          <p:nvPr/>
        </p:nvSpPr>
        <p:spPr>
          <a:xfrm>
            <a:off x="4178052" y="1197160"/>
            <a:ext cx="4320480" cy="2123658"/>
          </a:xfrm>
          <a:prstGeom prst="rect">
            <a:avLst/>
          </a:prstGeom>
          <a:noFill/>
        </p:spPr>
        <p:txBody>
          <a:bodyPr wrap="square" rtlCol="0">
            <a:spAutoFit/>
          </a:bodyPr>
          <a:lstStyle/>
          <a:p>
            <a:r>
              <a:rPr lang="id-ID" altLang="ko-KR" sz="1200" dirty="0">
                <a:solidFill>
                  <a:schemeClr val="bg1"/>
                </a:solidFill>
                <a:cs typeface="Arial" pitchFamily="34" charset="0"/>
              </a:rPr>
              <a:t>Pemerintah memberikan sebuah penghargaan di institusi pendidikan terhadap guru, dosen, kepala sekolah, dan seluruh tenaga pendidik yang berprestasi. Penghargaan PTK berprestasi ini sebagai penggerak perubahan dalam kemajuan mutu pendidikan. Direktur Jenderal Pendidikan Menengah Kementerian Pendidikan dan Kebudayaan (Dirjen Dikmen Kemdikbud) Achmad Jazidie mengatakan, tujuan diberikannya penghargaan adalah untuk meningkatkan kualitas sumber daya manusia (SDM). Tujuan lainnya, adalah untuk dapat meningkatkan mutu pendidikan ke arah yang lebih baik.</a:t>
            </a:r>
            <a:endParaRPr lang="en-US" altLang="ko-KR" sz="1200" dirty="0">
              <a:solidFill>
                <a:schemeClr val="bg1"/>
              </a:solidFill>
              <a:cs typeface="Arial" pitchFamily="34" charset="0"/>
            </a:endParaRPr>
          </a:p>
        </p:txBody>
      </p:sp>
    </p:spTree>
    <p:extLst>
      <p:ext uri="{BB962C8B-B14F-4D97-AF65-F5344CB8AC3E}">
        <p14:creationId xmlns:p14="http://schemas.microsoft.com/office/powerpoint/2010/main" val="38131264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altLang="ko-KR" dirty="0" smtClean="0"/>
              <a:t>Cuti PTK</a:t>
            </a:r>
            <a:endParaRPr lang="ko-KR" altLang="en-US" dirty="0"/>
          </a:p>
        </p:txBody>
      </p:sp>
      <p:grpSp>
        <p:nvGrpSpPr>
          <p:cNvPr id="12" name="Group 11"/>
          <p:cNvGrpSpPr/>
          <p:nvPr/>
        </p:nvGrpSpPr>
        <p:grpSpPr>
          <a:xfrm>
            <a:off x="677201" y="231764"/>
            <a:ext cx="2736304" cy="4710917"/>
            <a:chOff x="-36512" y="123478"/>
            <a:chExt cx="2736304" cy="4710917"/>
          </a:xfrm>
        </p:grpSpPr>
        <p:sp>
          <p:nvSpPr>
            <p:cNvPr id="14" name="Round Same Side Corner Rectangle 8"/>
            <p:cNvSpPr/>
            <p:nvPr/>
          </p:nvSpPr>
          <p:spPr>
            <a:xfrm>
              <a:off x="-36512" y="123478"/>
              <a:ext cx="1380891" cy="363692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adFill>
              <a:gsLst>
                <a:gs pos="0">
                  <a:schemeClr val="accent2">
                    <a:lumMod val="50000"/>
                  </a:schemeClr>
                </a:gs>
                <a:gs pos="100000">
                  <a:schemeClr val="accent2">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ound Same Side Corner Rectangle 8"/>
            <p:cNvSpPr/>
            <p:nvPr/>
          </p:nvSpPr>
          <p:spPr>
            <a:xfrm>
              <a:off x="302342" y="390324"/>
              <a:ext cx="1380891" cy="363692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adFill>
              <a:gsLst>
                <a:gs pos="0">
                  <a:schemeClr val="accent2">
                    <a:lumMod val="60000"/>
                  </a:schemeClr>
                </a:gs>
                <a:gs pos="100000">
                  <a:schemeClr val="accent2">
                    <a:lumMod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-40</a:t>
              </a:r>
              <a:endParaRPr lang="ko-KR" altLang="en-US" dirty="0"/>
            </a:p>
          </p:txBody>
        </p:sp>
        <p:sp>
          <p:nvSpPr>
            <p:cNvPr id="16" name="Round Same Side Corner Rectangle 8"/>
            <p:cNvSpPr/>
            <p:nvPr/>
          </p:nvSpPr>
          <p:spPr>
            <a:xfrm>
              <a:off x="641195" y="657169"/>
              <a:ext cx="1380891" cy="363692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adFill>
              <a:gsLst>
                <a:gs pos="0">
                  <a:schemeClr val="accent2">
                    <a:lumMod val="70000"/>
                  </a:schemeClr>
                </a:gs>
                <a:gs pos="100000">
                  <a:schemeClr val="accent2">
                    <a:lumMod val="7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 Same Side Corner Rectangle 8"/>
            <p:cNvSpPr/>
            <p:nvPr/>
          </p:nvSpPr>
          <p:spPr>
            <a:xfrm>
              <a:off x="980048" y="924014"/>
              <a:ext cx="1380891" cy="363692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adFill>
              <a:gsLst>
                <a:gs pos="0">
                  <a:schemeClr val="accent2">
                    <a:lumMod val="80000"/>
                  </a:schemeClr>
                </a:gs>
                <a:gs pos="100000">
                  <a:schemeClr val="accent2">
                    <a:lumMod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ound Same Side Corner Rectangle 8"/>
            <p:cNvSpPr/>
            <p:nvPr/>
          </p:nvSpPr>
          <p:spPr>
            <a:xfrm>
              <a:off x="1318901" y="1197470"/>
              <a:ext cx="1380891" cy="363692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1" name="TextBox 20"/>
          <p:cNvSpPr txBox="1"/>
          <p:nvPr/>
        </p:nvSpPr>
        <p:spPr>
          <a:xfrm>
            <a:off x="4537926" y="1504584"/>
            <a:ext cx="4138530" cy="276999"/>
          </a:xfrm>
          <a:prstGeom prst="rect">
            <a:avLst/>
          </a:prstGeom>
          <a:noFill/>
        </p:spPr>
        <p:txBody>
          <a:bodyPr wrap="square" rtlCol="0">
            <a:spAutoFit/>
          </a:bodyPr>
          <a:lstStyle/>
          <a:p>
            <a:r>
              <a:rPr lang="en-US" altLang="ko-KR" sz="1200" b="1" dirty="0" err="1">
                <a:solidFill>
                  <a:schemeClr val="bg1"/>
                </a:solidFill>
                <a:cs typeface="Arial" pitchFamily="34" charset="0"/>
              </a:rPr>
              <a:t>Cuti</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tahunan</a:t>
            </a:r>
            <a:r>
              <a:rPr lang="en-US" altLang="ko-KR" sz="1200" b="1" dirty="0">
                <a:solidFill>
                  <a:schemeClr val="bg1"/>
                </a:solidFill>
                <a:cs typeface="Arial" pitchFamily="34" charset="0"/>
              </a:rPr>
              <a:t> </a:t>
            </a:r>
            <a:endParaRPr lang="ko-KR" altLang="en-US" sz="1200" b="1" dirty="0">
              <a:solidFill>
                <a:schemeClr val="bg1"/>
              </a:solidFill>
              <a:cs typeface="Arial" pitchFamily="34" charset="0"/>
            </a:endParaRPr>
          </a:p>
        </p:txBody>
      </p:sp>
      <p:sp>
        <p:nvSpPr>
          <p:cNvPr id="24" name="TextBox 23"/>
          <p:cNvSpPr txBox="1"/>
          <p:nvPr/>
        </p:nvSpPr>
        <p:spPr>
          <a:xfrm>
            <a:off x="4530038" y="2210088"/>
            <a:ext cx="4138530" cy="276999"/>
          </a:xfrm>
          <a:prstGeom prst="rect">
            <a:avLst/>
          </a:prstGeom>
          <a:noFill/>
        </p:spPr>
        <p:txBody>
          <a:bodyPr wrap="square" rtlCol="0">
            <a:spAutoFit/>
          </a:bodyPr>
          <a:lstStyle/>
          <a:p>
            <a:r>
              <a:rPr lang="id-ID" altLang="ko-KR" sz="1200" b="1" dirty="0">
                <a:solidFill>
                  <a:schemeClr val="bg1"/>
                </a:solidFill>
                <a:cs typeface="Arial" pitchFamily="34" charset="0"/>
              </a:rPr>
              <a:t>Cuti besar </a:t>
            </a:r>
            <a:endParaRPr lang="ko-KR" altLang="en-US" sz="1200" b="1" dirty="0">
              <a:solidFill>
                <a:schemeClr val="bg1"/>
              </a:solidFill>
              <a:cs typeface="Arial" pitchFamily="34" charset="0"/>
            </a:endParaRPr>
          </a:p>
        </p:txBody>
      </p:sp>
      <p:sp>
        <p:nvSpPr>
          <p:cNvPr id="27" name="TextBox 26"/>
          <p:cNvSpPr txBox="1"/>
          <p:nvPr/>
        </p:nvSpPr>
        <p:spPr>
          <a:xfrm>
            <a:off x="4537926" y="2915592"/>
            <a:ext cx="4138530" cy="276999"/>
          </a:xfrm>
          <a:prstGeom prst="rect">
            <a:avLst/>
          </a:prstGeom>
          <a:noFill/>
        </p:spPr>
        <p:txBody>
          <a:bodyPr wrap="square" rtlCol="0">
            <a:spAutoFit/>
          </a:bodyPr>
          <a:lstStyle/>
          <a:p>
            <a:r>
              <a:rPr lang="en-US" altLang="ko-KR" sz="1200" b="1" dirty="0" err="1">
                <a:solidFill>
                  <a:schemeClr val="bg1"/>
                </a:solidFill>
                <a:cs typeface="Arial" pitchFamily="34" charset="0"/>
              </a:rPr>
              <a:t>Cuti</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sakit</a:t>
            </a:r>
            <a:r>
              <a:rPr lang="en-US" altLang="ko-KR" sz="1200" b="1" dirty="0">
                <a:solidFill>
                  <a:schemeClr val="bg1"/>
                </a:solidFill>
                <a:cs typeface="Arial" pitchFamily="34" charset="0"/>
              </a:rPr>
              <a:t> </a:t>
            </a:r>
            <a:endParaRPr lang="ko-KR" altLang="en-US" sz="1200" b="1" dirty="0">
              <a:solidFill>
                <a:schemeClr val="bg1"/>
              </a:solidFill>
              <a:cs typeface="Arial" pitchFamily="34" charset="0"/>
            </a:endParaRPr>
          </a:p>
        </p:txBody>
      </p:sp>
      <p:sp>
        <p:nvSpPr>
          <p:cNvPr id="30" name="TextBox 29"/>
          <p:cNvSpPr txBox="1"/>
          <p:nvPr/>
        </p:nvSpPr>
        <p:spPr>
          <a:xfrm>
            <a:off x="4537926" y="3621096"/>
            <a:ext cx="4138530" cy="276999"/>
          </a:xfrm>
          <a:prstGeom prst="rect">
            <a:avLst/>
          </a:prstGeom>
          <a:noFill/>
        </p:spPr>
        <p:txBody>
          <a:bodyPr wrap="square" rtlCol="0">
            <a:spAutoFit/>
          </a:bodyPr>
          <a:lstStyle/>
          <a:p>
            <a:r>
              <a:rPr lang="en-US" altLang="ko-KR" sz="1200" b="1" dirty="0" err="1">
                <a:solidFill>
                  <a:schemeClr val="bg1"/>
                </a:solidFill>
                <a:cs typeface="Arial" pitchFamily="34" charset="0"/>
              </a:rPr>
              <a:t>Cuti</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bersalin</a:t>
            </a:r>
            <a:endParaRPr lang="ko-KR" altLang="en-US" sz="1200" b="1" dirty="0">
              <a:solidFill>
                <a:schemeClr val="bg1"/>
              </a:solidFill>
              <a:cs typeface="Arial" pitchFamily="34" charset="0"/>
            </a:endParaRPr>
          </a:p>
        </p:txBody>
      </p:sp>
      <p:sp>
        <p:nvSpPr>
          <p:cNvPr id="31" name="Oval 30"/>
          <p:cNvSpPr/>
          <p:nvPr/>
        </p:nvSpPr>
        <p:spPr>
          <a:xfrm>
            <a:off x="3923928" y="2811410"/>
            <a:ext cx="485364" cy="485364"/>
          </a:xfrm>
          <a:prstGeom prst="ellipse">
            <a:avLst/>
          </a:prstGeom>
          <a:gradFill>
            <a:gsLst>
              <a:gs pos="0">
                <a:schemeClr val="accent2">
                  <a:lumMod val="70000"/>
                </a:schemeClr>
              </a:gs>
              <a:gs pos="100000">
                <a:schemeClr val="accent2">
                  <a:lumMod val="7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Oval 31"/>
          <p:cNvSpPr/>
          <p:nvPr/>
        </p:nvSpPr>
        <p:spPr>
          <a:xfrm>
            <a:off x="3923928" y="1400402"/>
            <a:ext cx="485364" cy="485364"/>
          </a:xfrm>
          <a:prstGeom prst="ellipse">
            <a:avLst/>
          </a:prstGeom>
          <a:gradFill>
            <a:gsLst>
              <a:gs pos="0">
                <a:schemeClr val="accent2">
                  <a:lumMod val="50000"/>
                </a:schemeClr>
              </a:gs>
              <a:gs pos="100000">
                <a:schemeClr val="accent2">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Oval 32"/>
          <p:cNvSpPr/>
          <p:nvPr/>
        </p:nvSpPr>
        <p:spPr>
          <a:xfrm>
            <a:off x="3923928" y="2105906"/>
            <a:ext cx="485364" cy="485364"/>
          </a:xfrm>
          <a:prstGeom prst="ellipse">
            <a:avLst/>
          </a:prstGeom>
          <a:gradFill>
            <a:gsLst>
              <a:gs pos="0">
                <a:schemeClr val="accent2">
                  <a:lumMod val="60000"/>
                </a:schemeClr>
              </a:gs>
              <a:gs pos="100000">
                <a:schemeClr val="accent2">
                  <a:lumMod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Oval 38"/>
          <p:cNvSpPr/>
          <p:nvPr/>
        </p:nvSpPr>
        <p:spPr>
          <a:xfrm>
            <a:off x="3923928" y="3516914"/>
            <a:ext cx="485364" cy="485364"/>
          </a:xfrm>
          <a:prstGeom prst="ellipse">
            <a:avLst/>
          </a:prstGeom>
          <a:gradFill>
            <a:gsLst>
              <a:gs pos="0">
                <a:schemeClr val="accent2">
                  <a:lumMod val="80000"/>
                </a:schemeClr>
              </a:gs>
              <a:gs pos="100000">
                <a:schemeClr val="accent2">
                  <a:lumMod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TextBox 40"/>
          <p:cNvSpPr txBox="1"/>
          <p:nvPr/>
        </p:nvSpPr>
        <p:spPr>
          <a:xfrm>
            <a:off x="3892303" y="1458418"/>
            <a:ext cx="548622" cy="369332"/>
          </a:xfrm>
          <a:prstGeom prst="rect">
            <a:avLst/>
          </a:prstGeom>
          <a:noFill/>
        </p:spPr>
        <p:txBody>
          <a:bodyPr wrap="square" rtlCol="0">
            <a:spAutoFit/>
          </a:bodyPr>
          <a:lstStyle/>
          <a:p>
            <a:pPr algn="ctr"/>
            <a:r>
              <a:rPr lang="en-US" altLang="ko-KR" b="1" dirty="0">
                <a:solidFill>
                  <a:schemeClr val="bg1"/>
                </a:solidFill>
                <a:cs typeface="Arial" pitchFamily="34" charset="0"/>
              </a:rPr>
              <a:t>01</a:t>
            </a:r>
            <a:endParaRPr lang="ko-KR" altLang="en-US" b="1" dirty="0">
              <a:solidFill>
                <a:schemeClr val="bg1"/>
              </a:solidFill>
              <a:cs typeface="Arial" pitchFamily="34" charset="0"/>
            </a:endParaRPr>
          </a:p>
        </p:txBody>
      </p:sp>
      <p:sp>
        <p:nvSpPr>
          <p:cNvPr id="42" name="TextBox 41"/>
          <p:cNvSpPr txBox="1"/>
          <p:nvPr/>
        </p:nvSpPr>
        <p:spPr>
          <a:xfrm>
            <a:off x="3892299" y="2163922"/>
            <a:ext cx="548622" cy="369332"/>
          </a:xfrm>
          <a:prstGeom prst="rect">
            <a:avLst/>
          </a:prstGeom>
          <a:noFill/>
        </p:spPr>
        <p:txBody>
          <a:bodyPr wrap="square" rtlCol="0">
            <a:spAutoFit/>
          </a:bodyPr>
          <a:lstStyle/>
          <a:p>
            <a:pPr algn="ctr"/>
            <a:r>
              <a:rPr lang="en-US" altLang="ko-KR" b="1" dirty="0">
                <a:solidFill>
                  <a:schemeClr val="bg1"/>
                </a:solidFill>
                <a:cs typeface="Arial" pitchFamily="34" charset="0"/>
              </a:rPr>
              <a:t>02</a:t>
            </a:r>
            <a:endParaRPr lang="ko-KR" altLang="en-US" b="1" dirty="0">
              <a:solidFill>
                <a:schemeClr val="bg1"/>
              </a:solidFill>
              <a:cs typeface="Arial" pitchFamily="34" charset="0"/>
            </a:endParaRPr>
          </a:p>
        </p:txBody>
      </p:sp>
      <p:sp>
        <p:nvSpPr>
          <p:cNvPr id="43" name="TextBox 42"/>
          <p:cNvSpPr txBox="1"/>
          <p:nvPr/>
        </p:nvSpPr>
        <p:spPr>
          <a:xfrm>
            <a:off x="3892295" y="2869426"/>
            <a:ext cx="548622" cy="369332"/>
          </a:xfrm>
          <a:prstGeom prst="rect">
            <a:avLst/>
          </a:prstGeom>
          <a:noFill/>
        </p:spPr>
        <p:txBody>
          <a:bodyPr wrap="square" rtlCol="0">
            <a:spAutoFit/>
          </a:bodyPr>
          <a:lstStyle/>
          <a:p>
            <a:pPr algn="ctr"/>
            <a:r>
              <a:rPr lang="en-US" altLang="ko-KR" b="1" dirty="0">
                <a:solidFill>
                  <a:schemeClr val="bg1"/>
                </a:solidFill>
                <a:cs typeface="Arial" pitchFamily="34" charset="0"/>
              </a:rPr>
              <a:t>03</a:t>
            </a:r>
            <a:endParaRPr lang="ko-KR" altLang="en-US" b="1" dirty="0">
              <a:solidFill>
                <a:schemeClr val="bg1"/>
              </a:solidFill>
              <a:cs typeface="Arial" pitchFamily="34" charset="0"/>
            </a:endParaRPr>
          </a:p>
        </p:txBody>
      </p:sp>
      <p:sp>
        <p:nvSpPr>
          <p:cNvPr id="44" name="TextBox 43"/>
          <p:cNvSpPr txBox="1"/>
          <p:nvPr/>
        </p:nvSpPr>
        <p:spPr>
          <a:xfrm>
            <a:off x="3892291" y="3574930"/>
            <a:ext cx="548622" cy="369332"/>
          </a:xfrm>
          <a:prstGeom prst="rect">
            <a:avLst/>
          </a:prstGeom>
          <a:noFill/>
        </p:spPr>
        <p:txBody>
          <a:bodyPr wrap="square" rtlCol="0">
            <a:spAutoFit/>
          </a:bodyPr>
          <a:lstStyle/>
          <a:p>
            <a:pPr algn="ctr"/>
            <a:r>
              <a:rPr lang="en-US" altLang="ko-KR" b="1" dirty="0">
                <a:solidFill>
                  <a:schemeClr val="bg1"/>
                </a:solidFill>
                <a:cs typeface="Arial" pitchFamily="34" charset="0"/>
              </a:rPr>
              <a:t>04</a:t>
            </a:r>
            <a:endParaRPr lang="ko-KR" altLang="en-US" b="1" dirty="0">
              <a:solidFill>
                <a:schemeClr val="bg1"/>
              </a:solidFill>
              <a:cs typeface="Arial" pitchFamily="34" charset="0"/>
            </a:endParaRPr>
          </a:p>
        </p:txBody>
      </p:sp>
    </p:spTree>
    <p:extLst>
      <p:ext uri="{BB962C8B-B14F-4D97-AF65-F5344CB8AC3E}">
        <p14:creationId xmlns:p14="http://schemas.microsoft.com/office/powerpoint/2010/main" val="37651121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Tree>
    <p:extLst>
      <p:ext uri="{BB962C8B-B14F-4D97-AF65-F5344CB8AC3E}">
        <p14:creationId xmlns:p14="http://schemas.microsoft.com/office/powerpoint/2010/main" val="61455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4032448" y="339502"/>
            <a:ext cx="511155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id-ID" sz="3600" dirty="0" smtClean="0">
                <a:solidFill>
                  <a:schemeClr val="accent2"/>
                </a:solidFill>
                <a:cs typeface="Arial" pitchFamily="34" charset="0"/>
              </a:rPr>
              <a:t>Apa aja yang dibahas?</a:t>
            </a:r>
            <a:endParaRPr lang="en-US" sz="3600" dirty="0">
              <a:solidFill>
                <a:schemeClr val="accent2"/>
              </a:solidFill>
              <a:cs typeface="Arial" pitchFamily="34" charset="0"/>
            </a:endParaRPr>
          </a:p>
        </p:txBody>
      </p:sp>
      <p:grpSp>
        <p:nvGrpSpPr>
          <p:cNvPr id="12" name="Group 11"/>
          <p:cNvGrpSpPr/>
          <p:nvPr/>
        </p:nvGrpSpPr>
        <p:grpSpPr>
          <a:xfrm>
            <a:off x="3360829" y="1501466"/>
            <a:ext cx="5448135" cy="755937"/>
            <a:chOff x="3414539" y="1203598"/>
            <a:chExt cx="5328592" cy="755937"/>
          </a:xfrm>
        </p:grpSpPr>
        <p:grpSp>
          <p:nvGrpSpPr>
            <p:cNvPr id="13" name="Group 12"/>
            <p:cNvGrpSpPr/>
            <p:nvPr/>
          </p:nvGrpSpPr>
          <p:grpSpPr>
            <a:xfrm>
              <a:off x="3414539" y="1203598"/>
              <a:ext cx="3816400" cy="576064"/>
              <a:chOff x="4572000" y="1743933"/>
              <a:chExt cx="3816400" cy="576064"/>
            </a:xfrm>
            <a:solidFill>
              <a:srgbClr val="FFC000"/>
            </a:solidFill>
          </p:grpSpPr>
          <p:sp>
            <p:nvSpPr>
              <p:cNvPr id="14" name="Rectangle 13"/>
              <p:cNvSpPr/>
              <p:nvPr/>
            </p:nvSpPr>
            <p:spPr>
              <a:xfrm>
                <a:off x="4788024" y="1743933"/>
                <a:ext cx="3384376" cy="57606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5" name="Isosceles Triangle 14"/>
              <p:cNvSpPr/>
              <p:nvPr/>
            </p:nvSpPr>
            <p:spPr>
              <a:xfrm rot="16200000">
                <a:off x="4392000" y="1923934"/>
                <a:ext cx="576000" cy="216000"/>
              </a:xfrm>
              <a:prstGeom prst="triangle">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6" name="Isosceles Triangle 15"/>
              <p:cNvSpPr/>
              <p:nvPr/>
            </p:nvSpPr>
            <p:spPr>
              <a:xfrm rot="5400000">
                <a:off x="7992400" y="1923933"/>
                <a:ext cx="576000" cy="216000"/>
              </a:xfrm>
              <a:prstGeom prst="triangle">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11" name="Group 10"/>
            <p:cNvGrpSpPr/>
            <p:nvPr/>
          </p:nvGrpSpPr>
          <p:grpSpPr>
            <a:xfrm>
              <a:off x="4314639" y="1383471"/>
              <a:ext cx="4428492" cy="576064"/>
              <a:chOff x="4572000" y="1743934"/>
              <a:chExt cx="4428492" cy="576064"/>
            </a:xfrm>
            <a:solidFill>
              <a:schemeClr val="bg1">
                <a:lumMod val="95000"/>
              </a:schemeClr>
            </a:solidFill>
          </p:grpSpPr>
          <p:sp>
            <p:nvSpPr>
              <p:cNvPr id="2" name="Rectangle 1"/>
              <p:cNvSpPr/>
              <p:nvPr/>
            </p:nvSpPr>
            <p:spPr>
              <a:xfrm>
                <a:off x="4788024" y="1743934"/>
                <a:ext cx="4212468"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 name="Isosceles Triangle 6"/>
              <p:cNvSpPr/>
              <p:nvPr/>
            </p:nvSpPr>
            <p:spPr>
              <a:xfrm rot="16200000">
                <a:off x="4392000" y="1923934"/>
                <a:ext cx="576000" cy="216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grpSp>
        <p:nvGrpSpPr>
          <p:cNvPr id="18" name="Group 17"/>
          <p:cNvGrpSpPr/>
          <p:nvPr/>
        </p:nvGrpSpPr>
        <p:grpSpPr>
          <a:xfrm>
            <a:off x="2951962" y="2535966"/>
            <a:ext cx="5857003" cy="755937"/>
            <a:chOff x="3414539" y="1203598"/>
            <a:chExt cx="5328592" cy="755937"/>
          </a:xfrm>
        </p:grpSpPr>
        <p:grpSp>
          <p:nvGrpSpPr>
            <p:cNvPr id="19" name="Group 18"/>
            <p:cNvGrpSpPr/>
            <p:nvPr/>
          </p:nvGrpSpPr>
          <p:grpSpPr>
            <a:xfrm>
              <a:off x="3414539" y="1203598"/>
              <a:ext cx="3816400" cy="576064"/>
              <a:chOff x="4572000" y="1743933"/>
              <a:chExt cx="3816400" cy="576064"/>
            </a:xfrm>
            <a:solidFill>
              <a:srgbClr val="FFC000"/>
            </a:solidFill>
          </p:grpSpPr>
          <p:sp>
            <p:nvSpPr>
              <p:cNvPr id="23" name="Rectangle 22"/>
              <p:cNvSpPr/>
              <p:nvPr/>
            </p:nvSpPr>
            <p:spPr>
              <a:xfrm>
                <a:off x="4788024" y="1743933"/>
                <a:ext cx="3384376"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4" name="Isosceles Triangle 23"/>
              <p:cNvSpPr/>
              <p:nvPr/>
            </p:nvSpPr>
            <p:spPr>
              <a:xfrm rot="16200000">
                <a:off x="4392000" y="1923934"/>
                <a:ext cx="576000" cy="21600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5" name="Isosceles Triangle 24"/>
              <p:cNvSpPr/>
              <p:nvPr/>
            </p:nvSpPr>
            <p:spPr>
              <a:xfrm rot="5400000">
                <a:off x="7992400" y="1923933"/>
                <a:ext cx="576000" cy="21600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20" name="Group 19"/>
            <p:cNvGrpSpPr/>
            <p:nvPr/>
          </p:nvGrpSpPr>
          <p:grpSpPr>
            <a:xfrm>
              <a:off x="4314639" y="1383471"/>
              <a:ext cx="4428492" cy="576064"/>
              <a:chOff x="4572000" y="1743934"/>
              <a:chExt cx="4428492" cy="576064"/>
            </a:xfrm>
            <a:solidFill>
              <a:schemeClr val="bg1">
                <a:lumMod val="95000"/>
              </a:schemeClr>
            </a:solidFill>
          </p:grpSpPr>
          <p:sp>
            <p:nvSpPr>
              <p:cNvPr id="21" name="Rectangle 20"/>
              <p:cNvSpPr/>
              <p:nvPr/>
            </p:nvSpPr>
            <p:spPr>
              <a:xfrm>
                <a:off x="4788024" y="1743934"/>
                <a:ext cx="4212468"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2" name="Isosceles Triangle 21"/>
              <p:cNvSpPr/>
              <p:nvPr/>
            </p:nvSpPr>
            <p:spPr>
              <a:xfrm rot="16200000">
                <a:off x="4392000" y="1923934"/>
                <a:ext cx="576000" cy="216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grpSp>
        <p:nvGrpSpPr>
          <p:cNvPr id="26" name="Group 25"/>
          <p:cNvGrpSpPr/>
          <p:nvPr/>
        </p:nvGrpSpPr>
        <p:grpSpPr>
          <a:xfrm>
            <a:off x="2416286" y="3776081"/>
            <a:ext cx="6392679" cy="755937"/>
            <a:chOff x="3414539" y="1203598"/>
            <a:chExt cx="5328592" cy="755937"/>
          </a:xfrm>
        </p:grpSpPr>
        <p:grpSp>
          <p:nvGrpSpPr>
            <p:cNvPr id="27" name="Group 26"/>
            <p:cNvGrpSpPr/>
            <p:nvPr/>
          </p:nvGrpSpPr>
          <p:grpSpPr>
            <a:xfrm>
              <a:off x="3414539" y="1203598"/>
              <a:ext cx="3816400" cy="576064"/>
              <a:chOff x="4572000" y="1743933"/>
              <a:chExt cx="3816400" cy="576064"/>
            </a:xfrm>
            <a:solidFill>
              <a:srgbClr val="FFC000"/>
            </a:solidFill>
          </p:grpSpPr>
          <p:sp>
            <p:nvSpPr>
              <p:cNvPr id="31" name="Rectangle 30"/>
              <p:cNvSpPr/>
              <p:nvPr/>
            </p:nvSpPr>
            <p:spPr>
              <a:xfrm>
                <a:off x="4788024" y="1743933"/>
                <a:ext cx="3384376" cy="57606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2" name="Isosceles Triangle 31"/>
              <p:cNvSpPr/>
              <p:nvPr/>
            </p:nvSpPr>
            <p:spPr>
              <a:xfrm rot="16200000">
                <a:off x="4392000" y="1923934"/>
                <a:ext cx="576000" cy="216000"/>
              </a:xfrm>
              <a:prstGeom prst="triangle">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33" name="Isosceles Triangle 32"/>
              <p:cNvSpPr/>
              <p:nvPr/>
            </p:nvSpPr>
            <p:spPr>
              <a:xfrm rot="5400000">
                <a:off x="7992400" y="1923933"/>
                <a:ext cx="576000" cy="216000"/>
              </a:xfrm>
              <a:prstGeom prst="triangle">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28" name="Group 27"/>
            <p:cNvGrpSpPr/>
            <p:nvPr/>
          </p:nvGrpSpPr>
          <p:grpSpPr>
            <a:xfrm>
              <a:off x="4314639" y="1383471"/>
              <a:ext cx="4428492" cy="576064"/>
              <a:chOff x="4572000" y="1743934"/>
              <a:chExt cx="4428492" cy="576064"/>
            </a:xfrm>
            <a:solidFill>
              <a:schemeClr val="bg1">
                <a:lumMod val="95000"/>
              </a:schemeClr>
            </a:solidFill>
          </p:grpSpPr>
          <p:sp>
            <p:nvSpPr>
              <p:cNvPr id="29" name="Rectangle 28"/>
              <p:cNvSpPr/>
              <p:nvPr/>
            </p:nvSpPr>
            <p:spPr>
              <a:xfrm>
                <a:off x="4788024" y="1743934"/>
                <a:ext cx="4212468"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0" name="Isosceles Triangle 29"/>
              <p:cNvSpPr/>
              <p:nvPr/>
            </p:nvSpPr>
            <p:spPr>
              <a:xfrm rot="16200000">
                <a:off x="4392000" y="1923934"/>
                <a:ext cx="576000" cy="216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sp>
        <p:nvSpPr>
          <p:cNvPr id="42" name="TextBox 41"/>
          <p:cNvSpPr txBox="1"/>
          <p:nvPr/>
        </p:nvSpPr>
        <p:spPr>
          <a:xfrm>
            <a:off x="3625697" y="1558665"/>
            <a:ext cx="608526"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43" name="TextBox 42"/>
          <p:cNvSpPr txBox="1"/>
          <p:nvPr/>
        </p:nvSpPr>
        <p:spPr>
          <a:xfrm>
            <a:off x="3176111" y="2593165"/>
            <a:ext cx="608526"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44" name="TextBox 43"/>
          <p:cNvSpPr txBox="1"/>
          <p:nvPr/>
        </p:nvSpPr>
        <p:spPr>
          <a:xfrm>
            <a:off x="2734230" y="3843876"/>
            <a:ext cx="608526"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
        <p:nvSpPr>
          <p:cNvPr id="47" name="TextBox 46"/>
          <p:cNvSpPr txBox="1"/>
          <p:nvPr/>
        </p:nvSpPr>
        <p:spPr>
          <a:xfrm>
            <a:off x="4563631" y="1800061"/>
            <a:ext cx="3716924" cy="338554"/>
          </a:xfrm>
          <a:prstGeom prst="rect">
            <a:avLst/>
          </a:prstGeom>
          <a:noFill/>
        </p:spPr>
        <p:txBody>
          <a:bodyPr wrap="square" rtlCol="0">
            <a:spAutoFit/>
          </a:bodyPr>
          <a:lstStyle/>
          <a:p>
            <a:r>
              <a:rPr lang="en-US" altLang="ko-KR" sz="1600" b="1" dirty="0">
                <a:solidFill>
                  <a:schemeClr val="tx1">
                    <a:lumMod val="75000"/>
                    <a:lumOff val="25000"/>
                  </a:schemeClr>
                </a:solidFill>
                <a:cs typeface="Arial" pitchFamily="34" charset="0"/>
              </a:rPr>
              <a:t>Proses </a:t>
            </a:r>
            <a:r>
              <a:rPr lang="en-US" altLang="ko-KR" sz="1600" b="1" dirty="0" err="1">
                <a:solidFill>
                  <a:schemeClr val="tx1">
                    <a:lumMod val="75000"/>
                    <a:lumOff val="25000"/>
                  </a:schemeClr>
                </a:solidFill>
                <a:cs typeface="Arial" pitchFamily="34" charset="0"/>
              </a:rPr>
              <a:t>administrasi</a:t>
            </a:r>
            <a:r>
              <a:rPr lang="en-US" altLang="ko-KR" sz="1600" b="1" dirty="0">
                <a:solidFill>
                  <a:schemeClr val="tx1">
                    <a:lumMod val="75000"/>
                    <a:lumOff val="25000"/>
                  </a:schemeClr>
                </a:solidFill>
                <a:cs typeface="Arial" pitchFamily="34" charset="0"/>
              </a:rPr>
              <a:t> PTK</a:t>
            </a:r>
            <a:endParaRPr lang="ko-KR" altLang="en-US" sz="1600" b="1" dirty="0">
              <a:solidFill>
                <a:schemeClr val="tx1">
                  <a:lumMod val="75000"/>
                  <a:lumOff val="25000"/>
                </a:schemeClr>
              </a:solidFill>
              <a:cs typeface="Arial" pitchFamily="34" charset="0"/>
            </a:endParaRPr>
          </a:p>
        </p:txBody>
      </p:sp>
      <p:sp>
        <p:nvSpPr>
          <p:cNvPr id="51" name="TextBox 50"/>
          <p:cNvSpPr txBox="1"/>
          <p:nvPr/>
        </p:nvSpPr>
        <p:spPr>
          <a:xfrm>
            <a:off x="4312976" y="2822996"/>
            <a:ext cx="3716924" cy="338554"/>
          </a:xfrm>
          <a:prstGeom prst="rect">
            <a:avLst/>
          </a:prstGeom>
          <a:noFill/>
        </p:spPr>
        <p:txBody>
          <a:bodyPr wrap="square" rtlCol="0">
            <a:spAutoFit/>
          </a:bodyPr>
          <a:lstStyle/>
          <a:p>
            <a:r>
              <a:rPr lang="en-US" altLang="ko-KR" sz="1600" b="1" dirty="0" err="1">
                <a:solidFill>
                  <a:schemeClr val="tx1">
                    <a:lumMod val="75000"/>
                    <a:lumOff val="25000"/>
                  </a:schemeClr>
                </a:solidFill>
                <a:cs typeface="Arial" pitchFamily="34" charset="0"/>
              </a:rPr>
              <a:t>Kesejahteraan</a:t>
            </a:r>
            <a:r>
              <a:rPr lang="en-US" altLang="ko-KR" sz="1600" b="1" dirty="0">
                <a:solidFill>
                  <a:schemeClr val="tx1">
                    <a:lumMod val="75000"/>
                    <a:lumOff val="25000"/>
                  </a:schemeClr>
                </a:solidFill>
                <a:cs typeface="Arial" pitchFamily="34" charset="0"/>
              </a:rPr>
              <a:t> PTK</a:t>
            </a:r>
            <a:endParaRPr lang="ko-KR" altLang="en-US" sz="1600" b="1" dirty="0">
              <a:solidFill>
                <a:schemeClr val="tx1">
                  <a:lumMod val="75000"/>
                  <a:lumOff val="25000"/>
                </a:schemeClr>
              </a:solidFill>
              <a:cs typeface="Arial" pitchFamily="34" charset="0"/>
            </a:endParaRPr>
          </a:p>
        </p:txBody>
      </p:sp>
      <p:sp>
        <p:nvSpPr>
          <p:cNvPr id="54" name="TextBox 53"/>
          <p:cNvSpPr txBox="1"/>
          <p:nvPr/>
        </p:nvSpPr>
        <p:spPr>
          <a:xfrm>
            <a:off x="3943394" y="4074709"/>
            <a:ext cx="3716924" cy="338554"/>
          </a:xfrm>
          <a:prstGeom prst="rect">
            <a:avLst/>
          </a:prstGeom>
          <a:noFill/>
        </p:spPr>
        <p:txBody>
          <a:bodyPr wrap="square" rtlCol="0">
            <a:spAutoFit/>
          </a:bodyPr>
          <a:lstStyle/>
          <a:p>
            <a:r>
              <a:rPr lang="id-ID" altLang="ko-KR" sz="1600" b="1" dirty="0" smtClean="0">
                <a:solidFill>
                  <a:schemeClr val="tx1">
                    <a:lumMod val="75000"/>
                    <a:lumOff val="25000"/>
                  </a:schemeClr>
                </a:solidFill>
                <a:cs typeface="Arial" pitchFamily="34" charset="0"/>
              </a:rPr>
              <a:t>Cuti PTK</a:t>
            </a:r>
            <a:endParaRPr lang="ko-KR" altLang="en-US" sz="1200" b="1" dirty="0">
              <a:solidFill>
                <a:schemeClr val="tx1">
                  <a:lumMod val="75000"/>
                  <a:lumOff val="25000"/>
                </a:schemeClr>
              </a:solidFill>
              <a:cs typeface="Arial" pitchFamily="34" charset="0"/>
            </a:endParaRPr>
          </a:p>
        </p:txBody>
      </p:sp>
      <p:sp>
        <p:nvSpPr>
          <p:cNvPr id="58" name="Block Arc 14"/>
          <p:cNvSpPr/>
          <p:nvPr/>
        </p:nvSpPr>
        <p:spPr>
          <a:xfrm rot="16200000">
            <a:off x="8294803" y="1811178"/>
            <a:ext cx="340071" cy="340295"/>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0" name="Rounded Rectangle 27"/>
          <p:cNvSpPr/>
          <p:nvPr/>
        </p:nvSpPr>
        <p:spPr>
          <a:xfrm>
            <a:off x="8358894" y="4113620"/>
            <a:ext cx="288032" cy="221248"/>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1" name="Rounded Rectangle 25"/>
          <p:cNvSpPr/>
          <p:nvPr/>
        </p:nvSpPr>
        <p:spPr>
          <a:xfrm>
            <a:off x="8296902" y="2875615"/>
            <a:ext cx="350024" cy="256512"/>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095055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altLang="ko-KR" dirty="0"/>
              <a:t>Proses Administrasi PTK</a:t>
            </a:r>
            <a:endParaRPr lang="ko-KR" altLang="en-US" dirty="0"/>
          </a:p>
        </p:txBody>
      </p:sp>
      <p:sp>
        <p:nvSpPr>
          <p:cNvPr id="5" name="Right Triangle 4"/>
          <p:cNvSpPr/>
          <p:nvPr/>
        </p:nvSpPr>
        <p:spPr>
          <a:xfrm rot="13500000">
            <a:off x="540270" y="1602810"/>
            <a:ext cx="1394209" cy="1394209"/>
          </a:xfrm>
          <a:custGeom>
            <a:avLst/>
            <a:gdLst/>
            <a:ahLst/>
            <a:cxnLst/>
            <a:rect l="l" t="t" r="r" b="b"/>
            <a:pathLst>
              <a:path w="1394209" h="1394209">
                <a:moveTo>
                  <a:pt x="1394209" y="1394209"/>
                </a:moveTo>
                <a:lnTo>
                  <a:pt x="0" y="1394209"/>
                </a:lnTo>
                <a:lnTo>
                  <a:pt x="0" y="0"/>
                </a:lnTo>
                <a:lnTo>
                  <a:pt x="451520" y="451520"/>
                </a:lnTo>
                <a:lnTo>
                  <a:pt x="451520" y="942689"/>
                </a:lnTo>
                <a:lnTo>
                  <a:pt x="942689" y="94268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8" name="Right Triangle 4"/>
          <p:cNvSpPr/>
          <p:nvPr/>
        </p:nvSpPr>
        <p:spPr>
          <a:xfrm rot="13500000">
            <a:off x="2561069" y="1602810"/>
            <a:ext cx="1394209" cy="1394209"/>
          </a:xfrm>
          <a:custGeom>
            <a:avLst/>
            <a:gdLst/>
            <a:ahLst/>
            <a:cxnLst/>
            <a:rect l="l" t="t" r="r" b="b"/>
            <a:pathLst>
              <a:path w="1394209" h="1394209">
                <a:moveTo>
                  <a:pt x="1394209" y="1394209"/>
                </a:moveTo>
                <a:lnTo>
                  <a:pt x="0" y="1394209"/>
                </a:lnTo>
                <a:lnTo>
                  <a:pt x="0" y="0"/>
                </a:lnTo>
                <a:lnTo>
                  <a:pt x="451520" y="451520"/>
                </a:lnTo>
                <a:lnTo>
                  <a:pt x="451520" y="942689"/>
                </a:lnTo>
                <a:lnTo>
                  <a:pt x="942689" y="94268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0" name="Right Triangle 4"/>
          <p:cNvSpPr/>
          <p:nvPr/>
        </p:nvSpPr>
        <p:spPr>
          <a:xfrm rot="13500000">
            <a:off x="4581868" y="1602810"/>
            <a:ext cx="1394209" cy="1394209"/>
          </a:xfrm>
          <a:custGeom>
            <a:avLst/>
            <a:gdLst/>
            <a:ahLst/>
            <a:cxnLst/>
            <a:rect l="l" t="t" r="r" b="b"/>
            <a:pathLst>
              <a:path w="1394209" h="1394209">
                <a:moveTo>
                  <a:pt x="1394209" y="1394209"/>
                </a:moveTo>
                <a:lnTo>
                  <a:pt x="0" y="1394209"/>
                </a:lnTo>
                <a:lnTo>
                  <a:pt x="0" y="0"/>
                </a:lnTo>
                <a:lnTo>
                  <a:pt x="451520" y="451520"/>
                </a:lnTo>
                <a:lnTo>
                  <a:pt x="451520" y="942689"/>
                </a:lnTo>
                <a:lnTo>
                  <a:pt x="942689" y="94268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1" name="Right Triangle 4"/>
          <p:cNvSpPr/>
          <p:nvPr/>
        </p:nvSpPr>
        <p:spPr>
          <a:xfrm rot="13500000">
            <a:off x="6602666" y="1602810"/>
            <a:ext cx="1394209" cy="1394209"/>
          </a:xfrm>
          <a:custGeom>
            <a:avLst/>
            <a:gdLst/>
            <a:ahLst/>
            <a:cxnLst/>
            <a:rect l="l" t="t" r="r" b="b"/>
            <a:pathLst>
              <a:path w="1394209" h="1394209">
                <a:moveTo>
                  <a:pt x="1394209" y="1394209"/>
                </a:moveTo>
                <a:lnTo>
                  <a:pt x="0" y="1394209"/>
                </a:lnTo>
                <a:lnTo>
                  <a:pt x="0" y="0"/>
                </a:lnTo>
                <a:lnTo>
                  <a:pt x="451520" y="451520"/>
                </a:lnTo>
                <a:lnTo>
                  <a:pt x="451520" y="942689"/>
                </a:lnTo>
                <a:lnTo>
                  <a:pt x="942689" y="94268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12" name="Group 11"/>
          <p:cNvGrpSpPr/>
          <p:nvPr/>
        </p:nvGrpSpPr>
        <p:grpSpPr>
          <a:xfrm>
            <a:off x="539552" y="3507854"/>
            <a:ext cx="1817049" cy="576327"/>
            <a:chOff x="6228184" y="1730811"/>
            <a:chExt cx="2592288" cy="576327"/>
          </a:xfrm>
        </p:grpSpPr>
        <p:sp>
          <p:nvSpPr>
            <p:cNvPr id="13" name="TextBox 12"/>
            <p:cNvSpPr txBox="1"/>
            <p:nvPr/>
          </p:nvSpPr>
          <p:spPr>
            <a:xfrm>
              <a:off x="6228184" y="2030139"/>
              <a:ext cx="2592288" cy="276999"/>
            </a:xfrm>
            <a:prstGeom prst="rect">
              <a:avLst/>
            </a:prstGeom>
            <a:noFill/>
          </p:spPr>
          <p:txBody>
            <a:bodyPr wrap="square" rtlCol="0">
              <a:spAutoFit/>
            </a:bodyPr>
            <a:lstStyle/>
            <a:p>
              <a:pPr algn="ctr"/>
              <a:endParaRPr lang="en-US" altLang="ko-KR" sz="1200" dirty="0">
                <a:solidFill>
                  <a:schemeClr val="bg1"/>
                </a:solidFill>
                <a:cs typeface="Arial" pitchFamily="34" charset="0"/>
              </a:endParaRPr>
            </a:p>
          </p:txBody>
        </p:sp>
        <p:sp>
          <p:nvSpPr>
            <p:cNvPr id="14" name="TextBox 13"/>
            <p:cNvSpPr txBox="1"/>
            <p:nvPr/>
          </p:nvSpPr>
          <p:spPr>
            <a:xfrm>
              <a:off x="6228184" y="1730811"/>
              <a:ext cx="2592288" cy="307777"/>
            </a:xfrm>
            <a:prstGeom prst="rect">
              <a:avLst/>
            </a:prstGeom>
            <a:noFill/>
          </p:spPr>
          <p:txBody>
            <a:bodyPr wrap="square" rtlCol="0">
              <a:spAutoFit/>
            </a:bodyPr>
            <a:lstStyle/>
            <a:p>
              <a:pPr algn="ctr"/>
              <a:r>
                <a:rPr lang="id-ID" altLang="ko-KR" sz="1400" b="1" dirty="0">
                  <a:solidFill>
                    <a:schemeClr val="bg1"/>
                  </a:solidFill>
                  <a:cs typeface="Arial" pitchFamily="34" charset="0"/>
                </a:rPr>
                <a:t>1. Perencanaan</a:t>
              </a:r>
              <a:endParaRPr lang="ko-KR" altLang="en-US" sz="1400" b="1" dirty="0">
                <a:solidFill>
                  <a:schemeClr val="bg1"/>
                </a:solidFill>
                <a:cs typeface="Arial" pitchFamily="34" charset="0"/>
              </a:endParaRPr>
            </a:p>
          </p:txBody>
        </p:sp>
      </p:grpSp>
      <p:sp>
        <p:nvSpPr>
          <p:cNvPr id="17" name="TextBox 16"/>
          <p:cNvSpPr txBox="1"/>
          <p:nvPr/>
        </p:nvSpPr>
        <p:spPr>
          <a:xfrm>
            <a:off x="2550160" y="3507854"/>
            <a:ext cx="1817049" cy="738664"/>
          </a:xfrm>
          <a:prstGeom prst="rect">
            <a:avLst/>
          </a:prstGeom>
          <a:noFill/>
        </p:spPr>
        <p:txBody>
          <a:bodyPr wrap="square" rtlCol="0">
            <a:spAutoFit/>
          </a:bodyPr>
          <a:lstStyle/>
          <a:p>
            <a:pPr algn="ctr"/>
            <a:r>
              <a:rPr lang="id-ID" altLang="ko-KR" sz="1400" b="1" dirty="0">
                <a:solidFill>
                  <a:schemeClr val="bg1"/>
                </a:solidFill>
                <a:cs typeface="Arial" pitchFamily="34" charset="0"/>
              </a:rPr>
              <a:t>2. Pengadaan Tenaga Kependidkan</a:t>
            </a:r>
            <a:endParaRPr lang="ko-KR" altLang="en-US" sz="1400" b="1" dirty="0">
              <a:solidFill>
                <a:schemeClr val="bg1"/>
              </a:solidFill>
              <a:cs typeface="Arial" pitchFamily="34" charset="0"/>
            </a:endParaRPr>
          </a:p>
        </p:txBody>
      </p:sp>
      <p:sp>
        <p:nvSpPr>
          <p:cNvPr id="20" name="TextBox 19"/>
          <p:cNvSpPr txBox="1"/>
          <p:nvPr/>
        </p:nvSpPr>
        <p:spPr>
          <a:xfrm>
            <a:off x="4560768" y="3507854"/>
            <a:ext cx="1817049" cy="307777"/>
          </a:xfrm>
          <a:prstGeom prst="rect">
            <a:avLst/>
          </a:prstGeom>
          <a:noFill/>
        </p:spPr>
        <p:txBody>
          <a:bodyPr wrap="square" rtlCol="0">
            <a:spAutoFit/>
          </a:bodyPr>
          <a:lstStyle/>
          <a:p>
            <a:pPr algn="ctr"/>
            <a:r>
              <a:rPr lang="id-ID" altLang="ko-KR" sz="1400" b="1" dirty="0">
                <a:solidFill>
                  <a:schemeClr val="bg1"/>
                </a:solidFill>
                <a:cs typeface="Arial" pitchFamily="34" charset="0"/>
              </a:rPr>
              <a:t>3. Penempatan</a:t>
            </a:r>
            <a:endParaRPr lang="ko-KR" altLang="en-US" sz="1400" b="1" dirty="0">
              <a:solidFill>
                <a:schemeClr val="bg1"/>
              </a:solidFill>
              <a:cs typeface="Arial" pitchFamily="34" charset="0"/>
            </a:endParaRPr>
          </a:p>
        </p:txBody>
      </p:sp>
      <p:sp>
        <p:nvSpPr>
          <p:cNvPr id="23" name="TextBox 22"/>
          <p:cNvSpPr txBox="1"/>
          <p:nvPr/>
        </p:nvSpPr>
        <p:spPr>
          <a:xfrm>
            <a:off x="6571375" y="3507854"/>
            <a:ext cx="1817049" cy="307777"/>
          </a:xfrm>
          <a:prstGeom prst="rect">
            <a:avLst/>
          </a:prstGeom>
          <a:noFill/>
        </p:spPr>
        <p:txBody>
          <a:bodyPr wrap="square" rtlCol="0">
            <a:spAutoFit/>
          </a:bodyPr>
          <a:lstStyle/>
          <a:p>
            <a:pPr algn="ctr"/>
            <a:r>
              <a:rPr lang="id-ID" altLang="ko-KR" sz="1400" b="1" dirty="0">
                <a:solidFill>
                  <a:schemeClr val="bg1"/>
                </a:solidFill>
                <a:cs typeface="Arial" pitchFamily="34" charset="0"/>
              </a:rPr>
              <a:t>4. Orientasi</a:t>
            </a:r>
            <a:endParaRPr lang="ko-KR" altLang="en-US" sz="1400" b="1" dirty="0">
              <a:solidFill>
                <a:schemeClr val="bg1"/>
              </a:solidFill>
              <a:cs typeface="Arial" pitchFamily="34" charset="0"/>
            </a:endParaRPr>
          </a:p>
        </p:txBody>
      </p:sp>
      <p:sp>
        <p:nvSpPr>
          <p:cNvPr id="24" name="Block Arc 14"/>
          <p:cNvSpPr/>
          <p:nvPr/>
        </p:nvSpPr>
        <p:spPr>
          <a:xfrm rot="16200000">
            <a:off x="7740464" y="2129766"/>
            <a:ext cx="340071" cy="340295"/>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rgbClr val="44434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5" name="Trapezoid 22"/>
          <p:cNvSpPr/>
          <p:nvPr/>
        </p:nvSpPr>
        <p:spPr>
          <a:xfrm>
            <a:off x="3688854" y="2165133"/>
            <a:ext cx="444684" cy="226220"/>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rgbClr val="444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Freeform 25"/>
          <p:cNvSpPr/>
          <p:nvPr/>
        </p:nvSpPr>
        <p:spPr>
          <a:xfrm>
            <a:off x="5724128" y="2107029"/>
            <a:ext cx="376248" cy="385770"/>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rgbClr val="444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Rounded Rectangle 25"/>
          <p:cNvSpPr/>
          <p:nvPr/>
        </p:nvSpPr>
        <p:spPr>
          <a:xfrm>
            <a:off x="1691680" y="2149987"/>
            <a:ext cx="350024" cy="256512"/>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rgbClr val="44434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8657087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altLang="ko-KR" dirty="0" smtClean="0"/>
              <a:t>Proses Administrasi PTK</a:t>
            </a:r>
            <a:endParaRPr lang="ko-KR" altLang="en-US" dirty="0"/>
          </a:p>
        </p:txBody>
      </p:sp>
      <p:sp>
        <p:nvSpPr>
          <p:cNvPr id="3" name="TextBox 2"/>
          <p:cNvSpPr txBox="1"/>
          <p:nvPr/>
        </p:nvSpPr>
        <p:spPr>
          <a:xfrm>
            <a:off x="2195736" y="1197160"/>
            <a:ext cx="1816230" cy="338554"/>
          </a:xfrm>
          <a:prstGeom prst="rect">
            <a:avLst/>
          </a:prstGeom>
          <a:solidFill>
            <a:schemeClr val="accent2"/>
          </a:solidFill>
        </p:spPr>
        <p:txBody>
          <a:bodyPr wrap="square" rtlCol="0">
            <a:spAutoFit/>
          </a:bodyPr>
          <a:lstStyle/>
          <a:p>
            <a:pPr algn="ctr"/>
            <a:r>
              <a:rPr lang="id-ID" altLang="ko-KR" sz="1600" b="1" dirty="0" smtClean="0">
                <a:solidFill>
                  <a:srgbClr val="444342"/>
                </a:solidFill>
                <a:cs typeface="Arial" pitchFamily="34" charset="0"/>
              </a:rPr>
              <a:t>1. Perencanaan</a:t>
            </a:r>
            <a:endParaRPr lang="ko-KR" altLang="en-US" sz="1600" b="1" dirty="0">
              <a:solidFill>
                <a:srgbClr val="444342"/>
              </a:solidFill>
              <a:cs typeface="Arial" pitchFamily="34" charset="0"/>
            </a:endParaRPr>
          </a:p>
        </p:txBody>
      </p:sp>
      <p:sp>
        <p:nvSpPr>
          <p:cNvPr id="4" name="Rectangle 3"/>
          <p:cNvSpPr/>
          <p:nvPr/>
        </p:nvSpPr>
        <p:spPr>
          <a:xfrm>
            <a:off x="3085851" y="1535714"/>
            <a:ext cx="36000" cy="36077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TextBox 4"/>
          <p:cNvSpPr txBox="1"/>
          <p:nvPr/>
        </p:nvSpPr>
        <p:spPr>
          <a:xfrm>
            <a:off x="4178052" y="1192321"/>
            <a:ext cx="4320480" cy="2123658"/>
          </a:xfrm>
          <a:prstGeom prst="rect">
            <a:avLst/>
          </a:prstGeom>
          <a:noFill/>
        </p:spPr>
        <p:txBody>
          <a:bodyPr wrap="square" rtlCol="0">
            <a:spAutoFit/>
          </a:bodyPr>
          <a:lstStyle/>
          <a:p>
            <a:r>
              <a:rPr lang="id-ID" altLang="ko-KR" sz="1200" dirty="0" smtClean="0">
                <a:solidFill>
                  <a:schemeClr val="bg1"/>
                </a:solidFill>
                <a:cs typeface="Arial" pitchFamily="34" charset="0"/>
              </a:rPr>
              <a:t>P</a:t>
            </a:r>
            <a:r>
              <a:rPr lang="en-US" altLang="ko-KR" sz="1200" dirty="0" err="1" smtClean="0">
                <a:solidFill>
                  <a:schemeClr val="bg1"/>
                </a:solidFill>
                <a:cs typeface="Arial" pitchFamily="34" charset="0"/>
              </a:rPr>
              <a:t>erencanaan</a:t>
            </a:r>
            <a:r>
              <a:rPr lang="en-US" altLang="ko-KR" sz="1200" dirty="0" smtClean="0">
                <a:solidFill>
                  <a:schemeClr val="bg1"/>
                </a:solidFill>
                <a:cs typeface="Arial" pitchFamily="34" charset="0"/>
              </a:rPr>
              <a:t> </a:t>
            </a:r>
            <a:r>
              <a:rPr lang="en-US" altLang="ko-KR" sz="1200" dirty="0" err="1">
                <a:solidFill>
                  <a:schemeClr val="bg1"/>
                </a:solidFill>
                <a:cs typeface="Arial" pitchFamily="34" charset="0"/>
              </a:rPr>
              <a:t>administrasi</a:t>
            </a:r>
            <a:r>
              <a:rPr lang="en-US" altLang="ko-KR" sz="1200" dirty="0">
                <a:solidFill>
                  <a:schemeClr val="bg1"/>
                </a:solidFill>
                <a:cs typeface="Arial" pitchFamily="34" charset="0"/>
              </a:rPr>
              <a:t> guru </a:t>
            </a:r>
            <a:r>
              <a:rPr lang="en-US" altLang="ko-KR" sz="1200" dirty="0" err="1">
                <a:solidFill>
                  <a:schemeClr val="bg1"/>
                </a:solidFill>
                <a:cs typeface="Arial" pitchFamily="34" charset="0"/>
              </a:rPr>
              <a:t>ialah</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untuk</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mendapatkan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calon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tenaga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pengajar</a:t>
            </a:r>
            <a:r>
              <a:rPr lang="en-US" altLang="ko-KR" sz="1200" dirty="0">
                <a:solidFill>
                  <a:schemeClr val="bg1"/>
                </a:solidFill>
                <a:cs typeface="Arial" pitchFamily="34" charset="0"/>
              </a:rPr>
              <a:t> yang </a:t>
            </a:r>
            <a:r>
              <a:rPr lang="en-US" altLang="ko-KR" sz="1200" dirty="0" err="1">
                <a:solidFill>
                  <a:schemeClr val="bg1"/>
                </a:solidFill>
                <a:cs typeface="Arial" pitchFamily="34" charset="0"/>
              </a:rPr>
              <a:t>memang</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dibutuhkan</a:t>
            </a:r>
            <a:r>
              <a:rPr lang="en-US" altLang="ko-KR" sz="1200" dirty="0" smtClean="0">
                <a:solidFill>
                  <a:schemeClr val="bg1"/>
                </a:solidFill>
                <a:cs typeface="Arial" pitchFamily="34" charset="0"/>
              </a:rPr>
              <a:t>.</a:t>
            </a:r>
            <a:endParaRPr lang="id-ID" altLang="ko-KR" sz="1200" dirty="0" smtClean="0">
              <a:solidFill>
                <a:schemeClr val="bg1"/>
              </a:solidFill>
              <a:cs typeface="Arial" pitchFamily="34" charset="0"/>
            </a:endParaRPr>
          </a:p>
          <a:p>
            <a:r>
              <a:rPr lang="en-US" altLang="ko-KR" sz="1200" dirty="0" smtClean="0">
                <a:solidFill>
                  <a:schemeClr val="bg1"/>
                </a:solidFill>
                <a:cs typeface="Arial" pitchFamily="34" charset="0"/>
              </a:rPr>
              <a:t> </a:t>
            </a:r>
            <a:endParaRPr lang="id-ID" altLang="ko-KR" sz="1200" dirty="0" smtClean="0">
              <a:solidFill>
                <a:schemeClr val="bg1"/>
              </a:solidFill>
              <a:cs typeface="Arial" pitchFamily="34" charset="0"/>
            </a:endParaRPr>
          </a:p>
          <a:p>
            <a:r>
              <a:rPr lang="en-US" altLang="ko-KR" sz="1200" dirty="0" err="1" smtClean="0">
                <a:solidFill>
                  <a:schemeClr val="bg1"/>
                </a:solidFill>
                <a:cs typeface="Arial" pitchFamily="34" charset="0"/>
              </a:rPr>
              <a:t>Perencanaan</a:t>
            </a:r>
            <a:r>
              <a:rPr lang="en-US" altLang="ko-KR" sz="1200" dirty="0" smtClean="0">
                <a:solidFill>
                  <a:schemeClr val="bg1"/>
                </a:solidFill>
                <a:cs typeface="Arial" pitchFamily="34" charset="0"/>
              </a:rPr>
              <a:t> </a:t>
            </a:r>
            <a:r>
              <a:rPr lang="en-US" altLang="ko-KR" sz="1200" dirty="0" err="1">
                <a:solidFill>
                  <a:schemeClr val="bg1"/>
                </a:solidFill>
                <a:cs typeface="Arial" pitchFamily="34" charset="0"/>
              </a:rPr>
              <a:t>merupakan</a:t>
            </a:r>
            <a:r>
              <a:rPr lang="en-US" altLang="ko-KR" sz="1200" dirty="0">
                <a:solidFill>
                  <a:schemeClr val="bg1"/>
                </a:solidFill>
                <a:cs typeface="Arial" pitchFamily="34" charset="0"/>
              </a:rPr>
              <a:t> proses </a:t>
            </a:r>
            <a:r>
              <a:rPr lang="en-US" altLang="ko-KR" sz="1200" dirty="0" err="1">
                <a:solidFill>
                  <a:schemeClr val="bg1"/>
                </a:solidFill>
                <a:cs typeface="Arial" pitchFamily="34" charset="0"/>
              </a:rPr>
              <a:t>awal</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dalam</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pelaksanaan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untuk</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itu</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lembaga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mampu</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merencanakan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kebutuhan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dimasa</a:t>
            </a:r>
            <a:r>
              <a:rPr lang="en-US" altLang="ko-KR" sz="1200" dirty="0">
                <a:solidFill>
                  <a:schemeClr val="bg1"/>
                </a:solidFill>
                <a:cs typeface="Arial" pitchFamily="34" charset="0"/>
              </a:rPr>
              <a:t> yang </a:t>
            </a:r>
            <a:r>
              <a:rPr lang="en-US" altLang="ko-KR" sz="1200" dirty="0" err="1">
                <a:solidFill>
                  <a:schemeClr val="bg1"/>
                </a:solidFill>
                <a:cs typeface="Arial" pitchFamily="34" charset="0"/>
              </a:rPr>
              <a:t>akan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datang</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guna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mendapatkan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kebutuhan</a:t>
            </a:r>
            <a:r>
              <a:rPr lang="en-US" altLang="ko-KR" sz="1200" dirty="0">
                <a:solidFill>
                  <a:schemeClr val="bg1"/>
                </a:solidFill>
                <a:cs typeface="Arial" pitchFamily="34" charset="0"/>
              </a:rPr>
              <a:t> yang </a:t>
            </a:r>
            <a:r>
              <a:rPr lang="en-US" altLang="ko-KR" sz="1200" dirty="0" err="1">
                <a:solidFill>
                  <a:schemeClr val="bg1"/>
                </a:solidFill>
                <a:cs typeface="Arial" pitchFamily="34" charset="0"/>
              </a:rPr>
              <a:t>diperlukan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guna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mencapai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tujuan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pendidikan</a:t>
            </a:r>
            <a:r>
              <a:rPr lang="en-US" altLang="ko-KR" sz="1200" dirty="0">
                <a:solidFill>
                  <a:schemeClr val="bg1"/>
                </a:solidFill>
                <a:cs typeface="Arial" pitchFamily="34" charset="0"/>
              </a:rPr>
              <a:t> yang </a:t>
            </a:r>
            <a:r>
              <a:rPr lang="en-US" altLang="ko-KR" sz="1200" dirty="0" err="1">
                <a:solidFill>
                  <a:schemeClr val="bg1"/>
                </a:solidFill>
                <a:cs typeface="Arial" pitchFamily="34" charset="0"/>
              </a:rPr>
              <a:t>diinginkan</a:t>
            </a:r>
            <a:r>
              <a:rPr lang="en-US" altLang="ko-KR" sz="1200" dirty="0">
                <a:solidFill>
                  <a:schemeClr val="bg1"/>
                </a:solidFill>
                <a:cs typeface="Arial" pitchFamily="34" charset="0"/>
              </a:rPr>
              <a:t>. </a:t>
            </a:r>
            <a:endParaRPr lang="id-ID" altLang="ko-KR" sz="1200" dirty="0" smtClean="0">
              <a:solidFill>
                <a:schemeClr val="bg1"/>
              </a:solidFill>
              <a:cs typeface="Arial" pitchFamily="34" charset="0"/>
            </a:endParaRPr>
          </a:p>
          <a:p>
            <a:endParaRPr lang="id-ID" altLang="ko-KR" sz="1200" dirty="0">
              <a:solidFill>
                <a:schemeClr val="bg1"/>
              </a:solidFill>
              <a:cs typeface="Arial" pitchFamily="34" charset="0"/>
            </a:endParaRPr>
          </a:p>
          <a:p>
            <a:r>
              <a:rPr lang="en-US" altLang="ko-KR" sz="1200" dirty="0" err="1" smtClean="0">
                <a:solidFill>
                  <a:schemeClr val="bg1"/>
                </a:solidFill>
                <a:cs typeface="Arial" pitchFamily="34" charset="0"/>
              </a:rPr>
              <a:t>Jadi</a:t>
            </a:r>
            <a:r>
              <a:rPr lang="en-US" altLang="ko-KR" sz="1200" dirty="0" smtClean="0">
                <a:solidFill>
                  <a:schemeClr val="bg1"/>
                </a:solidFill>
                <a:cs typeface="Arial" pitchFamily="34" charset="0"/>
              </a:rPr>
              <a:t> </a:t>
            </a:r>
            <a:r>
              <a:rPr lang="en-US" altLang="ko-KR" sz="1200" dirty="0" err="1">
                <a:solidFill>
                  <a:schemeClr val="bg1"/>
                </a:solidFill>
                <a:cs typeface="Arial" pitchFamily="34" charset="0"/>
              </a:rPr>
              <a:t>dengan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adanya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perencanaan</a:t>
            </a:r>
            <a:r>
              <a:rPr lang="en-US" altLang="ko-KR" sz="1200" dirty="0">
                <a:solidFill>
                  <a:schemeClr val="bg1"/>
                </a:solidFill>
                <a:cs typeface="Arial" pitchFamily="34" charset="0"/>
              </a:rPr>
              <a:t> yang </a:t>
            </a:r>
            <a:r>
              <a:rPr lang="en-US" altLang="ko-KR" sz="1200" dirty="0" err="1">
                <a:solidFill>
                  <a:schemeClr val="bg1"/>
                </a:solidFill>
                <a:cs typeface="Arial" pitchFamily="34" charset="0"/>
              </a:rPr>
              <a:t>terarah</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sistematis</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pelaksanaan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kegiatan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akan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berjalan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lancar</a:t>
            </a:r>
            <a:r>
              <a:rPr lang="en-US" altLang="ko-KR" sz="1200" dirty="0">
                <a:solidFill>
                  <a:schemeClr val="bg1"/>
                </a:solidFill>
                <a:cs typeface="Arial" pitchFamily="34" charset="0"/>
              </a:rPr>
              <a:t>.</a:t>
            </a:r>
          </a:p>
        </p:txBody>
      </p:sp>
    </p:spTree>
    <p:extLst>
      <p:ext uri="{BB962C8B-B14F-4D97-AF65-F5344CB8AC3E}">
        <p14:creationId xmlns:p14="http://schemas.microsoft.com/office/powerpoint/2010/main" val="4208571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altLang="ko-KR" dirty="0" smtClean="0"/>
              <a:t>Proses Administrasi PTK</a:t>
            </a:r>
            <a:endParaRPr lang="ko-KR" altLang="en-US" dirty="0"/>
          </a:p>
        </p:txBody>
      </p:sp>
      <p:sp>
        <p:nvSpPr>
          <p:cNvPr id="3" name="TextBox 2"/>
          <p:cNvSpPr txBox="1"/>
          <p:nvPr/>
        </p:nvSpPr>
        <p:spPr>
          <a:xfrm>
            <a:off x="2195736" y="1197160"/>
            <a:ext cx="1816230" cy="830997"/>
          </a:xfrm>
          <a:prstGeom prst="rect">
            <a:avLst/>
          </a:prstGeom>
          <a:solidFill>
            <a:schemeClr val="accent2"/>
          </a:solidFill>
        </p:spPr>
        <p:txBody>
          <a:bodyPr wrap="square" rtlCol="0">
            <a:spAutoFit/>
          </a:bodyPr>
          <a:lstStyle/>
          <a:p>
            <a:pPr algn="ctr"/>
            <a:r>
              <a:rPr lang="id-ID" altLang="ko-KR" sz="1600" b="1" dirty="0">
                <a:solidFill>
                  <a:srgbClr val="444342"/>
                </a:solidFill>
                <a:cs typeface="Arial" pitchFamily="34" charset="0"/>
              </a:rPr>
              <a:t>2. Pengadaan Tenaga Pendidikan</a:t>
            </a:r>
            <a:endParaRPr lang="ko-KR" altLang="en-US" sz="1600" b="1" dirty="0">
              <a:solidFill>
                <a:srgbClr val="444342"/>
              </a:solidFill>
              <a:cs typeface="Arial" pitchFamily="34" charset="0"/>
            </a:endParaRPr>
          </a:p>
        </p:txBody>
      </p:sp>
      <p:sp>
        <p:nvSpPr>
          <p:cNvPr id="4" name="Rectangle 3"/>
          <p:cNvSpPr/>
          <p:nvPr/>
        </p:nvSpPr>
        <p:spPr>
          <a:xfrm>
            <a:off x="3076132" y="2028156"/>
            <a:ext cx="45719" cy="31153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TextBox 4"/>
          <p:cNvSpPr txBox="1"/>
          <p:nvPr/>
        </p:nvSpPr>
        <p:spPr>
          <a:xfrm>
            <a:off x="4178052" y="1197160"/>
            <a:ext cx="4320480" cy="3970318"/>
          </a:xfrm>
          <a:prstGeom prst="rect">
            <a:avLst/>
          </a:prstGeom>
          <a:noFill/>
        </p:spPr>
        <p:txBody>
          <a:bodyPr wrap="square" rtlCol="0">
            <a:spAutoFit/>
          </a:bodyPr>
          <a:lstStyle/>
          <a:p>
            <a:r>
              <a:rPr lang="en-US" altLang="ko-KR" sz="1200" dirty="0" err="1" smtClean="0">
                <a:solidFill>
                  <a:schemeClr val="bg1"/>
                </a:solidFill>
                <a:cs typeface="Arial" pitchFamily="34" charset="0"/>
              </a:rPr>
              <a:t>Pengadaan</a:t>
            </a:r>
            <a:r>
              <a:rPr lang="en-US" altLang="ko-KR" sz="1200" dirty="0" smtClean="0">
                <a:solidFill>
                  <a:schemeClr val="bg1"/>
                </a:solidFill>
                <a:cs typeface="Arial" pitchFamily="34" charset="0"/>
              </a:rPr>
              <a:t> </a:t>
            </a:r>
            <a:r>
              <a:rPr lang="en-US" altLang="ko-KR" sz="1200" dirty="0" err="1">
                <a:solidFill>
                  <a:schemeClr val="bg1"/>
                </a:solidFill>
                <a:cs typeface="Arial" pitchFamily="34" charset="0"/>
              </a:rPr>
              <a:t>tenaga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personil</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adalah</a:t>
            </a:r>
            <a:r>
              <a:rPr lang="en-US" altLang="ko-KR" sz="1200" dirty="0">
                <a:solidFill>
                  <a:schemeClr val="bg1"/>
                </a:solidFill>
                <a:cs typeface="Arial" pitchFamily="34" charset="0"/>
              </a:rPr>
              <a:t> proses </a:t>
            </a:r>
            <a:r>
              <a:rPr lang="en-US" altLang="ko-KR" sz="1200" dirty="0" err="1">
                <a:solidFill>
                  <a:schemeClr val="bg1"/>
                </a:solidFill>
                <a:cs typeface="Arial" pitchFamily="34" charset="0"/>
              </a:rPr>
              <a:t>kegiatan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untuk</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mengisi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formasi</a:t>
            </a:r>
            <a:r>
              <a:rPr lang="en-US" altLang="ko-KR" sz="1200" dirty="0">
                <a:solidFill>
                  <a:schemeClr val="bg1"/>
                </a:solidFill>
                <a:cs typeface="Arial" pitchFamily="34" charset="0"/>
              </a:rPr>
              <a:t> yang </a:t>
            </a:r>
            <a:r>
              <a:rPr lang="en-US" altLang="ko-KR" sz="1200" dirty="0" err="1">
                <a:solidFill>
                  <a:schemeClr val="bg1"/>
                </a:solidFill>
                <a:cs typeface="Arial" pitchFamily="34" charset="0"/>
              </a:rPr>
              <a:t>kosong</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Perlu</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diketahui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bahwa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lowonganya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suatu</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formasi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disamping</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disebabkan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karena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pengembangan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lembaga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dengan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menambah</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jabatan-jabatan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baru</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juga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disebabkan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oleh</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adanya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personil-personil</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lembaga</a:t>
            </a:r>
            <a:r>
              <a:rPr lang="en-US" altLang="ko-KR" sz="1200" dirty="0">
                <a:solidFill>
                  <a:schemeClr val="bg1"/>
                </a:solidFill>
                <a:cs typeface="Arial" pitchFamily="34" charset="0"/>
              </a:rPr>
              <a:t> yang </a:t>
            </a:r>
            <a:r>
              <a:rPr lang="en-US" altLang="ko-KR" sz="1200" dirty="0" err="1">
                <a:solidFill>
                  <a:schemeClr val="bg1"/>
                </a:solidFill>
                <a:cs typeface="Arial" pitchFamily="34" charset="0"/>
              </a:rPr>
              <a:t>berhenti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Afriansyah</a:t>
            </a:r>
            <a:r>
              <a:rPr lang="en-US" altLang="ko-KR" sz="1200" dirty="0">
                <a:solidFill>
                  <a:schemeClr val="bg1"/>
                </a:solidFill>
                <a:cs typeface="Arial" pitchFamily="34" charset="0"/>
              </a:rPr>
              <a:t>. 2019</a:t>
            </a:r>
            <a:r>
              <a:rPr lang="en-US" altLang="ko-KR" sz="1200" dirty="0" smtClean="0">
                <a:solidFill>
                  <a:schemeClr val="bg1"/>
                </a:solidFill>
                <a:cs typeface="Arial" pitchFamily="34" charset="0"/>
              </a:rPr>
              <a:t>)</a:t>
            </a:r>
            <a:r>
              <a:rPr lang="id-ID" altLang="ko-KR" sz="1200" dirty="0" smtClean="0">
                <a:solidFill>
                  <a:schemeClr val="bg1"/>
                </a:solidFill>
                <a:cs typeface="Arial" pitchFamily="34" charset="0"/>
              </a:rPr>
              <a:t>.</a:t>
            </a:r>
          </a:p>
          <a:p>
            <a:endParaRPr lang="id-ID" altLang="ko-KR" sz="1200" dirty="0">
              <a:solidFill>
                <a:schemeClr val="bg1"/>
              </a:solidFill>
              <a:cs typeface="Arial" pitchFamily="34" charset="0"/>
            </a:endParaRPr>
          </a:p>
          <a:p>
            <a:r>
              <a:rPr lang="id-ID" altLang="ko-KR" sz="1200" dirty="0">
                <a:solidFill>
                  <a:schemeClr val="bg1"/>
                </a:solidFill>
                <a:cs typeface="Arial" pitchFamily="34" charset="0"/>
              </a:rPr>
              <a:t>Pengadaan tenaga kependidikan diselengarakan dengan langkah-langkah sebagai berikut</a:t>
            </a:r>
            <a:r>
              <a:rPr lang="id-ID" altLang="ko-KR" sz="1200" dirty="0" smtClean="0">
                <a:solidFill>
                  <a:schemeClr val="bg1"/>
                </a:solidFill>
                <a:cs typeface="Arial" pitchFamily="34" charset="0"/>
              </a:rPr>
              <a:t>:</a:t>
            </a:r>
          </a:p>
          <a:p>
            <a:endParaRPr lang="id-ID" altLang="ko-KR" sz="1200" dirty="0" smtClean="0">
              <a:solidFill>
                <a:schemeClr val="bg1"/>
              </a:solidFill>
              <a:cs typeface="Arial" pitchFamily="34" charset="0"/>
            </a:endParaRPr>
          </a:p>
          <a:p>
            <a:pPr marL="228600" indent="-228600">
              <a:buAutoNum type="arabicPeriod"/>
            </a:pPr>
            <a:r>
              <a:rPr lang="id-ID" altLang="ko-KR" sz="1200" dirty="0" smtClean="0">
                <a:solidFill>
                  <a:schemeClr val="bg1"/>
                </a:solidFill>
                <a:cs typeface="Arial" pitchFamily="34" charset="0"/>
              </a:rPr>
              <a:t>Pengumuman adanya formasi baru</a:t>
            </a:r>
          </a:p>
          <a:p>
            <a:pPr marL="228600" indent="-228600">
              <a:buAutoNum type="arabicPeriod"/>
            </a:pPr>
            <a:r>
              <a:rPr lang="id-ID" altLang="ko-KR" sz="1200" dirty="0" smtClean="0">
                <a:solidFill>
                  <a:schemeClr val="bg1"/>
                </a:solidFill>
                <a:cs typeface="Arial" pitchFamily="34" charset="0"/>
              </a:rPr>
              <a:t>Pendaftaran</a:t>
            </a:r>
          </a:p>
          <a:p>
            <a:pPr marL="228600" indent="-228600">
              <a:buAutoNum type="arabicPeriod"/>
            </a:pPr>
            <a:r>
              <a:rPr lang="id-ID" altLang="ko-KR" sz="1200" dirty="0" smtClean="0">
                <a:solidFill>
                  <a:schemeClr val="bg1"/>
                </a:solidFill>
                <a:cs typeface="Arial" pitchFamily="34" charset="0"/>
              </a:rPr>
              <a:t>Seleksi atau Penyaringan</a:t>
            </a:r>
          </a:p>
          <a:p>
            <a:pPr lvl="1"/>
            <a:r>
              <a:rPr lang="id-ID" altLang="ko-KR" sz="1200" dirty="0" smtClean="0">
                <a:solidFill>
                  <a:schemeClr val="bg1"/>
                </a:solidFill>
                <a:cs typeface="Arial" pitchFamily="34" charset="0"/>
              </a:rPr>
              <a:t>Dalam </a:t>
            </a:r>
            <a:r>
              <a:rPr lang="id-ID" altLang="ko-KR" sz="1200" dirty="0">
                <a:solidFill>
                  <a:schemeClr val="bg1"/>
                </a:solidFill>
                <a:cs typeface="Arial" pitchFamily="34" charset="0"/>
              </a:rPr>
              <a:t>pengadaan tenaga kependidikan, penyaringan dilaksanakan melalui dua tahap yaitu: </a:t>
            </a:r>
            <a:endParaRPr lang="id-ID" altLang="ko-KR" sz="1200" dirty="0" smtClean="0">
              <a:solidFill>
                <a:schemeClr val="bg1"/>
              </a:solidFill>
              <a:cs typeface="Arial" pitchFamily="34" charset="0"/>
            </a:endParaRPr>
          </a:p>
          <a:p>
            <a:pPr marL="628650" lvl="1" indent="-171450">
              <a:buFontTx/>
              <a:buChar char="-"/>
            </a:pPr>
            <a:r>
              <a:rPr lang="id-ID" altLang="ko-KR" sz="1200" dirty="0" smtClean="0">
                <a:solidFill>
                  <a:schemeClr val="bg1"/>
                </a:solidFill>
                <a:cs typeface="Arial" pitchFamily="34" charset="0"/>
              </a:rPr>
              <a:t>Penyaringan </a:t>
            </a:r>
            <a:r>
              <a:rPr lang="id-ID" altLang="ko-KR" sz="1200" dirty="0">
                <a:solidFill>
                  <a:schemeClr val="bg1"/>
                </a:solidFill>
                <a:cs typeface="Arial" pitchFamily="34" charset="0"/>
              </a:rPr>
              <a:t>administrative </a:t>
            </a:r>
            <a:endParaRPr lang="id-ID" altLang="ko-KR" sz="1200" dirty="0" smtClean="0">
              <a:solidFill>
                <a:schemeClr val="bg1"/>
              </a:solidFill>
              <a:cs typeface="Arial" pitchFamily="34" charset="0"/>
            </a:endParaRPr>
          </a:p>
          <a:p>
            <a:pPr marL="628650" lvl="1" indent="-171450">
              <a:buFontTx/>
              <a:buChar char="-"/>
            </a:pPr>
            <a:r>
              <a:rPr lang="id-ID" altLang="ko-KR" sz="1200" dirty="0">
                <a:solidFill>
                  <a:schemeClr val="bg1"/>
                </a:solidFill>
                <a:cs typeface="Arial" pitchFamily="34" charset="0"/>
              </a:rPr>
              <a:t>Ujian atau </a:t>
            </a:r>
            <a:r>
              <a:rPr lang="id-ID" altLang="ko-KR" sz="1200" dirty="0" smtClean="0">
                <a:solidFill>
                  <a:schemeClr val="bg1"/>
                </a:solidFill>
                <a:cs typeface="Arial" pitchFamily="34" charset="0"/>
              </a:rPr>
              <a:t>tes </a:t>
            </a:r>
            <a:endParaRPr lang="id-ID" altLang="ko-KR" sz="1200" dirty="0">
              <a:solidFill>
                <a:schemeClr val="bg1"/>
              </a:solidFill>
              <a:cs typeface="Arial" pitchFamily="34" charset="0"/>
            </a:endParaRPr>
          </a:p>
          <a:p>
            <a:r>
              <a:rPr lang="id-ID" altLang="ko-KR" sz="1200" dirty="0" smtClean="0">
                <a:solidFill>
                  <a:schemeClr val="bg1"/>
                </a:solidFill>
                <a:cs typeface="Arial" pitchFamily="34" charset="0"/>
              </a:rPr>
              <a:t>4.  Pemeriksaan Medis</a:t>
            </a:r>
          </a:p>
          <a:p>
            <a:r>
              <a:rPr lang="id-ID" altLang="ko-KR" sz="1200" dirty="0" smtClean="0">
                <a:solidFill>
                  <a:schemeClr val="bg1"/>
                </a:solidFill>
                <a:cs typeface="Arial" pitchFamily="34" charset="0"/>
              </a:rPr>
              <a:t>5.  Pengumuman</a:t>
            </a:r>
          </a:p>
          <a:p>
            <a:endParaRPr lang="id-ID" altLang="ko-KR" sz="1200" dirty="0">
              <a:solidFill>
                <a:schemeClr val="bg1"/>
              </a:solidFill>
              <a:cs typeface="Arial" pitchFamily="34" charset="0"/>
            </a:endParaRPr>
          </a:p>
          <a:p>
            <a:endParaRPr lang="en-US" altLang="ko-KR" sz="1200" dirty="0">
              <a:solidFill>
                <a:schemeClr val="bg1"/>
              </a:solidFill>
              <a:cs typeface="Arial" pitchFamily="34" charset="0"/>
            </a:endParaRPr>
          </a:p>
        </p:txBody>
      </p:sp>
    </p:spTree>
    <p:extLst>
      <p:ext uri="{BB962C8B-B14F-4D97-AF65-F5344CB8AC3E}">
        <p14:creationId xmlns:p14="http://schemas.microsoft.com/office/powerpoint/2010/main" val="20422836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altLang="ko-KR" dirty="0" smtClean="0"/>
              <a:t>Proses Administrasi PTK</a:t>
            </a:r>
            <a:endParaRPr lang="ko-KR" altLang="en-US" dirty="0"/>
          </a:p>
        </p:txBody>
      </p:sp>
      <p:sp>
        <p:nvSpPr>
          <p:cNvPr id="3" name="TextBox 2"/>
          <p:cNvSpPr txBox="1"/>
          <p:nvPr/>
        </p:nvSpPr>
        <p:spPr>
          <a:xfrm>
            <a:off x="2195736" y="1197160"/>
            <a:ext cx="1816230" cy="338554"/>
          </a:xfrm>
          <a:prstGeom prst="rect">
            <a:avLst/>
          </a:prstGeom>
          <a:solidFill>
            <a:schemeClr val="accent2"/>
          </a:solidFill>
        </p:spPr>
        <p:txBody>
          <a:bodyPr wrap="square" rtlCol="0">
            <a:spAutoFit/>
          </a:bodyPr>
          <a:lstStyle/>
          <a:p>
            <a:pPr algn="ctr"/>
            <a:r>
              <a:rPr lang="id-ID" altLang="ko-KR" sz="1600" b="1" dirty="0" smtClean="0">
                <a:solidFill>
                  <a:srgbClr val="444342"/>
                </a:solidFill>
                <a:cs typeface="Arial" pitchFamily="34" charset="0"/>
              </a:rPr>
              <a:t>3. Penempatan</a:t>
            </a:r>
            <a:endParaRPr lang="ko-KR" altLang="en-US" sz="1600" b="1" dirty="0">
              <a:solidFill>
                <a:srgbClr val="444342"/>
              </a:solidFill>
              <a:cs typeface="Arial" pitchFamily="34" charset="0"/>
            </a:endParaRPr>
          </a:p>
        </p:txBody>
      </p:sp>
      <p:sp>
        <p:nvSpPr>
          <p:cNvPr id="4" name="Rectangle 3"/>
          <p:cNvSpPr/>
          <p:nvPr/>
        </p:nvSpPr>
        <p:spPr>
          <a:xfrm>
            <a:off x="3076132" y="1535714"/>
            <a:ext cx="45719" cy="360778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TextBox 4"/>
          <p:cNvSpPr txBox="1"/>
          <p:nvPr/>
        </p:nvSpPr>
        <p:spPr>
          <a:xfrm>
            <a:off x="4178052" y="1197160"/>
            <a:ext cx="4320480" cy="3785652"/>
          </a:xfrm>
          <a:prstGeom prst="rect">
            <a:avLst/>
          </a:prstGeom>
          <a:noFill/>
        </p:spPr>
        <p:txBody>
          <a:bodyPr wrap="square" rtlCol="0">
            <a:spAutoFit/>
          </a:bodyPr>
          <a:lstStyle/>
          <a:p>
            <a:r>
              <a:rPr lang="id-ID" altLang="ko-KR" sz="1200" dirty="0">
                <a:solidFill>
                  <a:schemeClr val="bg1"/>
                </a:solidFill>
                <a:cs typeface="Arial" pitchFamily="34" charset="0"/>
              </a:rPr>
              <a:t>Penempatan merupakan tindakan pengaturan atas seseorang untuk menempati suatu posisi atau jabatan. Meskipun tindakan penempatan ini mengandung unsur uji coba yang menyebabkan adanya tindakan penempatan kembali, namun pada dasarnya penempatan tenaga kependidikan merupakan tindakan yang menentukan keluaran</a:t>
            </a:r>
            <a:r>
              <a:rPr lang="id-ID" altLang="ko-KR" sz="1200" dirty="0" smtClean="0">
                <a:solidFill>
                  <a:schemeClr val="bg1"/>
                </a:solidFill>
                <a:cs typeface="Arial" pitchFamily="34" charset="0"/>
              </a:rPr>
              <a:t>.</a:t>
            </a:r>
          </a:p>
          <a:p>
            <a:endParaRPr lang="id-ID" altLang="ko-KR" sz="1200" dirty="0">
              <a:solidFill>
                <a:schemeClr val="bg1"/>
              </a:solidFill>
              <a:cs typeface="Arial" pitchFamily="34" charset="0"/>
            </a:endParaRPr>
          </a:p>
          <a:p>
            <a:r>
              <a:rPr lang="id-ID" altLang="ko-KR" sz="1200" dirty="0">
                <a:solidFill>
                  <a:schemeClr val="bg1"/>
                </a:solidFill>
                <a:cs typeface="Arial" pitchFamily="34" charset="0"/>
              </a:rPr>
              <a:t>Dalam konteks penempatan ini, adanya mutasi (perpindahan pegawai) dari satu daerah ke daerah lain atau dari satu bidang kerja ke bidang kerja yang lain dapat dilakukan dengan memperhatikan kebutuhan. </a:t>
            </a:r>
            <a:endParaRPr lang="id-ID" altLang="ko-KR" sz="1200" dirty="0" smtClean="0">
              <a:solidFill>
                <a:schemeClr val="bg1"/>
              </a:solidFill>
              <a:cs typeface="Arial" pitchFamily="34" charset="0"/>
            </a:endParaRPr>
          </a:p>
          <a:p>
            <a:endParaRPr lang="id-ID" altLang="ko-KR" sz="1200" dirty="0">
              <a:solidFill>
                <a:schemeClr val="bg1"/>
              </a:solidFill>
              <a:cs typeface="Arial" pitchFamily="34" charset="0"/>
            </a:endParaRPr>
          </a:p>
          <a:p>
            <a:r>
              <a:rPr lang="id-ID" altLang="ko-KR" sz="1200" dirty="0" smtClean="0">
                <a:solidFill>
                  <a:schemeClr val="bg1"/>
                </a:solidFill>
                <a:cs typeface="Arial" pitchFamily="34" charset="0"/>
              </a:rPr>
              <a:t>Jadi</a:t>
            </a:r>
            <a:r>
              <a:rPr lang="id-ID" altLang="ko-KR" sz="1200" dirty="0">
                <a:solidFill>
                  <a:schemeClr val="bg1"/>
                </a:solidFill>
                <a:cs typeface="Arial" pitchFamily="34" charset="0"/>
              </a:rPr>
              <a:t>, dapat disimpulkan bahwa penempatan adalah proses penanganan pegawai baru yang sudah melaksanakan pendaftaran ulang untuk diberitahu pada bagian seksi mana mereka ditempatkan. Penetapan atas calon-calon yang diterima  dapat diputuskan oleh atasan langsung atau oleh bagian personalia/kepegawaian.</a:t>
            </a:r>
          </a:p>
          <a:p>
            <a:endParaRPr lang="en-US" altLang="ko-KR" sz="1200" dirty="0">
              <a:solidFill>
                <a:schemeClr val="bg1"/>
              </a:solidFill>
              <a:cs typeface="Arial" pitchFamily="34" charset="0"/>
            </a:endParaRPr>
          </a:p>
        </p:txBody>
      </p:sp>
    </p:spTree>
    <p:extLst>
      <p:ext uri="{BB962C8B-B14F-4D97-AF65-F5344CB8AC3E}">
        <p14:creationId xmlns:p14="http://schemas.microsoft.com/office/powerpoint/2010/main" val="31783511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altLang="ko-KR" dirty="0" smtClean="0"/>
              <a:t>Proses Administrasi PTK</a:t>
            </a:r>
            <a:endParaRPr lang="ko-KR" altLang="en-US" dirty="0"/>
          </a:p>
        </p:txBody>
      </p:sp>
      <p:sp>
        <p:nvSpPr>
          <p:cNvPr id="3" name="TextBox 2"/>
          <p:cNvSpPr txBox="1"/>
          <p:nvPr/>
        </p:nvSpPr>
        <p:spPr>
          <a:xfrm>
            <a:off x="2195736" y="1197160"/>
            <a:ext cx="1816230" cy="338554"/>
          </a:xfrm>
          <a:prstGeom prst="rect">
            <a:avLst/>
          </a:prstGeom>
          <a:solidFill>
            <a:schemeClr val="accent2"/>
          </a:solidFill>
        </p:spPr>
        <p:txBody>
          <a:bodyPr wrap="square" rtlCol="0">
            <a:spAutoFit/>
          </a:bodyPr>
          <a:lstStyle/>
          <a:p>
            <a:pPr algn="ctr"/>
            <a:r>
              <a:rPr lang="id-ID" altLang="ko-KR" sz="1600" b="1" dirty="0" smtClean="0">
                <a:solidFill>
                  <a:srgbClr val="444342"/>
                </a:solidFill>
                <a:cs typeface="Arial" pitchFamily="34" charset="0"/>
              </a:rPr>
              <a:t>4. Orientasi</a:t>
            </a:r>
            <a:endParaRPr lang="ko-KR" altLang="en-US" sz="1600" b="1" dirty="0">
              <a:solidFill>
                <a:srgbClr val="444342"/>
              </a:solidFill>
              <a:cs typeface="Arial" pitchFamily="34" charset="0"/>
            </a:endParaRPr>
          </a:p>
        </p:txBody>
      </p:sp>
      <p:sp>
        <p:nvSpPr>
          <p:cNvPr id="4" name="Rectangle 3"/>
          <p:cNvSpPr/>
          <p:nvPr/>
        </p:nvSpPr>
        <p:spPr>
          <a:xfrm>
            <a:off x="3076132" y="1535714"/>
            <a:ext cx="45719" cy="360778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TextBox 4"/>
          <p:cNvSpPr txBox="1"/>
          <p:nvPr/>
        </p:nvSpPr>
        <p:spPr>
          <a:xfrm>
            <a:off x="4178052" y="1197160"/>
            <a:ext cx="4320480" cy="2123658"/>
          </a:xfrm>
          <a:prstGeom prst="rect">
            <a:avLst/>
          </a:prstGeom>
          <a:noFill/>
        </p:spPr>
        <p:txBody>
          <a:bodyPr wrap="square" rtlCol="0">
            <a:spAutoFit/>
          </a:bodyPr>
          <a:lstStyle/>
          <a:p>
            <a:r>
              <a:rPr lang="id-ID" altLang="ko-KR" sz="1200" dirty="0">
                <a:solidFill>
                  <a:schemeClr val="bg1"/>
                </a:solidFill>
                <a:cs typeface="Arial" pitchFamily="34" charset="0"/>
              </a:rPr>
              <a:t>Orientasi merupakan upaya memperkenalkan seorang tenaga kependidikan yang baru terhadap situasi dan kondisi pekerjaan atau jabatannya</a:t>
            </a:r>
            <a:r>
              <a:rPr lang="id-ID" altLang="ko-KR" sz="1200" dirty="0" smtClean="0">
                <a:solidFill>
                  <a:schemeClr val="bg1"/>
                </a:solidFill>
                <a:cs typeface="Arial" pitchFamily="34" charset="0"/>
              </a:rPr>
              <a:t>.</a:t>
            </a:r>
          </a:p>
          <a:p>
            <a:endParaRPr lang="id-ID" altLang="ko-KR" sz="1200" dirty="0">
              <a:solidFill>
                <a:schemeClr val="bg1"/>
              </a:solidFill>
              <a:cs typeface="Arial" pitchFamily="34" charset="0"/>
            </a:endParaRPr>
          </a:p>
          <a:p>
            <a:r>
              <a:rPr lang="en-US" altLang="ko-KR" sz="1200" dirty="0" err="1">
                <a:solidFill>
                  <a:schemeClr val="bg1"/>
                </a:solidFill>
                <a:cs typeface="Arial" pitchFamily="34" charset="0"/>
              </a:rPr>
              <a:t>Orientasi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bertujuan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untuk</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mempercepat</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masa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adaptasi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sehingga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tenaga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kependidikan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baru</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dapat</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bekerja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lebih</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cepat</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lebih</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baik</a:t>
            </a:r>
            <a:r>
              <a:rPr lang="en-US" altLang="ko-KR" sz="1200" dirty="0" smtClean="0">
                <a:solidFill>
                  <a:schemeClr val="bg1"/>
                </a:solidFill>
                <a:cs typeface="Arial" pitchFamily="34" charset="0"/>
              </a:rPr>
              <a:t>.</a:t>
            </a:r>
            <a:endParaRPr lang="id-ID" altLang="ko-KR" sz="1200" dirty="0" smtClean="0">
              <a:solidFill>
                <a:schemeClr val="bg1"/>
              </a:solidFill>
              <a:cs typeface="Arial" pitchFamily="34" charset="0"/>
            </a:endParaRPr>
          </a:p>
          <a:p>
            <a:endParaRPr lang="id-ID" altLang="ko-KR" sz="1200" dirty="0">
              <a:solidFill>
                <a:schemeClr val="bg1"/>
              </a:solidFill>
              <a:cs typeface="Arial" pitchFamily="34" charset="0"/>
            </a:endParaRPr>
          </a:p>
          <a:p>
            <a:r>
              <a:rPr lang="en-US" altLang="ko-KR" sz="1200" dirty="0">
                <a:solidFill>
                  <a:schemeClr val="bg1"/>
                </a:solidFill>
                <a:cs typeface="Arial" pitchFamily="34" charset="0"/>
              </a:rPr>
              <a:t>Program </a:t>
            </a:r>
            <a:r>
              <a:rPr lang="en-US" altLang="ko-KR" sz="1200" dirty="0" err="1">
                <a:solidFill>
                  <a:schemeClr val="bg1"/>
                </a:solidFill>
                <a:cs typeface="Arial" pitchFamily="34" charset="0"/>
              </a:rPr>
              <a:t>orientasi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sering</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juga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disebut</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dengan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induksi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yakni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memperkenalkan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para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pegawai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dengan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peranan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atau</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kedudukan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mereka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dengan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organisasi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pegawai</a:t>
            </a:r>
            <a:r>
              <a:rPr lang="en-US" altLang="ko-KR" sz="1200" dirty="0">
                <a:solidFill>
                  <a:schemeClr val="bg1"/>
                </a:solidFill>
                <a:cs typeface="Arial" pitchFamily="34" charset="0"/>
              </a:rPr>
              <a:t> lain.</a:t>
            </a:r>
          </a:p>
        </p:txBody>
      </p:sp>
    </p:spTree>
    <p:extLst>
      <p:ext uri="{BB962C8B-B14F-4D97-AF65-F5344CB8AC3E}">
        <p14:creationId xmlns:p14="http://schemas.microsoft.com/office/powerpoint/2010/main" val="1105994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altLang="ko-KR" dirty="0" smtClean="0"/>
              <a:t>Kesejahteraan PTK</a:t>
            </a:r>
            <a:endParaRPr lang="ko-KR" altLang="en-US" dirty="0"/>
          </a:p>
        </p:txBody>
      </p:sp>
      <p:grpSp>
        <p:nvGrpSpPr>
          <p:cNvPr id="8" name="Group 7"/>
          <p:cNvGrpSpPr/>
          <p:nvPr/>
        </p:nvGrpSpPr>
        <p:grpSpPr>
          <a:xfrm>
            <a:off x="993726" y="1712459"/>
            <a:ext cx="2227202" cy="2365286"/>
            <a:chOff x="993726" y="1566850"/>
            <a:chExt cx="2227202" cy="2365286"/>
          </a:xfrm>
        </p:grpSpPr>
        <p:sp>
          <p:nvSpPr>
            <p:cNvPr id="4" name="Rectangle 3"/>
            <p:cNvSpPr/>
            <p:nvPr/>
          </p:nvSpPr>
          <p:spPr>
            <a:xfrm>
              <a:off x="993726" y="2012949"/>
              <a:ext cx="2227202" cy="1919187"/>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Oval 4"/>
            <p:cNvSpPr/>
            <p:nvPr/>
          </p:nvSpPr>
          <p:spPr>
            <a:xfrm>
              <a:off x="1683824" y="1566850"/>
              <a:ext cx="847006" cy="8470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grpSp>
        <p:nvGrpSpPr>
          <p:cNvPr id="11" name="Group 10"/>
          <p:cNvGrpSpPr/>
          <p:nvPr/>
        </p:nvGrpSpPr>
        <p:grpSpPr>
          <a:xfrm>
            <a:off x="3462033" y="1712459"/>
            <a:ext cx="2227202" cy="2353988"/>
            <a:chOff x="3462033" y="1566850"/>
            <a:chExt cx="2227202" cy="2353988"/>
          </a:xfrm>
        </p:grpSpPr>
        <p:sp>
          <p:nvSpPr>
            <p:cNvPr id="6" name="Rectangle 5"/>
            <p:cNvSpPr/>
            <p:nvPr/>
          </p:nvSpPr>
          <p:spPr>
            <a:xfrm>
              <a:off x="3462033" y="2001651"/>
              <a:ext cx="2227202" cy="1919187"/>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9" name="Oval 8"/>
            <p:cNvSpPr/>
            <p:nvPr/>
          </p:nvSpPr>
          <p:spPr>
            <a:xfrm>
              <a:off x="4148497" y="1566850"/>
              <a:ext cx="847006" cy="8470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12" name="Group 11"/>
          <p:cNvGrpSpPr/>
          <p:nvPr/>
        </p:nvGrpSpPr>
        <p:grpSpPr>
          <a:xfrm>
            <a:off x="5930340" y="1712459"/>
            <a:ext cx="2227202" cy="2342690"/>
            <a:chOff x="5930340" y="1566850"/>
            <a:chExt cx="2227202" cy="2342690"/>
          </a:xfrm>
        </p:grpSpPr>
        <p:sp>
          <p:nvSpPr>
            <p:cNvPr id="7" name="Rectangle 6"/>
            <p:cNvSpPr/>
            <p:nvPr/>
          </p:nvSpPr>
          <p:spPr>
            <a:xfrm>
              <a:off x="5930340" y="1990353"/>
              <a:ext cx="2227202" cy="1919187"/>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0" name="Oval 9"/>
            <p:cNvSpPr/>
            <p:nvPr/>
          </p:nvSpPr>
          <p:spPr>
            <a:xfrm>
              <a:off x="6620438" y="1566850"/>
              <a:ext cx="847006" cy="8470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
        <p:nvSpPr>
          <p:cNvPr id="14" name="Block Arc 14"/>
          <p:cNvSpPr/>
          <p:nvPr/>
        </p:nvSpPr>
        <p:spPr>
          <a:xfrm rot="16200000">
            <a:off x="6840558" y="1926049"/>
            <a:ext cx="442130" cy="442421"/>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 name="Rectangle 36"/>
          <p:cNvSpPr/>
          <p:nvPr/>
        </p:nvSpPr>
        <p:spPr>
          <a:xfrm>
            <a:off x="1924536" y="2011399"/>
            <a:ext cx="365579" cy="305595"/>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Rounded Rectangle 25"/>
          <p:cNvSpPr/>
          <p:nvPr/>
        </p:nvSpPr>
        <p:spPr>
          <a:xfrm>
            <a:off x="4338715" y="1965001"/>
            <a:ext cx="466569" cy="341921"/>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TextBox 18"/>
          <p:cNvSpPr txBox="1"/>
          <p:nvPr/>
        </p:nvSpPr>
        <p:spPr>
          <a:xfrm>
            <a:off x="1198800" y="3000118"/>
            <a:ext cx="1817049" cy="338554"/>
          </a:xfrm>
          <a:prstGeom prst="rect">
            <a:avLst/>
          </a:prstGeom>
          <a:noFill/>
        </p:spPr>
        <p:txBody>
          <a:bodyPr wrap="square" rtlCol="0">
            <a:spAutoFit/>
          </a:bodyPr>
          <a:lstStyle/>
          <a:p>
            <a:pPr algn="ctr"/>
            <a:r>
              <a:rPr lang="en-US" altLang="ko-KR" sz="1600" b="1" dirty="0" err="1" smtClean="0">
                <a:solidFill>
                  <a:schemeClr val="bg1"/>
                </a:solidFill>
                <a:cs typeface="Arial" pitchFamily="34" charset="0"/>
              </a:rPr>
              <a:t>Gaji</a:t>
            </a:r>
            <a:r>
              <a:rPr lang="en-US" altLang="ko-KR" sz="1400" b="1" dirty="0" smtClean="0">
                <a:solidFill>
                  <a:schemeClr val="bg1"/>
                </a:solidFill>
                <a:cs typeface="Arial" pitchFamily="34" charset="0"/>
              </a:rPr>
              <a:t> </a:t>
            </a:r>
            <a:endParaRPr lang="ko-KR" altLang="en-US" sz="1400" b="1" dirty="0">
              <a:solidFill>
                <a:schemeClr val="bg1"/>
              </a:solidFill>
              <a:cs typeface="Arial" pitchFamily="34" charset="0"/>
            </a:endParaRPr>
          </a:p>
        </p:txBody>
      </p:sp>
      <p:sp>
        <p:nvSpPr>
          <p:cNvPr id="22" name="TextBox 21"/>
          <p:cNvSpPr txBox="1"/>
          <p:nvPr/>
        </p:nvSpPr>
        <p:spPr>
          <a:xfrm>
            <a:off x="3663474" y="3015506"/>
            <a:ext cx="1817049" cy="338554"/>
          </a:xfrm>
          <a:prstGeom prst="rect">
            <a:avLst/>
          </a:prstGeom>
          <a:noFill/>
        </p:spPr>
        <p:txBody>
          <a:bodyPr wrap="square" rtlCol="0">
            <a:spAutoFit/>
          </a:bodyPr>
          <a:lstStyle/>
          <a:p>
            <a:pPr algn="ctr"/>
            <a:r>
              <a:rPr lang="id-ID" altLang="ko-KR" sz="1600" b="1" dirty="0" smtClean="0">
                <a:solidFill>
                  <a:schemeClr val="bg1"/>
                </a:solidFill>
                <a:cs typeface="Arial" pitchFamily="34" charset="0"/>
              </a:rPr>
              <a:t>Tunjangan</a:t>
            </a:r>
            <a:endParaRPr lang="ko-KR" altLang="en-US" sz="1600" b="1" dirty="0">
              <a:solidFill>
                <a:schemeClr val="bg1"/>
              </a:solidFill>
              <a:cs typeface="Arial" pitchFamily="34" charset="0"/>
            </a:endParaRPr>
          </a:p>
        </p:txBody>
      </p:sp>
      <p:sp>
        <p:nvSpPr>
          <p:cNvPr id="25" name="TextBox 24"/>
          <p:cNvSpPr txBox="1"/>
          <p:nvPr/>
        </p:nvSpPr>
        <p:spPr>
          <a:xfrm>
            <a:off x="6135415" y="2964262"/>
            <a:ext cx="1817049" cy="338554"/>
          </a:xfrm>
          <a:prstGeom prst="rect">
            <a:avLst/>
          </a:prstGeom>
          <a:noFill/>
        </p:spPr>
        <p:txBody>
          <a:bodyPr wrap="square" rtlCol="0">
            <a:spAutoFit/>
          </a:bodyPr>
          <a:lstStyle/>
          <a:p>
            <a:pPr algn="ctr"/>
            <a:r>
              <a:rPr lang="id-ID" altLang="ko-KR" sz="1600" b="1" dirty="0" smtClean="0">
                <a:solidFill>
                  <a:schemeClr val="bg1"/>
                </a:solidFill>
                <a:cs typeface="Arial" pitchFamily="34" charset="0"/>
              </a:rPr>
              <a:t>Penghargaan</a:t>
            </a:r>
            <a:endParaRPr lang="ko-KR" altLang="en-US" sz="1600" b="1" dirty="0">
              <a:solidFill>
                <a:schemeClr val="bg1"/>
              </a:solidFill>
              <a:cs typeface="Arial" pitchFamily="34" charset="0"/>
            </a:endParaRPr>
          </a:p>
        </p:txBody>
      </p:sp>
    </p:spTree>
    <p:extLst>
      <p:ext uri="{BB962C8B-B14F-4D97-AF65-F5344CB8AC3E}">
        <p14:creationId xmlns:p14="http://schemas.microsoft.com/office/powerpoint/2010/main" val="5429934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altLang="ko-KR" dirty="0" smtClean="0"/>
              <a:t>Proses Administrasi PTK</a:t>
            </a:r>
            <a:endParaRPr lang="ko-KR" altLang="en-US" dirty="0"/>
          </a:p>
        </p:txBody>
      </p:sp>
      <p:sp>
        <p:nvSpPr>
          <p:cNvPr id="3" name="TextBox 2"/>
          <p:cNvSpPr txBox="1"/>
          <p:nvPr/>
        </p:nvSpPr>
        <p:spPr>
          <a:xfrm>
            <a:off x="2195736" y="1197160"/>
            <a:ext cx="1816230" cy="338554"/>
          </a:xfrm>
          <a:prstGeom prst="rect">
            <a:avLst/>
          </a:prstGeom>
          <a:solidFill>
            <a:schemeClr val="accent2"/>
          </a:solidFill>
        </p:spPr>
        <p:txBody>
          <a:bodyPr wrap="square" rtlCol="0">
            <a:spAutoFit/>
          </a:bodyPr>
          <a:lstStyle/>
          <a:p>
            <a:pPr algn="ctr"/>
            <a:r>
              <a:rPr lang="id-ID" altLang="ko-KR" sz="1600" b="1" dirty="0" smtClean="0">
                <a:solidFill>
                  <a:srgbClr val="444342"/>
                </a:solidFill>
                <a:cs typeface="Arial" pitchFamily="34" charset="0"/>
              </a:rPr>
              <a:t>Gaji</a:t>
            </a:r>
            <a:endParaRPr lang="ko-KR" altLang="en-US" sz="1600" b="1" dirty="0">
              <a:solidFill>
                <a:srgbClr val="444342"/>
              </a:solidFill>
              <a:cs typeface="Arial" pitchFamily="34" charset="0"/>
            </a:endParaRPr>
          </a:p>
        </p:txBody>
      </p:sp>
      <p:sp>
        <p:nvSpPr>
          <p:cNvPr id="4" name="Rectangle 3"/>
          <p:cNvSpPr/>
          <p:nvPr/>
        </p:nvSpPr>
        <p:spPr>
          <a:xfrm>
            <a:off x="3076132" y="1535714"/>
            <a:ext cx="45719" cy="360778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TextBox 4"/>
          <p:cNvSpPr txBox="1"/>
          <p:nvPr/>
        </p:nvSpPr>
        <p:spPr>
          <a:xfrm>
            <a:off x="4178052" y="1197160"/>
            <a:ext cx="4320480" cy="2308324"/>
          </a:xfrm>
          <a:prstGeom prst="rect">
            <a:avLst/>
          </a:prstGeom>
          <a:noFill/>
        </p:spPr>
        <p:txBody>
          <a:bodyPr wrap="square" rtlCol="0">
            <a:spAutoFit/>
          </a:bodyPr>
          <a:lstStyle/>
          <a:p>
            <a:r>
              <a:rPr lang="id-ID" altLang="ko-KR" sz="1200" dirty="0">
                <a:solidFill>
                  <a:schemeClr val="bg1"/>
                </a:solidFill>
                <a:cs typeface="Arial" pitchFamily="34" charset="0"/>
              </a:rPr>
              <a:t>Di dalam UU Nomor 14 Tahun 2005 tentang Guru dan Dosen dinyatakan bahwa yang dimaksud dengan gaji adalah hak yang diterima oleh guru atau dosen atas pekerjaannnya dari penyelenggaraan pendidikan atau satuan pendidikan dalam bentuk financial secara berkala sesuai dengan peraturan perundangundangan</a:t>
            </a:r>
            <a:r>
              <a:rPr lang="id-ID" altLang="ko-KR" sz="1200" dirty="0" smtClean="0">
                <a:solidFill>
                  <a:schemeClr val="bg1"/>
                </a:solidFill>
                <a:cs typeface="Arial" pitchFamily="34" charset="0"/>
              </a:rPr>
              <a:t>.</a:t>
            </a:r>
          </a:p>
          <a:p>
            <a:endParaRPr lang="id-ID" altLang="ko-KR" sz="1200" dirty="0">
              <a:solidFill>
                <a:schemeClr val="bg1"/>
              </a:solidFill>
              <a:cs typeface="Arial" pitchFamily="34" charset="0"/>
            </a:endParaRPr>
          </a:p>
          <a:p>
            <a:r>
              <a:rPr lang="en-US" altLang="ko-KR" sz="1200" dirty="0" err="1">
                <a:solidFill>
                  <a:schemeClr val="bg1"/>
                </a:solidFill>
                <a:cs typeface="Arial" pitchFamily="34" charset="0"/>
              </a:rPr>
              <a:t>Selain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diberi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gaji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pokok</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seorang</a:t>
            </a:r>
            <a:r>
              <a:rPr lang="en-US" altLang="ko-KR" sz="1200" dirty="0">
                <a:solidFill>
                  <a:schemeClr val="bg1"/>
                </a:solidFill>
                <a:cs typeface="Arial" pitchFamily="34" charset="0"/>
              </a:rPr>
              <a:t> PNS (</a:t>
            </a:r>
            <a:r>
              <a:rPr lang="en-US" altLang="ko-KR" sz="1200" dirty="0" err="1">
                <a:solidFill>
                  <a:schemeClr val="bg1"/>
                </a:solidFill>
                <a:cs typeface="Arial" pitchFamily="34" charset="0"/>
              </a:rPr>
              <a:t>termasuk</a:t>
            </a:r>
            <a:r>
              <a:rPr lang="en-US" altLang="ko-KR" sz="1200" dirty="0">
                <a:solidFill>
                  <a:schemeClr val="bg1"/>
                </a:solidFill>
                <a:cs typeface="Arial" pitchFamily="34" charset="0"/>
              </a:rPr>
              <a:t> guru) </a:t>
            </a:r>
            <a:r>
              <a:rPr lang="en-US" altLang="ko-KR" sz="1200" dirty="0" err="1">
                <a:solidFill>
                  <a:schemeClr val="bg1"/>
                </a:solidFill>
                <a:cs typeface="Arial" pitchFamily="34" charset="0"/>
              </a:rPr>
              <a:t>akan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mendapat</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kenaikan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gaji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berkala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apabila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telah</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memenuhi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persyaratan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seperti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telah</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mencapai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masa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kerja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golongan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penilaian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pelaksanaan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pekerjaan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sekurang-kurangnya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cukup</a:t>
            </a:r>
            <a:r>
              <a:rPr lang="en-US" altLang="ko-KR" sz="1200" dirty="0">
                <a:solidFill>
                  <a:schemeClr val="bg1"/>
                </a:solidFill>
                <a:cs typeface="Arial" pitchFamily="34" charset="0"/>
              </a:rPr>
              <a:t>. </a:t>
            </a:r>
          </a:p>
        </p:txBody>
      </p:sp>
    </p:spTree>
    <p:extLst>
      <p:ext uri="{BB962C8B-B14F-4D97-AF65-F5344CB8AC3E}">
        <p14:creationId xmlns:p14="http://schemas.microsoft.com/office/powerpoint/2010/main" val="321726262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15">
      <a:dk1>
        <a:sysClr val="windowText" lastClr="000000"/>
      </a:dk1>
      <a:lt1>
        <a:sysClr val="window" lastClr="FFFFFF"/>
      </a:lt1>
      <a:dk2>
        <a:srgbClr val="1F497D"/>
      </a:dk2>
      <a:lt2>
        <a:srgbClr val="EEECE1"/>
      </a:lt2>
      <a:accent1>
        <a:srgbClr val="444342"/>
      </a:accent1>
      <a:accent2>
        <a:srgbClr val="FFC000"/>
      </a:accent2>
      <a:accent3>
        <a:srgbClr val="444342"/>
      </a:accent3>
      <a:accent4>
        <a:srgbClr val="FFC000"/>
      </a:accent4>
      <a:accent5>
        <a:srgbClr val="444342"/>
      </a:accent5>
      <a:accent6>
        <a:srgbClr val="FFC000"/>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5">
      <a:dk1>
        <a:sysClr val="windowText" lastClr="000000"/>
      </a:dk1>
      <a:lt1>
        <a:sysClr val="window" lastClr="FFFFFF"/>
      </a:lt1>
      <a:dk2>
        <a:srgbClr val="1F497D"/>
      </a:dk2>
      <a:lt2>
        <a:srgbClr val="EEECE1"/>
      </a:lt2>
      <a:accent1>
        <a:srgbClr val="444342"/>
      </a:accent1>
      <a:accent2>
        <a:srgbClr val="FFC000"/>
      </a:accent2>
      <a:accent3>
        <a:srgbClr val="444342"/>
      </a:accent3>
      <a:accent4>
        <a:srgbClr val="FFC000"/>
      </a:accent4>
      <a:accent5>
        <a:srgbClr val="444342"/>
      </a:accent5>
      <a:accent6>
        <a:srgbClr val="FFC000"/>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5">
      <a:dk1>
        <a:sysClr val="windowText" lastClr="000000"/>
      </a:dk1>
      <a:lt1>
        <a:sysClr val="window" lastClr="FFFFFF"/>
      </a:lt1>
      <a:dk2>
        <a:srgbClr val="1F497D"/>
      </a:dk2>
      <a:lt2>
        <a:srgbClr val="EEECE1"/>
      </a:lt2>
      <a:accent1>
        <a:srgbClr val="444342"/>
      </a:accent1>
      <a:accent2>
        <a:srgbClr val="FFC000"/>
      </a:accent2>
      <a:accent3>
        <a:srgbClr val="444342"/>
      </a:accent3>
      <a:accent4>
        <a:srgbClr val="FFC000"/>
      </a:accent4>
      <a:accent5>
        <a:srgbClr val="444342"/>
      </a:accent5>
      <a:accent6>
        <a:srgbClr val="FFC000"/>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2011</TotalTime>
  <Words>685</Words>
  <Application>Microsoft Office PowerPoint</Application>
  <PresentationFormat>On-screen Show (16:9)</PresentationFormat>
  <Paragraphs>85</Paragraphs>
  <Slides>13</Slides>
  <Notes>0</Notes>
  <HiddenSlides>0</HiddenSlides>
  <MMClips>0</MMClips>
  <ScaleCrop>false</ScaleCrop>
  <HeadingPairs>
    <vt:vector size="4" baseType="variant">
      <vt:variant>
        <vt:lpstr>Theme</vt:lpstr>
      </vt:variant>
      <vt:variant>
        <vt:i4>3</vt:i4>
      </vt:variant>
      <vt:variant>
        <vt:lpstr>Slide Titles</vt:lpstr>
      </vt:variant>
      <vt:variant>
        <vt:i4>13</vt:i4>
      </vt:variant>
    </vt:vector>
  </HeadingPairs>
  <TitlesOfParts>
    <vt:vector size="16" baseType="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Windows 10</cp:lastModifiedBy>
  <cp:revision>94</cp:revision>
  <dcterms:created xsi:type="dcterms:W3CDTF">2016-12-05T23:26:54Z</dcterms:created>
  <dcterms:modified xsi:type="dcterms:W3CDTF">2022-09-22T02:28:35Z</dcterms:modified>
</cp:coreProperties>
</file>