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4" r:id="rId5"/>
    <p:sldId id="271" r:id="rId6"/>
    <p:sldId id="310" r:id="rId7"/>
    <p:sldId id="288" r:id="rId8"/>
    <p:sldId id="281" r:id="rId9"/>
    <p:sldId id="321" r:id="rId10"/>
    <p:sldId id="286" r:id="rId11"/>
    <p:sldId id="277" r:id="rId12"/>
    <p:sldId id="287" r:id="rId13"/>
    <p:sldId id="323" r:id="rId14"/>
    <p:sldId id="291" r:id="rId15"/>
    <p:sldId id="322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92" y="77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727475" y="3850418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M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otamyz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2400" b="1" spc="600" dirty="0">
                <a:solidFill>
                  <a:schemeClr val="accent2"/>
                </a:solidFill>
                <a:cs typeface="Arial" pitchFamily="34" charset="0"/>
              </a:rPr>
              <a:t>C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om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6A256712-DA33-403D-B8C2-77860E1CFEBE}"/>
              </a:ext>
            </a:extLst>
          </p:cNvPr>
          <p:cNvSpPr txBox="1"/>
          <p:nvPr/>
        </p:nvSpPr>
        <p:spPr>
          <a:xfrm>
            <a:off x="589594" y="6315432"/>
            <a:ext cx="1160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Supervised by / Dr. Ragab El Sehiemy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589594" y="677516"/>
            <a:ext cx="68425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Motamyz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7C9A1-DB1E-47F5-8D37-AF167391C79D}"/>
              </a:ext>
            </a:extLst>
          </p:cNvPr>
          <p:cNvSpPr txBox="1"/>
          <p:nvPr/>
        </p:nvSpPr>
        <p:spPr>
          <a:xfrm>
            <a:off x="589677" y="1681607"/>
            <a:ext cx="684248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Engineering Projects Management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D719-CC11-458B-B803-53D5D3D4A61C}"/>
              </a:ext>
            </a:extLst>
          </p:cNvPr>
          <p:cNvSpPr/>
          <p:nvPr/>
        </p:nvSpPr>
        <p:spPr>
          <a:xfrm>
            <a:off x="2785243" y="2680136"/>
            <a:ext cx="8954814" cy="369964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5D0DB39D-3C91-41FA-9758-5FC098D5758B}"/>
              </a:ext>
            </a:extLst>
          </p:cNvPr>
          <p:cNvSpPr/>
          <p:nvPr/>
        </p:nvSpPr>
        <p:spPr>
          <a:xfrm rot="10800000">
            <a:off x="3908291" y="3101523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타원 41">
            <a:extLst>
              <a:ext uri="{FF2B5EF4-FFF2-40B4-BE49-F238E27FC236}">
                <a16:creationId xmlns:a16="http://schemas.microsoft.com/office/drawing/2014/main" id="{CE5877CC-185D-406A-BC36-BC7330DB6672}"/>
              </a:ext>
            </a:extLst>
          </p:cNvPr>
          <p:cNvSpPr/>
          <p:nvPr/>
        </p:nvSpPr>
        <p:spPr>
          <a:xfrm rot="10800000">
            <a:off x="3823877" y="3017109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3CFDB70C-4BC5-48DD-AC80-15C7FCF91950}"/>
              </a:ext>
            </a:extLst>
          </p:cNvPr>
          <p:cNvSpPr/>
          <p:nvPr/>
        </p:nvSpPr>
        <p:spPr>
          <a:xfrm rot="10800000">
            <a:off x="6707204" y="3101411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타원 44">
            <a:extLst>
              <a:ext uri="{FF2B5EF4-FFF2-40B4-BE49-F238E27FC236}">
                <a16:creationId xmlns:a16="http://schemas.microsoft.com/office/drawing/2014/main" id="{953C5F84-56FF-4E10-8B95-B547E783A3A6}"/>
              </a:ext>
            </a:extLst>
          </p:cNvPr>
          <p:cNvSpPr/>
          <p:nvPr/>
        </p:nvSpPr>
        <p:spPr>
          <a:xfrm rot="10800000">
            <a:off x="6622790" y="3016997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D8B90BCB-B86E-4301-8A93-9003A45AA893}"/>
              </a:ext>
            </a:extLst>
          </p:cNvPr>
          <p:cNvSpPr/>
          <p:nvPr/>
        </p:nvSpPr>
        <p:spPr>
          <a:xfrm rot="10800000">
            <a:off x="9506117" y="3101299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8" name="타원 47">
            <a:extLst>
              <a:ext uri="{FF2B5EF4-FFF2-40B4-BE49-F238E27FC236}">
                <a16:creationId xmlns:a16="http://schemas.microsoft.com/office/drawing/2014/main" id="{B0AE282C-3CB0-4008-B4C8-3FE06BFCCF5B}"/>
              </a:ext>
            </a:extLst>
          </p:cNvPr>
          <p:cNvSpPr/>
          <p:nvPr/>
        </p:nvSpPr>
        <p:spPr>
          <a:xfrm rot="10800000">
            <a:off x="9421703" y="3016885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cxnSp>
        <p:nvCxnSpPr>
          <p:cNvPr id="11" name="직선 연결선 55">
            <a:extLst>
              <a:ext uri="{FF2B5EF4-FFF2-40B4-BE49-F238E27FC236}">
                <a16:creationId xmlns:a16="http://schemas.microsoft.com/office/drawing/2014/main" id="{CECE6F17-DCCE-41CB-BD61-36BE29F0CBA0}"/>
              </a:ext>
            </a:extLst>
          </p:cNvPr>
          <p:cNvCxnSpPr/>
          <p:nvPr/>
        </p:nvCxnSpPr>
        <p:spPr>
          <a:xfrm rot="10800000">
            <a:off x="5343002" y="3562043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56">
            <a:extLst>
              <a:ext uri="{FF2B5EF4-FFF2-40B4-BE49-F238E27FC236}">
                <a16:creationId xmlns:a16="http://schemas.microsoft.com/office/drawing/2014/main" id="{8CD777BF-4F0D-487F-B9EE-D8EDE7515062}"/>
              </a:ext>
            </a:extLst>
          </p:cNvPr>
          <p:cNvCxnSpPr/>
          <p:nvPr/>
        </p:nvCxnSpPr>
        <p:spPr>
          <a:xfrm rot="10800000">
            <a:off x="8141915" y="3546167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36">
            <a:extLst>
              <a:ext uri="{FF2B5EF4-FFF2-40B4-BE49-F238E27FC236}">
                <a16:creationId xmlns:a16="http://schemas.microsoft.com/office/drawing/2014/main" id="{5F159B45-2347-4452-98E7-246C154AD71A}"/>
              </a:ext>
            </a:extLst>
          </p:cNvPr>
          <p:cNvSpPr/>
          <p:nvPr/>
        </p:nvSpPr>
        <p:spPr>
          <a:xfrm>
            <a:off x="9749019" y="336755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6D01D-8509-449E-9239-E80170F321FD}"/>
              </a:ext>
            </a:extLst>
          </p:cNvPr>
          <p:cNvCxnSpPr/>
          <p:nvPr/>
        </p:nvCxnSpPr>
        <p:spPr>
          <a:xfrm>
            <a:off x="3205656" y="4424855"/>
            <a:ext cx="798786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D52866-378D-4D7C-9114-01E64690DAF6}"/>
              </a:ext>
            </a:extLst>
          </p:cNvPr>
          <p:cNvGrpSpPr/>
          <p:nvPr/>
        </p:nvGrpSpPr>
        <p:grpSpPr>
          <a:xfrm>
            <a:off x="5193591" y="4446085"/>
            <a:ext cx="1890209" cy="950471"/>
            <a:chOff x="4993893" y="4474075"/>
            <a:chExt cx="1890209" cy="95047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51766-0609-4FF9-BECF-6A10FE45CDE6}"/>
                </a:ext>
              </a:extLst>
            </p:cNvPr>
            <p:cNvSpPr txBox="1"/>
            <p:nvPr/>
          </p:nvSpPr>
          <p:spPr>
            <a:xfrm>
              <a:off x="4993893" y="5147547"/>
              <a:ext cx="189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EDB222-7E88-47E8-A0D7-AB8472A7679A}"/>
                </a:ext>
              </a:extLst>
            </p:cNvPr>
            <p:cNvSpPr txBox="1"/>
            <p:nvPr/>
          </p:nvSpPr>
          <p:spPr>
            <a:xfrm>
              <a:off x="5002483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015693-2B5B-42AF-A311-36C48B660A5F}"/>
              </a:ext>
            </a:extLst>
          </p:cNvPr>
          <p:cNvGrpSpPr/>
          <p:nvPr/>
        </p:nvGrpSpPr>
        <p:grpSpPr>
          <a:xfrm>
            <a:off x="5626399" y="4713072"/>
            <a:ext cx="3355452" cy="922484"/>
            <a:chOff x="6721634" y="4514762"/>
            <a:chExt cx="3355452" cy="9224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491362-313D-464E-A1B1-225A3B81D05E}"/>
                </a:ext>
              </a:extLst>
            </p:cNvPr>
            <p:cNvSpPr txBox="1"/>
            <p:nvPr/>
          </p:nvSpPr>
          <p:spPr>
            <a:xfrm>
              <a:off x="7816920" y="5160247"/>
              <a:ext cx="189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F8792C-D337-4ADB-B3DB-AB1336C86E32}"/>
                </a:ext>
              </a:extLst>
            </p:cNvPr>
            <p:cNvSpPr txBox="1"/>
            <p:nvPr/>
          </p:nvSpPr>
          <p:spPr>
            <a:xfrm>
              <a:off x="6721634" y="4514762"/>
              <a:ext cx="3355452" cy="83099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</a:rPr>
                <a:t>CSS &amp; JS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3BC85B-34F3-4AF7-A15A-E77F4918430C}"/>
              </a:ext>
            </a:extLst>
          </p:cNvPr>
          <p:cNvGrpSpPr/>
          <p:nvPr/>
        </p:nvGrpSpPr>
        <p:grpSpPr>
          <a:xfrm>
            <a:off x="9301890" y="4420685"/>
            <a:ext cx="1890209" cy="975871"/>
            <a:chOff x="10639947" y="4474075"/>
            <a:chExt cx="1890209" cy="9758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520B79-77B7-4E49-9329-4E0DCEDE4286}"/>
                </a:ext>
              </a:extLst>
            </p:cNvPr>
            <p:cNvSpPr txBox="1"/>
            <p:nvPr/>
          </p:nvSpPr>
          <p:spPr>
            <a:xfrm>
              <a:off x="10639947" y="5172947"/>
              <a:ext cx="189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93971-478A-45F9-932E-54C7FFEEE41A}"/>
                </a:ext>
              </a:extLst>
            </p:cNvPr>
            <p:cNvSpPr txBox="1"/>
            <p:nvPr/>
          </p:nvSpPr>
          <p:spPr>
            <a:xfrm>
              <a:off x="10670149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Graphic 33" descr="Web design">
            <a:extLst>
              <a:ext uri="{FF2B5EF4-FFF2-40B4-BE49-F238E27FC236}">
                <a16:creationId xmlns:a16="http://schemas.microsoft.com/office/drawing/2014/main" id="{A0C98C21-397A-479C-853A-C93F6D985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648" y="3264430"/>
            <a:ext cx="531724" cy="531724"/>
          </a:xfrm>
          <a:prstGeom prst="rect">
            <a:avLst/>
          </a:prstGeom>
        </p:spPr>
      </p:pic>
      <p:pic>
        <p:nvPicPr>
          <p:cNvPr id="35" name="Graphic 34" descr="Server">
            <a:extLst>
              <a:ext uri="{FF2B5EF4-FFF2-40B4-BE49-F238E27FC236}">
                <a16:creationId xmlns:a16="http://schemas.microsoft.com/office/drawing/2014/main" id="{28BF16F2-2D21-47A3-B59A-0595C0534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481" y="3277575"/>
            <a:ext cx="522617" cy="5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ood example of HTML, JS and CSS for beginners – Code Hero">
            <a:extLst>
              <a:ext uri="{FF2B5EF4-FFF2-40B4-BE49-F238E27FC236}">
                <a16:creationId xmlns:a16="http://schemas.microsoft.com/office/drawing/2014/main" id="{CDE39768-DF0D-4E4B-B34E-ADADB131B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11" y="414068"/>
            <a:ext cx="6548269" cy="602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8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222" y="2882142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A2DAA-8557-4909-B3BA-648E6DB7DE95}"/>
              </a:ext>
            </a:extLst>
          </p:cNvPr>
          <p:cNvGrpSpPr/>
          <p:nvPr/>
        </p:nvGrpSpPr>
        <p:grpSpPr>
          <a:xfrm>
            <a:off x="4060318" y="1807090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0C2FAB3E-9069-4138-98CB-B3F58B2B73DF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C9C0A69D-758E-457D-85C2-8FE7D35001E8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C8AC41-A411-4172-A182-0DC01F0426A1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984B9532-BC8D-437A-8678-E4DFBA5F85F9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BF9F09D1-E29E-4D22-AF18-03CA77319D3D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74A5117-2926-4F51-93FF-57612072D21D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67D3D69-EB10-4353-A641-C5799F44714A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04FB-8EC5-40CD-BA0F-A0C46E53FF2D}"/>
              </a:ext>
            </a:extLst>
          </p:cNvPr>
          <p:cNvGrpSpPr/>
          <p:nvPr/>
        </p:nvGrpSpPr>
        <p:grpSpPr>
          <a:xfrm>
            <a:off x="8009545" y="1210575"/>
            <a:ext cx="2827389" cy="707886"/>
            <a:chOff x="6457218" y="1772816"/>
            <a:chExt cx="2291246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C0DCF-2A70-41E0-A600-8092400D3C5F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Combinators &amp; Pseudo Classes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B0E010-88AE-4F9B-A3E1-338278EC00AD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25A28-5BEE-4E09-98DF-E153EA152C82}"/>
              </a:ext>
            </a:extLst>
          </p:cNvPr>
          <p:cNvGrpSpPr/>
          <p:nvPr/>
        </p:nvGrpSpPr>
        <p:grpSpPr>
          <a:xfrm>
            <a:off x="8519918" y="2815203"/>
            <a:ext cx="2827389" cy="548997"/>
            <a:chOff x="6889266" y="3284984"/>
            <a:chExt cx="1998238" cy="548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FFBA8-6C81-406B-9D3D-8FD1651E179E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Media Queries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6B4E8F-81D1-45EB-A33E-4F1B2C8BDE01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98E8B0-E1EC-4E06-AA6B-8239629578D4}"/>
              </a:ext>
            </a:extLst>
          </p:cNvPr>
          <p:cNvGrpSpPr/>
          <p:nvPr/>
        </p:nvGrpSpPr>
        <p:grpSpPr>
          <a:xfrm>
            <a:off x="8138517" y="4657247"/>
            <a:ext cx="2827389" cy="548997"/>
            <a:chOff x="6673242" y="5020022"/>
            <a:chExt cx="2291246" cy="548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5F3664-39C6-47C1-B7BB-39A5B68FF2D8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5"/>
                  </a:solidFill>
                  <a:cs typeface="Arial" pitchFamily="34" charset="0"/>
                </a:rPr>
                <a:t>CSS Variables</a:t>
              </a:r>
              <a:endParaRPr lang="ko-KR" altLang="en-US" sz="2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075020-D593-4E08-A8FB-B84075A915DB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AC0B7E-7D6A-46CF-B237-72AD297ECF20}"/>
              </a:ext>
            </a:extLst>
          </p:cNvPr>
          <p:cNvGrpSpPr/>
          <p:nvPr/>
        </p:nvGrpSpPr>
        <p:grpSpPr>
          <a:xfrm>
            <a:off x="1419241" y="1199168"/>
            <a:ext cx="2804825" cy="830997"/>
            <a:chOff x="455325" y="1668949"/>
            <a:chExt cx="2303465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5D2173-A187-4CC1-97A4-976D8761E558}"/>
                </a:ext>
              </a:extLst>
            </p:cNvPr>
            <p:cNvSpPr txBox="1"/>
            <p:nvPr/>
          </p:nvSpPr>
          <p:spPr>
            <a:xfrm>
              <a:off x="455325" y="1668949"/>
              <a:ext cx="2221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i="0" dirty="0">
                  <a:solidFill>
                    <a:schemeClr val="accent1"/>
                  </a:solidFill>
                  <a:effectLst/>
                  <a:latin typeface="Raleway" pitchFamily="2" charset="0"/>
                </a:rPr>
                <a:t>CSS Syntax</a:t>
              </a:r>
            </a:p>
            <a:p>
              <a:br>
                <a:rPr lang="en-US" sz="1400" b="0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</a:b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8AA111-C28A-4CBC-91EC-D468B7D9B4D2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BD7EC-8762-4C7B-A664-072B3D7370E2}"/>
              </a:ext>
            </a:extLst>
          </p:cNvPr>
          <p:cNvGrpSpPr/>
          <p:nvPr/>
        </p:nvGrpSpPr>
        <p:grpSpPr>
          <a:xfrm>
            <a:off x="1064347" y="2815203"/>
            <a:ext cx="2402782" cy="710663"/>
            <a:chOff x="459696" y="3314387"/>
            <a:chExt cx="1725225" cy="7106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3A9552-755C-4090-875E-F18D43683C80}"/>
                </a:ext>
              </a:extLst>
            </p:cNvPr>
            <p:cNvSpPr txBox="1"/>
            <p:nvPr/>
          </p:nvSpPr>
          <p:spPr>
            <a:xfrm>
              <a:off x="560777" y="3314387"/>
              <a:ext cx="1624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i="0" dirty="0">
                  <a:solidFill>
                    <a:schemeClr val="accent1"/>
                  </a:solidFill>
                  <a:effectLst/>
                  <a:latin typeface="Raleway" pitchFamily="2" charset="0"/>
                </a:rPr>
                <a:t>CSS Selectors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F66EA-8992-4D53-8B0D-5F438006E146}"/>
                </a:ext>
              </a:extLst>
            </p:cNvPr>
            <p:cNvSpPr txBox="1"/>
            <p:nvPr/>
          </p:nvSpPr>
          <p:spPr>
            <a:xfrm>
              <a:off x="459696" y="3748051"/>
              <a:ext cx="1693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i="0" dirty="0">
                <a:solidFill>
                  <a:srgbClr val="272829"/>
                </a:solidFill>
                <a:effectLst/>
                <a:latin typeface="Raleway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AD39F-467B-4481-B217-79A1E08132D7}"/>
              </a:ext>
            </a:extLst>
          </p:cNvPr>
          <p:cNvGrpSpPr/>
          <p:nvPr/>
        </p:nvGrpSpPr>
        <p:grpSpPr>
          <a:xfrm>
            <a:off x="1205126" y="4624085"/>
            <a:ext cx="2802170" cy="548997"/>
            <a:chOff x="251520" y="4998238"/>
            <a:chExt cx="2291246" cy="548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985777-3A71-4CC2-93C4-F99967D1B611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6"/>
                  </a:solidFill>
                  <a:cs typeface="Arial" pitchFamily="34" charset="0"/>
                </a:rPr>
                <a:t>CSS Properties</a:t>
              </a:r>
              <a:endParaRPr lang="ko-KR" altLang="en-US" sz="2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0C1EA6-FFA8-4F35-8B36-29D1633FEEDB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70F062-66FA-4234-B279-6617629BF04B}"/>
              </a:ext>
            </a:extLst>
          </p:cNvPr>
          <p:cNvGrpSpPr/>
          <p:nvPr/>
        </p:nvGrpSpPr>
        <p:grpSpPr>
          <a:xfrm>
            <a:off x="4909744" y="2765337"/>
            <a:ext cx="2316256" cy="2462520"/>
            <a:chOff x="3444468" y="3235121"/>
            <a:chExt cx="2316256" cy="24625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63FD42-9E7F-47DC-8022-3DB47D431D59}"/>
                </a:ext>
              </a:extLst>
            </p:cNvPr>
            <p:cNvSpPr txBox="1"/>
            <p:nvPr/>
          </p:nvSpPr>
          <p:spPr>
            <a:xfrm>
              <a:off x="3444468" y="3235121"/>
              <a:ext cx="20821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6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C7F025-DDC3-4417-B520-8F7D3F25141D}"/>
                </a:ext>
              </a:extLst>
            </p:cNvPr>
            <p:cNvSpPr txBox="1"/>
            <p:nvPr/>
          </p:nvSpPr>
          <p:spPr>
            <a:xfrm>
              <a:off x="3678570" y="4312646"/>
              <a:ext cx="20821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CSS stands for Cascading Style Sheets.</a:t>
              </a:r>
            </a:p>
            <a:p>
              <a:r>
                <a:rPr lang="en-US" sz="1200" b="1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CSS describes how HTML elements are to be displayed on screen, paper, or in other media</a:t>
              </a:r>
              <a:r>
                <a:rPr lang="en-US" sz="1200" b="1" dirty="0">
                  <a:solidFill>
                    <a:srgbClr val="272829"/>
                  </a:solidFill>
                  <a:latin typeface="Open Sans" panose="020B0606030504020204" pitchFamily="34" charset="0"/>
                </a:rPr>
                <a:t>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1200" b="1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94C5EA8C-DE29-47E3-A962-0D79EC62372E}"/>
              </a:ext>
            </a:extLst>
          </p:cNvPr>
          <p:cNvSpPr/>
          <p:nvPr/>
        </p:nvSpPr>
        <p:spPr>
          <a:xfrm>
            <a:off x="6928051" y="1424188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F5120325-B3F1-4279-9B4F-9F294C63174A}"/>
              </a:ext>
            </a:extLst>
          </p:cNvPr>
          <p:cNvSpPr/>
          <p:nvPr/>
        </p:nvSpPr>
        <p:spPr>
          <a:xfrm flipH="1">
            <a:off x="4224065" y="1424188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DCE4C4-890D-42A6-B374-9C7FD3D2E1B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38001" y="2963231"/>
            <a:ext cx="581917" cy="520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467C558E-CEDE-46EA-B4C7-AB0F70C8583C}"/>
              </a:ext>
            </a:extLst>
          </p:cNvPr>
          <p:cNvSpPr/>
          <p:nvPr/>
        </p:nvSpPr>
        <p:spPr>
          <a:xfrm flipH="1">
            <a:off x="3307905" y="4432197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5162D1-20EC-41B5-93EB-168E4576B0B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467129" y="2963231"/>
            <a:ext cx="593192" cy="520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082D124F-4652-425A-9C21-48576177B4C5}"/>
              </a:ext>
            </a:extLst>
          </p:cNvPr>
          <p:cNvSpPr/>
          <p:nvPr/>
        </p:nvSpPr>
        <p:spPr>
          <a:xfrm>
            <a:off x="8071229" y="4432197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222" y="2882142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JS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A2DAA-8557-4909-B3BA-648E6DB7DE95}"/>
              </a:ext>
            </a:extLst>
          </p:cNvPr>
          <p:cNvGrpSpPr/>
          <p:nvPr/>
        </p:nvGrpSpPr>
        <p:grpSpPr>
          <a:xfrm>
            <a:off x="4060318" y="1807090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0C2FAB3E-9069-4138-98CB-B3F58B2B73DF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C9C0A69D-758E-457D-85C2-8FE7D35001E8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C8AC41-A411-4172-A182-0DC01F0426A1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984B9532-BC8D-437A-8678-E4DFBA5F85F9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BF9F09D1-E29E-4D22-AF18-03CA77319D3D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74A5117-2926-4F51-93FF-57612072D21D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67D3D69-EB10-4353-A641-C5799F44714A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04FB-8EC5-40CD-BA0F-A0C46E53FF2D}"/>
              </a:ext>
            </a:extLst>
          </p:cNvPr>
          <p:cNvGrpSpPr/>
          <p:nvPr/>
        </p:nvGrpSpPr>
        <p:grpSpPr>
          <a:xfrm>
            <a:off x="8009545" y="1210575"/>
            <a:ext cx="2827389" cy="548997"/>
            <a:chOff x="6457218" y="1772816"/>
            <a:chExt cx="2291246" cy="548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C0DCF-2A70-41E0-A600-8092400D3C5F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Data Types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B0E010-88AE-4F9B-A3E1-338278EC00AD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25A28-5BEE-4E09-98DF-E153EA152C82}"/>
              </a:ext>
            </a:extLst>
          </p:cNvPr>
          <p:cNvGrpSpPr/>
          <p:nvPr/>
        </p:nvGrpSpPr>
        <p:grpSpPr>
          <a:xfrm>
            <a:off x="8519918" y="2815203"/>
            <a:ext cx="2827389" cy="707886"/>
            <a:chOff x="6889266" y="3284984"/>
            <a:chExt cx="199823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FFBA8-6C81-406B-9D3D-8FD1651E179E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Conditional Statements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6B4E8F-81D1-45EB-A33E-4F1B2C8BDE01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98E8B0-E1EC-4E06-AA6B-8239629578D4}"/>
              </a:ext>
            </a:extLst>
          </p:cNvPr>
          <p:cNvGrpSpPr/>
          <p:nvPr/>
        </p:nvGrpSpPr>
        <p:grpSpPr>
          <a:xfrm>
            <a:off x="8138517" y="4657247"/>
            <a:ext cx="2827389" cy="548997"/>
            <a:chOff x="6673242" y="5020022"/>
            <a:chExt cx="2291246" cy="548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5F3664-39C6-47C1-B7BB-39A5B68FF2D8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Functions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075020-D593-4E08-A8FB-B84075A915DB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AC0B7E-7D6A-46CF-B237-72AD297ECF20}"/>
              </a:ext>
            </a:extLst>
          </p:cNvPr>
          <p:cNvGrpSpPr/>
          <p:nvPr/>
        </p:nvGrpSpPr>
        <p:grpSpPr>
          <a:xfrm>
            <a:off x="1419241" y="1199168"/>
            <a:ext cx="2804825" cy="830997"/>
            <a:chOff x="455325" y="1668949"/>
            <a:chExt cx="2303465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5D2173-A187-4CC1-97A4-976D8761E558}"/>
                </a:ext>
              </a:extLst>
            </p:cNvPr>
            <p:cNvSpPr txBox="1"/>
            <p:nvPr/>
          </p:nvSpPr>
          <p:spPr>
            <a:xfrm>
              <a:off x="455325" y="1668949"/>
              <a:ext cx="2221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aleway" pitchFamily="2" charset="0"/>
                  <a:ea typeface="Arial Unicode MS"/>
                  <a:cs typeface="+mn-cs"/>
                </a:rPr>
                <a:t>JS Variables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72829"/>
                  </a:solidFill>
                  <a:effectLst/>
                  <a:uLnTx/>
                  <a:uFillTx/>
                  <a:latin typeface="Open Sans" panose="020B0606030504020204" pitchFamily="34" charset="0"/>
                  <a:ea typeface="Arial Unicode MS"/>
                  <a:cs typeface="+mn-cs"/>
                </a:rPr>
              </a:b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8AA111-C28A-4CBC-91EC-D468B7D9B4D2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BD7EC-8762-4C7B-A664-072B3D7370E2}"/>
              </a:ext>
            </a:extLst>
          </p:cNvPr>
          <p:cNvGrpSpPr/>
          <p:nvPr/>
        </p:nvGrpSpPr>
        <p:grpSpPr>
          <a:xfrm>
            <a:off x="1064347" y="2815203"/>
            <a:ext cx="2402782" cy="710663"/>
            <a:chOff x="459696" y="3314387"/>
            <a:chExt cx="1725225" cy="7106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3A9552-755C-4090-875E-F18D43683C80}"/>
                </a:ext>
              </a:extLst>
            </p:cNvPr>
            <p:cNvSpPr txBox="1"/>
            <p:nvPr/>
          </p:nvSpPr>
          <p:spPr>
            <a:xfrm>
              <a:off x="560777" y="3314387"/>
              <a:ext cx="1624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aleway" pitchFamily="2" charset="0"/>
                  <a:ea typeface="Arial Unicode MS"/>
                  <a:cs typeface="+mn-cs"/>
                </a:rPr>
                <a:t>JS Operators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F66EA-8992-4D53-8B0D-5F438006E146}"/>
                </a:ext>
              </a:extLst>
            </p:cNvPr>
            <p:cNvSpPr txBox="1"/>
            <p:nvPr/>
          </p:nvSpPr>
          <p:spPr>
            <a:xfrm>
              <a:off x="459696" y="3748051"/>
              <a:ext cx="1693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2829"/>
                </a:solidFill>
                <a:effectLst/>
                <a:uLnTx/>
                <a:uFillTx/>
                <a:latin typeface="Raleway" pitchFamily="2" charset="0"/>
                <a:ea typeface="Arial Unicode MS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AD39F-467B-4481-B217-79A1E08132D7}"/>
              </a:ext>
            </a:extLst>
          </p:cNvPr>
          <p:cNvGrpSpPr/>
          <p:nvPr/>
        </p:nvGrpSpPr>
        <p:grpSpPr>
          <a:xfrm>
            <a:off x="1205126" y="4657247"/>
            <a:ext cx="2802170" cy="515835"/>
            <a:chOff x="251520" y="5031400"/>
            <a:chExt cx="2291246" cy="51583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985777-3A71-4CC2-93C4-F99967D1B611}"/>
                </a:ext>
              </a:extLst>
            </p:cNvPr>
            <p:cNvSpPr txBox="1"/>
            <p:nvPr/>
          </p:nvSpPr>
          <p:spPr>
            <a:xfrm>
              <a:off x="1207340" y="5031400"/>
              <a:ext cx="1265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Loop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0C1EA6-FFA8-4F35-8B36-29D1633FEEDB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70F062-66FA-4234-B279-6617629BF04B}"/>
              </a:ext>
            </a:extLst>
          </p:cNvPr>
          <p:cNvGrpSpPr/>
          <p:nvPr/>
        </p:nvGrpSpPr>
        <p:grpSpPr>
          <a:xfrm>
            <a:off x="4896553" y="2815557"/>
            <a:ext cx="2337276" cy="2113688"/>
            <a:chOff x="3444468" y="3235121"/>
            <a:chExt cx="2337276" cy="21136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63FD42-9E7F-47DC-8022-3DB47D431D59}"/>
                </a:ext>
              </a:extLst>
            </p:cNvPr>
            <p:cNvSpPr txBox="1"/>
            <p:nvPr/>
          </p:nvSpPr>
          <p:spPr>
            <a:xfrm>
              <a:off x="3444468" y="3235121"/>
              <a:ext cx="20821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C7F025-DDC3-4417-B520-8F7D3F25141D}"/>
                </a:ext>
              </a:extLst>
            </p:cNvPr>
            <p:cNvSpPr txBox="1"/>
            <p:nvPr/>
          </p:nvSpPr>
          <p:spPr>
            <a:xfrm>
              <a:off x="3699590" y="4148480"/>
              <a:ext cx="208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JavaScript is programming or scripting language of the Web.</a:t>
              </a:r>
            </a:p>
            <a:p>
              <a:pPr algn="l"/>
              <a:r>
                <a:rPr lang="en-US" sz="1200" b="1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JavaScript is to program the behavior of web pages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72829"/>
                </a:solidFill>
                <a:effectLst/>
                <a:uLnTx/>
                <a:uFillTx/>
                <a:latin typeface="Open Sans" panose="020B0606030504020204" pitchFamily="34" charset="0"/>
                <a:ea typeface="Arial Unicode MS"/>
                <a:cs typeface="+mn-cs"/>
              </a:endParaRP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94C5EA8C-DE29-47E3-A962-0D79EC62372E}"/>
              </a:ext>
            </a:extLst>
          </p:cNvPr>
          <p:cNvSpPr/>
          <p:nvPr/>
        </p:nvSpPr>
        <p:spPr>
          <a:xfrm>
            <a:off x="6928051" y="1424188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F5120325-B3F1-4279-9B4F-9F294C63174A}"/>
              </a:ext>
            </a:extLst>
          </p:cNvPr>
          <p:cNvSpPr/>
          <p:nvPr/>
        </p:nvSpPr>
        <p:spPr>
          <a:xfrm flipH="1">
            <a:off x="4224065" y="1424188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DCE4C4-890D-42A6-B374-9C7FD3D2E1B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38001" y="2963231"/>
            <a:ext cx="581917" cy="2059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467C558E-CEDE-46EA-B4C7-AB0F70C8583C}"/>
              </a:ext>
            </a:extLst>
          </p:cNvPr>
          <p:cNvSpPr/>
          <p:nvPr/>
        </p:nvSpPr>
        <p:spPr>
          <a:xfrm flipH="1">
            <a:off x="3307905" y="4432197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5162D1-20EC-41B5-93EB-168E4576B0B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467129" y="2963231"/>
            <a:ext cx="593192" cy="520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082D124F-4652-425A-9C21-48576177B4C5}"/>
              </a:ext>
            </a:extLst>
          </p:cNvPr>
          <p:cNvSpPr/>
          <p:nvPr/>
        </p:nvSpPr>
        <p:spPr>
          <a:xfrm>
            <a:off x="8071229" y="4432197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49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993446"/>
            <a:ext cx="46618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Introduction to project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102987" y="85860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60836" y="2288638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What is HTML ?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02987" y="215379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78414" y="3583830"/>
            <a:ext cx="408733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CSS &amp; JS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344899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487902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Bootstrap 4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102987" y="47441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261952" y="664363"/>
            <a:ext cx="30409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Main Points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4972009" y="2791909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4972074" y="3556201"/>
            <a:ext cx="55316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Introduction to project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E4B23C9D-E6C8-4AC8-9816-38A86762E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02681" y="2791909"/>
            <a:ext cx="1261607" cy="12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289" y="664149"/>
            <a:ext cx="11573197" cy="3001840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Motamyz</a:t>
            </a:r>
          </a:p>
          <a:p>
            <a:endParaRPr lang="en-US" sz="138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F706BB4-1520-4B95-A974-9662C9BA1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8758"/>
              </p:ext>
            </p:extLst>
          </p:nvPr>
        </p:nvGraphicFramePr>
        <p:xfrm>
          <a:off x="7099682" y="1832280"/>
          <a:ext cx="2124000" cy="397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90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   Time Management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72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Features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Timing diagrams 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0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 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0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 area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0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Roadmaps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90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90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9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D7B42C-8952-4893-9176-4989F5AB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88316"/>
              </p:ext>
            </p:extLst>
          </p:nvPr>
        </p:nvGraphicFramePr>
        <p:xfrm>
          <a:off x="2968316" y="1832280"/>
          <a:ext cx="2124000" cy="3955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59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User Account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39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Features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86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 teams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9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team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9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team 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59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9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9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59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9659D3-AFC3-4879-8090-A4D81EB0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25785"/>
              </p:ext>
            </p:extLst>
          </p:nvPr>
        </p:nvGraphicFramePr>
        <p:xfrm>
          <a:off x="4818000" y="1649998"/>
          <a:ext cx="2556000" cy="4398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6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Teams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1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Tools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Roadmaps &amp;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Timing diagrams </a:t>
                      </a:r>
                      <a:endParaRPr lang="en-US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&amp; Articles</a:t>
                      </a:r>
                      <a:endParaRPr lang="en-US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Tasks Area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Events &amp; Meetings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Courses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Notes &amp; Files area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And more….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4247994-ABDC-4502-85BA-B73B7CEDECAF}"/>
              </a:ext>
            </a:extLst>
          </p:cNvPr>
          <p:cNvGrpSpPr/>
          <p:nvPr/>
        </p:nvGrpSpPr>
        <p:grpSpPr>
          <a:xfrm>
            <a:off x="658225" y="390626"/>
            <a:ext cx="3452043" cy="5391649"/>
            <a:chOff x="658225" y="390626"/>
            <a:chExt cx="3452043" cy="53916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3DE3AF-271D-435F-A8AB-2EA54EDEB5FC}"/>
                </a:ext>
              </a:extLst>
            </p:cNvPr>
            <p:cNvSpPr txBox="1"/>
            <p:nvPr/>
          </p:nvSpPr>
          <p:spPr>
            <a:xfrm>
              <a:off x="1986268" y="390626"/>
              <a:ext cx="21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A070A8-3A71-4214-A2CC-944B533C118D}"/>
                </a:ext>
              </a:extLst>
            </p:cNvPr>
            <p:cNvSpPr txBox="1"/>
            <p:nvPr/>
          </p:nvSpPr>
          <p:spPr>
            <a:xfrm>
              <a:off x="658225" y="2550621"/>
              <a:ext cx="224436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It’s a website and mobile application to help you managing your time, and ending your projects.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It’s a workspace to help you  to communicate with your teams.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It’s more than work. It’s a way of working together.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Customize and expand with more features as your teamwork grows.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 projects, organize tasks, and build team spirit.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in one place…..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61D90A-C9C4-42E7-8A76-E3C018EB0616}"/>
                </a:ext>
              </a:extLst>
            </p:cNvPr>
            <p:cNvSpPr txBox="1"/>
            <p:nvPr/>
          </p:nvSpPr>
          <p:spPr>
            <a:xfrm>
              <a:off x="661592" y="1569522"/>
              <a:ext cx="21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What is project ?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2B8CA2-C7D1-4BD4-B8FB-8D15F3597C4E}"/>
              </a:ext>
            </a:extLst>
          </p:cNvPr>
          <p:cNvGrpSpPr/>
          <p:nvPr/>
        </p:nvGrpSpPr>
        <p:grpSpPr>
          <a:xfrm>
            <a:off x="9449216" y="1766714"/>
            <a:ext cx="2366269" cy="3880650"/>
            <a:chOff x="644028" y="1766714"/>
            <a:chExt cx="2169720" cy="38806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AC5069-FAC5-48C2-A2C8-F5461E294BD3}"/>
                </a:ext>
              </a:extLst>
            </p:cNvPr>
            <p:cNvSpPr txBox="1"/>
            <p:nvPr/>
          </p:nvSpPr>
          <p:spPr>
            <a:xfrm flipH="1">
              <a:off x="2768029" y="2550621"/>
              <a:ext cx="45719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0E06E2-59D4-42DD-98BA-45B06F9B26FA}"/>
                </a:ext>
              </a:extLst>
            </p:cNvPr>
            <p:cNvSpPr txBox="1"/>
            <p:nvPr/>
          </p:nvSpPr>
          <p:spPr>
            <a:xfrm>
              <a:off x="644028" y="2754264"/>
              <a:ext cx="2124000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 end Techniques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 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 &amp; JS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 4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Back end Techniques</a:t>
              </a:r>
            </a:p>
            <a:p>
              <a:pPr marL="685800" lvl="1" indent="-22860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PHP</a:t>
              </a:r>
            </a:p>
            <a:p>
              <a:pPr marL="685800" lvl="1" indent="-22860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MYSQL</a:t>
              </a:r>
            </a:p>
            <a:p>
              <a:pPr marL="685800" lvl="1" indent="-22860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Laravel 8</a:t>
              </a:r>
            </a:p>
            <a:p>
              <a:pPr marL="685800" lvl="1" indent="-22860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application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Flutter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Sqflite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firebase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9CADD1-5206-4479-AA10-0106D274C85E}"/>
                </a:ext>
              </a:extLst>
            </p:cNvPr>
            <p:cNvSpPr txBox="1"/>
            <p:nvPr/>
          </p:nvSpPr>
          <p:spPr>
            <a:xfrm>
              <a:off x="644028" y="1766714"/>
              <a:ext cx="21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Tools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51694"/>
            <a:ext cx="11573197" cy="2494402"/>
          </a:xfrm>
          <a:prstGeom prst="rect">
            <a:avLst/>
          </a:prstGeom>
        </p:spPr>
        <p:txBody>
          <a:bodyPr/>
          <a:lstStyle/>
          <a:p>
            <a:r>
              <a:rPr lang="en-US" sz="4800" b="1" i="0" dirty="0">
                <a:solidFill>
                  <a:schemeClr val="accent2"/>
                </a:solidFill>
                <a:effectLst/>
                <a:latin typeface="Raleway" pitchFamily="2" charset="0"/>
              </a:rPr>
              <a:t>Skills To Learn</a:t>
            </a:r>
          </a:p>
          <a:p>
            <a:br>
              <a:rPr lang="en-US" b="0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03E744-CCAB-40FB-8978-6E00A232AE81}"/>
              </a:ext>
            </a:extLst>
          </p:cNvPr>
          <p:cNvGrpSpPr/>
          <p:nvPr/>
        </p:nvGrpSpPr>
        <p:grpSpPr>
          <a:xfrm>
            <a:off x="6817748" y="1730976"/>
            <a:ext cx="4377078" cy="4190382"/>
            <a:chOff x="4644008" y="1980456"/>
            <a:chExt cx="3769568" cy="36087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071EBA-C4FB-4A50-937C-645368D6F87B}"/>
                </a:ext>
              </a:extLst>
            </p:cNvPr>
            <p:cNvGrpSpPr/>
            <p:nvPr/>
          </p:nvGrpSpPr>
          <p:grpSpPr>
            <a:xfrm>
              <a:off x="4644008" y="1980456"/>
              <a:ext cx="3769568" cy="3608784"/>
              <a:chOff x="4923656" y="2124472"/>
              <a:chExt cx="3769568" cy="360878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B4BA363-2B6C-48E6-877A-F5DD69903928}"/>
                  </a:ext>
                </a:extLst>
              </p:cNvPr>
              <p:cNvGrpSpPr/>
              <p:nvPr/>
            </p:nvGrpSpPr>
            <p:grpSpPr>
              <a:xfrm>
                <a:off x="6156176" y="2124472"/>
                <a:ext cx="1304528" cy="3608784"/>
                <a:chOff x="6084168" y="2124472"/>
                <a:chExt cx="1304528" cy="360878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91E1F0C-BDB0-4A90-9EB8-9B5846B96083}"/>
                    </a:ext>
                  </a:extLst>
                </p:cNvPr>
                <p:cNvSpPr/>
                <p:nvPr/>
              </p:nvSpPr>
              <p:spPr>
                <a:xfrm>
                  <a:off x="6084168" y="2124472"/>
                  <a:ext cx="1304528" cy="130452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search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717C77F-AD50-4D40-8C1B-DB8CB58144A5}"/>
                    </a:ext>
                  </a:extLst>
                </p:cNvPr>
                <p:cNvSpPr/>
                <p:nvPr/>
              </p:nvSpPr>
              <p:spPr>
                <a:xfrm>
                  <a:off x="6084168" y="4428728"/>
                  <a:ext cx="1304528" cy="130452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Ideas</a:t>
                  </a:r>
                  <a:endParaRPr lang="en-US" sz="2700" b="1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A25F91-18C8-4946-8EAF-05F26FC33C25}"/>
                  </a:ext>
                </a:extLst>
              </p:cNvPr>
              <p:cNvGrpSpPr/>
              <p:nvPr/>
            </p:nvGrpSpPr>
            <p:grpSpPr>
              <a:xfrm>
                <a:off x="4923656" y="3284984"/>
                <a:ext cx="3769568" cy="1304528"/>
                <a:chOff x="4923656" y="3329866"/>
                <a:chExt cx="3769568" cy="130452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058679F-1D19-4A0D-B775-94770D27A8C1}"/>
                    </a:ext>
                  </a:extLst>
                </p:cNvPr>
                <p:cNvSpPr/>
                <p:nvPr/>
              </p:nvSpPr>
              <p:spPr>
                <a:xfrm>
                  <a:off x="4923656" y="3329866"/>
                  <a:ext cx="1304528" cy="13045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Possible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869904-1208-4504-94E7-785915728ECB}"/>
                    </a:ext>
                  </a:extLst>
                </p:cNvPr>
                <p:cNvSpPr/>
                <p:nvPr/>
              </p:nvSpPr>
              <p:spPr>
                <a:xfrm>
                  <a:off x="7388696" y="3329866"/>
                  <a:ext cx="1304528" cy="130452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Target</a:t>
                  </a:r>
                </a:p>
              </p:txBody>
            </p:sp>
          </p:grpSp>
        </p:grpSp>
        <p:sp>
          <p:nvSpPr>
            <p:cNvPr id="5" name="Circular Arrow 35">
              <a:extLst>
                <a:ext uri="{FF2B5EF4-FFF2-40B4-BE49-F238E27FC236}">
                  <a16:creationId xmlns:a16="http://schemas.microsoft.com/office/drawing/2014/main" id="{490C711D-5230-4D89-A753-4EAA27BD7125}"/>
                </a:ext>
              </a:extLst>
            </p:cNvPr>
            <p:cNvSpPr/>
            <p:nvPr/>
          </p:nvSpPr>
          <p:spPr>
            <a:xfrm>
              <a:off x="6096744" y="3361184"/>
              <a:ext cx="864096" cy="86409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4649"/>
                <a:gd name="adj5" fmla="val 125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3">
            <a:extLst>
              <a:ext uri="{FF2B5EF4-FFF2-40B4-BE49-F238E27FC236}">
                <a16:creationId xmlns:a16="http://schemas.microsoft.com/office/drawing/2014/main" id="{661F82DA-C537-4750-9F35-A6A0D9EFA16E}"/>
              </a:ext>
            </a:extLst>
          </p:cNvPr>
          <p:cNvGrpSpPr/>
          <p:nvPr/>
        </p:nvGrpSpPr>
        <p:grpSpPr>
          <a:xfrm>
            <a:off x="910089" y="1655363"/>
            <a:ext cx="6740671" cy="999190"/>
            <a:chOff x="467544" y="1934588"/>
            <a:chExt cx="4369376" cy="5459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8AC2FE-291D-4BE2-B580-D91FAAA0E4A8}"/>
                </a:ext>
              </a:extLst>
            </p:cNvPr>
            <p:cNvSpPr/>
            <p:nvPr/>
          </p:nvSpPr>
          <p:spPr>
            <a:xfrm>
              <a:off x="806699" y="2312384"/>
              <a:ext cx="4030221" cy="168173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6D48E-84DE-4313-B938-E13E5722A092}"/>
                </a:ext>
              </a:extLst>
            </p:cNvPr>
            <p:cNvSpPr/>
            <p:nvPr/>
          </p:nvSpPr>
          <p:spPr>
            <a:xfrm>
              <a:off x="467544" y="1934588"/>
              <a:ext cx="4369376" cy="252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2400" b="1" dirty="0"/>
                <a:t> 1. </a:t>
              </a:r>
              <a:r>
                <a:rPr lang="en-US" sz="2400" b="1" i="0" dirty="0">
                  <a:effectLst/>
                  <a:latin typeface="Open Sans" panose="020B0606030504020204" pitchFamily="34" charset="0"/>
                </a:rPr>
                <a:t>Search First Before Asking</a:t>
              </a: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F3E5F754-317B-4CB3-958C-416A21951B3D}"/>
              </a:ext>
            </a:extLst>
          </p:cNvPr>
          <p:cNvGrpSpPr/>
          <p:nvPr/>
        </p:nvGrpSpPr>
        <p:grpSpPr>
          <a:xfrm>
            <a:off x="1047059" y="2316888"/>
            <a:ext cx="5383830" cy="1157431"/>
            <a:chOff x="575947" y="2344158"/>
            <a:chExt cx="4260973" cy="11574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E6E787-2D15-491D-AADF-34C690209187}"/>
                </a:ext>
              </a:extLst>
            </p:cNvPr>
            <p:cNvSpPr/>
            <p:nvPr/>
          </p:nvSpPr>
          <p:spPr>
            <a:xfrm>
              <a:off x="806699" y="3193812"/>
              <a:ext cx="4030221" cy="30777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E28F8A-2ABC-44DF-A849-EAFD3B9ABCF6}"/>
                </a:ext>
              </a:extLst>
            </p:cNvPr>
            <p:cNvSpPr/>
            <p:nvPr/>
          </p:nvSpPr>
          <p:spPr>
            <a:xfrm>
              <a:off x="575947" y="2344158"/>
              <a:ext cx="419949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/>
                <a:t>2. </a:t>
              </a:r>
              <a:r>
                <a:rPr lang="en-US" sz="2400" b="1" i="0" dirty="0">
                  <a:effectLst/>
                  <a:latin typeface="Open Sans" panose="020B0606030504020204" pitchFamily="34" charset="0"/>
                </a:rPr>
                <a:t>Have A Target And Focus On It</a:t>
              </a:r>
            </a:p>
            <a:p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DD689426-0396-440B-9142-29068E6F7756}"/>
              </a:ext>
            </a:extLst>
          </p:cNvPr>
          <p:cNvGrpSpPr/>
          <p:nvPr/>
        </p:nvGrpSpPr>
        <p:grpSpPr>
          <a:xfrm>
            <a:off x="1064681" y="2964753"/>
            <a:ext cx="5520799" cy="1642949"/>
            <a:chOff x="589894" y="2740068"/>
            <a:chExt cx="4369376" cy="16429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85C6DA-6D2F-4DDF-9A10-B7C8F712A948}"/>
                </a:ext>
              </a:extLst>
            </p:cNvPr>
            <p:cNvSpPr/>
            <p:nvPr/>
          </p:nvSpPr>
          <p:spPr>
            <a:xfrm>
              <a:off x="806699" y="4075240"/>
              <a:ext cx="4030221" cy="30777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909399-1037-4F1A-88F9-0B3A9621B823}"/>
                </a:ext>
              </a:extLst>
            </p:cNvPr>
            <p:cNvSpPr/>
            <p:nvPr/>
          </p:nvSpPr>
          <p:spPr>
            <a:xfrm>
              <a:off x="589894" y="2740068"/>
              <a:ext cx="43693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/>
                <a:t>3. </a:t>
              </a:r>
              <a:r>
                <a:rPr lang="en-US" sz="2400" b="1" i="0" dirty="0">
                  <a:effectLst/>
                  <a:latin typeface="Open Sans" panose="020B0606030504020204" pitchFamily="34" charset="0"/>
                </a:rPr>
                <a:t>Try To Get A lot Of Ideas</a:t>
              </a:r>
            </a:p>
            <a:p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그룹 6">
            <a:extLst>
              <a:ext uri="{FF2B5EF4-FFF2-40B4-BE49-F238E27FC236}">
                <a16:creationId xmlns:a16="http://schemas.microsoft.com/office/drawing/2014/main" id="{089A8884-B375-4551-B129-5E9145594553}"/>
              </a:ext>
            </a:extLst>
          </p:cNvPr>
          <p:cNvGrpSpPr/>
          <p:nvPr/>
        </p:nvGrpSpPr>
        <p:grpSpPr>
          <a:xfrm>
            <a:off x="1064682" y="3748330"/>
            <a:ext cx="5366206" cy="1992755"/>
            <a:chOff x="589895" y="3271690"/>
            <a:chExt cx="4247025" cy="19927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66EC27-EB41-4A26-B090-10E5E94DEA45}"/>
                </a:ext>
              </a:extLst>
            </p:cNvPr>
            <p:cNvSpPr/>
            <p:nvPr/>
          </p:nvSpPr>
          <p:spPr>
            <a:xfrm>
              <a:off x="806699" y="4956668"/>
              <a:ext cx="4030221" cy="30777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7B85D8-EB35-4FBA-8D70-3B0091C54C81}"/>
                </a:ext>
              </a:extLst>
            </p:cNvPr>
            <p:cNvSpPr/>
            <p:nvPr/>
          </p:nvSpPr>
          <p:spPr>
            <a:xfrm>
              <a:off x="589895" y="3271690"/>
              <a:ext cx="424702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/>
                <a:t>4. </a:t>
              </a:r>
              <a:r>
                <a:rPr lang="en-US" sz="2400" b="1" i="0" dirty="0">
                  <a:effectLst/>
                  <a:latin typeface="Open Sans" panose="020B0606030504020204" pitchFamily="34" charset="0"/>
                </a:rPr>
                <a:t>Never Say I Can't Or That’s</a:t>
              </a:r>
            </a:p>
            <a:p>
              <a:r>
                <a:rPr lang="en-US" sz="2400" b="1" i="0" dirty="0">
                  <a:effectLst/>
                  <a:latin typeface="Open Sans" panose="020B0606030504020204" pitchFamily="34" charset="0"/>
                </a:rPr>
                <a:t>    Impossible</a:t>
              </a:r>
            </a:p>
            <a:p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F19191-259F-46FD-80F2-53A5AF16BDEB}"/>
              </a:ext>
            </a:extLst>
          </p:cNvPr>
          <p:cNvSpPr/>
          <p:nvPr/>
        </p:nvSpPr>
        <p:spPr>
          <a:xfrm>
            <a:off x="0" y="767255"/>
            <a:ext cx="7378262" cy="275371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ED435-36B6-4A02-9285-0CCAF4E39CA9}"/>
              </a:ext>
            </a:extLst>
          </p:cNvPr>
          <p:cNvSpPr txBox="1"/>
          <p:nvPr/>
        </p:nvSpPr>
        <p:spPr>
          <a:xfrm>
            <a:off x="1294745" y="1728611"/>
            <a:ext cx="53803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What is HTML ?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853C945-7C8F-4CD3-A56D-437DD749D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" b="2333"/>
          <a:stretch>
            <a:fillRect/>
          </a:stretch>
        </p:blipFill>
        <p:spPr>
          <a:xfrm>
            <a:off x="1249959" y="1031322"/>
            <a:ext cx="10075178" cy="56672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02837-2D29-4606-8CA4-7184FC28D5D8}"/>
              </a:ext>
            </a:extLst>
          </p:cNvPr>
          <p:cNvSpPr txBox="1"/>
          <p:nvPr/>
        </p:nvSpPr>
        <p:spPr>
          <a:xfrm>
            <a:off x="3399638" y="24328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chemeClr val="accent2"/>
                </a:solidFill>
                <a:effectLst/>
                <a:latin typeface="Raleway" pitchFamily="2" charset="0"/>
              </a:rPr>
              <a:t>How The Website Works ?</a:t>
            </a:r>
            <a:br>
              <a:rPr lang="en-US" sz="3600" b="1" i="0" dirty="0">
                <a:solidFill>
                  <a:schemeClr val="accent2"/>
                </a:solidFill>
                <a:effectLst/>
                <a:latin typeface="Raleway" pitchFamily="2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838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305" y="56799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5C2BB6-EB3F-4408-96F7-7AD0AB2E430B}"/>
              </a:ext>
            </a:extLst>
          </p:cNvPr>
          <p:cNvGrpSpPr/>
          <p:nvPr/>
        </p:nvGrpSpPr>
        <p:grpSpPr>
          <a:xfrm>
            <a:off x="3663600" y="1653534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CFE4356-119B-467D-BCD1-CAC595466C36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71">
              <a:extLst>
                <a:ext uri="{FF2B5EF4-FFF2-40B4-BE49-F238E27FC236}">
                  <a16:creationId xmlns:a16="http://schemas.microsoft.com/office/drawing/2014/main" id="{FD9FA699-2ADB-4A3D-8FB8-6C92148F1505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직사각형 71">
              <a:extLst>
                <a:ext uri="{FF2B5EF4-FFF2-40B4-BE49-F238E27FC236}">
                  <a16:creationId xmlns:a16="http://schemas.microsoft.com/office/drawing/2014/main" id="{7B3F0418-559D-4E61-9F11-47CF7ECC79A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FD3F6E-C4DD-4581-851B-5A0A9103580A}"/>
              </a:ext>
            </a:extLst>
          </p:cNvPr>
          <p:cNvGrpSpPr/>
          <p:nvPr/>
        </p:nvGrpSpPr>
        <p:grpSpPr>
          <a:xfrm rot="10800000">
            <a:off x="1234377" y="2245614"/>
            <a:ext cx="2493233" cy="3713113"/>
            <a:chOff x="3663600" y="1841546"/>
            <a:chExt cx="2493233" cy="3713113"/>
          </a:xfrm>
          <a:solidFill>
            <a:schemeClr val="bg1">
              <a:lumMod val="75000"/>
            </a:schemeClr>
          </a:solidFill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56A869CB-9B00-4A42-A87B-31608A6B2AE2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71">
              <a:extLst>
                <a:ext uri="{FF2B5EF4-FFF2-40B4-BE49-F238E27FC236}">
                  <a16:creationId xmlns:a16="http://schemas.microsoft.com/office/drawing/2014/main" id="{24BFA1A4-8EDA-4D0E-AE21-46E8E122B5C2}"/>
                </a:ext>
              </a:extLst>
            </p:cNvPr>
            <p:cNvSpPr/>
            <p:nvPr/>
          </p:nvSpPr>
          <p:spPr>
            <a:xfrm>
              <a:off x="6092825" y="3085779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직사각형 71">
              <a:extLst>
                <a:ext uri="{FF2B5EF4-FFF2-40B4-BE49-F238E27FC236}">
                  <a16:creationId xmlns:a16="http://schemas.microsoft.com/office/drawing/2014/main" id="{67602E18-C6B4-4905-9B5C-2E9C7AB4228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AA6DDE-7C7E-477E-A96B-7FC3F3AF6570}"/>
              </a:ext>
            </a:extLst>
          </p:cNvPr>
          <p:cNvGrpSpPr/>
          <p:nvPr/>
        </p:nvGrpSpPr>
        <p:grpSpPr>
          <a:xfrm rot="10800000">
            <a:off x="6092824" y="3088598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FB01B090-3424-494C-8A74-AF9956DE1EF7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71">
              <a:extLst>
                <a:ext uri="{FF2B5EF4-FFF2-40B4-BE49-F238E27FC236}">
                  <a16:creationId xmlns:a16="http://schemas.microsoft.com/office/drawing/2014/main" id="{70B90A27-C21F-4A90-8505-2ED32768028A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직사각형 71">
              <a:extLst>
                <a:ext uri="{FF2B5EF4-FFF2-40B4-BE49-F238E27FC236}">
                  <a16:creationId xmlns:a16="http://schemas.microsoft.com/office/drawing/2014/main" id="{2B2368FD-CAC6-499B-9E1B-282C7F25FD2B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CB03C-0CC1-4DB3-8D35-1A8496A03D5A}"/>
              </a:ext>
            </a:extLst>
          </p:cNvPr>
          <p:cNvGrpSpPr/>
          <p:nvPr/>
        </p:nvGrpSpPr>
        <p:grpSpPr>
          <a:xfrm>
            <a:off x="8522045" y="1653534"/>
            <a:ext cx="2493233" cy="3713112"/>
            <a:chOff x="3663600" y="1841546"/>
            <a:chExt cx="2493233" cy="3713112"/>
          </a:xfrm>
          <a:solidFill>
            <a:schemeClr val="bg1">
              <a:lumMod val="75000"/>
            </a:schemeClr>
          </a:solidFill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72A0BCE8-9E83-4423-A1D5-BF068F845A9E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71">
              <a:extLst>
                <a:ext uri="{FF2B5EF4-FFF2-40B4-BE49-F238E27FC236}">
                  <a16:creationId xmlns:a16="http://schemas.microsoft.com/office/drawing/2014/main" id="{8B0D22DE-210F-40B4-B87B-99F32BF3F2AA}"/>
                </a:ext>
              </a:extLst>
            </p:cNvPr>
            <p:cNvSpPr/>
            <p:nvPr/>
          </p:nvSpPr>
          <p:spPr>
            <a:xfrm>
              <a:off x="6092825" y="3085778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직사각형 71">
              <a:extLst>
                <a:ext uri="{FF2B5EF4-FFF2-40B4-BE49-F238E27FC236}">
                  <a16:creationId xmlns:a16="http://schemas.microsoft.com/office/drawing/2014/main" id="{A97AC4C8-D331-42F8-8309-B267599500A9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ardrop 18">
            <a:extLst>
              <a:ext uri="{FF2B5EF4-FFF2-40B4-BE49-F238E27FC236}">
                <a16:creationId xmlns:a16="http://schemas.microsoft.com/office/drawing/2014/main" id="{0F06FAEA-4C7F-4F74-AC15-3F052CEE16BB}"/>
              </a:ext>
            </a:extLst>
          </p:cNvPr>
          <p:cNvSpPr/>
          <p:nvPr/>
        </p:nvSpPr>
        <p:spPr>
          <a:xfrm rot="18900000">
            <a:off x="210108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3FAE8AC2-B5E7-4C58-8ACB-C32200D7BAC7}"/>
              </a:ext>
            </a:extLst>
          </p:cNvPr>
          <p:cNvSpPr/>
          <p:nvPr/>
        </p:nvSpPr>
        <p:spPr>
          <a:xfrm rot="8100000">
            <a:off x="453030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5C39416D-6A6D-4024-845F-F3C35F44D953}"/>
              </a:ext>
            </a:extLst>
          </p:cNvPr>
          <p:cNvSpPr/>
          <p:nvPr/>
        </p:nvSpPr>
        <p:spPr>
          <a:xfrm rot="18900000">
            <a:off x="695953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9BFEC5AD-5D6E-4F53-8C33-DCC592C1F1AE}"/>
              </a:ext>
            </a:extLst>
          </p:cNvPr>
          <p:cNvSpPr/>
          <p:nvPr/>
        </p:nvSpPr>
        <p:spPr>
          <a:xfrm rot="8100000">
            <a:off x="938875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FEF18A9D-FB26-48E4-9FD6-AD490FB97D74}"/>
              </a:ext>
            </a:extLst>
          </p:cNvPr>
          <p:cNvSpPr txBox="1">
            <a:spLocks/>
          </p:cNvSpPr>
          <p:nvPr/>
        </p:nvSpPr>
        <p:spPr>
          <a:xfrm>
            <a:off x="589043" y="1744708"/>
            <a:ext cx="1354676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2400" dirty="0">
                <a:solidFill>
                  <a:schemeClr val="accent5"/>
                </a:solidFill>
              </a:rPr>
              <a:t>START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88D3570-2D76-4843-822E-51EA7F378AA6}"/>
              </a:ext>
            </a:extLst>
          </p:cNvPr>
          <p:cNvSpPr/>
          <p:nvPr/>
        </p:nvSpPr>
        <p:spPr>
          <a:xfrm rot="10800000">
            <a:off x="10822494" y="5352783"/>
            <a:ext cx="321559" cy="2772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ADE6-E0FD-484F-B8D3-4EF474525F06}"/>
              </a:ext>
            </a:extLst>
          </p:cNvPr>
          <p:cNvSpPr txBox="1"/>
          <p:nvPr/>
        </p:nvSpPr>
        <p:spPr>
          <a:xfrm>
            <a:off x="6412589" y="3118427"/>
            <a:ext cx="20916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  <a:t>HTML stands for Hypertext Markup Language. Since HTML consists of a head and body you can also add a variety of things that makeup the webpage. In HTML you can add tables, paragraphs of text , headlines, images, videos , links , and more.</a:t>
            </a:r>
          </a:p>
          <a:p>
            <a:br>
              <a:rPr lang="en-US" sz="1200" dirty="0"/>
            </a:b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F5E26-F486-4E1D-8A4F-D22B2CC2E857}"/>
              </a:ext>
            </a:extLst>
          </p:cNvPr>
          <p:cNvSpPr txBox="1"/>
          <p:nvPr/>
        </p:nvSpPr>
        <p:spPr>
          <a:xfrm>
            <a:off x="6441823" y="2634495"/>
            <a:ext cx="183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accent2"/>
                </a:solidFill>
                <a:effectLst/>
                <a:latin typeface="Raleway" pitchFamily="2" charset="0"/>
              </a:rPr>
              <a:t>Structural Layer</a:t>
            </a:r>
          </a:p>
          <a:p>
            <a:br>
              <a:rPr lang="en-US" sz="1600" dirty="0"/>
            </a:b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0B1DB-9A03-4AA3-8CF1-968458671FEC}"/>
              </a:ext>
            </a:extLst>
          </p:cNvPr>
          <p:cNvSpPr txBox="1"/>
          <p:nvPr/>
        </p:nvSpPr>
        <p:spPr>
          <a:xfrm>
            <a:off x="3888388" y="3120999"/>
            <a:ext cx="1933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  <a:t>HTML describes the structure of a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  <a:t>HTML elements tell the browser how to display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  <a:t>HTML elements label pieces of content such as "this is a heading", "this is a paragraph", etc.....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F4688-B81B-4D1D-8356-C0D445638D61}"/>
              </a:ext>
            </a:extLst>
          </p:cNvPr>
          <p:cNvSpPr txBox="1"/>
          <p:nvPr/>
        </p:nvSpPr>
        <p:spPr>
          <a:xfrm>
            <a:off x="3957998" y="2649056"/>
            <a:ext cx="175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accent2"/>
                </a:solidFill>
                <a:effectLst/>
                <a:latin typeface="Raleway" pitchFamily="2" charset="0"/>
              </a:rPr>
              <a:t>What is HTML?</a:t>
            </a:r>
          </a:p>
          <a:p>
            <a:br>
              <a:rPr lang="en-US" sz="1600" b="0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</a:b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3E02C7-CE05-481D-866A-6015E5E2E478}"/>
              </a:ext>
            </a:extLst>
          </p:cNvPr>
          <p:cNvSpPr txBox="1"/>
          <p:nvPr/>
        </p:nvSpPr>
        <p:spPr>
          <a:xfrm>
            <a:off x="8823053" y="3103098"/>
            <a:ext cx="1960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  <a:t>The HTML element is everything from the start tag to the end tag: </a:t>
            </a:r>
          </a:p>
          <a:p>
            <a:pPr algn="l"/>
            <a:r>
              <a:rPr lang="en-US" sz="1200" b="1" i="0" dirty="0">
                <a:solidFill>
                  <a:srgbClr val="007BFF"/>
                </a:solidFill>
                <a:effectLst/>
                <a:latin typeface="Open Sans" panose="020B0606030504020204" pitchFamily="34" charset="0"/>
              </a:rPr>
              <a:t>&lt; tagname &gt; </a:t>
            </a:r>
          </a:p>
          <a:p>
            <a:pPr algn="l"/>
            <a:r>
              <a:rPr lang="en-US" sz="1200" b="1" i="0" dirty="0">
                <a:solidFill>
                  <a:srgbClr val="007BFF"/>
                </a:solidFill>
                <a:effectLst/>
                <a:latin typeface="Open Sans" panose="020B0606030504020204" pitchFamily="34" charset="0"/>
              </a:rPr>
              <a:t>      Content goes here </a:t>
            </a:r>
          </a:p>
          <a:p>
            <a:pPr algn="l"/>
            <a:r>
              <a:rPr lang="en-US" sz="1200" b="1" i="0" dirty="0">
                <a:solidFill>
                  <a:srgbClr val="007BFF"/>
                </a:solidFill>
                <a:effectLst/>
                <a:latin typeface="Open Sans" panose="020B0606030504020204" pitchFamily="34" charset="0"/>
              </a:rPr>
              <a:t>&lt;/ tagname &gt;</a:t>
            </a:r>
            <a:endParaRPr lang="en-US" sz="1200" b="1" i="0" dirty="0">
              <a:solidFill>
                <a:srgbClr val="272829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  <a:t>Examples of some HTML elements: </a:t>
            </a:r>
          </a:p>
          <a:p>
            <a:pPr algn="l"/>
            <a:r>
              <a:rPr lang="en-US" sz="1200" b="1" i="0" dirty="0">
                <a:solidFill>
                  <a:srgbClr val="007BFF"/>
                </a:solidFill>
                <a:effectLst/>
                <a:latin typeface="Open Sans" panose="020B0606030504020204" pitchFamily="34" charset="0"/>
              </a:rPr>
              <a:t>&lt;h1&gt;This Is Header&lt;/h1&gt;</a:t>
            </a:r>
            <a:endParaRPr lang="en-US" sz="1200" b="1" i="0" dirty="0">
              <a:solidFill>
                <a:srgbClr val="272829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B4DFE-F32B-4B49-8848-1EEB76FE1C05}"/>
              </a:ext>
            </a:extLst>
          </p:cNvPr>
          <p:cNvSpPr txBox="1"/>
          <p:nvPr/>
        </p:nvSpPr>
        <p:spPr>
          <a:xfrm>
            <a:off x="8807036" y="2634496"/>
            <a:ext cx="175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accent2"/>
                </a:solidFill>
                <a:effectLst/>
                <a:latin typeface="Raleway" pitchFamily="2" charset="0"/>
              </a:rPr>
              <a:t>HTML Elements</a:t>
            </a:r>
          </a:p>
          <a:p>
            <a:br>
              <a:rPr lang="en-US" sz="1600" b="0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</a:b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026" name="Picture 2" descr="Structural Layer">
            <a:extLst>
              <a:ext uri="{FF2B5EF4-FFF2-40B4-BE49-F238E27FC236}">
                <a16:creationId xmlns:a16="http://schemas.microsoft.com/office/drawing/2014/main" id="{AE977D39-52A4-4B78-9863-F0C02877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59" y="2766774"/>
            <a:ext cx="2284226" cy="226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Presentation with org chart">
            <a:extLst>
              <a:ext uri="{FF2B5EF4-FFF2-40B4-BE49-F238E27FC236}">
                <a16:creationId xmlns:a16="http://schemas.microsoft.com/office/drawing/2014/main" id="{A17EC16E-056D-4C2F-836C-63DDD8FBB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1828" y="1531328"/>
            <a:ext cx="533665" cy="533665"/>
          </a:xfrm>
          <a:prstGeom prst="rect">
            <a:avLst/>
          </a:prstGeom>
        </p:spPr>
      </p:pic>
      <p:pic>
        <p:nvPicPr>
          <p:cNvPr id="44" name="Graphic 43" descr="Web design">
            <a:extLst>
              <a:ext uri="{FF2B5EF4-FFF2-40B4-BE49-F238E27FC236}">
                <a16:creationId xmlns:a16="http://schemas.microsoft.com/office/drawing/2014/main" id="{F3418960-5DF6-475B-A110-047768741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558" y="1498324"/>
            <a:ext cx="531724" cy="531724"/>
          </a:xfrm>
          <a:prstGeom prst="rect">
            <a:avLst/>
          </a:prstGeom>
        </p:spPr>
      </p:pic>
      <p:pic>
        <p:nvPicPr>
          <p:cNvPr id="48" name="Graphic 47" descr="Connected">
            <a:extLst>
              <a:ext uri="{FF2B5EF4-FFF2-40B4-BE49-F238E27FC236}">
                <a16:creationId xmlns:a16="http://schemas.microsoft.com/office/drawing/2014/main" id="{4A6ADB59-EE8F-4BFB-AC87-87CFBEFC4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2029" y="5530588"/>
            <a:ext cx="701227" cy="701227"/>
          </a:xfrm>
          <a:prstGeom prst="rect">
            <a:avLst/>
          </a:prstGeom>
        </p:spPr>
      </p:pic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24C4B445-A4BE-4C5C-B204-A5115EB2D0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78131" y="5609348"/>
            <a:ext cx="522617" cy="5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5523" y="579832"/>
            <a:ext cx="11573197" cy="2769989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272829"/>
                </a:solidFill>
                <a:effectLst/>
                <a:latin typeface="Raleway" pitchFamily="2" charset="0"/>
              </a:rPr>
              <a:t>parts of a web page</a:t>
            </a:r>
          </a:p>
          <a:p>
            <a:br>
              <a:rPr lang="en-US" b="0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4105160" y="2038204"/>
            <a:ext cx="3888499" cy="2226996"/>
            <a:chOff x="-1361819" y="5382020"/>
            <a:chExt cx="2116014" cy="2226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-1361819" y="5382020"/>
              <a:ext cx="18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non-semantic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-1361819" y="5793134"/>
              <a:ext cx="211601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Many web sites contain HTML code like: </a:t>
              </a:r>
            </a:p>
            <a:p>
              <a:pPr algn="l"/>
              <a:r>
                <a:rPr lang="en-US" sz="1600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&lt;div id="nav"&gt; </a:t>
              </a:r>
            </a:p>
            <a:p>
              <a:pPr algn="l"/>
              <a:r>
                <a:rPr lang="en-US" sz="1600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&lt;div class="header"&gt; </a:t>
              </a:r>
            </a:p>
            <a:p>
              <a:pPr algn="l"/>
              <a:r>
                <a:rPr lang="en-US" sz="1600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&lt;div id="footer"&gt;</a:t>
              </a:r>
            </a:p>
            <a:p>
              <a:pPr algn="l"/>
              <a:r>
                <a:rPr lang="en-US" sz="1600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 to indicate navigation, header, and footer.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7993658" y="2026869"/>
            <a:ext cx="3618384" cy="3139321"/>
            <a:chOff x="689239" y="4922584"/>
            <a:chExt cx="1969025" cy="3139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712413" y="4922584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>
                  <a:solidFill>
                    <a:schemeClr val="accent1"/>
                  </a:solidFill>
                  <a:effectLst/>
                  <a:latin typeface="Open Sans" panose="020B0606030504020204" pitchFamily="34" charset="0"/>
                </a:rPr>
                <a:t>semantic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689239" y="5291916"/>
              <a:ext cx="1969025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72829"/>
                  </a:solidFill>
                  <a:effectLst/>
                  <a:latin typeface="Open Sans" panose="020B0606030504020204" pitchFamily="34" charset="0"/>
                </a:rPr>
                <a:t>In HTML there are some semantic elements that can be used to define different parts of a web page like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&lt;article&gt;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&lt;aside&gt;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&lt;footer&gt;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&lt;header&gt;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&lt;nav&gt;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&lt;section&gt;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B5125C-CF91-4BB7-BB92-B178BDD05C81}"/>
              </a:ext>
            </a:extLst>
          </p:cNvPr>
          <p:cNvGrpSpPr/>
          <p:nvPr/>
        </p:nvGrpSpPr>
        <p:grpSpPr>
          <a:xfrm>
            <a:off x="8340167" y="3971570"/>
            <a:ext cx="3364154" cy="543652"/>
            <a:chOff x="827584" y="4922584"/>
            <a:chExt cx="1830680" cy="5436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3BA7AF-D248-4CCB-8824-B6DDC1D67095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BCEB31-C5D2-42E7-A124-E3B12C3CB22C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261860-27F2-4364-9ED4-B417FC8F71F0}"/>
              </a:ext>
            </a:extLst>
          </p:cNvPr>
          <p:cNvGrpSpPr/>
          <p:nvPr/>
        </p:nvGrpSpPr>
        <p:grpSpPr>
          <a:xfrm>
            <a:off x="8340167" y="5196064"/>
            <a:ext cx="3364154" cy="543652"/>
            <a:chOff x="827584" y="4922584"/>
            <a:chExt cx="1830680" cy="5436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9ABDAB-1A63-47C2-8002-9D19FC2AA8B1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CB893C-9AD4-460D-BE35-7604987A90E8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920271"/>
            <a:ext cx="2640420" cy="1022298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i="0" dirty="0">
                <a:effectLst/>
                <a:latin typeface="Raleway" pitchFamily="2" charset="0"/>
              </a:rPr>
              <a:t>parts of a   web page</a:t>
            </a:r>
          </a:p>
          <a:p>
            <a:br>
              <a:rPr lang="en-US" b="0" i="0" dirty="0">
                <a:solidFill>
                  <a:srgbClr val="272829"/>
                </a:solidFill>
                <a:effectLst/>
                <a:latin typeface="Open Sans" panose="020B0606030504020204" pitchFamily="34" charset="0"/>
              </a:rPr>
            </a:b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DE4D8B-F50C-4098-92FC-2ECB18DC2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3" y="1978330"/>
            <a:ext cx="2769493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548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Open Sans</vt:lpstr>
      <vt:lpstr>Raleway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ahmed.eng_4177</cp:lastModifiedBy>
  <cp:revision>145</cp:revision>
  <dcterms:created xsi:type="dcterms:W3CDTF">2019-01-14T06:35:35Z</dcterms:created>
  <dcterms:modified xsi:type="dcterms:W3CDTF">2021-12-09T16:26:32Z</dcterms:modified>
</cp:coreProperties>
</file>