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sldIdLst>
    <p:sldId id="256" r:id="rId2"/>
    <p:sldId id="257" r:id="rId3"/>
    <p:sldId id="258" r:id="rId4"/>
    <p:sldId id="259" r:id="rId5"/>
    <p:sldId id="262" r:id="rId6"/>
    <p:sldId id="305" r:id="rId7"/>
    <p:sldId id="306" r:id="rId8"/>
    <p:sldId id="307" r:id="rId9"/>
    <p:sldId id="304" r:id="rId10"/>
    <p:sldId id="308" r:id="rId11"/>
    <p:sldId id="309" r:id="rId12"/>
    <p:sldId id="310" r:id="rId13"/>
    <p:sldId id="311" r:id="rId14"/>
    <p:sldId id="312" r:id="rId15"/>
    <p:sldId id="263" r:id="rId16"/>
    <p:sldId id="264" r:id="rId17"/>
    <p:sldId id="313" r:id="rId18"/>
    <p:sldId id="314" r:id="rId19"/>
    <p:sldId id="315" r:id="rId20"/>
    <p:sldId id="265" r:id="rId21"/>
    <p:sldId id="316" r:id="rId22"/>
    <p:sldId id="317" r:id="rId23"/>
    <p:sldId id="318" r:id="rId24"/>
    <p:sldId id="319" r:id="rId25"/>
  </p:sldIdLst>
  <p:sldSz cx="9144000" cy="5143500" type="screen16x9"/>
  <p:notesSz cx="6858000" cy="9144000"/>
  <p:embeddedFontLst>
    <p:embeddedFont>
      <p:font typeface="Audiowide" panose="020B0604020202020204" charset="0"/>
      <p:regular r:id="rId27"/>
    </p:embeddedFont>
    <p:embeddedFont>
      <p:font typeface="Karla" pitchFamily="2" charset="0"/>
      <p:regular r:id="rId28"/>
      <p:bold r:id="rId29"/>
      <p:italic r:id="rId30"/>
      <p:boldItalic r:id="rId31"/>
    </p:embeddedFont>
    <p:embeddedFont>
      <p:font typeface="Nunito" pitchFamily="2" charset="0"/>
      <p:regular r:id="rId32"/>
      <p:bold r:id="rId33"/>
      <p:italic r:id="rId34"/>
      <p:boldItalic r:id="rId35"/>
    </p:embeddedFont>
    <p:embeddedFont>
      <p:font typeface="Nunito Light" pitchFamily="2" charset="0"/>
      <p:regular r:id="rId36"/>
      <p:italic r:id="rId37"/>
    </p:embeddedFont>
    <p:embeddedFont>
      <p:font typeface="PT Sans" panose="020B050302020302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Varela Round Regular" panose="020B0604020202020204" charset="-79"/>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E0B18E-DE09-423F-B989-718E7D8E3CD7}">
  <a:tblStyle styleId="{89E0B18E-DE09-423F-B989-718E7D8E3C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2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76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04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85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002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19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ea1d9433b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ea1d9433b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525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ea1d9433b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ea1d9433b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114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ea1d9433b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ea1d9433b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34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307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020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05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15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62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35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635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883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59" r:id="rId7"/>
    <p:sldLayoutId id="2147483660" r:id="rId8"/>
    <p:sldLayoutId id="2147483662" r:id="rId9"/>
    <p:sldLayoutId id="2147483665"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487596"/>
            <a:ext cx="5689500" cy="3874656"/>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581018" y="38487"/>
            <a:ext cx="5892300" cy="4772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COOP with RKE</a:t>
            </a:r>
            <a:br>
              <a:rPr lang="en" dirty="0"/>
            </a:br>
            <a:r>
              <a:rPr lang="en-US" sz="1800" dirty="0"/>
              <a:t>College of Computer and Information Technology majoring in IT</a:t>
            </a:r>
            <a:br>
              <a:rPr lang="en-US" sz="1800" dirty="0"/>
            </a:br>
            <a:br>
              <a:rPr lang="en-US" sz="1800" dirty="0"/>
            </a:br>
            <a:r>
              <a:rPr lang="en-US" sz="1800" dirty="0"/>
              <a:t>Name: omar </a:t>
            </a:r>
            <a:r>
              <a:rPr lang="en-US" sz="1800" dirty="0" err="1"/>
              <a:t>seraj</a:t>
            </a:r>
            <a:r>
              <a:rPr lang="en-US" sz="1800" dirty="0"/>
              <a:t> altalhi</a:t>
            </a:r>
            <a:br>
              <a:rPr lang="en-US" sz="1800" dirty="0"/>
            </a:br>
            <a:r>
              <a:rPr lang="en-US" sz="1800" dirty="0"/>
              <a:t>student ID: 43904989</a:t>
            </a:r>
            <a:br>
              <a:rPr lang="en-US" sz="1800" dirty="0"/>
            </a:br>
            <a:br>
              <a:rPr lang="en-US" sz="1800" dirty="0"/>
            </a:br>
            <a:r>
              <a:rPr lang="en-US" sz="1800" dirty="0"/>
              <a:t>Host organization: </a:t>
            </a:r>
            <a:r>
              <a:rPr lang="en-US" sz="1800" dirty="0" err="1"/>
              <a:t>Rke</a:t>
            </a:r>
            <a:r>
              <a:rPr lang="en-US" sz="1800" dirty="0"/>
              <a:t> technology</a:t>
            </a:r>
            <a:br>
              <a:rPr lang="en-US" sz="1800" dirty="0"/>
            </a:br>
            <a:r>
              <a:rPr lang="en-US" sz="1800" dirty="0"/>
              <a:t>Field supervisor: </a:t>
            </a:r>
            <a:r>
              <a:rPr lang="en-US" sz="1800" dirty="0" err="1"/>
              <a:t>anan</a:t>
            </a:r>
            <a:r>
              <a:rPr lang="en-US" sz="1800" dirty="0"/>
              <a:t> AL-</a:t>
            </a:r>
            <a:r>
              <a:rPr lang="en-US" sz="1800" dirty="0" err="1"/>
              <a:t>howity</a:t>
            </a:r>
            <a:br>
              <a:rPr lang="en-US" sz="1800" dirty="0"/>
            </a:br>
            <a:r>
              <a:rPr lang="en-US" sz="1800" dirty="0"/>
              <a:t>year: 2022</a:t>
            </a:r>
            <a:endParaRPr sz="1800" dirty="0">
              <a:solidFill>
                <a:srgbClr val="CC0000"/>
              </a:solidFill>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Here is where my presentation begins</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descr="صورة تحتوي على نص&#10;&#10;تم إنشاء الوصف تلقائياً">
            <a:extLst>
              <a:ext uri="{FF2B5EF4-FFF2-40B4-BE49-F238E27FC236}">
                <a16:creationId xmlns:a16="http://schemas.microsoft.com/office/drawing/2014/main" id="{15923656-5810-E0D0-F861-C351B37E0BCC}"/>
              </a:ext>
            </a:extLst>
          </p:cNvPr>
          <p:cNvPicPr>
            <a:picLocks noChangeAspect="1"/>
          </p:cNvPicPr>
          <p:nvPr/>
        </p:nvPicPr>
        <p:blipFill>
          <a:blip r:embed="rId3"/>
          <a:stretch>
            <a:fillRect/>
          </a:stretch>
        </p:blipFill>
        <p:spPr>
          <a:xfrm>
            <a:off x="158038" y="51176"/>
            <a:ext cx="1612013" cy="425327"/>
          </a:xfrm>
          <a:prstGeom prst="rect">
            <a:avLst/>
          </a:prstGeom>
        </p:spPr>
      </p:pic>
      <p:pic>
        <p:nvPicPr>
          <p:cNvPr id="7" name="صورة 6" descr="صورة تحتوي على نص, أدوات المائدة, طبق, أطباق&#10;&#10;تم إنشاء الوصف تلقائياً">
            <a:extLst>
              <a:ext uri="{FF2B5EF4-FFF2-40B4-BE49-F238E27FC236}">
                <a16:creationId xmlns:a16="http://schemas.microsoft.com/office/drawing/2014/main" id="{2F6DDB25-16F7-FF43-469A-565BF444AD02}"/>
              </a:ext>
            </a:extLst>
          </p:cNvPr>
          <p:cNvPicPr>
            <a:picLocks noChangeAspect="1"/>
          </p:cNvPicPr>
          <p:nvPr/>
        </p:nvPicPr>
        <p:blipFill>
          <a:blip r:embed="rId4"/>
          <a:stretch>
            <a:fillRect/>
          </a:stretch>
        </p:blipFill>
        <p:spPr>
          <a:xfrm>
            <a:off x="7619550" y="53618"/>
            <a:ext cx="1491854" cy="5630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220548" y="1089449"/>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b="1" dirty="0">
                <a:solidFill>
                  <a:schemeClr val="accent1"/>
                </a:solidFill>
                <a:uFill>
                  <a:noFill/>
                </a:uFill>
                <a:latin typeface="Audiowide"/>
                <a:ea typeface="Audiowide"/>
                <a:cs typeface="Audiowide"/>
                <a:sym typeface="Audiowide"/>
              </a:rPr>
              <a:t>Company profile</a:t>
            </a:r>
            <a:br>
              <a:rPr lang="en-US" sz="2400" b="1" dirty="0">
                <a:solidFill>
                  <a:schemeClr val="accent1"/>
                </a:solidFill>
                <a:latin typeface="Audiowide"/>
                <a:ea typeface="Audiowide"/>
                <a:cs typeface="Audiowide"/>
                <a:sym typeface="Audiowide"/>
              </a:rPr>
            </a:br>
            <a:br>
              <a:rPr lang="en-US" sz="2400" dirty="0"/>
            </a:br>
            <a:endParaRPr dirty="0"/>
          </a:p>
        </p:txBody>
      </p:sp>
      <p:sp>
        <p:nvSpPr>
          <p:cNvPr id="540" name="Google Shape;540;p36"/>
          <p:cNvSpPr txBox="1">
            <a:spLocks noGrp="1"/>
          </p:cNvSpPr>
          <p:nvPr>
            <p:ph type="subTitle" idx="1"/>
          </p:nvPr>
        </p:nvSpPr>
        <p:spPr>
          <a:xfrm>
            <a:off x="803033" y="2388520"/>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2400" b="1" i="0" dirty="0">
                <a:solidFill>
                  <a:schemeClr val="accent2"/>
                </a:solidFill>
                <a:effectLst/>
                <a:latin typeface="Segoe UI" panose="020B0502040204020203" pitchFamily="34" charset="0"/>
              </a:rPr>
              <a:t>Value</a:t>
            </a:r>
          </a:p>
          <a:p>
            <a:pPr algn="l"/>
            <a:r>
              <a:rPr lang="en-US" sz="1600" b="0" i="0" dirty="0">
                <a:solidFill>
                  <a:schemeClr val="accent2"/>
                </a:solidFill>
                <a:effectLst/>
                <a:latin typeface="Segoe UI" panose="020B0502040204020203" pitchFamily="34" charset="0"/>
              </a:rPr>
              <a:t>We provide our clients, with skilled teams to help in design, implementing, and executing your digital transformation projects in the most effective methods.</a:t>
            </a:r>
          </a:p>
          <a:p>
            <a:pPr algn="l"/>
            <a:endParaRPr lang="en-US" sz="1600" b="0" i="0" dirty="0">
              <a:solidFill>
                <a:schemeClr val="accent2"/>
              </a:solidFill>
              <a:effectLst/>
              <a:latin typeface="Segoe UI" panose="020B0502040204020203" pitchFamily="34" charset="0"/>
            </a:endParaRPr>
          </a:p>
          <a:p>
            <a:pPr algn="l">
              <a:buFont typeface="Arial" panose="020B0604020202020204" pitchFamily="34" charset="0"/>
              <a:buChar char="•"/>
            </a:pPr>
            <a:r>
              <a:rPr lang="en-US" sz="1600" b="1" dirty="0"/>
              <a:t>Main stakeholders and customers:</a:t>
            </a:r>
          </a:p>
          <a:p>
            <a:pPr marL="139700" indent="0" algn="l"/>
            <a:r>
              <a:rPr lang="en-US" sz="1500" dirty="0">
                <a:solidFill>
                  <a:schemeClr val="accent2"/>
                </a:solidFill>
                <a:latin typeface="Segoe UI" panose="020B0502040204020203" pitchFamily="34" charset="0"/>
              </a:rPr>
              <a:t>STC, </a:t>
            </a:r>
            <a:r>
              <a:rPr lang="en-US" sz="1500" i="0" dirty="0">
                <a:solidFill>
                  <a:schemeClr val="accent2"/>
                </a:solidFill>
                <a:effectLst/>
                <a:latin typeface="Segoe UI" panose="020B0502040204020203" pitchFamily="34" charset="0"/>
              </a:rPr>
              <a:t>Aramco, </a:t>
            </a:r>
            <a:r>
              <a:rPr lang="en-US" sz="1500" dirty="0">
                <a:solidFill>
                  <a:schemeClr val="accent2"/>
                </a:solidFill>
                <a:latin typeface="Segoe UI" panose="020B0502040204020203" pitchFamily="34" charset="0"/>
              </a:rPr>
              <a:t>King </a:t>
            </a:r>
            <a:r>
              <a:rPr lang="en-US" sz="1500" dirty="0" err="1">
                <a:solidFill>
                  <a:schemeClr val="accent2"/>
                </a:solidFill>
                <a:latin typeface="Segoe UI" panose="020B0502040204020203" pitchFamily="34" charset="0"/>
              </a:rPr>
              <a:t>saud</a:t>
            </a:r>
            <a:r>
              <a:rPr lang="en-US" sz="1500" dirty="0">
                <a:solidFill>
                  <a:schemeClr val="accent2"/>
                </a:solidFill>
                <a:latin typeface="Segoe UI" panose="020B0502040204020203" pitchFamily="34" charset="0"/>
              </a:rPr>
              <a:t> university, </a:t>
            </a:r>
            <a:r>
              <a:rPr lang="en-US" sz="1500" i="0" dirty="0">
                <a:solidFill>
                  <a:schemeClr val="accent2"/>
                </a:solidFill>
                <a:effectLst/>
                <a:latin typeface="Segoe UI" panose="020B0502040204020203" pitchFamily="34" charset="0"/>
              </a:rPr>
              <a:t>princess </a:t>
            </a:r>
            <a:r>
              <a:rPr lang="en-US" sz="1500" i="0" dirty="0" err="1">
                <a:solidFill>
                  <a:schemeClr val="accent2"/>
                </a:solidFill>
                <a:effectLst/>
                <a:latin typeface="Segoe UI" panose="020B0502040204020203" pitchFamily="34" charset="0"/>
              </a:rPr>
              <a:t>nourah</a:t>
            </a:r>
            <a:r>
              <a:rPr lang="en-US" sz="1500" i="0" dirty="0">
                <a:solidFill>
                  <a:schemeClr val="accent2"/>
                </a:solidFill>
                <a:effectLst/>
                <a:latin typeface="Segoe UI" panose="020B0502040204020203" pitchFamily="34" charset="0"/>
              </a:rPr>
              <a:t> university</a:t>
            </a:r>
            <a:r>
              <a:rPr lang="en-US" sz="1500" dirty="0">
                <a:solidFill>
                  <a:schemeClr val="accent2"/>
                </a:solidFill>
                <a:latin typeface="Segoe UI" panose="020B0502040204020203" pitchFamily="34" charset="0"/>
              </a:rPr>
              <a:t>, Saudi central bank</a:t>
            </a:r>
            <a:br>
              <a:rPr lang="en-US" sz="1600" b="0" i="0" dirty="0">
                <a:solidFill>
                  <a:srgbClr val="212529"/>
                </a:solidFill>
                <a:effectLst/>
                <a:latin typeface="Segoe UI" panose="020B0502040204020203" pitchFamily="34" charset="0"/>
              </a:rPr>
            </a:br>
            <a:endParaRPr lang="en-US" sz="2400" b="0" i="0" dirty="0">
              <a:solidFill>
                <a:schemeClr val="accent2"/>
              </a:solidFill>
              <a:effectLst/>
              <a:latin typeface="Segoe UI" panose="020B0502040204020203"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014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220548" y="1089449"/>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b="1" dirty="0">
                <a:solidFill>
                  <a:schemeClr val="accent1"/>
                </a:solidFill>
                <a:uFill>
                  <a:noFill/>
                </a:uFill>
                <a:latin typeface="Audiowide"/>
                <a:ea typeface="Audiowide"/>
                <a:cs typeface="Audiowide"/>
                <a:sym typeface="Audiowide"/>
              </a:rPr>
              <a:t>Company profile</a:t>
            </a:r>
            <a:br>
              <a:rPr lang="en-US" sz="2400" b="1" dirty="0">
                <a:solidFill>
                  <a:schemeClr val="accent1"/>
                </a:solidFill>
                <a:latin typeface="Audiowide"/>
                <a:ea typeface="Audiowide"/>
                <a:cs typeface="Audiowide"/>
                <a:sym typeface="Audiowide"/>
              </a:rPr>
            </a:br>
            <a:br>
              <a:rPr lang="en-US" sz="2400" dirty="0"/>
            </a:br>
            <a:endParaRPr dirty="0"/>
          </a:p>
        </p:txBody>
      </p:sp>
      <p:sp>
        <p:nvSpPr>
          <p:cNvPr id="540" name="Google Shape;540;p36"/>
          <p:cNvSpPr txBox="1">
            <a:spLocks noGrp="1"/>
          </p:cNvSpPr>
          <p:nvPr>
            <p:ph type="subTitle" idx="1"/>
          </p:nvPr>
        </p:nvSpPr>
        <p:spPr>
          <a:xfrm>
            <a:off x="876760" y="3909866"/>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1750" b="1" i="0" dirty="0">
                <a:solidFill>
                  <a:schemeClr val="accent2"/>
                </a:solidFill>
                <a:effectLst/>
                <a:latin typeface="Segoe UI" panose="020B0502040204020203" pitchFamily="34" charset="0"/>
              </a:rPr>
              <a:t>Major Projects have been executed by the company:</a:t>
            </a:r>
          </a:p>
          <a:p>
            <a:pPr algn="l"/>
            <a:br>
              <a:rPr lang="en-US" sz="1000" b="1" i="0" dirty="0">
                <a:solidFill>
                  <a:srgbClr val="0D8C5F"/>
                </a:solidFill>
                <a:effectLst/>
                <a:latin typeface="Segoe UI" panose="020B0502040204020203" pitchFamily="34" charset="0"/>
              </a:rPr>
            </a:br>
            <a:r>
              <a:rPr lang="en-US" sz="1600" b="1" i="0" dirty="0">
                <a:solidFill>
                  <a:schemeClr val="accent2"/>
                </a:solidFill>
                <a:effectLst/>
                <a:latin typeface="Segoe UI" panose="020B0502040204020203" pitchFamily="34" charset="0"/>
              </a:rPr>
              <a:t>ITYAAN</a:t>
            </a:r>
          </a:p>
          <a:p>
            <a:pPr algn="l"/>
            <a:r>
              <a:rPr lang="en-US" sz="1600" b="0" i="0" dirty="0">
                <a:solidFill>
                  <a:schemeClr val="accent2"/>
                </a:solidFill>
                <a:effectLst/>
                <a:latin typeface="Segoe UI" panose="020B0502040204020203" pitchFamily="34" charset="0"/>
              </a:rPr>
              <a:t>ITYAAN is a solution designed according to clients needs to help organizations work in a flexible yet innovative environment.</a:t>
            </a:r>
          </a:p>
          <a:p>
            <a:pPr algn="l">
              <a:buFont typeface="Arial" panose="020B0604020202020204" pitchFamily="34" charset="0"/>
              <a:buChar char="•"/>
            </a:pPr>
            <a:r>
              <a:rPr lang="en-US" sz="1800" b="1" dirty="0"/>
              <a:t>Company History:</a:t>
            </a:r>
          </a:p>
          <a:p>
            <a:pPr algn="l"/>
            <a:r>
              <a:rPr lang="en-US" sz="1600" b="0" i="0" dirty="0" err="1">
                <a:solidFill>
                  <a:schemeClr val="accent2"/>
                </a:solidFill>
                <a:effectLst/>
                <a:latin typeface="Segoe UI" panose="020B0502040204020203" pitchFamily="34" charset="0"/>
              </a:rPr>
              <a:t>RKe</a:t>
            </a:r>
            <a:r>
              <a:rPr lang="en-US" sz="1600" b="0" i="0" dirty="0">
                <a:solidFill>
                  <a:schemeClr val="accent2"/>
                </a:solidFill>
                <a:effectLst/>
                <a:latin typeface="Segoe UI" panose="020B0502040204020203" pitchFamily="34" charset="0"/>
              </a:rPr>
              <a:t> been established in 2005, we are a Saudi company that has achieved many successes within government and private sectors.</a:t>
            </a:r>
          </a:p>
          <a:p>
            <a:pPr algn="l"/>
            <a:r>
              <a:rPr lang="en-US" sz="1600" b="0" i="0" dirty="0">
                <a:solidFill>
                  <a:schemeClr val="accent2"/>
                </a:solidFill>
                <a:effectLst/>
                <a:latin typeface="Segoe UI" panose="020B0502040204020203" pitchFamily="34" charset="0"/>
              </a:rPr>
              <a:t>The company has been built from a technical base with a strong focus on providing high quality services and delivering solutions with a technical advantage.</a:t>
            </a:r>
          </a:p>
          <a:p>
            <a:pPr algn="l"/>
            <a:endParaRPr lang="en-US" sz="1800" i="0" dirty="0">
              <a:solidFill>
                <a:schemeClr val="accent2"/>
              </a:solidFill>
              <a:effectLst/>
              <a:latin typeface="Segoe UI" panose="020B0502040204020203" pitchFamily="34" charset="0"/>
            </a:endParaRPr>
          </a:p>
          <a:p>
            <a:pPr algn="l"/>
            <a:endParaRPr lang="en-US" sz="1200" b="1" i="0" dirty="0">
              <a:solidFill>
                <a:srgbClr val="0D8C5F"/>
              </a:solidFill>
              <a:effectLst/>
              <a:latin typeface="Segoe UI" panose="020B0502040204020203" pitchFamily="34" charset="0"/>
            </a:endParaRPr>
          </a:p>
          <a:p>
            <a:br>
              <a:rPr lang="en-US" sz="1200" dirty="0"/>
            </a:br>
            <a:endParaRPr lang="en-US" sz="1800" b="1" i="0" dirty="0">
              <a:solidFill>
                <a:schemeClr val="accent2"/>
              </a:solidFill>
              <a:effectLst/>
              <a:latin typeface="Segoe UI" panose="020B0502040204020203" pitchFamily="34" charset="0"/>
            </a:endParaRPr>
          </a:p>
          <a:p>
            <a:pPr marL="139700" indent="0" algn="l"/>
            <a:endParaRPr lang="en-US" sz="1800" b="1" i="0" dirty="0">
              <a:solidFill>
                <a:schemeClr val="accent2"/>
              </a:solidFill>
              <a:effectLst/>
              <a:latin typeface="Segoe UI" panose="020B0502040204020203"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384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220548" y="1089449"/>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b="1" dirty="0">
                <a:solidFill>
                  <a:schemeClr val="accent1"/>
                </a:solidFill>
                <a:uFill>
                  <a:noFill/>
                </a:uFill>
                <a:latin typeface="Audiowide"/>
                <a:ea typeface="Audiowide"/>
                <a:cs typeface="Audiowide"/>
                <a:sym typeface="Audiowide"/>
              </a:rPr>
              <a:t>Company profile</a:t>
            </a:r>
            <a:br>
              <a:rPr lang="en-US" sz="2400" b="1" dirty="0">
                <a:solidFill>
                  <a:schemeClr val="accent1"/>
                </a:solidFill>
                <a:latin typeface="Audiowide"/>
                <a:ea typeface="Audiowide"/>
                <a:cs typeface="Audiowide"/>
                <a:sym typeface="Audiowide"/>
              </a:rPr>
            </a:br>
            <a:br>
              <a:rPr lang="en-US" sz="2400" dirty="0"/>
            </a:br>
            <a:endParaRPr dirty="0"/>
          </a:p>
        </p:txBody>
      </p:sp>
      <p:sp>
        <p:nvSpPr>
          <p:cNvPr id="540" name="Google Shape;540;p36"/>
          <p:cNvSpPr txBox="1">
            <a:spLocks noGrp="1"/>
          </p:cNvSpPr>
          <p:nvPr>
            <p:ph type="subTitle" idx="1"/>
          </p:nvPr>
        </p:nvSpPr>
        <p:spPr>
          <a:xfrm>
            <a:off x="871391" y="2979928"/>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2400" b="1" i="0" dirty="0">
                <a:solidFill>
                  <a:schemeClr val="accent2"/>
                </a:solidFill>
                <a:effectLst/>
                <a:latin typeface="Segoe UI" panose="020B0502040204020203" pitchFamily="34" charset="0"/>
              </a:rPr>
              <a:t>Demographics :</a:t>
            </a:r>
          </a:p>
          <a:p>
            <a:pPr marL="139700" indent="0" algn="l"/>
            <a:r>
              <a:rPr lang="en-US" sz="2400" i="0" dirty="0" err="1">
                <a:solidFill>
                  <a:schemeClr val="accent2"/>
                </a:solidFill>
                <a:effectLst/>
                <a:latin typeface="Segoe UI" panose="020B0502040204020203" pitchFamily="34" charset="0"/>
              </a:rPr>
              <a:t>RKe</a:t>
            </a:r>
            <a:r>
              <a:rPr lang="en-US" sz="2400" i="0" dirty="0">
                <a:solidFill>
                  <a:schemeClr val="accent2"/>
                </a:solidFill>
                <a:effectLst/>
                <a:latin typeface="Segoe UI" panose="020B0502040204020203" pitchFamily="34" charset="0"/>
              </a:rPr>
              <a:t> is a Saudi company that owns several branches around the world in (Saudi Arabia, USA, Spain, Ukraine, China, Egypt, Sudan) so they have a lot of employees whose number exceeds 200 employee.</a:t>
            </a:r>
          </a:p>
          <a:p>
            <a:pPr marL="139700" indent="0" algn="l"/>
            <a:br>
              <a:rPr lang="en-US" sz="1600" b="0" i="0" dirty="0">
                <a:solidFill>
                  <a:srgbClr val="212529"/>
                </a:solidFill>
                <a:effectLst/>
                <a:latin typeface="Segoe UI" panose="020B0502040204020203" pitchFamily="34" charset="0"/>
              </a:rPr>
            </a:br>
            <a:endParaRPr lang="en-US" sz="2400" b="0" i="0" dirty="0">
              <a:solidFill>
                <a:schemeClr val="accent2"/>
              </a:solidFill>
              <a:effectLst/>
              <a:latin typeface="Segoe UI" panose="020B0502040204020203"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029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299"/>
            <a:ext cx="7201200" cy="3915356"/>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220548" y="1089449"/>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b="1" dirty="0">
                <a:solidFill>
                  <a:schemeClr val="accent1"/>
                </a:solidFill>
                <a:uFill>
                  <a:noFill/>
                </a:uFill>
                <a:latin typeface="Audiowide"/>
                <a:ea typeface="Audiowide"/>
                <a:cs typeface="Audiowide"/>
                <a:sym typeface="Audiowide"/>
              </a:rPr>
              <a:t>Company profile</a:t>
            </a:r>
            <a:br>
              <a:rPr lang="en-US" sz="2400" b="1" dirty="0">
                <a:solidFill>
                  <a:schemeClr val="accent1"/>
                </a:solidFill>
                <a:latin typeface="Audiowide"/>
                <a:ea typeface="Audiowide"/>
                <a:cs typeface="Audiowide"/>
                <a:sym typeface="Audiowide"/>
              </a:rPr>
            </a:br>
            <a:br>
              <a:rPr lang="en-US" sz="2400" dirty="0"/>
            </a:br>
            <a:endParaRPr dirty="0"/>
          </a:p>
        </p:txBody>
      </p:sp>
      <p:sp>
        <p:nvSpPr>
          <p:cNvPr id="540" name="Google Shape;540;p36"/>
          <p:cNvSpPr txBox="1">
            <a:spLocks noGrp="1"/>
          </p:cNvSpPr>
          <p:nvPr>
            <p:ph type="subTitle" idx="1"/>
          </p:nvPr>
        </p:nvSpPr>
        <p:spPr>
          <a:xfrm>
            <a:off x="871391" y="3566071"/>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2400" b="1" dirty="0"/>
              <a:t>Main products </a:t>
            </a:r>
            <a:r>
              <a:rPr lang="en-US" sz="2400" b="1" i="0" dirty="0">
                <a:solidFill>
                  <a:schemeClr val="accent2"/>
                </a:solidFill>
                <a:effectLst/>
                <a:latin typeface="Segoe UI" panose="020B0502040204020203" pitchFamily="34" charset="0"/>
              </a:rPr>
              <a:t>:</a:t>
            </a:r>
          </a:p>
          <a:p>
            <a:pPr algn="l"/>
            <a:r>
              <a:rPr lang="en-US" sz="1800" b="1" i="0" dirty="0">
                <a:solidFill>
                  <a:schemeClr val="accent2"/>
                </a:solidFill>
                <a:effectLst/>
                <a:latin typeface="Segoe UI" panose="020B0502040204020203" pitchFamily="34" charset="0"/>
              </a:rPr>
              <a:t>ITYAAN</a:t>
            </a:r>
          </a:p>
          <a:p>
            <a:pPr algn="l"/>
            <a:r>
              <a:rPr lang="en-US" sz="1800" b="0" i="0" dirty="0">
                <a:solidFill>
                  <a:schemeClr val="accent2"/>
                </a:solidFill>
                <a:effectLst/>
                <a:latin typeface="Varela Round Regular"/>
              </a:rPr>
              <a:t>ITYAAN is a HR management system smart choice to allow you to be more flexible in your organization by managing your staff with minimum effort and expense by using mobile attendance app for individuals or groups and Accurate identity and location vindication.</a:t>
            </a:r>
          </a:p>
          <a:p>
            <a:pPr algn="l"/>
            <a:r>
              <a:rPr lang="en-US" sz="2400" b="1" dirty="0"/>
              <a:t>Main services:</a:t>
            </a:r>
          </a:p>
          <a:p>
            <a:pPr marL="139700" indent="0" algn="l"/>
            <a:r>
              <a:rPr lang="en-US" sz="1600" dirty="0">
                <a:solidFill>
                  <a:schemeClr val="accent2"/>
                </a:solidFill>
                <a:latin typeface="Segoe UI" panose="020B0502040204020203" pitchFamily="34" charset="0"/>
              </a:rPr>
              <a:t>System integration, business investigation, Anti-Money Laundry </a:t>
            </a:r>
            <a:r>
              <a:rPr lang="en-US" sz="1600" dirty="0" err="1">
                <a:solidFill>
                  <a:schemeClr val="accent2"/>
                </a:solidFill>
                <a:latin typeface="Segoe UI" panose="020B0502040204020203" pitchFamily="34" charset="0"/>
              </a:rPr>
              <a:t>soulotion</a:t>
            </a:r>
            <a:r>
              <a:rPr lang="en-US" sz="1600" dirty="0">
                <a:solidFill>
                  <a:schemeClr val="accent2"/>
                </a:solidFill>
                <a:latin typeface="Segoe UI" panose="020B0502040204020203" pitchFamily="34" charset="0"/>
              </a:rPr>
              <a:t>, machine learning modelling, Decision management.</a:t>
            </a:r>
            <a:endParaRPr lang="en-US" sz="1600" i="0" dirty="0">
              <a:solidFill>
                <a:schemeClr val="accent2"/>
              </a:solidFill>
              <a:effectLst/>
              <a:latin typeface="Segoe UI" panose="020B0502040204020203" pitchFamily="34" charset="0"/>
            </a:endParaRPr>
          </a:p>
          <a:p>
            <a:pPr marL="139700" indent="0" algn="l"/>
            <a:br>
              <a:rPr lang="en-US" sz="1600" b="0" i="0" dirty="0">
                <a:solidFill>
                  <a:srgbClr val="212529"/>
                </a:solidFill>
                <a:effectLst/>
                <a:latin typeface="Segoe UI" panose="020B0502040204020203" pitchFamily="34" charset="0"/>
              </a:rPr>
            </a:br>
            <a:endParaRPr lang="en-US" sz="2400" b="0" i="0" dirty="0">
              <a:solidFill>
                <a:schemeClr val="accent2"/>
              </a:solidFill>
              <a:effectLst/>
              <a:latin typeface="Segoe UI" panose="020B0502040204020203"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053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28758" y="2071879"/>
            <a:ext cx="3312300" cy="1113000"/>
          </a:xfrm>
          <a:prstGeom prst="rect">
            <a:avLst/>
          </a:prstGeom>
        </p:spPr>
        <p:txBody>
          <a:bodyPr spcFirstLastPara="1" wrap="square" lIns="91425" tIns="91425" rIns="91425" bIns="91425" anchor="b" anchorCtr="0">
            <a:noAutofit/>
          </a:bodyPr>
          <a:lstStyle/>
          <a:p>
            <a:r>
              <a:rPr lang="en-US" sz="3200" b="1" dirty="0">
                <a:solidFill>
                  <a:schemeClr val="accent1"/>
                </a:solidFill>
                <a:uFill>
                  <a:noFill/>
                </a:uFill>
                <a:latin typeface="Audiowide"/>
                <a:ea typeface="Audiowide"/>
                <a:cs typeface="Audiowide"/>
                <a:sym typeface="Audiowide"/>
              </a:rPr>
              <a:t>Tasks</a:t>
            </a:r>
            <a:endParaRPr sz="3200"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636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1"/>
                </a:solidFill>
                <a:uFill>
                  <a:noFill/>
                </a:uFill>
                <a:latin typeface="Audiowide"/>
                <a:ea typeface="Audiowide"/>
                <a:cs typeface="Audiowide"/>
                <a:sym typeface="Audiowide"/>
              </a:rPr>
              <a:t>Tasks</a:t>
            </a:r>
            <a:endParaRPr dirty="0"/>
          </a:p>
        </p:txBody>
      </p:sp>
      <p:cxnSp>
        <p:nvCxnSpPr>
          <p:cNvPr id="570" name="Google Shape;570;p37"/>
          <p:cNvCxnSpPr/>
          <p:nvPr/>
        </p:nvCxnSpPr>
        <p:spPr>
          <a:xfrm>
            <a:off x="4742556" y="3537751"/>
            <a:ext cx="373200" cy="0"/>
          </a:xfrm>
          <a:prstGeom prst="straightConnector1">
            <a:avLst/>
          </a:prstGeom>
          <a:noFill/>
          <a:ln w="9525" cap="flat" cmpd="sng">
            <a:solidFill>
              <a:schemeClr val="lt1"/>
            </a:solidFill>
            <a:prstDash val="solid"/>
            <a:round/>
            <a:headEnd type="none" w="med" len="med"/>
            <a:tailEnd type="stealth" w="med" len="med"/>
          </a:ln>
        </p:spPr>
      </p:cxnSp>
      <p:cxnSp>
        <p:nvCxnSpPr>
          <p:cNvPr id="571" name="Google Shape;571;p37"/>
          <p:cNvCxnSpPr/>
          <p:nvPr/>
        </p:nvCxnSpPr>
        <p:spPr>
          <a:xfrm>
            <a:off x="6496993" y="3537751"/>
            <a:ext cx="373200" cy="0"/>
          </a:xfrm>
          <a:prstGeom prst="straightConnector1">
            <a:avLst/>
          </a:prstGeom>
          <a:noFill/>
          <a:ln w="9525" cap="flat" cmpd="sng">
            <a:solidFill>
              <a:schemeClr val="lt1"/>
            </a:solidFill>
            <a:prstDash val="solid"/>
            <a:round/>
            <a:headEnd type="none" w="med" len="med"/>
            <a:tailEnd type="stealth" w="med" len="med"/>
          </a:ln>
        </p:spPr>
      </p:cxnSp>
      <p:sp>
        <p:nvSpPr>
          <p:cNvPr id="572" name="Google Shape;572;p37"/>
          <p:cNvSpPr txBox="1"/>
          <p:nvPr/>
        </p:nvSpPr>
        <p:spPr>
          <a:xfrm>
            <a:off x="713450" y="1385450"/>
            <a:ext cx="2104200" cy="763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100"/>
              <a:buFont typeface="Arial"/>
              <a:buNone/>
            </a:pPr>
            <a:r>
              <a:rPr lang="en" sz="2000" dirty="0">
                <a:solidFill>
                  <a:schemeClr val="accent1"/>
                </a:solidFill>
                <a:latin typeface="Audiowide"/>
                <a:ea typeface="Audiowide"/>
                <a:cs typeface="Audiowide"/>
                <a:sym typeface="Audiowide"/>
              </a:rPr>
              <a:t>Duties and tasks</a:t>
            </a:r>
            <a:endParaRPr sz="2000" dirty="0">
              <a:solidFill>
                <a:schemeClr val="accent1"/>
              </a:solidFill>
              <a:latin typeface="Audiowide"/>
              <a:ea typeface="Audiowide"/>
              <a:cs typeface="Audiowide"/>
              <a:sym typeface="Audiowide"/>
            </a:endParaRPr>
          </a:p>
        </p:txBody>
      </p:sp>
      <p:sp>
        <p:nvSpPr>
          <p:cNvPr id="573" name="Google Shape;573;p37"/>
          <p:cNvSpPr txBox="1"/>
          <p:nvPr/>
        </p:nvSpPr>
        <p:spPr>
          <a:xfrm>
            <a:off x="713225" y="2181676"/>
            <a:ext cx="2104200" cy="182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lt1"/>
                </a:solidFill>
                <a:latin typeface="Karla"/>
                <a:ea typeface="Karla"/>
                <a:cs typeface="Karla"/>
                <a:sym typeface="Karla"/>
              </a:rPr>
              <a:t>in this section we will talk about the duties and taks that we take it from the COOP but we will divided into 3 main parts :</a:t>
            </a:r>
            <a:endParaRPr dirty="0">
              <a:solidFill>
                <a:schemeClr val="lt1"/>
              </a:solidFill>
              <a:latin typeface="Karla"/>
              <a:ea typeface="Karla"/>
              <a:cs typeface="Karla"/>
              <a:sym typeface="Karla"/>
            </a:endParaRPr>
          </a:p>
        </p:txBody>
      </p:sp>
      <p:sp>
        <p:nvSpPr>
          <p:cNvPr id="574" name="Google Shape;574;p37"/>
          <p:cNvSpPr/>
          <p:nvPr/>
        </p:nvSpPr>
        <p:spPr>
          <a:xfrm rot="-5400000">
            <a:off x="1714580" y="2683830"/>
            <a:ext cx="2487451" cy="240"/>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txBox="1"/>
          <p:nvPr/>
        </p:nvSpPr>
        <p:spPr>
          <a:xfrm>
            <a:off x="3098950"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600" dirty="0">
                <a:solidFill>
                  <a:schemeClr val="accent1"/>
                </a:solidFill>
                <a:latin typeface="Audiowide"/>
                <a:ea typeface="Audiowide"/>
                <a:cs typeface="Audiowide"/>
                <a:sym typeface="Audiowide"/>
              </a:rPr>
              <a:t>technical</a:t>
            </a:r>
            <a:endParaRPr sz="1600" dirty="0">
              <a:solidFill>
                <a:schemeClr val="accent1"/>
              </a:solidFill>
              <a:latin typeface="Audiowide"/>
              <a:ea typeface="Audiowide"/>
              <a:cs typeface="Audiowide"/>
              <a:sym typeface="Audiowide"/>
            </a:endParaRPr>
          </a:p>
        </p:txBody>
      </p:sp>
      <p:sp>
        <p:nvSpPr>
          <p:cNvPr id="576" name="Google Shape;576;p37"/>
          <p:cNvSpPr txBox="1"/>
          <p:nvPr/>
        </p:nvSpPr>
        <p:spPr>
          <a:xfrm>
            <a:off x="3098950" y="21573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latin typeface="Karla"/>
                <a:ea typeface="Karla"/>
                <a:cs typeface="Karla"/>
                <a:sym typeface="Karla"/>
              </a:rPr>
              <a:t>T</a:t>
            </a:r>
            <a:r>
              <a:rPr lang="en" dirty="0">
                <a:solidFill>
                  <a:schemeClr val="lt1"/>
                </a:solidFill>
                <a:latin typeface="Karla"/>
                <a:ea typeface="Karla"/>
                <a:cs typeface="Karla"/>
                <a:sym typeface="Karla"/>
              </a:rPr>
              <a:t>echnical description of the system</a:t>
            </a:r>
            <a:endParaRPr dirty="0">
              <a:solidFill>
                <a:schemeClr val="lt1"/>
              </a:solidFill>
              <a:latin typeface="Karla"/>
              <a:ea typeface="Karla"/>
              <a:cs typeface="Karla"/>
              <a:sym typeface="Karla"/>
            </a:endParaRPr>
          </a:p>
        </p:txBody>
      </p:sp>
      <p:sp>
        <p:nvSpPr>
          <p:cNvPr id="577" name="Google Shape;577;p37"/>
          <p:cNvSpPr txBox="1"/>
          <p:nvPr/>
        </p:nvSpPr>
        <p:spPr>
          <a:xfrm>
            <a:off x="4994866"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dirty="0">
                <a:solidFill>
                  <a:schemeClr val="accent1"/>
                </a:solidFill>
                <a:latin typeface="Audiowide"/>
                <a:ea typeface="Audiowide"/>
                <a:cs typeface="Audiowide"/>
                <a:sym typeface="Audiowide"/>
              </a:rPr>
              <a:t>Management</a:t>
            </a:r>
            <a:endParaRPr dirty="0">
              <a:solidFill>
                <a:schemeClr val="accent1"/>
              </a:solidFill>
              <a:latin typeface="Audiowide"/>
              <a:ea typeface="Audiowide"/>
              <a:cs typeface="Audiowide"/>
              <a:sym typeface="Audiowide"/>
            </a:endParaRPr>
          </a:p>
        </p:txBody>
      </p:sp>
      <p:sp>
        <p:nvSpPr>
          <p:cNvPr id="578" name="Google Shape;578;p37"/>
          <p:cNvSpPr txBox="1"/>
          <p:nvPr/>
        </p:nvSpPr>
        <p:spPr>
          <a:xfrm>
            <a:off x="4994868" y="21573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Karla"/>
                <a:ea typeface="Karla"/>
                <a:cs typeface="Karla"/>
                <a:sym typeface="Karla"/>
              </a:rPr>
              <a:t>Adminstrative statistics</a:t>
            </a:r>
            <a:endParaRPr dirty="0">
              <a:solidFill>
                <a:schemeClr val="lt1"/>
              </a:solidFill>
              <a:latin typeface="Karla"/>
              <a:ea typeface="Karla"/>
              <a:cs typeface="Karla"/>
              <a:sym typeface="Karla"/>
            </a:endParaRPr>
          </a:p>
        </p:txBody>
      </p:sp>
      <p:sp>
        <p:nvSpPr>
          <p:cNvPr id="579" name="Google Shape;579;p37"/>
          <p:cNvSpPr txBox="1"/>
          <p:nvPr/>
        </p:nvSpPr>
        <p:spPr>
          <a:xfrm>
            <a:off x="6890795"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600" dirty="0">
                <a:solidFill>
                  <a:schemeClr val="accent1"/>
                </a:solidFill>
                <a:latin typeface="Audiowide"/>
                <a:ea typeface="Audiowide"/>
                <a:cs typeface="Audiowide"/>
                <a:sym typeface="Audiowide"/>
              </a:rPr>
              <a:t>experience</a:t>
            </a:r>
            <a:endParaRPr sz="1600" dirty="0">
              <a:solidFill>
                <a:schemeClr val="accent1"/>
              </a:solidFill>
              <a:latin typeface="Audiowide"/>
              <a:ea typeface="Audiowide"/>
              <a:cs typeface="Audiowide"/>
              <a:sym typeface="Audiowide"/>
            </a:endParaRPr>
          </a:p>
        </p:txBody>
      </p:sp>
      <p:sp>
        <p:nvSpPr>
          <p:cNvPr id="580" name="Google Shape;580;p37"/>
          <p:cNvSpPr txBox="1"/>
          <p:nvPr/>
        </p:nvSpPr>
        <p:spPr>
          <a:xfrm>
            <a:off x="6890798" y="21573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latin typeface="Karla"/>
                <a:ea typeface="Karla"/>
                <a:cs typeface="Karla"/>
                <a:sym typeface="Karla"/>
              </a:rPr>
              <a:t>B</a:t>
            </a:r>
            <a:r>
              <a:rPr lang="en" dirty="0">
                <a:solidFill>
                  <a:schemeClr val="lt1"/>
                </a:solidFill>
                <a:latin typeface="Karla"/>
                <a:ea typeface="Karla"/>
                <a:cs typeface="Karla"/>
                <a:sym typeface="Karla"/>
              </a:rPr>
              <a:t>enefit gain from the intership</a:t>
            </a:r>
            <a:endParaRPr dirty="0">
              <a:solidFill>
                <a:schemeClr val="lt1"/>
              </a:solidFill>
              <a:latin typeface="Karla"/>
              <a:ea typeface="Karla"/>
              <a:cs typeface="Karla"/>
              <a:sym typeface="Karla"/>
            </a:endParaRPr>
          </a:p>
        </p:txBody>
      </p:sp>
      <p:sp>
        <p:nvSpPr>
          <p:cNvPr id="581" name="Google Shape;581;p37"/>
          <p:cNvSpPr/>
          <p:nvPr/>
        </p:nvSpPr>
        <p:spPr>
          <a:xfrm>
            <a:off x="3624850" y="1276237"/>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Audiowide"/>
                <a:ea typeface="Audiowide"/>
                <a:cs typeface="Audiowide"/>
                <a:sym typeface="Audiowide"/>
              </a:rPr>
              <a:t>1</a:t>
            </a:r>
            <a:endParaRPr sz="1500">
              <a:solidFill>
                <a:schemeClr val="lt1"/>
              </a:solidFill>
              <a:latin typeface="Audiowide"/>
              <a:ea typeface="Audiowide"/>
              <a:cs typeface="Audiowide"/>
              <a:sym typeface="Audiowide"/>
            </a:endParaRPr>
          </a:p>
        </p:txBody>
      </p:sp>
      <p:sp>
        <p:nvSpPr>
          <p:cNvPr id="582" name="Google Shape;582;p37"/>
          <p:cNvSpPr/>
          <p:nvPr/>
        </p:nvSpPr>
        <p:spPr>
          <a:xfrm>
            <a:off x="5520766" y="1276237"/>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Audiowide"/>
                <a:ea typeface="Audiowide"/>
                <a:cs typeface="Audiowide"/>
                <a:sym typeface="Audiowide"/>
              </a:rPr>
              <a:t>2</a:t>
            </a:r>
            <a:endParaRPr sz="1500">
              <a:solidFill>
                <a:schemeClr val="lt1"/>
              </a:solidFill>
              <a:latin typeface="Audiowide"/>
              <a:ea typeface="Audiowide"/>
              <a:cs typeface="Audiowide"/>
              <a:sym typeface="Audiowide"/>
            </a:endParaRPr>
          </a:p>
        </p:txBody>
      </p:sp>
      <p:sp>
        <p:nvSpPr>
          <p:cNvPr id="583" name="Google Shape;583;p37"/>
          <p:cNvSpPr/>
          <p:nvPr/>
        </p:nvSpPr>
        <p:spPr>
          <a:xfrm>
            <a:off x="7416695" y="1276237"/>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Audiowide"/>
                <a:ea typeface="Audiowide"/>
                <a:cs typeface="Audiowide"/>
                <a:sym typeface="Audiowide"/>
              </a:rPr>
              <a:t>3</a:t>
            </a:r>
            <a:endParaRPr sz="1500">
              <a:solidFill>
                <a:schemeClr val="lt1"/>
              </a:solidFill>
              <a:latin typeface="Audiowide"/>
              <a:ea typeface="Audiowide"/>
              <a:cs typeface="Audiowide"/>
              <a:sym typeface="Audiowide"/>
            </a:endParaRPr>
          </a:p>
        </p:txBody>
      </p:sp>
      <p:sp>
        <p:nvSpPr>
          <p:cNvPr id="584" name="Google Shape;584;p37"/>
          <p:cNvSpPr/>
          <p:nvPr/>
        </p:nvSpPr>
        <p:spPr>
          <a:xfrm rot="10800000" flipH="1">
            <a:off x="3444500" y="4125225"/>
            <a:ext cx="4703750" cy="67825"/>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37"/>
          <p:cNvGrpSpPr/>
          <p:nvPr/>
        </p:nvGrpSpPr>
        <p:grpSpPr>
          <a:xfrm rot="10800000">
            <a:off x="8625657" y="428621"/>
            <a:ext cx="288601" cy="1096693"/>
            <a:chOff x="1006700" y="2603975"/>
            <a:chExt cx="55450" cy="210700"/>
          </a:xfrm>
        </p:grpSpPr>
        <p:sp>
          <p:nvSpPr>
            <p:cNvPr id="587" name="Google Shape;587;p3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7"/>
          <p:cNvGrpSpPr/>
          <p:nvPr/>
        </p:nvGrpSpPr>
        <p:grpSpPr>
          <a:xfrm>
            <a:off x="770382" y="4217784"/>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7"/>
          <p:cNvGrpSpPr/>
          <p:nvPr/>
        </p:nvGrpSpPr>
        <p:grpSpPr>
          <a:xfrm>
            <a:off x="5553853" y="3344260"/>
            <a:ext cx="421927" cy="419371"/>
            <a:chOff x="-6689825" y="3992050"/>
            <a:chExt cx="293025" cy="291250"/>
          </a:xfrm>
        </p:grpSpPr>
        <p:sp>
          <p:nvSpPr>
            <p:cNvPr id="602" name="Google Shape;602;p37"/>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7"/>
          <p:cNvGrpSpPr/>
          <p:nvPr/>
        </p:nvGrpSpPr>
        <p:grpSpPr>
          <a:xfrm>
            <a:off x="3708963" y="3350655"/>
            <a:ext cx="319874" cy="419382"/>
            <a:chOff x="-4082800" y="3612425"/>
            <a:chExt cx="222150" cy="291825"/>
          </a:xfrm>
        </p:grpSpPr>
        <p:sp>
          <p:nvSpPr>
            <p:cNvPr id="615" name="Google Shape;615;p37"/>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7"/>
          <p:cNvGrpSpPr/>
          <p:nvPr/>
        </p:nvGrpSpPr>
        <p:grpSpPr>
          <a:xfrm>
            <a:off x="7448089" y="3289804"/>
            <a:ext cx="425310" cy="419659"/>
            <a:chOff x="-1951475" y="3597450"/>
            <a:chExt cx="295375" cy="291450"/>
          </a:xfrm>
        </p:grpSpPr>
        <p:sp>
          <p:nvSpPr>
            <p:cNvPr id="619" name="Google Shape;619;p37"/>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7"/>
          <p:cNvSpPr/>
          <p:nvPr/>
        </p:nvSpPr>
        <p:spPr>
          <a:xfrm>
            <a:off x="5420716" y="3206400"/>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524800" y="3212788"/>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7316645" y="3152088"/>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37"/>
          <p:cNvCxnSpPr>
            <a:stCxn id="624" idx="3"/>
            <a:endCxn id="576" idx="2"/>
          </p:cNvCxnSpPr>
          <p:nvPr/>
        </p:nvCxnSpPr>
        <p:spPr>
          <a:xfrm rot="10800000">
            <a:off x="3868900" y="2920588"/>
            <a:ext cx="0" cy="292200"/>
          </a:xfrm>
          <a:prstGeom prst="straightConnector1">
            <a:avLst/>
          </a:prstGeom>
          <a:noFill/>
          <a:ln w="9525" cap="flat" cmpd="sng">
            <a:solidFill>
              <a:schemeClr val="lt1"/>
            </a:solidFill>
            <a:prstDash val="solid"/>
            <a:round/>
            <a:headEnd type="none" w="med" len="med"/>
            <a:tailEnd type="none" w="med" len="med"/>
          </a:ln>
        </p:spPr>
      </p:cxnSp>
      <p:cxnSp>
        <p:nvCxnSpPr>
          <p:cNvPr id="627" name="Google Shape;627;p37"/>
          <p:cNvCxnSpPr>
            <a:stCxn id="623" idx="3"/>
            <a:endCxn id="578" idx="2"/>
          </p:cNvCxnSpPr>
          <p:nvPr/>
        </p:nvCxnSpPr>
        <p:spPr>
          <a:xfrm rot="10800000">
            <a:off x="5764816" y="2920500"/>
            <a:ext cx="0" cy="285900"/>
          </a:xfrm>
          <a:prstGeom prst="straightConnector1">
            <a:avLst/>
          </a:prstGeom>
          <a:noFill/>
          <a:ln w="9525" cap="flat" cmpd="sng">
            <a:solidFill>
              <a:schemeClr val="lt1"/>
            </a:solidFill>
            <a:prstDash val="solid"/>
            <a:round/>
            <a:headEnd type="none" w="med" len="med"/>
            <a:tailEnd type="none" w="med" len="med"/>
          </a:ln>
        </p:spPr>
      </p:cxnSp>
      <p:cxnSp>
        <p:nvCxnSpPr>
          <p:cNvPr id="628" name="Google Shape;628;p37"/>
          <p:cNvCxnSpPr>
            <a:stCxn id="625" idx="3"/>
            <a:endCxn id="580" idx="2"/>
          </p:cNvCxnSpPr>
          <p:nvPr/>
        </p:nvCxnSpPr>
        <p:spPr>
          <a:xfrm rot="10800000">
            <a:off x="7660745" y="2920488"/>
            <a:ext cx="0" cy="2316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Tasks</a:t>
            </a:r>
            <a:endParaRPr dirty="0"/>
          </a:p>
        </p:txBody>
      </p:sp>
      <p:sp>
        <p:nvSpPr>
          <p:cNvPr id="635" name="Google Shape;635;p38"/>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solidFill>
                  <a:schemeClr val="accent1"/>
                </a:solidFill>
              </a:rPr>
              <a:t>technical</a:t>
            </a:r>
            <a:endParaRPr dirty="0">
              <a:solidFill>
                <a:schemeClr val="accent1"/>
              </a:solidFill>
            </a:endParaRPr>
          </a:p>
        </p:txBody>
      </p:sp>
      <p:sp>
        <p:nvSpPr>
          <p:cNvPr id="636" name="Google Shape;636;p38"/>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We learned (</a:t>
            </a:r>
            <a:r>
              <a:rPr lang="en-US" sz="1600" dirty="0" err="1"/>
              <a:t>laravel</a:t>
            </a:r>
            <a:r>
              <a:rPr lang="en-US" sz="1600" dirty="0"/>
              <a:t> framework, J-Query, AJAX, SQL database, ASP.NET)</a:t>
            </a:r>
          </a:p>
          <a:p>
            <a:pPr marL="0" lvl="0" indent="0" algn="l" rtl="0">
              <a:spcBef>
                <a:spcPts val="0"/>
              </a:spcBef>
              <a:spcAft>
                <a:spcPts val="0"/>
              </a:spcAft>
              <a:buNone/>
            </a:pPr>
            <a:r>
              <a:rPr lang="en-US" sz="1600" dirty="0"/>
              <a:t>And we implemented it in their systems with the engineer Mohsen and we made a dashboard for the system they are currently working on  it.</a:t>
            </a:r>
          </a:p>
        </p:txBody>
      </p:sp>
      <p:sp>
        <p:nvSpPr>
          <p:cNvPr id="639" name="Google Shape;639;p38"/>
          <p:cNvSpPr txBox="1">
            <a:spLocks noGrp="1"/>
          </p:cNvSpPr>
          <p:nvPr>
            <p:ph type="title" idx="4"/>
          </p:nvPr>
        </p:nvSpPr>
        <p:spPr>
          <a:xfrm>
            <a:off x="1513928" y="3193076"/>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Clr>
                <a:schemeClr val="lt1"/>
              </a:buClr>
              <a:buSzPts val="1100"/>
              <a:buFont typeface="Arial"/>
              <a:buNone/>
            </a:pPr>
            <a:r>
              <a:rPr lang="en" dirty="0">
                <a:solidFill>
                  <a:schemeClr val="accent1"/>
                </a:solidFill>
              </a:rPr>
              <a:t>management</a:t>
            </a:r>
            <a:endParaRPr dirty="0">
              <a:solidFill>
                <a:schemeClr val="accent1"/>
              </a:solidFill>
            </a:endParaRPr>
          </a:p>
        </p:txBody>
      </p:sp>
      <p:sp>
        <p:nvSpPr>
          <p:cNvPr id="640" name="Google Shape;640;p38"/>
          <p:cNvSpPr txBox="1">
            <a:spLocks noGrp="1"/>
          </p:cNvSpPr>
          <p:nvPr>
            <p:ph type="subTitle" idx="5"/>
          </p:nvPr>
        </p:nvSpPr>
        <p:spPr>
          <a:xfrm>
            <a:off x="1593425" y="3366765"/>
            <a:ext cx="5943600" cy="763200"/>
          </a:xfrm>
          <a:prstGeom prst="rect">
            <a:avLst/>
          </a:prstGeom>
        </p:spPr>
        <p:txBody>
          <a:bodyPr spcFirstLastPara="1" wrap="square" lIns="91425" tIns="91425" rIns="91425" bIns="91425" anchor="t" anchorCtr="0">
            <a:noAutofit/>
          </a:bodyPr>
          <a:lstStyle/>
          <a:p>
            <a:pPr algn="l"/>
            <a:r>
              <a:rPr lang="en-US" sz="1600" dirty="0"/>
              <a:t>We attended several meetings with VP of technology: </a:t>
            </a:r>
            <a:r>
              <a:rPr lang="en-US" sz="1600" i="0" dirty="0">
                <a:solidFill>
                  <a:schemeClr val="accent2"/>
                </a:solidFill>
                <a:effectLst/>
                <a:latin typeface="Segoe UI" panose="020B0502040204020203" pitchFamily="34" charset="0"/>
              </a:rPr>
              <a:t>Alfonso de la Puente</a:t>
            </a:r>
            <a:r>
              <a:rPr lang="en-US" sz="1600" dirty="0"/>
              <a:t> regarding to the system we are working on, and he gave us tasks to complete before the end of the training, and we actually finished them. We faced some difficulties, especially in the implement upload section.</a:t>
            </a:r>
            <a:endParaRPr sz="1600" dirty="0"/>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5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t>
            </a:r>
            <a:r>
              <a:rPr lang="en" dirty="0"/>
              <a:t>ain points Experience and benefits</a:t>
            </a:r>
            <a:endParaRPr dirty="0"/>
          </a:p>
        </p:txBody>
      </p:sp>
      <p:sp>
        <p:nvSpPr>
          <p:cNvPr id="1237" name="Google Shape;1237;p52"/>
          <p:cNvSpPr txBox="1">
            <a:spLocks noGrp="1"/>
          </p:cNvSpPr>
          <p:nvPr>
            <p:ph type="subTitle" idx="4294967295"/>
          </p:nvPr>
        </p:nvSpPr>
        <p:spPr>
          <a:xfrm>
            <a:off x="6409300" y="1930178"/>
            <a:ext cx="199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rPr>
              <a:t>W</a:t>
            </a:r>
            <a:r>
              <a:rPr lang="en" dirty="0">
                <a:solidFill>
                  <a:schemeClr val="lt1"/>
                </a:solidFill>
              </a:rPr>
              <a:t>e </a:t>
            </a:r>
            <a:r>
              <a:rPr lang="en-US" dirty="0"/>
              <a:t>made</a:t>
            </a:r>
            <a:r>
              <a:rPr lang="en" dirty="0">
                <a:solidFill>
                  <a:schemeClr val="lt1"/>
                </a:solidFill>
              </a:rPr>
              <a:t> a design for a page by using css and java script.</a:t>
            </a:r>
            <a:endParaRPr dirty="0">
              <a:solidFill>
                <a:schemeClr val="lt1"/>
              </a:solidFill>
            </a:endParaRPr>
          </a:p>
        </p:txBody>
      </p:sp>
      <p:sp>
        <p:nvSpPr>
          <p:cNvPr id="1238" name="Google Shape;1238;p52"/>
          <p:cNvSpPr txBox="1">
            <a:spLocks noGrp="1"/>
          </p:cNvSpPr>
          <p:nvPr>
            <p:ph type="subTitle" idx="4294967295"/>
          </p:nvPr>
        </p:nvSpPr>
        <p:spPr>
          <a:xfrm>
            <a:off x="737900" y="1930178"/>
            <a:ext cx="1996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lt1"/>
                </a:solidFill>
              </a:rPr>
              <a:t>W</a:t>
            </a:r>
            <a:r>
              <a:rPr lang="en" dirty="0">
                <a:solidFill>
                  <a:schemeClr val="lt1"/>
                </a:solidFill>
              </a:rPr>
              <a:t>e learned how to coding by using laravel framework and discover</a:t>
            </a:r>
            <a:r>
              <a:rPr lang="en-US" dirty="0">
                <a:solidFill>
                  <a:schemeClr val="lt1"/>
                </a:solidFill>
              </a:rPr>
              <a:t>e</a:t>
            </a:r>
            <a:r>
              <a:rPr lang="en" dirty="0">
                <a:solidFill>
                  <a:schemeClr val="lt1"/>
                </a:solidFill>
              </a:rPr>
              <a:t>d multiple </a:t>
            </a:r>
            <a:r>
              <a:rPr lang="en-US" dirty="0">
                <a:solidFill>
                  <a:schemeClr val="lt1"/>
                </a:solidFill>
              </a:rPr>
              <a:t>libraries</a:t>
            </a:r>
            <a:r>
              <a:rPr lang="en" dirty="0">
                <a:solidFill>
                  <a:schemeClr val="lt1"/>
                </a:solidFill>
              </a:rPr>
              <a:t>.</a:t>
            </a:r>
            <a:endParaRPr dirty="0">
              <a:solidFill>
                <a:schemeClr val="lt1"/>
              </a:solidFill>
            </a:endParaRPr>
          </a:p>
        </p:txBody>
      </p:sp>
      <p:sp>
        <p:nvSpPr>
          <p:cNvPr id="1239" name="Google Shape;1239;p52"/>
          <p:cNvSpPr txBox="1">
            <a:spLocks noGrp="1"/>
          </p:cNvSpPr>
          <p:nvPr>
            <p:ph type="subTitle" idx="4294967295"/>
          </p:nvPr>
        </p:nvSpPr>
        <p:spPr>
          <a:xfrm>
            <a:off x="724357" y="3633425"/>
            <a:ext cx="1996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a:t>
            </a:r>
            <a:r>
              <a:rPr lang="en" dirty="0"/>
              <a:t>reate database by using laravel framework and SQL and we learned how to make a relationship between tables.</a:t>
            </a:r>
            <a:endParaRPr dirty="0"/>
          </a:p>
        </p:txBody>
      </p:sp>
      <p:sp>
        <p:nvSpPr>
          <p:cNvPr id="1240" name="Google Shape;1240;p52"/>
          <p:cNvSpPr txBox="1"/>
          <p:nvPr/>
        </p:nvSpPr>
        <p:spPr>
          <a:xfrm>
            <a:off x="6409300" y="3633425"/>
            <a:ext cx="1996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Karla"/>
                <a:ea typeface="Karla"/>
                <a:cs typeface="Karla"/>
                <a:sym typeface="Karla"/>
              </a:rPr>
              <a:t>W</a:t>
            </a:r>
            <a:r>
              <a:rPr lang="en" dirty="0">
                <a:solidFill>
                  <a:schemeClr val="lt1"/>
                </a:solidFill>
                <a:latin typeface="Karla"/>
                <a:ea typeface="Karla"/>
                <a:cs typeface="Karla"/>
                <a:sym typeface="Karla"/>
              </a:rPr>
              <a:t>e made a validation and verification for a sign in and sign up pages.</a:t>
            </a:r>
            <a:endParaRPr dirty="0">
              <a:solidFill>
                <a:schemeClr val="lt1"/>
              </a:solidFill>
              <a:latin typeface="Karla"/>
              <a:ea typeface="Karla"/>
              <a:cs typeface="Karla"/>
              <a:sym typeface="Karla"/>
            </a:endParaRPr>
          </a:p>
        </p:txBody>
      </p:sp>
      <p:sp>
        <p:nvSpPr>
          <p:cNvPr id="1241" name="Google Shape;1241;p52"/>
          <p:cNvSpPr txBox="1"/>
          <p:nvPr/>
        </p:nvSpPr>
        <p:spPr>
          <a:xfrm>
            <a:off x="737900" y="1732007"/>
            <a:ext cx="1996800" cy="3864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000" dirty="0">
                <a:solidFill>
                  <a:schemeClr val="accent1"/>
                </a:solidFill>
                <a:latin typeface="Audiowide"/>
                <a:ea typeface="Audiowide"/>
                <a:cs typeface="Audiowide"/>
                <a:sym typeface="Audiowide"/>
              </a:rPr>
              <a:t>Coding by using </a:t>
            </a:r>
            <a:r>
              <a:rPr lang="en-US" sz="2000" dirty="0" err="1">
                <a:solidFill>
                  <a:schemeClr val="accent1"/>
                </a:solidFill>
                <a:latin typeface="Audiowide"/>
                <a:ea typeface="Audiowide"/>
                <a:cs typeface="Audiowide"/>
                <a:sym typeface="Audiowide"/>
              </a:rPr>
              <a:t>laravel</a:t>
            </a:r>
            <a:endParaRPr sz="2000" dirty="0">
              <a:solidFill>
                <a:schemeClr val="accent1"/>
              </a:solidFill>
              <a:latin typeface="Audiowide"/>
              <a:ea typeface="Audiowide"/>
              <a:cs typeface="Audiowide"/>
              <a:sym typeface="Audiowide"/>
            </a:endParaRPr>
          </a:p>
        </p:txBody>
      </p:sp>
      <p:sp>
        <p:nvSpPr>
          <p:cNvPr id="1242" name="Google Shape;1242;p52"/>
          <p:cNvSpPr txBox="1"/>
          <p:nvPr/>
        </p:nvSpPr>
        <p:spPr>
          <a:xfrm>
            <a:off x="724350" y="3399425"/>
            <a:ext cx="1996800" cy="3864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000" dirty="0">
                <a:solidFill>
                  <a:schemeClr val="accent1"/>
                </a:solidFill>
                <a:latin typeface="Audiowide"/>
                <a:ea typeface="Audiowide"/>
                <a:cs typeface="Audiowide"/>
                <a:sym typeface="Audiowide"/>
              </a:rPr>
              <a:t>C</a:t>
            </a:r>
            <a:r>
              <a:rPr lang="en" sz="2000" dirty="0">
                <a:solidFill>
                  <a:schemeClr val="accent1"/>
                </a:solidFill>
                <a:latin typeface="Audiowide"/>
                <a:ea typeface="Audiowide"/>
                <a:cs typeface="Audiowide"/>
                <a:sym typeface="Audiowide"/>
              </a:rPr>
              <a:t>reate database</a:t>
            </a:r>
            <a:endParaRPr sz="2000" dirty="0">
              <a:solidFill>
                <a:schemeClr val="accent1"/>
              </a:solidFill>
              <a:latin typeface="Audiowide"/>
              <a:ea typeface="Audiowide"/>
              <a:cs typeface="Audiowide"/>
              <a:sym typeface="Audiowide"/>
            </a:endParaRPr>
          </a:p>
        </p:txBody>
      </p:sp>
      <p:sp>
        <p:nvSpPr>
          <p:cNvPr id="1243" name="Google Shape;1243;p52"/>
          <p:cNvSpPr txBox="1"/>
          <p:nvPr/>
        </p:nvSpPr>
        <p:spPr>
          <a:xfrm>
            <a:off x="6409300" y="1697975"/>
            <a:ext cx="1996800" cy="38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chemeClr val="accent1"/>
                </a:solidFill>
                <a:latin typeface="Audiowide"/>
                <a:ea typeface="Audiowide"/>
                <a:cs typeface="Audiowide"/>
                <a:sym typeface="Audiowide"/>
              </a:rPr>
              <a:t>D</a:t>
            </a:r>
            <a:r>
              <a:rPr lang="en" sz="2000" dirty="0">
                <a:solidFill>
                  <a:schemeClr val="accent1"/>
                </a:solidFill>
                <a:latin typeface="Audiowide"/>
                <a:ea typeface="Audiowide"/>
                <a:cs typeface="Audiowide"/>
                <a:sym typeface="Audiowide"/>
              </a:rPr>
              <a:t>esign front-end </a:t>
            </a:r>
            <a:endParaRPr sz="2000" dirty="0">
              <a:solidFill>
                <a:schemeClr val="accent1"/>
              </a:solidFill>
              <a:latin typeface="Audiowide"/>
              <a:ea typeface="Audiowide"/>
              <a:cs typeface="Audiowide"/>
              <a:sym typeface="Audiowide"/>
            </a:endParaRPr>
          </a:p>
        </p:txBody>
      </p:sp>
      <p:sp>
        <p:nvSpPr>
          <p:cNvPr id="1244" name="Google Shape;1244;p52"/>
          <p:cNvSpPr txBox="1"/>
          <p:nvPr/>
        </p:nvSpPr>
        <p:spPr>
          <a:xfrm>
            <a:off x="6409300" y="3393865"/>
            <a:ext cx="1996800" cy="38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chemeClr val="accent1"/>
                </a:solidFill>
                <a:latin typeface="Audiowide"/>
                <a:ea typeface="Audiowide"/>
                <a:cs typeface="Audiowide"/>
                <a:sym typeface="Audiowide"/>
              </a:rPr>
              <a:t>B</a:t>
            </a:r>
            <a:r>
              <a:rPr lang="en" sz="2000" dirty="0">
                <a:solidFill>
                  <a:schemeClr val="accent1"/>
                </a:solidFill>
                <a:latin typeface="Audiowide"/>
                <a:ea typeface="Audiowide"/>
                <a:cs typeface="Audiowide"/>
                <a:sym typeface="Audiowide"/>
              </a:rPr>
              <a:t>ack-end develop</a:t>
            </a:r>
            <a:endParaRPr sz="2000" dirty="0">
              <a:solidFill>
                <a:schemeClr val="accent1"/>
              </a:solidFill>
              <a:latin typeface="Audiowide"/>
              <a:ea typeface="Audiowide"/>
              <a:cs typeface="Audiowide"/>
              <a:sym typeface="Audiowide"/>
            </a:endParaRPr>
          </a:p>
        </p:txBody>
      </p:sp>
      <p:grpSp>
        <p:nvGrpSpPr>
          <p:cNvPr id="1245" name="Google Shape;1245;p52"/>
          <p:cNvGrpSpPr/>
          <p:nvPr/>
        </p:nvGrpSpPr>
        <p:grpSpPr>
          <a:xfrm rot="10800000">
            <a:off x="159357" y="3842671"/>
            <a:ext cx="288601" cy="1096693"/>
            <a:chOff x="1006700" y="2603975"/>
            <a:chExt cx="55450" cy="210700"/>
          </a:xfrm>
        </p:grpSpPr>
        <p:sp>
          <p:nvSpPr>
            <p:cNvPr id="1246" name="Google Shape;1246;p5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52"/>
          <p:cNvGrpSpPr/>
          <p:nvPr/>
        </p:nvGrpSpPr>
        <p:grpSpPr>
          <a:xfrm>
            <a:off x="8285261" y="293918"/>
            <a:ext cx="524682" cy="488069"/>
            <a:chOff x="827350" y="3629733"/>
            <a:chExt cx="1431600" cy="1332067"/>
          </a:xfrm>
        </p:grpSpPr>
        <p:sp>
          <p:nvSpPr>
            <p:cNvPr id="1253" name="Google Shape;1253;p5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2"/>
          <p:cNvGrpSpPr/>
          <p:nvPr/>
        </p:nvGrpSpPr>
        <p:grpSpPr>
          <a:xfrm>
            <a:off x="7846540" y="293932"/>
            <a:ext cx="326119" cy="303312"/>
            <a:chOff x="827350" y="3629733"/>
            <a:chExt cx="1431600" cy="1332067"/>
          </a:xfrm>
        </p:grpSpPr>
        <p:sp>
          <p:nvSpPr>
            <p:cNvPr id="1257" name="Google Shape;1257;p5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52"/>
          <p:cNvSpPr/>
          <p:nvPr/>
        </p:nvSpPr>
        <p:spPr>
          <a:xfrm>
            <a:off x="3038276" y="15822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ea typeface="Audiowide"/>
                <a:cs typeface="Audiowide"/>
                <a:sym typeface="Audiowide"/>
              </a:rPr>
              <a:t>1</a:t>
            </a:r>
            <a:endParaRPr sz="3500" dirty="0">
              <a:solidFill>
                <a:schemeClr val="lt1"/>
              </a:solidFill>
            </a:endParaRPr>
          </a:p>
        </p:txBody>
      </p:sp>
      <p:sp>
        <p:nvSpPr>
          <p:cNvPr id="1261" name="Google Shape;1261;p52"/>
          <p:cNvSpPr/>
          <p:nvPr/>
        </p:nvSpPr>
        <p:spPr>
          <a:xfrm>
            <a:off x="3038276" y="33903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1"/>
                </a:solidFill>
                <a:latin typeface="Audiowide"/>
                <a:ea typeface="Audiowide"/>
                <a:cs typeface="Audiowide"/>
                <a:sym typeface="Audiowide"/>
              </a:rPr>
              <a:t>2</a:t>
            </a:r>
            <a:endParaRPr sz="3500">
              <a:solidFill>
                <a:schemeClr val="lt1"/>
              </a:solidFill>
            </a:endParaRPr>
          </a:p>
        </p:txBody>
      </p:sp>
      <p:sp>
        <p:nvSpPr>
          <p:cNvPr id="1262" name="Google Shape;1262;p52"/>
          <p:cNvSpPr/>
          <p:nvPr/>
        </p:nvSpPr>
        <p:spPr>
          <a:xfrm>
            <a:off x="5168726" y="33903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1"/>
                </a:solidFill>
                <a:latin typeface="Audiowide"/>
                <a:ea typeface="Audiowide"/>
                <a:cs typeface="Audiowide"/>
                <a:sym typeface="Audiowide"/>
              </a:rPr>
              <a:t>4</a:t>
            </a:r>
            <a:endParaRPr sz="3500">
              <a:solidFill>
                <a:schemeClr val="lt1"/>
              </a:solidFill>
            </a:endParaRPr>
          </a:p>
        </p:txBody>
      </p:sp>
      <p:sp>
        <p:nvSpPr>
          <p:cNvPr id="1263" name="Google Shape;1263;p52"/>
          <p:cNvSpPr/>
          <p:nvPr/>
        </p:nvSpPr>
        <p:spPr>
          <a:xfrm>
            <a:off x="5168726" y="158217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1"/>
                </a:solidFill>
                <a:latin typeface="Audiowide"/>
                <a:ea typeface="Audiowide"/>
                <a:cs typeface="Audiowide"/>
                <a:sym typeface="Audiowide"/>
              </a:rPr>
              <a:t>3</a:t>
            </a:r>
            <a:endParaRPr sz="3500">
              <a:solidFill>
                <a:schemeClr val="lt1"/>
              </a:solidFill>
            </a:endParaRPr>
          </a:p>
        </p:txBody>
      </p:sp>
    </p:spTree>
    <p:extLst>
      <p:ext uri="{BB962C8B-B14F-4D97-AF65-F5344CB8AC3E}">
        <p14:creationId xmlns:p14="http://schemas.microsoft.com/office/powerpoint/2010/main" val="355825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5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t>
            </a:r>
            <a:r>
              <a:rPr lang="en" dirty="0"/>
              <a:t>ain points Experience and benefits</a:t>
            </a:r>
            <a:endParaRPr dirty="0"/>
          </a:p>
        </p:txBody>
      </p:sp>
      <p:sp>
        <p:nvSpPr>
          <p:cNvPr id="1237" name="Google Shape;1237;p52"/>
          <p:cNvSpPr txBox="1">
            <a:spLocks noGrp="1"/>
          </p:cNvSpPr>
          <p:nvPr>
            <p:ph type="subTitle" idx="4294967295"/>
          </p:nvPr>
        </p:nvSpPr>
        <p:spPr>
          <a:xfrm>
            <a:off x="6409300" y="1930178"/>
            <a:ext cx="199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0" i="0" dirty="0">
                <a:solidFill>
                  <a:schemeClr val="accent2"/>
                </a:solidFill>
                <a:effectLst/>
                <a:latin typeface="PT Sans" panose="020B0503020203020204" pitchFamily="34" charset="0"/>
              </a:rPr>
              <a:t>helps your team communicate more efficiently.</a:t>
            </a:r>
            <a:endParaRPr sz="1200" dirty="0">
              <a:solidFill>
                <a:schemeClr val="accent2"/>
              </a:solidFill>
            </a:endParaRPr>
          </a:p>
        </p:txBody>
      </p:sp>
      <p:sp>
        <p:nvSpPr>
          <p:cNvPr id="1238" name="Google Shape;1238;p52"/>
          <p:cNvSpPr txBox="1">
            <a:spLocks noGrp="1"/>
          </p:cNvSpPr>
          <p:nvPr>
            <p:ph type="subTitle" idx="4294967295"/>
          </p:nvPr>
        </p:nvSpPr>
        <p:spPr>
          <a:xfrm>
            <a:off x="718150" y="1675686"/>
            <a:ext cx="1996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300" dirty="0">
                <a:solidFill>
                  <a:schemeClr val="lt1"/>
                </a:solidFill>
              </a:rPr>
              <a:t>W</a:t>
            </a:r>
            <a:r>
              <a:rPr lang="en" sz="1300" dirty="0">
                <a:solidFill>
                  <a:schemeClr val="lt1"/>
                </a:solidFill>
              </a:rPr>
              <a:t>e learned how to coded with php native</a:t>
            </a:r>
            <a:r>
              <a:rPr lang="ar-SA" sz="1300" dirty="0">
                <a:solidFill>
                  <a:schemeClr val="lt1"/>
                </a:solidFill>
              </a:rPr>
              <a:t> </a:t>
            </a:r>
            <a:r>
              <a:rPr lang="en-US" sz="1300" dirty="0">
                <a:solidFill>
                  <a:schemeClr val="lt1"/>
                </a:solidFill>
              </a:rPr>
              <a:t>and we tried PHP</a:t>
            </a:r>
            <a:r>
              <a:rPr lang="en-US" sz="1300" dirty="0"/>
              <a:t> command</a:t>
            </a:r>
            <a:r>
              <a:rPr lang="en-US" sz="1300" dirty="0">
                <a:solidFill>
                  <a:schemeClr val="lt1"/>
                </a:solidFill>
              </a:rPr>
              <a:t> in simple website Because </a:t>
            </a:r>
            <a:r>
              <a:rPr lang="en-US" sz="1300" dirty="0" err="1">
                <a:solidFill>
                  <a:schemeClr val="lt1"/>
                </a:solidFill>
              </a:rPr>
              <a:t>laravel</a:t>
            </a:r>
            <a:r>
              <a:rPr lang="en-US" sz="1300" dirty="0">
                <a:solidFill>
                  <a:schemeClr val="lt1"/>
                </a:solidFill>
              </a:rPr>
              <a:t> is based on PHP.</a:t>
            </a:r>
            <a:endParaRPr sz="1300" dirty="0">
              <a:solidFill>
                <a:schemeClr val="lt1"/>
              </a:solidFill>
            </a:endParaRPr>
          </a:p>
        </p:txBody>
      </p:sp>
      <p:sp>
        <p:nvSpPr>
          <p:cNvPr id="1239" name="Google Shape;1239;p52"/>
          <p:cNvSpPr txBox="1">
            <a:spLocks noGrp="1"/>
          </p:cNvSpPr>
          <p:nvPr>
            <p:ph type="subTitle" idx="4294967295"/>
          </p:nvPr>
        </p:nvSpPr>
        <p:spPr>
          <a:xfrm>
            <a:off x="718150" y="3450964"/>
            <a:ext cx="1996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b="0" i="0" dirty="0">
                <a:solidFill>
                  <a:schemeClr val="accent2"/>
                </a:solidFill>
                <a:effectLst/>
                <a:latin typeface="arial" panose="020B0604020202020204" pitchFamily="34" charset="0"/>
              </a:rPr>
              <a:t>They are a set of rules and best practices to follow while designing a class structure.</a:t>
            </a:r>
            <a:endParaRPr sz="1600" dirty="0">
              <a:solidFill>
                <a:schemeClr val="accent2"/>
              </a:solidFill>
            </a:endParaRPr>
          </a:p>
        </p:txBody>
      </p:sp>
      <p:sp>
        <p:nvSpPr>
          <p:cNvPr id="1240" name="Google Shape;1240;p52"/>
          <p:cNvSpPr txBox="1"/>
          <p:nvPr/>
        </p:nvSpPr>
        <p:spPr>
          <a:xfrm>
            <a:off x="6398773" y="3354372"/>
            <a:ext cx="1996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i="0" dirty="0">
                <a:solidFill>
                  <a:schemeClr val="accent2"/>
                </a:solidFill>
                <a:effectLst/>
                <a:latin typeface="arial" panose="020B0604020202020204" pitchFamily="34" charset="0"/>
              </a:rPr>
              <a:t>(M) Model A model handles data used by the web application. (V) View A view helps to display data to the user. (C) Controller A controller interacts with the model to create data for the view.</a:t>
            </a:r>
            <a:endParaRPr sz="1200" dirty="0">
              <a:solidFill>
                <a:schemeClr val="accent2"/>
              </a:solidFill>
              <a:latin typeface="Karla"/>
              <a:ea typeface="Karla"/>
              <a:cs typeface="Karla"/>
              <a:sym typeface="Karla"/>
            </a:endParaRPr>
          </a:p>
        </p:txBody>
      </p:sp>
      <p:sp>
        <p:nvSpPr>
          <p:cNvPr id="1241" name="Google Shape;1241;p52"/>
          <p:cNvSpPr txBox="1"/>
          <p:nvPr/>
        </p:nvSpPr>
        <p:spPr>
          <a:xfrm>
            <a:off x="710802" y="1428812"/>
            <a:ext cx="1996800" cy="386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accent1"/>
                </a:solidFill>
                <a:latin typeface="Audiowide"/>
                <a:ea typeface="Audiowide"/>
                <a:cs typeface="Audiowide"/>
                <a:sym typeface="Audiowide"/>
              </a:rPr>
              <a:t>PHP native</a:t>
            </a:r>
            <a:endParaRPr sz="2000" dirty="0">
              <a:solidFill>
                <a:schemeClr val="accent1"/>
              </a:solidFill>
              <a:latin typeface="Audiowide"/>
              <a:ea typeface="Audiowide"/>
              <a:cs typeface="Audiowide"/>
              <a:sym typeface="Audiowide"/>
            </a:endParaRPr>
          </a:p>
        </p:txBody>
      </p:sp>
      <p:sp>
        <p:nvSpPr>
          <p:cNvPr id="1242" name="Google Shape;1242;p52"/>
          <p:cNvSpPr txBox="1"/>
          <p:nvPr/>
        </p:nvSpPr>
        <p:spPr>
          <a:xfrm>
            <a:off x="878224" y="3254322"/>
            <a:ext cx="1996800" cy="3864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dirty="0">
                <a:solidFill>
                  <a:schemeClr val="accent1"/>
                </a:solidFill>
                <a:latin typeface="Audiowide"/>
                <a:ea typeface="Audiowide"/>
                <a:cs typeface="Audiowide"/>
                <a:sym typeface="Audiowide"/>
              </a:rPr>
              <a:t>Solid principles</a:t>
            </a:r>
            <a:endParaRPr sz="2000" dirty="0">
              <a:solidFill>
                <a:schemeClr val="accent1"/>
              </a:solidFill>
              <a:latin typeface="Audiowide"/>
              <a:ea typeface="Audiowide"/>
              <a:cs typeface="Audiowide"/>
              <a:sym typeface="Audiowide"/>
            </a:endParaRPr>
          </a:p>
        </p:txBody>
      </p:sp>
      <p:sp>
        <p:nvSpPr>
          <p:cNvPr id="1243" name="Google Shape;1243;p52"/>
          <p:cNvSpPr txBox="1"/>
          <p:nvPr/>
        </p:nvSpPr>
        <p:spPr>
          <a:xfrm>
            <a:off x="6409300" y="1697975"/>
            <a:ext cx="1996800" cy="38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chemeClr val="accent1"/>
                </a:solidFill>
                <a:latin typeface="Audiowide"/>
                <a:ea typeface="Audiowide"/>
                <a:cs typeface="Audiowide"/>
                <a:sym typeface="Audiowide"/>
              </a:rPr>
              <a:t>D</a:t>
            </a:r>
            <a:r>
              <a:rPr lang="en" sz="2000" dirty="0">
                <a:solidFill>
                  <a:schemeClr val="accent1"/>
                </a:solidFill>
                <a:latin typeface="Audiowide"/>
                <a:ea typeface="Audiowide"/>
                <a:cs typeface="Audiowide"/>
                <a:sym typeface="Audiowide"/>
              </a:rPr>
              <a:t>esign patterns</a:t>
            </a:r>
            <a:endParaRPr sz="2000" dirty="0">
              <a:solidFill>
                <a:schemeClr val="accent1"/>
              </a:solidFill>
              <a:latin typeface="Audiowide"/>
              <a:ea typeface="Audiowide"/>
              <a:cs typeface="Audiowide"/>
              <a:sym typeface="Audiowide"/>
            </a:endParaRPr>
          </a:p>
        </p:txBody>
      </p:sp>
      <p:sp>
        <p:nvSpPr>
          <p:cNvPr id="1244" name="Google Shape;1244;p52"/>
          <p:cNvSpPr txBox="1"/>
          <p:nvPr/>
        </p:nvSpPr>
        <p:spPr>
          <a:xfrm>
            <a:off x="6398773" y="3152721"/>
            <a:ext cx="1996800" cy="38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chemeClr val="accent1"/>
                </a:solidFill>
                <a:latin typeface="Audiowide"/>
                <a:ea typeface="Audiowide"/>
                <a:cs typeface="Audiowide"/>
                <a:sym typeface="Audiowide"/>
              </a:rPr>
              <a:t>MVC on </a:t>
            </a:r>
            <a:r>
              <a:rPr lang="en-US" sz="2000" dirty="0" err="1">
                <a:solidFill>
                  <a:schemeClr val="accent1"/>
                </a:solidFill>
                <a:latin typeface="Audiowide"/>
                <a:ea typeface="Audiowide"/>
                <a:cs typeface="Audiowide"/>
                <a:sym typeface="Audiowide"/>
              </a:rPr>
              <a:t>laravel</a:t>
            </a:r>
            <a:endParaRPr lang="en-US" sz="2000" dirty="0">
              <a:solidFill>
                <a:schemeClr val="accent1"/>
              </a:solidFill>
              <a:latin typeface="Audiowide"/>
              <a:ea typeface="Audiowide"/>
              <a:cs typeface="Audiowide"/>
              <a:sym typeface="Audiowide"/>
            </a:endParaRPr>
          </a:p>
        </p:txBody>
      </p:sp>
      <p:grpSp>
        <p:nvGrpSpPr>
          <p:cNvPr id="1245" name="Google Shape;1245;p52"/>
          <p:cNvGrpSpPr/>
          <p:nvPr/>
        </p:nvGrpSpPr>
        <p:grpSpPr>
          <a:xfrm rot="10800000">
            <a:off x="159357" y="3842671"/>
            <a:ext cx="288601" cy="1096693"/>
            <a:chOff x="1006700" y="2603975"/>
            <a:chExt cx="55450" cy="210700"/>
          </a:xfrm>
        </p:grpSpPr>
        <p:sp>
          <p:nvSpPr>
            <p:cNvPr id="1246" name="Google Shape;1246;p5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52"/>
          <p:cNvGrpSpPr/>
          <p:nvPr/>
        </p:nvGrpSpPr>
        <p:grpSpPr>
          <a:xfrm>
            <a:off x="8285261" y="293918"/>
            <a:ext cx="524682" cy="488069"/>
            <a:chOff x="827350" y="3629733"/>
            <a:chExt cx="1431600" cy="1332067"/>
          </a:xfrm>
        </p:grpSpPr>
        <p:sp>
          <p:nvSpPr>
            <p:cNvPr id="1253" name="Google Shape;1253;p5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2"/>
          <p:cNvGrpSpPr/>
          <p:nvPr/>
        </p:nvGrpSpPr>
        <p:grpSpPr>
          <a:xfrm>
            <a:off x="7846540" y="293932"/>
            <a:ext cx="326119" cy="303312"/>
            <a:chOff x="827350" y="3629733"/>
            <a:chExt cx="1431600" cy="1332067"/>
          </a:xfrm>
        </p:grpSpPr>
        <p:sp>
          <p:nvSpPr>
            <p:cNvPr id="1257" name="Google Shape;1257;p5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52"/>
          <p:cNvSpPr/>
          <p:nvPr/>
        </p:nvSpPr>
        <p:spPr>
          <a:xfrm>
            <a:off x="3038276" y="15822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sym typeface="Audiowide"/>
              </a:rPr>
              <a:t>5</a:t>
            </a:r>
            <a:endParaRPr sz="3500" dirty="0">
              <a:solidFill>
                <a:schemeClr val="lt1"/>
              </a:solidFill>
            </a:endParaRPr>
          </a:p>
        </p:txBody>
      </p:sp>
      <p:sp>
        <p:nvSpPr>
          <p:cNvPr id="1261" name="Google Shape;1261;p52"/>
          <p:cNvSpPr/>
          <p:nvPr/>
        </p:nvSpPr>
        <p:spPr>
          <a:xfrm>
            <a:off x="3038276" y="33903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ea typeface="Audiowide"/>
                <a:cs typeface="Audiowide"/>
                <a:sym typeface="Audiowide"/>
              </a:rPr>
              <a:t>7</a:t>
            </a:r>
            <a:endParaRPr sz="3500" dirty="0">
              <a:solidFill>
                <a:schemeClr val="lt1"/>
              </a:solidFill>
            </a:endParaRPr>
          </a:p>
        </p:txBody>
      </p:sp>
      <p:sp>
        <p:nvSpPr>
          <p:cNvPr id="1262" name="Google Shape;1262;p52"/>
          <p:cNvSpPr/>
          <p:nvPr/>
        </p:nvSpPr>
        <p:spPr>
          <a:xfrm>
            <a:off x="5168726" y="33903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ea typeface="Audiowide"/>
                <a:cs typeface="Audiowide"/>
                <a:sym typeface="Audiowide"/>
              </a:rPr>
              <a:t>8</a:t>
            </a:r>
            <a:endParaRPr sz="3500" dirty="0">
              <a:solidFill>
                <a:schemeClr val="lt1"/>
              </a:solidFill>
            </a:endParaRPr>
          </a:p>
        </p:txBody>
      </p:sp>
      <p:sp>
        <p:nvSpPr>
          <p:cNvPr id="1263" name="Google Shape;1263;p52"/>
          <p:cNvSpPr/>
          <p:nvPr/>
        </p:nvSpPr>
        <p:spPr>
          <a:xfrm>
            <a:off x="5168726" y="158217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ea typeface="Audiowide"/>
                <a:cs typeface="Audiowide"/>
                <a:sym typeface="Audiowide"/>
              </a:rPr>
              <a:t>6</a:t>
            </a:r>
            <a:endParaRPr sz="3500" dirty="0">
              <a:solidFill>
                <a:schemeClr val="lt1"/>
              </a:solidFill>
            </a:endParaRPr>
          </a:p>
        </p:txBody>
      </p:sp>
    </p:spTree>
    <p:extLst>
      <p:ext uri="{BB962C8B-B14F-4D97-AF65-F5344CB8AC3E}">
        <p14:creationId xmlns:p14="http://schemas.microsoft.com/office/powerpoint/2010/main" val="159445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5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t>
            </a:r>
            <a:r>
              <a:rPr lang="en" dirty="0"/>
              <a:t>ain points Experience and benefits</a:t>
            </a:r>
            <a:endParaRPr dirty="0"/>
          </a:p>
        </p:txBody>
      </p:sp>
      <p:sp>
        <p:nvSpPr>
          <p:cNvPr id="1237" name="Google Shape;1237;p52"/>
          <p:cNvSpPr txBox="1">
            <a:spLocks noGrp="1"/>
          </p:cNvSpPr>
          <p:nvPr>
            <p:ph type="subTitle" idx="4294967295"/>
          </p:nvPr>
        </p:nvSpPr>
        <p:spPr>
          <a:xfrm>
            <a:off x="6409300" y="1930178"/>
            <a:ext cx="199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dirty="0">
                <a:solidFill>
                  <a:schemeClr val="accent2"/>
                </a:solidFill>
                <a:effectLst/>
                <a:latin typeface="arial" panose="020B0604020202020204" pitchFamily="34" charset="0"/>
              </a:rPr>
              <a:t>application-level dependency manager for the PHP programming language that provides a standard format for managing dependencies of PHP software and required libraries.</a:t>
            </a:r>
            <a:endParaRPr dirty="0">
              <a:solidFill>
                <a:schemeClr val="accent2"/>
              </a:solidFill>
            </a:endParaRPr>
          </a:p>
        </p:txBody>
      </p:sp>
      <p:sp>
        <p:nvSpPr>
          <p:cNvPr id="1238" name="Google Shape;1238;p52"/>
          <p:cNvSpPr txBox="1">
            <a:spLocks noGrp="1"/>
          </p:cNvSpPr>
          <p:nvPr>
            <p:ph type="subTitle" idx="4294967295"/>
          </p:nvPr>
        </p:nvSpPr>
        <p:spPr>
          <a:xfrm>
            <a:off x="724351" y="1930183"/>
            <a:ext cx="1996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a:solidFill>
                  <a:schemeClr val="accent2"/>
                </a:solidFill>
              </a:rPr>
              <a:t>Git make the work with group much easier and </a:t>
            </a:r>
            <a:r>
              <a:rPr lang="en-US" sz="1600" b="0" i="0" dirty="0">
                <a:solidFill>
                  <a:schemeClr val="accent2"/>
                </a:solidFill>
                <a:effectLst/>
                <a:latin typeface="arial" panose="020B0604020202020204" pitchFamily="34" charset="0"/>
              </a:rPr>
              <a:t>handle everything from small to very large projects with speed and efficiency.</a:t>
            </a:r>
            <a:endParaRPr sz="1600" dirty="0">
              <a:solidFill>
                <a:schemeClr val="accent2"/>
              </a:solidFill>
            </a:endParaRPr>
          </a:p>
        </p:txBody>
      </p:sp>
      <p:sp>
        <p:nvSpPr>
          <p:cNvPr id="1241" name="Google Shape;1241;p52"/>
          <p:cNvSpPr txBox="1"/>
          <p:nvPr/>
        </p:nvSpPr>
        <p:spPr>
          <a:xfrm>
            <a:off x="-58476" y="1736978"/>
            <a:ext cx="1996800" cy="386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accent1"/>
                </a:solidFill>
                <a:latin typeface="Audiowide"/>
                <a:ea typeface="Audiowide"/>
                <a:cs typeface="Audiowide"/>
                <a:sym typeface="Audiowide"/>
              </a:rPr>
              <a:t>Git tool</a:t>
            </a:r>
            <a:endParaRPr sz="2000" dirty="0">
              <a:solidFill>
                <a:schemeClr val="accent1"/>
              </a:solidFill>
              <a:latin typeface="Audiowide"/>
              <a:ea typeface="Audiowide"/>
              <a:cs typeface="Audiowide"/>
              <a:sym typeface="Audiowide"/>
            </a:endParaRPr>
          </a:p>
        </p:txBody>
      </p:sp>
      <p:sp>
        <p:nvSpPr>
          <p:cNvPr id="1243" name="Google Shape;1243;p52"/>
          <p:cNvSpPr txBox="1"/>
          <p:nvPr/>
        </p:nvSpPr>
        <p:spPr>
          <a:xfrm>
            <a:off x="6409300" y="1697975"/>
            <a:ext cx="1996800" cy="38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accent1"/>
                </a:solidFill>
                <a:latin typeface="Audiowide"/>
                <a:ea typeface="Audiowide"/>
                <a:cs typeface="Audiowide"/>
                <a:sym typeface="Audiowide"/>
              </a:rPr>
              <a:t>COMPOSER</a:t>
            </a:r>
            <a:endParaRPr sz="2000" dirty="0">
              <a:solidFill>
                <a:schemeClr val="accent1"/>
              </a:solidFill>
              <a:latin typeface="Audiowide"/>
              <a:ea typeface="Audiowide"/>
              <a:cs typeface="Audiowide"/>
              <a:sym typeface="Audiowide"/>
            </a:endParaRPr>
          </a:p>
        </p:txBody>
      </p:sp>
      <p:grpSp>
        <p:nvGrpSpPr>
          <p:cNvPr id="1245" name="Google Shape;1245;p52"/>
          <p:cNvGrpSpPr/>
          <p:nvPr/>
        </p:nvGrpSpPr>
        <p:grpSpPr>
          <a:xfrm rot="10800000">
            <a:off x="159357" y="3842671"/>
            <a:ext cx="288601" cy="1096693"/>
            <a:chOff x="1006700" y="2603975"/>
            <a:chExt cx="55450" cy="210700"/>
          </a:xfrm>
        </p:grpSpPr>
        <p:sp>
          <p:nvSpPr>
            <p:cNvPr id="1246" name="Google Shape;1246;p5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52"/>
          <p:cNvGrpSpPr/>
          <p:nvPr/>
        </p:nvGrpSpPr>
        <p:grpSpPr>
          <a:xfrm>
            <a:off x="8285261" y="293918"/>
            <a:ext cx="524682" cy="488069"/>
            <a:chOff x="827350" y="3629733"/>
            <a:chExt cx="1431600" cy="1332067"/>
          </a:xfrm>
        </p:grpSpPr>
        <p:sp>
          <p:nvSpPr>
            <p:cNvPr id="1253" name="Google Shape;1253;p5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2"/>
          <p:cNvGrpSpPr/>
          <p:nvPr/>
        </p:nvGrpSpPr>
        <p:grpSpPr>
          <a:xfrm>
            <a:off x="7846540" y="293932"/>
            <a:ext cx="326119" cy="303312"/>
            <a:chOff x="827350" y="3629733"/>
            <a:chExt cx="1431600" cy="1332067"/>
          </a:xfrm>
        </p:grpSpPr>
        <p:sp>
          <p:nvSpPr>
            <p:cNvPr id="1257" name="Google Shape;1257;p5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52"/>
          <p:cNvSpPr/>
          <p:nvPr/>
        </p:nvSpPr>
        <p:spPr>
          <a:xfrm>
            <a:off x="3038276" y="158222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sym typeface="Audiowide"/>
              </a:rPr>
              <a:t>9</a:t>
            </a:r>
            <a:endParaRPr sz="3500" dirty="0">
              <a:solidFill>
                <a:schemeClr val="lt1"/>
              </a:solidFill>
            </a:endParaRPr>
          </a:p>
        </p:txBody>
      </p:sp>
      <p:sp>
        <p:nvSpPr>
          <p:cNvPr id="1263" name="Google Shape;1263;p52"/>
          <p:cNvSpPr/>
          <p:nvPr/>
        </p:nvSpPr>
        <p:spPr>
          <a:xfrm>
            <a:off x="5168726" y="1582175"/>
            <a:ext cx="909900" cy="8520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Audiowide"/>
                <a:sym typeface="Audiowide"/>
              </a:rPr>
              <a:t>10</a:t>
            </a:r>
            <a:endParaRPr sz="3500" dirty="0">
              <a:solidFill>
                <a:schemeClr val="lt1"/>
              </a:solidFill>
            </a:endParaRPr>
          </a:p>
        </p:txBody>
      </p:sp>
    </p:spTree>
    <p:extLst>
      <p:ext uri="{BB962C8B-B14F-4D97-AF65-F5344CB8AC3E}">
        <p14:creationId xmlns:p14="http://schemas.microsoft.com/office/powerpoint/2010/main" val="91760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31"/>
          <p:cNvSpPr txBox="1">
            <a:spLocks noGrp="1"/>
          </p:cNvSpPr>
          <p:nvPr>
            <p:ph type="title"/>
          </p:nvPr>
        </p:nvSpPr>
        <p:spPr>
          <a:xfrm>
            <a:off x="734455" y="868939"/>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Contents</a:t>
            </a:r>
            <a:r>
              <a:rPr lang="en" dirty="0"/>
              <a:t> of this presentation</a:t>
            </a:r>
            <a:endParaRPr dirty="0"/>
          </a:p>
        </p:txBody>
      </p:sp>
      <p:graphicFrame>
        <p:nvGraphicFramePr>
          <p:cNvPr id="329" name="Google Shape;329;p31"/>
          <p:cNvGraphicFramePr/>
          <p:nvPr>
            <p:extLst>
              <p:ext uri="{D42A27DB-BD31-4B8C-83A1-F6EECF244321}">
                <p14:modId xmlns:p14="http://schemas.microsoft.com/office/powerpoint/2010/main" val="3602413218"/>
              </p:ext>
            </p:extLst>
          </p:nvPr>
        </p:nvGraphicFramePr>
        <p:xfrm>
          <a:off x="720000" y="1767225"/>
          <a:ext cx="7704000" cy="2438260"/>
        </p:xfrm>
        <a:graphic>
          <a:graphicData uri="http://schemas.openxmlformats.org/drawingml/2006/table">
            <a:tbl>
              <a:tblPr>
                <a:noFill/>
                <a:tableStyleId>{89E0B18E-DE09-423F-B989-718E7D8E3CD7}</a:tableStyleId>
              </a:tblPr>
              <a:tblGrid>
                <a:gridCol w="2451650">
                  <a:extLst>
                    <a:ext uri="{9D8B030D-6E8A-4147-A177-3AD203B41FA5}">
                      <a16:colId xmlns:a16="http://schemas.microsoft.com/office/drawing/2014/main" val="20000"/>
                    </a:ext>
                  </a:extLst>
                </a:gridCol>
                <a:gridCol w="525235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dirty="0">
                          <a:solidFill>
                            <a:schemeClr val="accent1"/>
                          </a:solidFill>
                          <a:uFill>
                            <a:noFill/>
                          </a:uFill>
                          <a:latin typeface="Audiowide"/>
                          <a:ea typeface="Audiowide"/>
                          <a:cs typeface="Audiowide"/>
                          <a:sym typeface="Audiowide"/>
                        </a:rPr>
                        <a:t>introduction</a:t>
                      </a:r>
                      <a:endParaRPr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Simple introduction.</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C</a:t>
                      </a:r>
                      <a:r>
                        <a:rPr lang="en" sz="1100" b="1" dirty="0">
                          <a:solidFill>
                            <a:schemeClr val="accent1"/>
                          </a:solidFill>
                          <a:uFill>
                            <a:noFill/>
                          </a:uFill>
                          <a:latin typeface="Audiowide"/>
                          <a:ea typeface="Audiowide"/>
                          <a:cs typeface="Audiowide"/>
                          <a:sym typeface="Audiowide"/>
                        </a:rPr>
                        <a:t>ompany profile</a:t>
                      </a:r>
                      <a:endParaRPr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US" sz="1000" dirty="0">
                          <a:solidFill>
                            <a:schemeClr val="lt1"/>
                          </a:solidFill>
                          <a:latin typeface="Karla"/>
                          <a:ea typeface="Karla"/>
                          <a:cs typeface="Karla"/>
                          <a:sym typeface="Karla"/>
                        </a:rPr>
                        <a:t>Company introduction.</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T</a:t>
                      </a:r>
                      <a:r>
                        <a:rPr lang="en" sz="1100" b="1" dirty="0">
                          <a:solidFill>
                            <a:schemeClr val="accent1"/>
                          </a:solidFill>
                          <a:uFill>
                            <a:noFill/>
                          </a:uFill>
                          <a:latin typeface="Audiowide"/>
                          <a:ea typeface="Audiowide"/>
                          <a:cs typeface="Audiowide"/>
                          <a:sym typeface="Audiowide"/>
                        </a:rPr>
                        <a:t>asks performed during the training</a:t>
                      </a:r>
                      <a:endParaRPr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T</a:t>
                      </a:r>
                      <a:r>
                        <a:rPr lang="en" sz="1000" dirty="0">
                          <a:solidFill>
                            <a:schemeClr val="lt1"/>
                          </a:solidFill>
                          <a:latin typeface="Karla"/>
                          <a:ea typeface="Karla"/>
                          <a:cs typeface="Karla"/>
                          <a:sym typeface="Karla"/>
                        </a:rPr>
                        <a:t>echnical and professional.</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P</a:t>
                      </a:r>
                      <a:r>
                        <a:rPr lang="en" sz="1100" b="1" dirty="0">
                          <a:solidFill>
                            <a:schemeClr val="accent1"/>
                          </a:solidFill>
                          <a:uFill>
                            <a:noFill/>
                          </a:uFill>
                          <a:latin typeface="Audiowide"/>
                          <a:ea typeface="Audiowide"/>
                          <a:cs typeface="Audiowide"/>
                          <a:sym typeface="Audiowide"/>
                        </a:rPr>
                        <a:t>roblem and difficulties</a:t>
                      </a:r>
                      <a:endParaRPr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T</a:t>
                      </a:r>
                      <a:r>
                        <a:rPr lang="en" sz="1000" dirty="0">
                          <a:solidFill>
                            <a:schemeClr val="lt1"/>
                          </a:solidFill>
                          <a:latin typeface="Karla"/>
                          <a:ea typeface="Karla"/>
                          <a:cs typeface="Karla"/>
                          <a:sym typeface="Karla"/>
                        </a:rPr>
                        <a:t>echnical &amp; manag</a:t>
                      </a:r>
                      <a:r>
                        <a:rPr lang="en-US" sz="1000" dirty="0">
                          <a:solidFill>
                            <a:schemeClr val="lt1"/>
                          </a:solidFill>
                          <a:latin typeface="Karla"/>
                          <a:ea typeface="Karla"/>
                          <a:cs typeface="Karla"/>
                          <a:sym typeface="Karla"/>
                        </a:rPr>
                        <a:t>e</a:t>
                      </a:r>
                      <a:r>
                        <a:rPr lang="en" sz="1000" dirty="0">
                          <a:solidFill>
                            <a:schemeClr val="lt1"/>
                          </a:solidFill>
                          <a:latin typeface="Karla"/>
                          <a:ea typeface="Karla"/>
                          <a:cs typeface="Karla"/>
                          <a:sym typeface="Karla"/>
                        </a:rPr>
                        <a:t>ment and others.</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I</a:t>
                      </a:r>
                      <a:r>
                        <a:rPr lang="en" sz="1100" b="1" dirty="0">
                          <a:solidFill>
                            <a:schemeClr val="accent1"/>
                          </a:solidFill>
                          <a:uFill>
                            <a:noFill/>
                          </a:uFill>
                          <a:latin typeface="Audiowide"/>
                          <a:ea typeface="Audiowide"/>
                          <a:cs typeface="Audiowide"/>
                          <a:sym typeface="Audiowide"/>
                        </a:rPr>
                        <a:t>mplement solution</a:t>
                      </a:r>
                      <a:endParaRPr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0"/>
                        </a:spcAft>
                        <a:buNone/>
                      </a:pPr>
                      <a:r>
                        <a:rPr lang="en-US" sz="1000" dirty="0">
                          <a:solidFill>
                            <a:schemeClr val="lt1"/>
                          </a:solidFill>
                          <a:latin typeface="Karla"/>
                          <a:ea typeface="Karla"/>
                          <a:cs typeface="Karla"/>
                          <a:sym typeface="Karla"/>
                        </a:rPr>
                        <a:t>Solution for the problem.</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S</a:t>
                      </a:r>
                      <a:r>
                        <a:rPr lang="en" sz="1100" b="1" dirty="0">
                          <a:solidFill>
                            <a:schemeClr val="accent1"/>
                          </a:solidFill>
                          <a:uFill>
                            <a:noFill/>
                          </a:uFill>
                          <a:latin typeface="Audiowide"/>
                          <a:ea typeface="Audiowide"/>
                          <a:cs typeface="Audiowide"/>
                          <a:sym typeface="Audiowide"/>
                        </a:rPr>
                        <a:t>kills and techniques learned</a:t>
                      </a:r>
                      <a:endParaRPr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Techniques that we used in training.</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5"/>
                  </a:ext>
                </a:extLst>
              </a:tr>
            </a:tbl>
          </a:graphicData>
        </a:graphic>
      </p:graphicFrame>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23825" y="-190500"/>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324348" y="1876426"/>
            <a:ext cx="5162552" cy="3543296"/>
          </a:xfrm>
          <a:prstGeom prst="rect">
            <a:avLst/>
          </a:prstGeom>
          <a:noFill/>
          <a:ln>
            <a:noFill/>
          </a:ln>
        </p:spPr>
      </p:pic>
      <p:sp>
        <p:nvSpPr>
          <p:cNvPr id="666" name="Google Shape;666;p39"/>
          <p:cNvSpPr txBox="1">
            <a:spLocks noGrp="1"/>
          </p:cNvSpPr>
          <p:nvPr>
            <p:ph type="title"/>
          </p:nvPr>
        </p:nvSpPr>
        <p:spPr>
          <a:xfrm rot="300">
            <a:off x="720000" y="3295650"/>
            <a:ext cx="3433500" cy="120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AND DIFFICULTIES</a:t>
            </a:r>
            <a:endParaRPr dirty="0"/>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970334" y="169433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9"/>
          <p:cNvGrpSpPr/>
          <p:nvPr/>
        </p:nvGrpSpPr>
        <p:grpSpPr>
          <a:xfrm>
            <a:off x="1970321" y="961841"/>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1427427" y="1480329"/>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7"/>
          <p:cNvSpPr/>
          <p:nvPr/>
        </p:nvSpPr>
        <p:spPr>
          <a:xfrm>
            <a:off x="3040625" y="1417050"/>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3040625" y="225372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040625" y="310877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3040625" y="392722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718150" y="2227325"/>
            <a:ext cx="1539300"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txBox="1"/>
          <p:nvPr/>
        </p:nvSpPr>
        <p:spPr>
          <a:xfrm>
            <a:off x="5870551" y="1172100"/>
            <a:ext cx="2493600" cy="10184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solidFill>
                  <a:schemeClr val="lt1"/>
                </a:solidFill>
                <a:latin typeface="Karla"/>
                <a:ea typeface="Karla"/>
                <a:cs typeface="Karla"/>
                <a:sym typeface="Karla"/>
              </a:rPr>
              <a:t>I</a:t>
            </a:r>
            <a:r>
              <a:rPr lang="en" sz="1100" dirty="0">
                <a:solidFill>
                  <a:schemeClr val="lt1"/>
                </a:solidFill>
                <a:latin typeface="Karla"/>
                <a:ea typeface="Karla"/>
                <a:cs typeface="Karla"/>
                <a:sym typeface="Karla"/>
              </a:rPr>
              <a:t>n the first we had a Problem in </a:t>
            </a:r>
            <a:r>
              <a:rPr lang="en-US" sz="1100" dirty="0">
                <a:solidFill>
                  <a:schemeClr val="lt1"/>
                </a:solidFill>
                <a:latin typeface="Karla"/>
                <a:ea typeface="Karla"/>
                <a:cs typeface="Karla"/>
                <a:sym typeface="Karla"/>
              </a:rPr>
              <a:t>communication between each other, but we found a solution which is (Git tool) that help us to sharing the code easily.</a:t>
            </a:r>
            <a:endParaRPr sz="1100" dirty="0">
              <a:solidFill>
                <a:schemeClr val="lt1"/>
              </a:solidFill>
              <a:latin typeface="Karla"/>
              <a:ea typeface="Karla"/>
              <a:cs typeface="Karla"/>
              <a:sym typeface="Karla"/>
            </a:endParaRPr>
          </a:p>
        </p:txBody>
      </p:sp>
      <p:sp>
        <p:nvSpPr>
          <p:cNvPr id="974" name="Google Shape;974;p47"/>
          <p:cNvSpPr txBox="1"/>
          <p:nvPr/>
        </p:nvSpPr>
        <p:spPr>
          <a:xfrm>
            <a:off x="5867400" y="2220225"/>
            <a:ext cx="2496300" cy="70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latin typeface="Karla"/>
                <a:ea typeface="Karla"/>
                <a:cs typeface="Karla"/>
                <a:sym typeface="Karla"/>
              </a:rPr>
              <a:t>We had a lot of pressure in terms of speed because we must learn a lot</a:t>
            </a:r>
            <a:r>
              <a:rPr lang="ar-SA" sz="1200" dirty="0">
                <a:solidFill>
                  <a:schemeClr val="lt1"/>
                </a:solidFill>
                <a:latin typeface="Karla"/>
                <a:ea typeface="Karla"/>
                <a:cs typeface="Karla"/>
                <a:sym typeface="Karla"/>
              </a:rPr>
              <a:t> </a:t>
            </a:r>
            <a:r>
              <a:rPr lang="en-US" sz="1200" dirty="0">
                <a:solidFill>
                  <a:schemeClr val="lt1"/>
                </a:solidFill>
                <a:latin typeface="Karla"/>
                <a:ea typeface="Karla"/>
                <a:cs typeface="Karla"/>
                <a:sym typeface="Karla"/>
              </a:rPr>
              <a:t> of knowledge in a tight time.</a:t>
            </a:r>
            <a:endParaRPr sz="1200" dirty="0">
              <a:solidFill>
                <a:schemeClr val="lt1"/>
              </a:solidFill>
              <a:latin typeface="Karla"/>
              <a:ea typeface="Karla"/>
              <a:cs typeface="Karla"/>
              <a:sym typeface="Karla"/>
            </a:endParaRPr>
          </a:p>
        </p:txBody>
      </p:sp>
      <p:sp>
        <p:nvSpPr>
          <p:cNvPr id="975" name="Google Shape;975;p47"/>
          <p:cNvSpPr txBox="1"/>
          <p:nvPr/>
        </p:nvSpPr>
        <p:spPr>
          <a:xfrm>
            <a:off x="5867400" y="3056175"/>
            <a:ext cx="2496300" cy="69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latin typeface="Karla"/>
                <a:ea typeface="Karla"/>
                <a:cs typeface="Karla"/>
                <a:sym typeface="Karla"/>
              </a:rPr>
              <a:t>They gave us difficult tasks to see how much understanding we have achieved.</a:t>
            </a:r>
            <a:endParaRPr sz="1200" dirty="0">
              <a:solidFill>
                <a:schemeClr val="lt1"/>
              </a:solidFill>
              <a:latin typeface="Karla"/>
              <a:ea typeface="Karla"/>
              <a:cs typeface="Karla"/>
              <a:sym typeface="Karla"/>
            </a:endParaRPr>
          </a:p>
        </p:txBody>
      </p:sp>
      <p:sp>
        <p:nvSpPr>
          <p:cNvPr id="976" name="Google Shape;976;p47"/>
          <p:cNvSpPr txBox="1"/>
          <p:nvPr/>
        </p:nvSpPr>
        <p:spPr>
          <a:xfrm>
            <a:off x="5870551" y="3885225"/>
            <a:ext cx="2493600" cy="91881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latin typeface="Karla"/>
                <a:ea typeface="Karla"/>
                <a:cs typeface="Karla"/>
                <a:sym typeface="Karla"/>
              </a:rPr>
              <a:t>The tasks were so exhausting that we work on them from 9 am to 5 pm every day and also when we go home we work for at least 4 hours.</a:t>
            </a:r>
            <a:endParaRPr sz="1200" dirty="0">
              <a:solidFill>
                <a:schemeClr val="lt1"/>
              </a:solidFill>
              <a:latin typeface="Karla"/>
              <a:ea typeface="Karla"/>
              <a:cs typeface="Karla"/>
              <a:sym typeface="Karla"/>
            </a:endParaRP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AND DIFFICULTIES</a:t>
            </a:r>
            <a:endParaRPr dirty="0"/>
          </a:p>
        </p:txBody>
      </p:sp>
      <p:sp>
        <p:nvSpPr>
          <p:cNvPr id="978" name="Google Shape;978;p47"/>
          <p:cNvSpPr txBox="1"/>
          <p:nvPr/>
        </p:nvSpPr>
        <p:spPr>
          <a:xfrm>
            <a:off x="787460" y="3056175"/>
            <a:ext cx="14007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Audiowide"/>
                <a:ea typeface="Audiowide"/>
                <a:cs typeface="Audiowide"/>
                <a:sym typeface="Audiowide"/>
              </a:rPr>
              <a:t>difficulties</a:t>
            </a:r>
            <a:endParaRPr sz="1600" dirty="0">
              <a:solidFill>
                <a:schemeClr val="accent1"/>
              </a:solidFill>
              <a:latin typeface="Audiowide"/>
              <a:ea typeface="Audiowide"/>
              <a:cs typeface="Audiowide"/>
              <a:sym typeface="Audiowide"/>
            </a:endParaRPr>
          </a:p>
        </p:txBody>
      </p:sp>
      <p:cxnSp>
        <p:nvCxnSpPr>
          <p:cNvPr id="979" name="Google Shape;979;p47"/>
          <p:cNvCxnSpPr>
            <a:stCxn id="971" idx="0"/>
            <a:endCxn id="980" idx="1"/>
          </p:cNvCxnSpPr>
          <p:nvPr/>
        </p:nvCxnSpPr>
        <p:spPr>
          <a:xfrm rot="10800000" flipH="1">
            <a:off x="2257450" y="1733075"/>
            <a:ext cx="783300" cy="1244700"/>
          </a:xfrm>
          <a:prstGeom prst="bentConnector3">
            <a:avLst>
              <a:gd name="adj1" fmla="val 49993"/>
            </a:avLst>
          </a:prstGeom>
          <a:noFill/>
          <a:ln w="9525" cap="flat" cmpd="sng">
            <a:solidFill>
              <a:schemeClr val="lt1"/>
            </a:solidFill>
            <a:prstDash val="solid"/>
            <a:round/>
            <a:headEnd type="none" w="med" len="med"/>
            <a:tailEnd type="none" w="med" len="med"/>
          </a:ln>
        </p:spPr>
      </p:cxnSp>
      <p:cxnSp>
        <p:nvCxnSpPr>
          <p:cNvPr id="981" name="Google Shape;981;p47"/>
          <p:cNvCxnSpPr>
            <a:stCxn id="971" idx="0"/>
            <a:endCxn id="982" idx="1"/>
          </p:cNvCxnSpPr>
          <p:nvPr/>
        </p:nvCxnSpPr>
        <p:spPr>
          <a:xfrm>
            <a:off x="2257450" y="2977775"/>
            <a:ext cx="783300" cy="1265400"/>
          </a:xfrm>
          <a:prstGeom prst="bentConnector3">
            <a:avLst>
              <a:gd name="adj1" fmla="val 49993"/>
            </a:avLst>
          </a:prstGeom>
          <a:noFill/>
          <a:ln w="9525" cap="flat" cmpd="sng">
            <a:solidFill>
              <a:schemeClr val="lt1"/>
            </a:solidFill>
            <a:prstDash val="solid"/>
            <a:round/>
            <a:headEnd type="none" w="med" len="med"/>
            <a:tailEnd type="none" w="med" len="med"/>
          </a:ln>
        </p:spPr>
      </p:cxnSp>
      <p:cxnSp>
        <p:nvCxnSpPr>
          <p:cNvPr id="983" name="Google Shape;983;p47"/>
          <p:cNvCxnSpPr>
            <a:stCxn id="971" idx="0"/>
            <a:endCxn id="984" idx="1"/>
          </p:cNvCxnSpPr>
          <p:nvPr/>
        </p:nvCxnSpPr>
        <p:spPr>
          <a:xfrm rot="10800000" flipH="1">
            <a:off x="2257450" y="2569775"/>
            <a:ext cx="783300" cy="408000"/>
          </a:xfrm>
          <a:prstGeom prst="bentConnector3">
            <a:avLst>
              <a:gd name="adj1" fmla="val 49993"/>
            </a:avLst>
          </a:prstGeom>
          <a:noFill/>
          <a:ln w="9525" cap="flat" cmpd="sng">
            <a:solidFill>
              <a:schemeClr val="lt1"/>
            </a:solidFill>
            <a:prstDash val="solid"/>
            <a:round/>
            <a:headEnd type="none" w="med" len="med"/>
            <a:tailEnd type="none" w="med" len="med"/>
          </a:ln>
        </p:spPr>
      </p:cxnSp>
      <p:cxnSp>
        <p:nvCxnSpPr>
          <p:cNvPr id="985" name="Google Shape;985;p47"/>
          <p:cNvCxnSpPr>
            <a:stCxn id="971" idx="0"/>
            <a:endCxn id="986" idx="1"/>
          </p:cNvCxnSpPr>
          <p:nvPr/>
        </p:nvCxnSpPr>
        <p:spPr>
          <a:xfrm>
            <a:off x="2257450" y="2977775"/>
            <a:ext cx="783300" cy="428700"/>
          </a:xfrm>
          <a:prstGeom prst="bentConnector3">
            <a:avLst>
              <a:gd name="adj1" fmla="val 49993"/>
            </a:avLst>
          </a:prstGeom>
          <a:noFill/>
          <a:ln w="9525" cap="flat" cmpd="sng">
            <a:solidFill>
              <a:schemeClr val="lt1"/>
            </a:solidFill>
            <a:prstDash val="solid"/>
            <a:round/>
            <a:headEnd type="none" w="med" len="med"/>
            <a:tailEnd type="none" w="med" len="med"/>
          </a:ln>
        </p:spPr>
      </p:cxnSp>
      <p:sp>
        <p:nvSpPr>
          <p:cNvPr id="980" name="Google Shape;980;p47"/>
          <p:cNvSpPr txBox="1"/>
          <p:nvPr/>
        </p:nvSpPr>
        <p:spPr>
          <a:xfrm>
            <a:off x="3040636" y="1453579"/>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Audiowide"/>
                <a:ea typeface="Audiowide"/>
                <a:cs typeface="Audiowide"/>
                <a:sym typeface="Audiowide"/>
              </a:rPr>
              <a:t>communication</a:t>
            </a:r>
            <a:endParaRPr sz="2000" dirty="0">
              <a:solidFill>
                <a:schemeClr val="accent1"/>
              </a:solidFill>
              <a:latin typeface="Audiowide"/>
              <a:ea typeface="Audiowide"/>
              <a:cs typeface="Audiowide"/>
              <a:sym typeface="Audiowide"/>
            </a:endParaRPr>
          </a:p>
        </p:txBody>
      </p:sp>
      <p:sp>
        <p:nvSpPr>
          <p:cNvPr id="984" name="Google Shape;984;p47"/>
          <p:cNvSpPr txBox="1"/>
          <p:nvPr/>
        </p:nvSpPr>
        <p:spPr>
          <a:xfrm>
            <a:off x="3040636" y="2290328"/>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speed</a:t>
            </a:r>
            <a:endParaRPr sz="2000" dirty="0">
              <a:solidFill>
                <a:schemeClr val="accent1"/>
              </a:solidFill>
              <a:latin typeface="Audiowide"/>
              <a:ea typeface="Audiowide"/>
              <a:cs typeface="Audiowide"/>
              <a:sym typeface="Audiowide"/>
            </a:endParaRPr>
          </a:p>
        </p:txBody>
      </p:sp>
      <p:sp>
        <p:nvSpPr>
          <p:cNvPr id="986" name="Google Shape;986;p47"/>
          <p:cNvSpPr txBox="1"/>
          <p:nvPr/>
        </p:nvSpPr>
        <p:spPr>
          <a:xfrm>
            <a:off x="3040636" y="3127076"/>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Audiowide"/>
                <a:ea typeface="Audiowide"/>
                <a:cs typeface="Audiowide"/>
                <a:sym typeface="Audiowide"/>
              </a:rPr>
              <a:t>Difficult tasks</a:t>
            </a:r>
            <a:endParaRPr sz="2000" dirty="0">
              <a:solidFill>
                <a:schemeClr val="accent1"/>
              </a:solidFill>
              <a:latin typeface="Audiowide"/>
              <a:ea typeface="Audiowide"/>
              <a:cs typeface="Audiowide"/>
              <a:sym typeface="Audiowide"/>
            </a:endParaRPr>
          </a:p>
        </p:txBody>
      </p:sp>
      <p:sp>
        <p:nvSpPr>
          <p:cNvPr id="982" name="Google Shape;982;p47"/>
          <p:cNvSpPr txBox="1"/>
          <p:nvPr/>
        </p:nvSpPr>
        <p:spPr>
          <a:xfrm>
            <a:off x="3040636" y="3963825"/>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Audiowide"/>
                <a:ea typeface="Audiowide"/>
                <a:cs typeface="Audiowide"/>
                <a:sym typeface="Audiowide"/>
              </a:rPr>
              <a:t>A</a:t>
            </a:r>
            <a:r>
              <a:rPr lang="en" sz="2000" dirty="0">
                <a:solidFill>
                  <a:schemeClr val="accent1"/>
                </a:solidFill>
                <a:latin typeface="Audiowide"/>
                <a:ea typeface="Audiowide"/>
                <a:cs typeface="Audiowide"/>
                <a:sym typeface="Audiowide"/>
              </a:rPr>
              <a:t> lot of work</a:t>
            </a:r>
            <a:endParaRPr sz="2000" dirty="0">
              <a:solidFill>
                <a:schemeClr val="accent1"/>
              </a:solidFill>
              <a:latin typeface="Audiowide"/>
              <a:ea typeface="Audiowide"/>
              <a:cs typeface="Audiowide"/>
              <a:sym typeface="Audiowide"/>
            </a:endParaRPr>
          </a:p>
        </p:txBody>
      </p:sp>
      <p:cxnSp>
        <p:nvCxnSpPr>
          <p:cNvPr id="987" name="Google Shape;987;p47"/>
          <p:cNvCxnSpPr>
            <a:cxnSpLocks/>
            <a:stCxn id="980" idx="3"/>
            <a:endCxn id="973" idx="1"/>
          </p:cNvCxnSpPr>
          <p:nvPr/>
        </p:nvCxnSpPr>
        <p:spPr>
          <a:xfrm flipV="1">
            <a:off x="5715136" y="1681313"/>
            <a:ext cx="155415" cy="51716"/>
          </a:xfrm>
          <a:prstGeom prst="straightConnector1">
            <a:avLst/>
          </a:prstGeom>
          <a:noFill/>
          <a:ln w="9525" cap="flat" cmpd="sng">
            <a:solidFill>
              <a:schemeClr val="lt1"/>
            </a:solidFill>
            <a:prstDash val="solid"/>
            <a:round/>
            <a:headEnd type="none" w="med" len="med"/>
            <a:tailEnd type="none" w="med" len="med"/>
          </a:ln>
        </p:spPr>
      </p:cxnSp>
      <p:cxnSp>
        <p:nvCxnSpPr>
          <p:cNvPr id="988" name="Google Shape;988;p47"/>
          <p:cNvCxnSpPr>
            <a:stCxn id="984" idx="3"/>
            <a:endCxn id="974" idx="1"/>
          </p:cNvCxnSpPr>
          <p:nvPr/>
        </p:nvCxnSpPr>
        <p:spPr>
          <a:xfrm>
            <a:off x="5715136" y="2569778"/>
            <a:ext cx="152400" cy="3900"/>
          </a:xfrm>
          <a:prstGeom prst="straightConnector1">
            <a:avLst/>
          </a:prstGeom>
          <a:noFill/>
          <a:ln w="9525" cap="flat" cmpd="sng">
            <a:solidFill>
              <a:schemeClr val="lt1"/>
            </a:solidFill>
            <a:prstDash val="solid"/>
            <a:round/>
            <a:headEnd type="none" w="med" len="med"/>
            <a:tailEnd type="none" w="med" len="med"/>
          </a:ln>
        </p:spPr>
      </p:cxnSp>
      <p:cxnSp>
        <p:nvCxnSpPr>
          <p:cNvPr id="989" name="Google Shape;989;p47"/>
          <p:cNvCxnSpPr>
            <a:stCxn id="986" idx="3"/>
            <a:endCxn id="975" idx="1"/>
          </p:cNvCxnSpPr>
          <p:nvPr/>
        </p:nvCxnSpPr>
        <p:spPr>
          <a:xfrm rot="10800000" flipH="1">
            <a:off x="5715136" y="3406226"/>
            <a:ext cx="152400" cy="300"/>
          </a:xfrm>
          <a:prstGeom prst="straightConnector1">
            <a:avLst/>
          </a:prstGeom>
          <a:noFill/>
          <a:ln w="9525" cap="flat" cmpd="sng">
            <a:solidFill>
              <a:schemeClr val="lt1"/>
            </a:solidFill>
            <a:prstDash val="solid"/>
            <a:round/>
            <a:headEnd type="none" w="med" len="med"/>
            <a:tailEnd type="none" w="med" len="med"/>
          </a:ln>
        </p:spPr>
      </p:cxnSp>
      <p:cxnSp>
        <p:nvCxnSpPr>
          <p:cNvPr id="990" name="Google Shape;990;p47"/>
          <p:cNvCxnSpPr>
            <a:cxnSpLocks/>
            <a:stCxn id="982" idx="3"/>
            <a:endCxn id="976" idx="1"/>
          </p:cNvCxnSpPr>
          <p:nvPr/>
        </p:nvCxnSpPr>
        <p:spPr>
          <a:xfrm>
            <a:off x="5715136" y="4243275"/>
            <a:ext cx="155415" cy="101355"/>
          </a:xfrm>
          <a:prstGeom prst="straightConnector1">
            <a:avLst/>
          </a:prstGeom>
          <a:noFill/>
          <a:ln w="9525" cap="flat" cmpd="sng">
            <a:solidFill>
              <a:schemeClr val="lt1"/>
            </a:solidFill>
            <a:prstDash val="solid"/>
            <a:round/>
            <a:headEnd type="none" w="med" len="med"/>
            <a:tailEnd type="none" w="med" len="med"/>
          </a:ln>
        </p:spPr>
      </p:cxnSp>
      <p:grpSp>
        <p:nvGrpSpPr>
          <p:cNvPr id="991" name="Google Shape;991;p47"/>
          <p:cNvGrpSpPr/>
          <p:nvPr/>
        </p:nvGrpSpPr>
        <p:grpSpPr>
          <a:xfrm>
            <a:off x="1248059" y="2534672"/>
            <a:ext cx="479485" cy="478193"/>
            <a:chOff x="1310075" y="3253275"/>
            <a:chExt cx="296950" cy="296150"/>
          </a:xfrm>
        </p:grpSpPr>
        <p:sp>
          <p:nvSpPr>
            <p:cNvPr id="992" name="Google Shape;992;p4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386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CONCLUSIONS</a:t>
            </a:r>
          </a:p>
        </p:txBody>
      </p:sp>
      <p:sp>
        <p:nvSpPr>
          <p:cNvPr id="796" name="Google Shape;796;p42"/>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Font typeface="Nunito"/>
              <a:buChar char="●"/>
            </a:pPr>
            <a:r>
              <a:rPr lang="en-US" dirty="0"/>
              <a:t>what are the main aspects that you learned from the training from a technical and administrative point of view ?</a:t>
            </a:r>
          </a:p>
          <a:p>
            <a:pPr marL="914400" lvl="1" indent="-317500" algn="l" rtl="0">
              <a:spcBef>
                <a:spcPts val="0"/>
              </a:spcBef>
              <a:spcAft>
                <a:spcPts val="0"/>
              </a:spcAft>
              <a:buSzPts val="1400"/>
              <a:buFont typeface="Nunito Light"/>
              <a:buChar char="○"/>
            </a:pPr>
            <a:r>
              <a:rPr lang="en-US" dirty="0"/>
              <a:t>I learned how the actual work is and what tasks I am required as an IT student to do and how to deal with managers.</a:t>
            </a:r>
          </a:p>
          <a:p>
            <a:pPr marL="457200" lvl="0" indent="-304800" algn="l" rtl="0">
              <a:spcBef>
                <a:spcPts val="1000"/>
              </a:spcBef>
              <a:spcAft>
                <a:spcPts val="0"/>
              </a:spcAft>
              <a:buClr>
                <a:schemeClr val="lt1"/>
              </a:buClr>
              <a:buSzPts val="1200"/>
              <a:buFont typeface="Nunito"/>
              <a:buChar char="●"/>
            </a:pPr>
            <a:r>
              <a:rPr lang="en-US" dirty="0"/>
              <a:t>What achievement are you most proud of during this period?</a:t>
            </a:r>
            <a:endParaRPr dirty="0"/>
          </a:p>
          <a:p>
            <a:pPr marL="914400" lvl="1" indent="-317500" algn="l" rtl="0">
              <a:spcBef>
                <a:spcPts val="0"/>
              </a:spcBef>
              <a:spcAft>
                <a:spcPts val="0"/>
              </a:spcAft>
              <a:buSzPts val="1400"/>
              <a:buFont typeface="Nunito Light"/>
              <a:buChar char="○"/>
            </a:pPr>
            <a:r>
              <a:rPr lang="en-US" dirty="0"/>
              <a:t>The thing I am most proud of is learning to create websites in the modern way  Which is much easier and shortens the journey</a:t>
            </a:r>
            <a:r>
              <a:rPr lang="ar-SA" dirty="0"/>
              <a:t> </a:t>
            </a:r>
            <a:r>
              <a:rPr lang="en-US" dirty="0"/>
              <a:t> of creating website.</a:t>
            </a:r>
            <a:endParaRPr dirty="0"/>
          </a:p>
          <a:p>
            <a:pPr marL="457200" lvl="0" indent="-304800" algn="l" rtl="0">
              <a:spcBef>
                <a:spcPts val="1000"/>
              </a:spcBef>
              <a:spcAft>
                <a:spcPts val="0"/>
              </a:spcAft>
              <a:buClr>
                <a:schemeClr val="lt1"/>
              </a:buClr>
              <a:buSzPts val="1200"/>
              <a:buFont typeface="Nunito"/>
              <a:buChar char="●"/>
            </a:pPr>
            <a:r>
              <a:rPr lang="en-US" dirty="0"/>
              <a:t>Have you gained the trust of your superiors so that if you compete for the job, you might be hired?</a:t>
            </a:r>
          </a:p>
          <a:p>
            <a:pPr marL="914400" lvl="1" indent="-317500" algn="l" rtl="0">
              <a:spcBef>
                <a:spcPts val="0"/>
              </a:spcBef>
              <a:spcAft>
                <a:spcPts val="0"/>
              </a:spcAft>
              <a:buSzPts val="1400"/>
              <a:buFont typeface="Nunito Light"/>
              <a:buChar char="○"/>
            </a:pPr>
            <a:r>
              <a:rPr lang="en-US" dirty="0"/>
              <a:t>Yes, I think so. They liked the work that my colleague Ali and I did.</a:t>
            </a:r>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693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CONCLUSIONS</a:t>
            </a:r>
          </a:p>
        </p:txBody>
      </p:sp>
      <p:sp>
        <p:nvSpPr>
          <p:cNvPr id="796" name="Google Shape;796;p42"/>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Font typeface="Nunito"/>
              <a:buChar char="●"/>
            </a:pPr>
            <a:r>
              <a:rPr lang="en-US" dirty="0"/>
              <a:t>What are the things that you would like to do in the organization but did not have the opportunity?</a:t>
            </a:r>
          </a:p>
          <a:p>
            <a:pPr marL="914400" lvl="1" indent="-317500" algn="l" rtl="0">
              <a:spcBef>
                <a:spcPts val="0"/>
              </a:spcBef>
              <a:spcAft>
                <a:spcPts val="0"/>
              </a:spcAft>
              <a:buSzPts val="1400"/>
              <a:buFont typeface="Nunito Light"/>
              <a:buChar char="○"/>
            </a:pPr>
            <a:r>
              <a:rPr lang="en-US" dirty="0"/>
              <a:t>To be honest, we wanted to work on a huge project, but as I mentioned before, time is limited, and it is impossible to do a project of this size in a short time.</a:t>
            </a:r>
          </a:p>
          <a:p>
            <a:pPr marL="457200" lvl="0" indent="-304800" algn="l" rtl="0">
              <a:spcBef>
                <a:spcPts val="1000"/>
              </a:spcBef>
              <a:spcAft>
                <a:spcPts val="0"/>
              </a:spcAft>
              <a:buClr>
                <a:schemeClr val="lt1"/>
              </a:buClr>
              <a:buSzPts val="1200"/>
              <a:buFont typeface="Nunito"/>
              <a:buChar char="●"/>
            </a:pPr>
            <a:r>
              <a:rPr lang="en-US" dirty="0"/>
              <a:t>What achievement are you most proud of during this period?</a:t>
            </a:r>
            <a:endParaRPr dirty="0"/>
          </a:p>
          <a:p>
            <a:pPr marL="914400" lvl="1" indent="-317500" algn="l" rtl="0">
              <a:spcBef>
                <a:spcPts val="0"/>
              </a:spcBef>
              <a:spcAft>
                <a:spcPts val="0"/>
              </a:spcAft>
              <a:buSzPts val="1400"/>
              <a:buFont typeface="Nunito Light"/>
              <a:buChar char="○"/>
            </a:pPr>
            <a:r>
              <a:rPr lang="en-US" dirty="0"/>
              <a:t>The thing I am most proud of is learning to create websites in the modern way witch much easier Which is much easier and shortens the journey</a:t>
            </a:r>
            <a:r>
              <a:rPr lang="ar-SA" dirty="0"/>
              <a:t>  </a:t>
            </a:r>
            <a:r>
              <a:rPr lang="en-US" dirty="0"/>
              <a:t> of creating website.</a:t>
            </a:r>
            <a:endParaRPr dirty="0"/>
          </a:p>
          <a:p>
            <a:pPr marL="457200" lvl="0" indent="-304800" algn="l" rtl="0">
              <a:spcBef>
                <a:spcPts val="1000"/>
              </a:spcBef>
              <a:spcAft>
                <a:spcPts val="0"/>
              </a:spcAft>
              <a:buClr>
                <a:schemeClr val="lt1"/>
              </a:buClr>
              <a:buSzPts val="1200"/>
              <a:buFont typeface="Nunito"/>
              <a:buChar char="●"/>
            </a:pPr>
            <a:r>
              <a:rPr lang="en-US" dirty="0"/>
              <a:t>Do you recommend this institute in the future?</a:t>
            </a:r>
          </a:p>
          <a:p>
            <a:pPr lvl="1">
              <a:spcBef>
                <a:spcPts val="1000"/>
              </a:spcBef>
              <a:buSzPts val="1200"/>
              <a:buFont typeface="Courier New" panose="02070309020205020404" pitchFamily="49" charset="0"/>
              <a:buChar char="o"/>
            </a:pPr>
            <a:r>
              <a:rPr lang="en-US" dirty="0"/>
              <a:t>Of course, I recommend it because they teach you then let you try and then let you work on a real project.</a:t>
            </a:r>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911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77245" y="510300"/>
            <a:ext cx="7639979" cy="367562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39999"/>
            <a:ext cx="7705800" cy="33560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dirty="0"/>
              <a:t>Thanks!</a:t>
            </a:r>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967;p47">
            <a:extLst>
              <a:ext uri="{FF2B5EF4-FFF2-40B4-BE49-F238E27FC236}">
                <a16:creationId xmlns:a16="http://schemas.microsoft.com/office/drawing/2014/main" id="{321BCA6A-5E66-8A2D-E681-03E091D6017B}"/>
              </a:ext>
            </a:extLst>
          </p:cNvPr>
          <p:cNvSpPr/>
          <p:nvPr/>
        </p:nvSpPr>
        <p:spPr>
          <a:xfrm>
            <a:off x="1984587" y="3080392"/>
            <a:ext cx="5350642" cy="922647"/>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2"/>
                </a:solidFill>
              </a:rPr>
              <a:t>Name: omar </a:t>
            </a:r>
            <a:r>
              <a:rPr lang="en-US" sz="1800" dirty="0" err="1">
                <a:solidFill>
                  <a:schemeClr val="accent2"/>
                </a:solidFill>
              </a:rPr>
              <a:t>seraj</a:t>
            </a:r>
            <a:r>
              <a:rPr lang="en-US" sz="1800" dirty="0">
                <a:solidFill>
                  <a:schemeClr val="accent2"/>
                </a:solidFill>
              </a:rPr>
              <a:t> altalhi</a:t>
            </a:r>
          </a:p>
          <a:p>
            <a:pPr marL="0" lvl="0" indent="0" algn="ctr" rtl="0">
              <a:spcBef>
                <a:spcPts val="0"/>
              </a:spcBef>
              <a:spcAft>
                <a:spcPts val="0"/>
              </a:spcAft>
              <a:buNone/>
            </a:pPr>
            <a:r>
              <a:rPr lang="en-US" sz="1800" dirty="0">
                <a:solidFill>
                  <a:schemeClr val="accent2"/>
                </a:solidFill>
              </a:rPr>
              <a:t>Student ID: 43904989</a:t>
            </a:r>
            <a:endParaRPr sz="1800" dirty="0">
              <a:solidFill>
                <a:schemeClr val="accent2"/>
              </a:solidFill>
            </a:endParaRPr>
          </a:p>
        </p:txBody>
      </p:sp>
    </p:spTree>
    <p:extLst>
      <p:ext uri="{BB962C8B-B14F-4D97-AF65-F5344CB8AC3E}">
        <p14:creationId xmlns:p14="http://schemas.microsoft.com/office/powerpoint/2010/main" val="238096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5" y="312747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12747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12747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61" name="Google Shape;361;p32"/>
          <p:cNvSpPr txBox="1">
            <a:spLocks noGrp="1"/>
          </p:cNvSpPr>
          <p:nvPr>
            <p:ph type="title" idx="8"/>
          </p:nvPr>
        </p:nvSpPr>
        <p:spPr>
          <a:xfrm>
            <a:off x="1415374"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2" name="Google Shape;362;p32"/>
          <p:cNvSpPr txBox="1">
            <a:spLocks noGrp="1"/>
          </p:cNvSpPr>
          <p:nvPr>
            <p:ph type="title" idx="9"/>
          </p:nvPr>
        </p:nvSpPr>
        <p:spPr>
          <a:xfrm>
            <a:off x="4121401" y="31900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63" name="Google Shape;363;p32"/>
          <p:cNvSpPr txBox="1">
            <a:spLocks noGrp="1"/>
          </p:cNvSpPr>
          <p:nvPr>
            <p:ph type="title" idx="15"/>
          </p:nvPr>
        </p:nvSpPr>
        <p:spPr>
          <a:xfrm>
            <a:off x="6125276" y="368048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chemeClr val="accent1"/>
                </a:solidFill>
                <a:uFill>
                  <a:noFill/>
                </a:uFill>
                <a:latin typeface="Audiowide"/>
                <a:ea typeface="Audiowide"/>
                <a:cs typeface="Audiowide"/>
                <a:sym typeface="Audiowide"/>
              </a:rPr>
              <a:t>S</a:t>
            </a:r>
            <a:r>
              <a:rPr lang="en" sz="2000" b="1" dirty="0">
                <a:solidFill>
                  <a:schemeClr val="accent1"/>
                </a:solidFill>
                <a:uFill>
                  <a:noFill/>
                </a:uFill>
                <a:latin typeface="Audiowide"/>
                <a:ea typeface="Audiowide"/>
                <a:cs typeface="Audiowide"/>
                <a:sym typeface="Audiowide"/>
              </a:rPr>
              <a:t>kills</a:t>
            </a:r>
            <a:endParaRPr dirty="0"/>
          </a:p>
        </p:txBody>
      </p:sp>
      <p:sp>
        <p:nvSpPr>
          <p:cNvPr id="364" name="Google Shape;364;p32"/>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uFill>
                  <a:noFill/>
                </a:uFill>
                <a:latin typeface="Audiowide"/>
                <a:ea typeface="Audiowide"/>
                <a:cs typeface="Audiowide"/>
                <a:sym typeface="Audiowide"/>
              </a:rPr>
              <a:t>introduction</a:t>
            </a:r>
            <a:endParaRPr dirty="0"/>
          </a:p>
        </p:txBody>
      </p:sp>
      <p:sp>
        <p:nvSpPr>
          <p:cNvPr id="366" name="Google Shape;366;p32"/>
          <p:cNvSpPr txBox="1">
            <a:spLocks noGrp="1"/>
          </p:cNvSpPr>
          <p:nvPr>
            <p:ph type="title" idx="2"/>
          </p:nvPr>
        </p:nvSpPr>
        <p:spPr>
          <a:xfrm>
            <a:off x="713224" y="368048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chemeClr val="accent1"/>
                </a:solidFill>
                <a:uFill>
                  <a:noFill/>
                </a:uFill>
                <a:latin typeface="Audiowide"/>
                <a:ea typeface="Audiowide"/>
                <a:cs typeface="Audiowide"/>
                <a:sym typeface="Audiowide"/>
              </a:rPr>
              <a:t>P</a:t>
            </a:r>
            <a:r>
              <a:rPr lang="en" sz="2000" b="1" dirty="0">
                <a:solidFill>
                  <a:schemeClr val="accent1"/>
                </a:solidFill>
                <a:uFill>
                  <a:noFill/>
                </a:uFill>
                <a:latin typeface="Audiowide"/>
                <a:ea typeface="Audiowide"/>
                <a:cs typeface="Audiowide"/>
                <a:sym typeface="Audiowide"/>
              </a:rPr>
              <a:t>roblem</a:t>
            </a:r>
            <a:endParaRPr dirty="0"/>
          </a:p>
        </p:txBody>
      </p:sp>
      <p:sp>
        <p:nvSpPr>
          <p:cNvPr id="368" name="Google Shape;368;p32"/>
          <p:cNvSpPr txBox="1">
            <a:spLocks noGrp="1"/>
          </p:cNvSpPr>
          <p:nvPr>
            <p:ph type="title" idx="4"/>
          </p:nvPr>
        </p:nvSpPr>
        <p:spPr>
          <a:xfrm>
            <a:off x="3419251" y="368048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uFill>
                  <a:noFill/>
                </a:uFill>
                <a:latin typeface="Audiowide"/>
                <a:ea typeface="Audiowide"/>
                <a:cs typeface="Audiowide"/>
                <a:sym typeface="Audiowide"/>
              </a:rPr>
              <a:t>solution</a:t>
            </a:r>
            <a:endParaRPr dirty="0"/>
          </a:p>
        </p:txBody>
      </p:sp>
      <p:sp>
        <p:nvSpPr>
          <p:cNvPr id="369" name="Google Shape;369;p32"/>
          <p:cNvSpPr txBox="1">
            <a:spLocks noGrp="1"/>
          </p:cNvSpPr>
          <p:nvPr>
            <p:ph type="title" idx="6"/>
          </p:nvPr>
        </p:nvSpPr>
        <p:spPr>
          <a:xfrm>
            <a:off x="3419251" y="1962650"/>
            <a:ext cx="2305500" cy="527700"/>
          </a:xfrm>
          <a:prstGeom prst="rect">
            <a:avLst/>
          </a:prstGeom>
        </p:spPr>
        <p:txBody>
          <a:bodyPr spcFirstLastPara="1" wrap="square" lIns="91425" tIns="91425" rIns="91425" bIns="91425" anchor="b" anchorCtr="0">
            <a:noAutofit/>
          </a:bodyPr>
          <a:lstStyle/>
          <a:p>
            <a:r>
              <a:rPr lang="en-US" sz="1200" b="1" dirty="0">
                <a:solidFill>
                  <a:schemeClr val="accent1"/>
                </a:solidFill>
                <a:uFill>
                  <a:noFill/>
                </a:uFill>
                <a:latin typeface="Audiowide"/>
                <a:ea typeface="Audiowide"/>
                <a:cs typeface="Audiowide"/>
                <a:sym typeface="Audiowide"/>
              </a:rPr>
              <a:t>Company profile</a:t>
            </a:r>
            <a:br>
              <a:rPr lang="en-US" sz="1200" b="1" dirty="0">
                <a:solidFill>
                  <a:schemeClr val="accent1"/>
                </a:solidFill>
                <a:latin typeface="Audiowide"/>
                <a:ea typeface="Audiowide"/>
                <a:cs typeface="Audiowide"/>
                <a:sym typeface="Audiowide"/>
              </a:rPr>
            </a:br>
            <a:endParaRPr lang="en-US" sz="1200" dirty="0"/>
          </a:p>
        </p:txBody>
      </p:sp>
      <p:sp>
        <p:nvSpPr>
          <p:cNvPr id="370" name="Google Shape;370;p32"/>
          <p:cNvSpPr txBox="1">
            <a:spLocks noGrp="1"/>
          </p:cNvSpPr>
          <p:nvPr>
            <p:ph type="title" idx="13"/>
          </p:nvPr>
        </p:nvSpPr>
        <p:spPr>
          <a:xfrm>
            <a:off x="1415374" y="31900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1" name="Google Shape;371;p32"/>
          <p:cNvSpPr txBox="1">
            <a:spLocks noGrp="1"/>
          </p:cNvSpPr>
          <p:nvPr>
            <p:ph type="title" idx="14"/>
          </p:nvPr>
        </p:nvSpPr>
        <p:spPr>
          <a:xfrm>
            <a:off x="4121401"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3" name="Google Shape;373;p32"/>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chemeClr val="accent1"/>
                </a:solidFill>
                <a:uFill>
                  <a:noFill/>
                </a:uFill>
                <a:latin typeface="Audiowide"/>
                <a:ea typeface="Audiowide"/>
                <a:cs typeface="Audiowide"/>
                <a:sym typeface="Audiowide"/>
              </a:rPr>
              <a:t>T</a:t>
            </a:r>
            <a:r>
              <a:rPr lang="en" sz="2000" b="1" dirty="0">
                <a:solidFill>
                  <a:schemeClr val="accent1"/>
                </a:solidFill>
                <a:uFill>
                  <a:noFill/>
                </a:uFill>
                <a:latin typeface="Audiowide"/>
                <a:ea typeface="Audiowide"/>
                <a:cs typeface="Audiowide"/>
                <a:sym typeface="Audiowide"/>
              </a:rPr>
              <a:t>asks </a:t>
            </a:r>
            <a:endParaRPr dirty="0"/>
          </a:p>
        </p:txBody>
      </p:sp>
      <p:sp>
        <p:nvSpPr>
          <p:cNvPr id="375" name="Google Shape;375;p32"/>
          <p:cNvSpPr txBox="1">
            <a:spLocks noGrp="1"/>
          </p:cNvSpPr>
          <p:nvPr>
            <p:ph type="title" idx="19"/>
          </p:nvPr>
        </p:nvSpPr>
        <p:spPr>
          <a:xfrm>
            <a:off x="6827426" y="31900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76" name="Google Shape;376;p32"/>
          <p:cNvSpPr txBox="1">
            <a:spLocks noGrp="1"/>
          </p:cNvSpPr>
          <p:nvPr>
            <p:ph type="title" idx="20"/>
          </p:nvPr>
        </p:nvSpPr>
        <p:spPr>
          <a:xfrm>
            <a:off x="6827426"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solidFill>
                  <a:schemeClr val="accent1"/>
                </a:solidFill>
                <a:uFill>
                  <a:noFill/>
                </a:uFill>
                <a:latin typeface="Audiowide"/>
                <a:ea typeface="Audiowide"/>
                <a:cs typeface="Audiowide"/>
                <a:sym typeface="Audiowide"/>
              </a:rPr>
              <a:t>introduction</a:t>
            </a:r>
            <a:endParaRPr sz="3200"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843850" y="1047133"/>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40" name="Google Shape;540;p36"/>
          <p:cNvSpPr txBox="1">
            <a:spLocks noGrp="1"/>
          </p:cNvSpPr>
          <p:nvPr>
            <p:ph type="subTitle" idx="1"/>
          </p:nvPr>
        </p:nvSpPr>
        <p:spPr>
          <a:xfrm>
            <a:off x="948274" y="2485125"/>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1600" b="0" i="0" dirty="0" err="1">
                <a:solidFill>
                  <a:schemeClr val="accent2"/>
                </a:solidFill>
                <a:effectLst/>
                <a:latin typeface="Segoe UI" panose="020B0502040204020203" pitchFamily="34" charset="0"/>
              </a:rPr>
              <a:t>RKe</a:t>
            </a:r>
            <a:r>
              <a:rPr lang="en-US" sz="1600" b="0" i="0" dirty="0">
                <a:solidFill>
                  <a:schemeClr val="accent2"/>
                </a:solidFill>
                <a:effectLst/>
                <a:latin typeface="Segoe UI" panose="020B0502040204020203" pitchFamily="34" charset="0"/>
              </a:rPr>
              <a:t> been established in 2005, they are a Saudi company that has achieved many successes within government and private sectors. the company has been built from a technical base with a strong focus on providing high quality services and delivering solutions with a technical advantage.</a:t>
            </a:r>
          </a:p>
          <a:p>
            <a:pPr algn="l">
              <a:buFont typeface="Arial" panose="020B0604020202020204" pitchFamily="34" charset="0"/>
              <a:buChar char="•"/>
            </a:pPr>
            <a:r>
              <a:rPr lang="en-US" sz="1600" b="0" i="0" dirty="0">
                <a:solidFill>
                  <a:schemeClr val="accent2"/>
                </a:solidFill>
                <a:effectLst/>
                <a:latin typeface="Segoe UI" panose="020B0502040204020203" pitchFamily="34" charset="0"/>
              </a:rPr>
              <a:t>Creating value through observation, diversity, creativity, commitment, long experience, capacity to connect the business with the technology and our great passion to make our customers to succeed</a:t>
            </a:r>
          </a:p>
          <a:p>
            <a:pPr algn="l">
              <a:buFont typeface="Arial" panose="020B0604020202020204" pitchFamily="34" charset="0"/>
              <a:buChar char="•"/>
            </a:pPr>
            <a:r>
              <a:rPr lang="en-US" sz="1600" b="0" i="0" dirty="0">
                <a:solidFill>
                  <a:schemeClr val="accent2"/>
                </a:solidFill>
                <a:effectLst/>
                <a:latin typeface="Segoe UI" panose="020B0502040204020203" pitchFamily="34" charset="0"/>
              </a:rPr>
              <a:t>be a leading innovation company in KSA, by leveraging technology to improve the way the people Works and lives.</a:t>
            </a: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843850" y="1047133"/>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40" name="Google Shape;540;p36"/>
          <p:cNvSpPr txBox="1">
            <a:spLocks noGrp="1"/>
          </p:cNvSpPr>
          <p:nvPr>
            <p:ph type="subTitle" idx="1"/>
          </p:nvPr>
        </p:nvSpPr>
        <p:spPr>
          <a:xfrm>
            <a:off x="965402" y="2571750"/>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2400" b="0" i="0" dirty="0">
                <a:solidFill>
                  <a:schemeClr val="accent2"/>
                </a:solidFill>
                <a:effectLst/>
                <a:latin typeface="Segoe UI" panose="020B0502040204020203" pitchFamily="34" charset="0"/>
              </a:rPr>
              <a:t>The nature of the training in </a:t>
            </a:r>
            <a:r>
              <a:rPr lang="en-US" sz="2400" b="0" i="0" dirty="0" err="1">
                <a:solidFill>
                  <a:schemeClr val="accent2"/>
                </a:solidFill>
                <a:effectLst/>
                <a:latin typeface="Segoe UI" panose="020B0502040204020203" pitchFamily="34" charset="0"/>
              </a:rPr>
              <a:t>RKe</a:t>
            </a:r>
            <a:r>
              <a:rPr lang="en-US" sz="2400" b="0" i="0" dirty="0">
                <a:solidFill>
                  <a:schemeClr val="accent2"/>
                </a:solidFill>
                <a:effectLst/>
                <a:latin typeface="Segoe UI" panose="020B0502040204020203" pitchFamily="34" charset="0"/>
              </a:rPr>
              <a:t> is that the engineer teaches us </a:t>
            </a:r>
            <a:r>
              <a:rPr lang="en-US" sz="2400" b="0" i="0" dirty="0" err="1">
                <a:solidFill>
                  <a:schemeClr val="accent2"/>
                </a:solidFill>
                <a:effectLst/>
                <a:latin typeface="Segoe UI" panose="020B0502040204020203" pitchFamily="34" charset="0"/>
              </a:rPr>
              <a:t>laravel</a:t>
            </a:r>
            <a:r>
              <a:rPr lang="en-US" sz="2400" b="0" i="0" dirty="0">
                <a:solidFill>
                  <a:schemeClr val="accent2"/>
                </a:solidFill>
                <a:effectLst/>
                <a:latin typeface="Segoe UI" panose="020B0502040204020203" pitchFamily="34" charset="0"/>
              </a:rPr>
              <a:t> framework and SQL database language and then they give us tasks and we have to finish it in a specific time and the tasks assigned to us are usually back-end development because the engineer is specialized in back-end development.</a:t>
            </a: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759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843850" y="1047133"/>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40" name="Google Shape;540;p36"/>
          <p:cNvSpPr txBox="1">
            <a:spLocks noGrp="1"/>
          </p:cNvSpPr>
          <p:nvPr>
            <p:ph type="subTitle" idx="1"/>
          </p:nvPr>
        </p:nvSpPr>
        <p:spPr>
          <a:xfrm>
            <a:off x="994635" y="1263964"/>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2400" b="0" i="0" dirty="0">
                <a:solidFill>
                  <a:schemeClr val="accent2"/>
                </a:solidFill>
                <a:effectLst/>
                <a:latin typeface="Segoe UI" panose="020B0502040204020203" pitchFamily="34" charset="0"/>
              </a:rPr>
              <a:t>We worked in the </a:t>
            </a:r>
            <a:r>
              <a:rPr lang="en-US" sz="2400" dirty="0">
                <a:solidFill>
                  <a:schemeClr val="accent2"/>
                </a:solidFill>
                <a:latin typeface="Segoe UI" panose="020B0502040204020203" pitchFamily="34" charset="0"/>
              </a:rPr>
              <a:t>web</a:t>
            </a:r>
            <a:r>
              <a:rPr lang="en-US" sz="2400" b="0" i="0" dirty="0">
                <a:solidFill>
                  <a:schemeClr val="accent2"/>
                </a:solidFill>
                <a:effectLst/>
                <a:latin typeface="Segoe UI" panose="020B0502040204020203" pitchFamily="34" charset="0"/>
              </a:rPr>
              <a:t> development department and worked with them to develop one of their systems.</a:t>
            </a: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888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843850" y="1047133"/>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40" name="Google Shape;540;p36"/>
          <p:cNvSpPr txBox="1">
            <a:spLocks noGrp="1"/>
          </p:cNvSpPr>
          <p:nvPr>
            <p:ph type="subTitle" idx="1"/>
          </p:nvPr>
        </p:nvSpPr>
        <p:spPr>
          <a:xfrm>
            <a:off x="994635" y="1263964"/>
            <a:ext cx="7121240" cy="1498200"/>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2400" b="0" i="0" dirty="0">
                <a:solidFill>
                  <a:schemeClr val="accent2"/>
                </a:solidFill>
                <a:effectLst/>
                <a:latin typeface="Segoe UI" panose="020B0502040204020203" pitchFamily="34" charset="0"/>
              </a:rPr>
              <a:t>The training period was wonderful, in which we learned many things that make us ready for the </a:t>
            </a:r>
            <a:r>
              <a:rPr lang="en-US" sz="2400" dirty="0">
                <a:solidFill>
                  <a:schemeClr val="accent2"/>
                </a:solidFill>
                <a:latin typeface="Segoe UI" panose="020B0502040204020203" pitchFamily="34" charset="0"/>
              </a:rPr>
              <a:t>work field.</a:t>
            </a:r>
            <a:endParaRPr lang="en-US" sz="2400" b="0" i="0" dirty="0">
              <a:solidFill>
                <a:schemeClr val="accent2"/>
              </a:solidFill>
              <a:effectLst/>
              <a:latin typeface="Segoe UI" panose="020B0502040204020203"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651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590383" y="3001146"/>
            <a:ext cx="3312300" cy="1113000"/>
          </a:xfrm>
          <a:prstGeom prst="rect">
            <a:avLst/>
          </a:prstGeom>
        </p:spPr>
        <p:txBody>
          <a:bodyPr spcFirstLastPara="1" wrap="square" lIns="91425" tIns="91425" rIns="91425" bIns="91425" anchor="b" anchorCtr="0">
            <a:noAutofit/>
          </a:bodyPr>
          <a:lstStyle/>
          <a:p>
            <a:r>
              <a:rPr lang="en-US" sz="3200" b="1" dirty="0">
                <a:solidFill>
                  <a:schemeClr val="accent1"/>
                </a:solidFill>
                <a:uFill>
                  <a:noFill/>
                </a:uFill>
                <a:latin typeface="Audiowide"/>
                <a:ea typeface="Audiowide"/>
                <a:cs typeface="Audiowide"/>
                <a:sym typeface="Audiowide"/>
              </a:rPr>
              <a:t>Company profile</a:t>
            </a:r>
            <a:br>
              <a:rPr lang="en-US" sz="3200" b="1" dirty="0">
                <a:solidFill>
                  <a:schemeClr val="accent1"/>
                </a:solidFill>
                <a:latin typeface="Audiowide"/>
                <a:ea typeface="Audiowide"/>
                <a:cs typeface="Audiowide"/>
                <a:sym typeface="Audiowide"/>
              </a:rPr>
            </a:br>
            <a:br>
              <a:rPr lang="en-US" sz="3200" dirty="0"/>
            </a:br>
            <a:endParaRPr sz="3200"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3622780"/>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1399</Words>
  <Application>Microsoft Office PowerPoint</Application>
  <PresentationFormat>عرض على الشاشة (16:9)</PresentationFormat>
  <Paragraphs>150</Paragraphs>
  <Slides>24</Slides>
  <Notes>24</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24</vt:i4>
      </vt:variant>
    </vt:vector>
  </HeadingPairs>
  <TitlesOfParts>
    <vt:vector size="35" baseType="lpstr">
      <vt:lpstr>Audiowide</vt:lpstr>
      <vt:lpstr>Karla</vt:lpstr>
      <vt:lpstr>Courier New</vt:lpstr>
      <vt:lpstr>Arial</vt:lpstr>
      <vt:lpstr>PT Sans</vt:lpstr>
      <vt:lpstr>Segoe UI</vt:lpstr>
      <vt:lpstr>Nunito</vt:lpstr>
      <vt:lpstr>Arial</vt:lpstr>
      <vt:lpstr>Nunito Light</vt:lpstr>
      <vt:lpstr>Varela Round Regular</vt:lpstr>
      <vt:lpstr>Cyber-Futuristic AI Technology Thesis Defense by Slidesgo</vt:lpstr>
      <vt:lpstr>COOP with RKE College of Computer and Information Technology majoring in IT  Name: omar seraj altalhi student ID: 43904989  Host organization: Rke technology Field supervisor: anan AL-howity year: 2022</vt:lpstr>
      <vt:lpstr>Contents of this presentation</vt:lpstr>
      <vt:lpstr>Table of contents</vt:lpstr>
      <vt:lpstr>introduction</vt:lpstr>
      <vt:lpstr>—introduction</vt:lpstr>
      <vt:lpstr>—introduction</vt:lpstr>
      <vt:lpstr>—introduction</vt:lpstr>
      <vt:lpstr>—introduction</vt:lpstr>
      <vt:lpstr>Company profile  </vt:lpstr>
      <vt:lpstr>Company profile  </vt:lpstr>
      <vt:lpstr>Company profile  </vt:lpstr>
      <vt:lpstr>Company profile  </vt:lpstr>
      <vt:lpstr>Company profile  </vt:lpstr>
      <vt:lpstr>Tasks</vt:lpstr>
      <vt:lpstr>Tasks</vt:lpstr>
      <vt:lpstr>Tasks</vt:lpstr>
      <vt:lpstr>Main points Experience and benefits</vt:lpstr>
      <vt:lpstr>Main points Experience and benefits</vt:lpstr>
      <vt:lpstr>Main points Experience and benefits</vt:lpstr>
      <vt:lpstr>PROBLEM AND DIFFICULTIES</vt:lpstr>
      <vt:lpstr>PROBLEM AND DIFFICULTIES</vt:lpstr>
      <vt:lpstr>CONCLUSIONS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 with RKE</dc:title>
  <cp:lastModifiedBy>OMAR SERAJ AHMED ALTALHI</cp:lastModifiedBy>
  <cp:revision>5</cp:revision>
  <dcterms:modified xsi:type="dcterms:W3CDTF">2022-08-08T17:05:45Z</dcterms:modified>
</cp:coreProperties>
</file>