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D72EE-0710-D633-156F-A8FFA4A2BFF5}" v="331" dt="2025-06-01T12:58:14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Marl</a:t>
            </a:r>
            <a:r>
              <a:rPr lang="hu-HU" dirty="0"/>
              <a:t> </a:t>
            </a:r>
            <a:r>
              <a:rPr lang="hu-HU" dirty="0" err="1"/>
              <a:t>Formation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TorchRL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Developers</a:t>
            </a:r>
            <a:r>
              <a:rPr lang="hu-HU" dirty="0"/>
              <a:t>: </a:t>
            </a:r>
            <a:r>
              <a:rPr lang="hu-HU" dirty="0" err="1"/>
              <a:t>Dulovits</a:t>
            </a:r>
            <a:r>
              <a:rPr lang="hu-HU" dirty="0"/>
              <a:t> Árpád, Sütő Attila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325E-28EC-7CA6-BBC8-452C204B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BFF1-7E4C-61FD-038F-626D8F6E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ea typeface="+mn-lt"/>
                <a:cs typeface="+mn-lt"/>
              </a:rPr>
              <a:t>Reimplement</a:t>
            </a:r>
            <a:r>
              <a:rPr lang="hu-HU" dirty="0">
                <a:ea typeface="+mn-lt"/>
                <a:cs typeface="+mn-lt"/>
              </a:rPr>
              <a:t> a multi-</a:t>
            </a:r>
            <a:r>
              <a:rPr lang="hu-HU" dirty="0" err="1">
                <a:ea typeface="+mn-lt"/>
                <a:cs typeface="+mn-lt"/>
              </a:rPr>
              <a:t>agent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reinforcement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learning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setup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agents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learn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form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circle</a:t>
            </a:r>
            <a:r>
              <a:rPr lang="hu-HU" dirty="0">
                <a:ea typeface="+mn-lt"/>
                <a:cs typeface="+mn-lt"/>
              </a:rPr>
              <a:t> centered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origin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with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radius</a:t>
            </a:r>
            <a:r>
              <a:rPr lang="hu-HU" dirty="0">
                <a:ea typeface="+mn-lt"/>
                <a:cs typeface="+mn-lt"/>
              </a:rPr>
              <a:t> 3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b="1" dirty="0" err="1">
                <a:ea typeface="+mn-lt"/>
                <a:cs typeface="+mn-lt"/>
              </a:rPr>
              <a:t>Approach</a:t>
            </a:r>
            <a:r>
              <a:rPr lang="hu-HU" dirty="0">
                <a:ea typeface="+mn-lt"/>
                <a:cs typeface="+mn-lt"/>
              </a:rPr>
              <a:t>: </a:t>
            </a:r>
            <a:r>
              <a:rPr lang="hu-HU" dirty="0" err="1">
                <a:ea typeface="+mn-lt"/>
                <a:cs typeface="+mn-lt"/>
              </a:rPr>
              <a:t>Native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TorchRL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implementation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using</a:t>
            </a:r>
            <a:r>
              <a:rPr lang="hu-HU" dirty="0">
                <a:ea typeface="+mn-lt"/>
                <a:cs typeface="+mn-lt"/>
              </a:rPr>
              <a:t> PPO and </a:t>
            </a:r>
            <a:r>
              <a:rPr lang="hu-HU" dirty="0" err="1">
                <a:ea typeface="+mn-lt"/>
                <a:cs typeface="+mn-lt"/>
              </a:rPr>
              <a:t>custom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environment</a:t>
            </a:r>
            <a:r>
              <a:rPr lang="hu-HU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22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D0C5-1917-BDBA-A80E-C0CE7307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System </a:t>
            </a:r>
            <a:r>
              <a:rPr lang="hu-HU" dirty="0" err="1">
                <a:ea typeface="+mj-lt"/>
                <a:cs typeface="+mj-lt"/>
              </a:rPr>
              <a:t>Architecture</a:t>
            </a:r>
            <a:endParaRPr lang="hu-HU" dirty="0" err="1"/>
          </a:p>
        </p:txBody>
      </p:sp>
      <p:pic>
        <p:nvPicPr>
          <p:cNvPr id="4" name="Content Placeholder 3" descr="A képen kör, szöveg, képernyőkép, Betűtípus látható&#10;&#10;Lehet, hogy az AI által létrehozott tartalom helytelen.">
            <a:extLst>
              <a:ext uri="{FF2B5EF4-FFF2-40B4-BE49-F238E27FC236}">
                <a16:creationId xmlns:a16="http://schemas.microsoft.com/office/drawing/2014/main" id="{1AA4E5E3-266B-F60B-A02E-B7C0C53F6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6784"/>
          <a:stretch>
            <a:fillRect/>
          </a:stretch>
        </p:blipFill>
        <p:spPr>
          <a:xfrm>
            <a:off x="1115749" y="1393141"/>
            <a:ext cx="9016832" cy="2069123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3053F19-260E-7D3C-71E8-E8DEE019F735}"/>
              </a:ext>
            </a:extLst>
          </p:cNvPr>
          <p:cNvSpPr txBox="1"/>
          <p:nvPr/>
        </p:nvSpPr>
        <p:spPr>
          <a:xfrm>
            <a:off x="1116255" y="3609155"/>
            <a:ext cx="970212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600" b="1" dirty="0"/>
              <a:t>Framework</a:t>
            </a:r>
            <a:r>
              <a:rPr lang="en-US" sz="1600" dirty="0"/>
              <a:t>: Built entirely using </a:t>
            </a:r>
            <a:r>
              <a:rPr lang="en-US" sz="1600" err="1"/>
              <a:t>TorchRL</a:t>
            </a:r>
            <a:r>
              <a:rPr lang="en-US" sz="1600" dirty="0"/>
              <a:t>, </a:t>
            </a:r>
            <a:r>
              <a:rPr lang="en-US" sz="1600" err="1"/>
              <a:t>PyTorch's</a:t>
            </a:r>
            <a:r>
              <a:rPr lang="en-US" sz="1600" dirty="0"/>
              <a:t> official reinforcement learning library.</a:t>
            </a:r>
          </a:p>
          <a:p>
            <a:pPr marL="228600" indent="-228600">
              <a:buFont typeface=""/>
              <a:buChar char="•"/>
            </a:pPr>
            <a:endParaRPr lang="en-US" sz="1600" dirty="0"/>
          </a:p>
          <a:p>
            <a:pPr marL="228600" indent="-228600">
              <a:buFont typeface=""/>
              <a:buChar char="•"/>
            </a:pPr>
            <a:r>
              <a:rPr lang="en-US" sz="1600" b="1" dirty="0"/>
              <a:t>Algorithm</a:t>
            </a:r>
            <a:r>
              <a:rPr lang="en-US" sz="1600" dirty="0"/>
              <a:t>: Proximal Policy Optimization (PPO) used for stable and efficient training.</a:t>
            </a:r>
          </a:p>
          <a:p>
            <a:pPr marL="228600" indent="-228600">
              <a:buFont typeface=""/>
              <a:buChar char="•"/>
            </a:pPr>
            <a:endParaRPr lang="en-US" sz="1600" dirty="0"/>
          </a:p>
          <a:p>
            <a:pPr marL="171450" indent="-171450">
              <a:buFont typeface=""/>
              <a:buChar char="•"/>
            </a:pPr>
            <a:r>
              <a:rPr lang="en-US" sz="1600" b="1" dirty="0"/>
              <a:t>Components</a:t>
            </a:r>
            <a:r>
              <a:rPr lang="en-US" sz="1600" dirty="0"/>
              <a:t>:</a:t>
            </a:r>
          </a:p>
          <a:p>
            <a:pPr marL="400050" lvl="1" indent="-400050">
              <a:buFont typeface=""/>
              <a:buChar char="•"/>
            </a:pPr>
            <a:r>
              <a:rPr lang="en-US" sz="1600" b="1" dirty="0"/>
              <a:t>Custom Multi-Agent Environment</a:t>
            </a:r>
            <a:r>
              <a:rPr lang="en-US" sz="1600" dirty="0"/>
              <a:t>: Built with Gymnasium and integrated into </a:t>
            </a:r>
            <a:r>
              <a:rPr lang="en-US" sz="1600" err="1"/>
              <a:t>TorchRL</a:t>
            </a:r>
            <a:r>
              <a:rPr lang="en-US" sz="1600" dirty="0"/>
              <a:t>.</a:t>
            </a:r>
          </a:p>
          <a:p>
            <a:pPr marL="400050" lvl="1" indent="-400050">
              <a:buFont typeface=""/>
              <a:buChar char="•"/>
            </a:pPr>
            <a:r>
              <a:rPr lang="en-US" sz="1600" b="1" dirty="0"/>
              <a:t>Replay Buffers</a:t>
            </a:r>
            <a:r>
              <a:rPr lang="en-US" sz="1600" dirty="0"/>
              <a:t>: Managed via </a:t>
            </a:r>
            <a:r>
              <a:rPr lang="en-US" sz="1600" err="1"/>
              <a:t>TorchRL’s</a:t>
            </a:r>
            <a:r>
              <a:rPr lang="en-US" sz="1600" dirty="0"/>
              <a:t> data collectors.</a:t>
            </a:r>
          </a:p>
          <a:p>
            <a:pPr marL="400050" lvl="1" indent="-400050">
              <a:buFont typeface=""/>
              <a:buChar char="•"/>
            </a:pPr>
            <a:r>
              <a:rPr lang="en-US" sz="1600" b="1" dirty="0"/>
              <a:t>Training Loop</a:t>
            </a:r>
            <a:r>
              <a:rPr lang="en-US" sz="1600" dirty="0"/>
              <a:t>: Standard </a:t>
            </a:r>
            <a:r>
              <a:rPr lang="en-US" sz="1600" err="1"/>
              <a:t>TorchRL</a:t>
            </a:r>
            <a:r>
              <a:rPr lang="en-US" sz="1600" dirty="0"/>
              <a:t> trainer pipeline with configurable hyperparameters.</a:t>
            </a:r>
          </a:p>
          <a:p>
            <a:pPr marL="400050" lvl="1" indent="-400050">
              <a:buFont typeface=""/>
              <a:buChar char="•"/>
            </a:pPr>
            <a:endParaRPr lang="en-US" sz="1600" dirty="0"/>
          </a:p>
          <a:p>
            <a:pPr marL="228600" indent="-228600">
              <a:buFont typeface=""/>
              <a:buChar char="•"/>
            </a:pPr>
            <a:r>
              <a:rPr lang="en-US" sz="1600" b="1" dirty="0"/>
              <a:t>Parallelism</a:t>
            </a:r>
            <a:r>
              <a:rPr lang="en-US" sz="1600" dirty="0"/>
              <a:t>: Training scaled using vectorized environments and batch rollouts.</a:t>
            </a:r>
          </a:p>
        </p:txBody>
      </p:sp>
    </p:spTree>
    <p:extLst>
      <p:ext uri="{BB962C8B-B14F-4D97-AF65-F5344CB8AC3E}">
        <p14:creationId xmlns:p14="http://schemas.microsoft.com/office/powerpoint/2010/main" val="3138069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C8FC-E954-B9F9-67AB-249EBF72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Environment</a:t>
            </a:r>
            <a:r>
              <a:rPr lang="hu-HU" dirty="0">
                <a:ea typeface="+mj-lt"/>
                <a:cs typeface="+mj-lt"/>
              </a:rPr>
              <a:t> &amp; </a:t>
            </a:r>
            <a:r>
              <a:rPr lang="hu-HU" dirty="0" err="1">
                <a:ea typeface="+mj-lt"/>
                <a:cs typeface="+mj-lt"/>
              </a:rPr>
              <a:t>Task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Setup</a:t>
            </a:r>
            <a:endParaRPr lang="hu-HU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4559-3DB8-39FA-840C-CB01C49E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261"/>
            <a:ext cx="10515600" cy="50325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1600" b="1" dirty="0" err="1">
                <a:ea typeface="+mn-lt"/>
                <a:cs typeface="+mn-lt"/>
              </a:rPr>
              <a:t>Task</a:t>
            </a:r>
            <a:r>
              <a:rPr lang="hu-HU" sz="1600" dirty="0">
                <a:ea typeface="+mn-lt"/>
                <a:cs typeface="+mn-lt"/>
              </a:rPr>
              <a:t>: </a:t>
            </a:r>
            <a:r>
              <a:rPr lang="hu-HU" sz="1600" dirty="0" err="1">
                <a:ea typeface="+mn-lt"/>
                <a:cs typeface="+mn-lt"/>
              </a:rPr>
              <a:t>Agents</a:t>
            </a:r>
            <a:r>
              <a:rPr lang="hu-HU" sz="1600" dirty="0">
                <a:ea typeface="+mn-lt"/>
                <a:cs typeface="+mn-lt"/>
              </a:rPr>
              <a:t> must </a:t>
            </a:r>
            <a:r>
              <a:rPr lang="hu-HU" sz="1600" dirty="0" err="1">
                <a:ea typeface="+mn-lt"/>
                <a:cs typeface="+mn-lt"/>
              </a:rPr>
              <a:t>learn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to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form</a:t>
            </a:r>
            <a:r>
              <a:rPr lang="hu-HU" sz="1600" dirty="0">
                <a:ea typeface="+mn-lt"/>
                <a:cs typeface="+mn-lt"/>
              </a:rPr>
              <a:t> a </a:t>
            </a:r>
            <a:r>
              <a:rPr lang="hu-HU" sz="1600" dirty="0" err="1">
                <a:ea typeface="+mn-lt"/>
                <a:cs typeface="+mn-lt"/>
              </a:rPr>
              <a:t>circle</a:t>
            </a:r>
            <a:r>
              <a:rPr lang="hu-HU" sz="1600" dirty="0">
                <a:ea typeface="+mn-lt"/>
                <a:cs typeface="+mn-lt"/>
              </a:rPr>
              <a:t> of </a:t>
            </a:r>
            <a:r>
              <a:rPr lang="hu-HU" sz="1600" dirty="0" err="1">
                <a:ea typeface="+mn-lt"/>
                <a:cs typeface="+mn-lt"/>
              </a:rPr>
              <a:t>radius</a:t>
            </a:r>
            <a:r>
              <a:rPr lang="hu-HU" sz="1600" dirty="0">
                <a:ea typeface="+mn-lt"/>
                <a:cs typeface="+mn-lt"/>
              </a:rPr>
              <a:t> 3 centered </a:t>
            </a:r>
            <a:r>
              <a:rPr lang="hu-HU" sz="1600" dirty="0" err="1">
                <a:ea typeface="+mn-lt"/>
                <a:cs typeface="+mn-lt"/>
              </a:rPr>
              <a:t>at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the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origin</a:t>
            </a:r>
            <a:r>
              <a:rPr lang="hu-HU" sz="1600" dirty="0">
                <a:ea typeface="+mn-lt"/>
                <a:cs typeface="+mn-lt"/>
              </a:rPr>
              <a:t>.</a:t>
            </a:r>
            <a:endParaRPr lang="hu-HU" sz="1600"/>
          </a:p>
          <a:p>
            <a:endParaRPr lang="hu-HU" sz="1600" dirty="0">
              <a:ea typeface="+mn-lt"/>
              <a:cs typeface="+mn-lt"/>
            </a:endParaRPr>
          </a:p>
          <a:p>
            <a:r>
              <a:rPr lang="hu-HU" sz="1600" b="1" dirty="0" err="1">
                <a:ea typeface="+mn-lt"/>
                <a:cs typeface="+mn-lt"/>
              </a:rPr>
              <a:t>Observation</a:t>
            </a:r>
            <a:r>
              <a:rPr lang="hu-HU" sz="1600" b="1" dirty="0">
                <a:ea typeface="+mn-lt"/>
                <a:cs typeface="+mn-lt"/>
              </a:rPr>
              <a:t> </a:t>
            </a:r>
            <a:r>
              <a:rPr lang="hu-HU" sz="1600" b="1" dirty="0" err="1">
                <a:ea typeface="+mn-lt"/>
                <a:cs typeface="+mn-lt"/>
              </a:rPr>
              <a:t>Space</a:t>
            </a:r>
            <a:r>
              <a:rPr lang="hu-HU" sz="1600" dirty="0">
                <a:ea typeface="+mn-lt"/>
                <a:cs typeface="+mn-lt"/>
              </a:rPr>
              <a:t>: </a:t>
            </a:r>
            <a:r>
              <a:rPr lang="hu-HU" sz="1600" dirty="0" err="1">
                <a:ea typeface="+mn-lt"/>
                <a:cs typeface="+mn-lt"/>
              </a:rPr>
              <a:t>Each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agent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perceives</a:t>
            </a:r>
            <a:r>
              <a:rPr lang="hu-HU" sz="1600" dirty="0">
                <a:ea typeface="+mn-lt"/>
                <a:cs typeface="+mn-lt"/>
              </a:rPr>
              <a:t>:</a:t>
            </a:r>
            <a:endParaRPr lang="hu-HU" sz="1600"/>
          </a:p>
          <a:p>
            <a:pPr marL="571500" indent="0">
              <a:buNone/>
            </a:pPr>
            <a:r>
              <a:rPr lang="hu-HU" sz="1600" dirty="0" err="1">
                <a:ea typeface="+mn-lt"/>
                <a:cs typeface="+mn-lt"/>
              </a:rPr>
              <a:t>Its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own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position</a:t>
            </a:r>
            <a:r>
              <a:rPr lang="hu-HU" sz="1600" dirty="0">
                <a:ea typeface="+mn-lt"/>
                <a:cs typeface="+mn-lt"/>
              </a:rPr>
              <a:t> and </a:t>
            </a:r>
            <a:r>
              <a:rPr lang="hu-HU" sz="1600" dirty="0" err="1">
                <a:ea typeface="+mn-lt"/>
                <a:cs typeface="+mn-lt"/>
              </a:rPr>
              <a:t>velocity</a:t>
            </a:r>
            <a:endParaRPr lang="hu-HU" sz="1600" dirty="0"/>
          </a:p>
          <a:p>
            <a:pPr marL="571500" indent="0">
              <a:buNone/>
            </a:pPr>
            <a:r>
              <a:rPr lang="hu-HU" sz="1600" dirty="0" err="1">
                <a:ea typeface="+mn-lt"/>
                <a:cs typeface="+mn-lt"/>
              </a:rPr>
              <a:t>Relative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positions</a:t>
            </a:r>
            <a:r>
              <a:rPr lang="hu-HU" sz="1600" dirty="0">
                <a:ea typeface="+mn-lt"/>
                <a:cs typeface="+mn-lt"/>
              </a:rPr>
              <a:t> of </a:t>
            </a:r>
            <a:r>
              <a:rPr lang="hu-HU" sz="1600" dirty="0" err="1">
                <a:ea typeface="+mn-lt"/>
                <a:cs typeface="+mn-lt"/>
              </a:rPr>
              <a:t>other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agents</a:t>
            </a:r>
            <a:endParaRPr lang="hu-HU" sz="1600" dirty="0"/>
          </a:p>
          <a:p>
            <a:pPr marL="571500" indent="0">
              <a:buNone/>
            </a:pPr>
            <a:endParaRPr lang="hu-HU" sz="1600" dirty="0">
              <a:ea typeface="+mn-lt"/>
              <a:cs typeface="+mn-lt"/>
            </a:endParaRPr>
          </a:p>
          <a:p>
            <a:r>
              <a:rPr lang="hu-HU" sz="1600" b="1" dirty="0">
                <a:ea typeface="+mn-lt"/>
                <a:cs typeface="+mn-lt"/>
              </a:rPr>
              <a:t>Action </a:t>
            </a:r>
            <a:r>
              <a:rPr lang="hu-HU" sz="1600" b="1" dirty="0" err="1">
                <a:ea typeface="+mn-lt"/>
                <a:cs typeface="+mn-lt"/>
              </a:rPr>
              <a:t>Space</a:t>
            </a:r>
            <a:r>
              <a:rPr lang="hu-HU" sz="1600" dirty="0">
                <a:ea typeface="+mn-lt"/>
                <a:cs typeface="+mn-lt"/>
              </a:rPr>
              <a:t>: </a:t>
            </a:r>
            <a:r>
              <a:rPr lang="hu-HU" sz="1600" dirty="0" err="1">
                <a:ea typeface="+mn-lt"/>
                <a:cs typeface="+mn-lt"/>
              </a:rPr>
              <a:t>Continuous</a:t>
            </a:r>
            <a:r>
              <a:rPr lang="hu-HU" sz="1600" dirty="0">
                <a:ea typeface="+mn-lt"/>
                <a:cs typeface="+mn-lt"/>
              </a:rPr>
              <a:t> 2D </a:t>
            </a:r>
            <a:r>
              <a:rPr lang="hu-HU" sz="1600" dirty="0" err="1">
                <a:ea typeface="+mn-lt"/>
                <a:cs typeface="+mn-lt"/>
              </a:rPr>
              <a:t>movement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vectors</a:t>
            </a:r>
            <a:r>
              <a:rPr lang="hu-HU" sz="1600" dirty="0">
                <a:ea typeface="+mn-lt"/>
                <a:cs typeface="+mn-lt"/>
              </a:rPr>
              <a:t> (x, y) per </a:t>
            </a:r>
            <a:r>
              <a:rPr lang="hu-HU" sz="1600" dirty="0" err="1">
                <a:ea typeface="+mn-lt"/>
                <a:cs typeface="+mn-lt"/>
              </a:rPr>
              <a:t>agent</a:t>
            </a:r>
            <a:r>
              <a:rPr lang="hu-HU" sz="1600" dirty="0">
                <a:ea typeface="+mn-lt"/>
                <a:cs typeface="+mn-lt"/>
              </a:rPr>
              <a:t>.</a:t>
            </a:r>
            <a:endParaRPr lang="hu-HU" sz="1600"/>
          </a:p>
          <a:p>
            <a:endParaRPr lang="hu-HU" sz="1600" dirty="0">
              <a:ea typeface="+mn-lt"/>
              <a:cs typeface="+mn-lt"/>
            </a:endParaRPr>
          </a:p>
          <a:p>
            <a:r>
              <a:rPr lang="hu-HU" sz="1600" b="1" dirty="0" err="1">
                <a:ea typeface="+mn-lt"/>
                <a:cs typeface="+mn-lt"/>
              </a:rPr>
              <a:t>Reward</a:t>
            </a:r>
            <a:r>
              <a:rPr lang="hu-HU" sz="1600" b="1" dirty="0">
                <a:ea typeface="+mn-lt"/>
                <a:cs typeface="+mn-lt"/>
              </a:rPr>
              <a:t> </a:t>
            </a:r>
            <a:r>
              <a:rPr lang="hu-HU" sz="1600" b="1" dirty="0" err="1">
                <a:ea typeface="+mn-lt"/>
                <a:cs typeface="+mn-lt"/>
              </a:rPr>
              <a:t>Function</a:t>
            </a:r>
            <a:r>
              <a:rPr lang="hu-HU" sz="1600" dirty="0">
                <a:ea typeface="+mn-lt"/>
                <a:cs typeface="+mn-lt"/>
              </a:rPr>
              <a:t>:</a:t>
            </a:r>
            <a:endParaRPr lang="hu-HU" sz="1600"/>
          </a:p>
          <a:p>
            <a:pPr marL="285750" indent="285750">
              <a:buNone/>
            </a:pPr>
            <a:r>
              <a:rPr lang="hu-HU" sz="1600" dirty="0" err="1">
                <a:ea typeface="+mn-lt"/>
                <a:cs typeface="+mn-lt"/>
              </a:rPr>
              <a:t>High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reward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for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correct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distance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from</a:t>
            </a:r>
            <a:r>
              <a:rPr lang="hu-HU" sz="1600" dirty="0">
                <a:ea typeface="+mn-lt"/>
                <a:cs typeface="+mn-lt"/>
              </a:rPr>
              <a:t> center (</a:t>
            </a:r>
            <a:r>
              <a:rPr lang="hu-HU" sz="1600" dirty="0" err="1">
                <a:ea typeface="+mn-lt"/>
                <a:cs typeface="+mn-lt"/>
              </a:rPr>
              <a:t>radius</a:t>
            </a:r>
            <a:r>
              <a:rPr lang="hu-HU" sz="1600" dirty="0">
                <a:ea typeface="+mn-lt"/>
                <a:cs typeface="+mn-lt"/>
              </a:rPr>
              <a:t> 3)</a:t>
            </a:r>
            <a:endParaRPr lang="hu-HU" sz="1600"/>
          </a:p>
          <a:p>
            <a:pPr marL="285750" indent="285750">
              <a:buNone/>
            </a:pPr>
            <a:r>
              <a:rPr lang="hu-HU" sz="1600" dirty="0" err="1">
                <a:ea typeface="+mn-lt"/>
                <a:cs typeface="+mn-lt"/>
              </a:rPr>
              <a:t>Penalty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for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collisions</a:t>
            </a:r>
            <a:r>
              <a:rPr lang="hu-HU" sz="1600" dirty="0">
                <a:ea typeface="+mn-lt"/>
                <a:cs typeface="+mn-lt"/>
              </a:rPr>
              <a:t> and </a:t>
            </a:r>
            <a:r>
              <a:rPr lang="hu-HU" sz="1600" dirty="0" err="1">
                <a:ea typeface="+mn-lt"/>
                <a:cs typeface="+mn-lt"/>
              </a:rPr>
              <a:t>distance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from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dirty="0" err="1">
                <a:ea typeface="+mn-lt"/>
                <a:cs typeface="+mn-lt"/>
              </a:rPr>
              <a:t>formation</a:t>
            </a:r>
            <a:endParaRPr lang="hu-HU" sz="1600" dirty="0"/>
          </a:p>
          <a:p>
            <a:pPr marL="285750" indent="285750">
              <a:buNone/>
            </a:pPr>
            <a:endParaRPr lang="hu-HU" sz="1600" dirty="0">
              <a:ea typeface="+mn-lt"/>
              <a:cs typeface="+mn-lt"/>
            </a:endParaRPr>
          </a:p>
          <a:p>
            <a:r>
              <a:rPr lang="hu-HU" sz="1600" b="1" dirty="0" err="1">
                <a:ea typeface="+mn-lt"/>
                <a:cs typeface="+mn-lt"/>
              </a:rPr>
              <a:t>Environment</a:t>
            </a:r>
            <a:r>
              <a:rPr lang="hu-HU" sz="1600" b="1" dirty="0">
                <a:ea typeface="+mn-lt"/>
                <a:cs typeface="+mn-lt"/>
              </a:rPr>
              <a:t> </a:t>
            </a:r>
            <a:r>
              <a:rPr lang="hu-HU" sz="1600" b="1" dirty="0" err="1">
                <a:ea typeface="+mn-lt"/>
                <a:cs typeface="+mn-lt"/>
              </a:rPr>
              <a:t>Implementation</a:t>
            </a:r>
            <a:r>
              <a:rPr lang="hu-HU" sz="1600" dirty="0">
                <a:ea typeface="+mn-lt"/>
                <a:cs typeface="+mn-lt"/>
              </a:rPr>
              <a:t>:</a:t>
            </a:r>
            <a:endParaRPr lang="hu-HU" sz="1600"/>
          </a:p>
          <a:p>
            <a:pPr marL="0" indent="0">
              <a:buNone/>
            </a:pPr>
            <a:r>
              <a:rPr lang="hu-HU" sz="1600" dirty="0">
                <a:ea typeface="+mn-lt"/>
                <a:cs typeface="+mn-lt"/>
              </a:rPr>
              <a:t>  </a:t>
            </a:r>
            <a:r>
              <a:rPr lang="hu-HU" sz="1600" err="1">
                <a:ea typeface="+mn-lt"/>
                <a:cs typeface="+mn-lt"/>
              </a:rPr>
              <a:t>Custom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err="1">
                <a:ea typeface="+mn-lt"/>
                <a:cs typeface="+mn-lt"/>
              </a:rPr>
              <a:t>Gym</a:t>
            </a:r>
            <a:r>
              <a:rPr lang="hu-HU" sz="1600" dirty="0">
                <a:ea typeface="+mn-lt"/>
                <a:cs typeface="+mn-lt"/>
              </a:rPr>
              <a:t>-like </a:t>
            </a:r>
            <a:r>
              <a:rPr lang="hu-HU" sz="1600" err="1">
                <a:ea typeface="+mn-lt"/>
                <a:cs typeface="+mn-lt"/>
              </a:rPr>
              <a:t>environment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err="1">
                <a:ea typeface="+mn-lt"/>
                <a:cs typeface="+mn-lt"/>
              </a:rPr>
              <a:t>compatible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err="1">
                <a:ea typeface="+mn-lt"/>
                <a:cs typeface="+mn-lt"/>
              </a:rPr>
              <a:t>with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err="1">
                <a:ea typeface="+mn-lt"/>
                <a:cs typeface="+mn-lt"/>
              </a:rPr>
              <a:t>TorchRL</a:t>
            </a:r>
            <a:r>
              <a:rPr lang="hu-HU" sz="1600" dirty="0">
                <a:ea typeface="+mn-lt"/>
                <a:cs typeface="+mn-lt"/>
              </a:rPr>
              <a:t> </a:t>
            </a:r>
            <a:r>
              <a:rPr lang="hu-HU" sz="1600" err="1">
                <a:ea typeface="+mn-lt"/>
                <a:cs typeface="+mn-lt"/>
              </a:rPr>
              <a:t>wrappers</a:t>
            </a:r>
            <a:endParaRPr lang="hu-HU" sz="1600"/>
          </a:p>
          <a:p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181370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E77A-F09A-0756-3984-0FD87438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Key Design </a:t>
            </a:r>
            <a:r>
              <a:rPr lang="hu-HU" dirty="0" err="1">
                <a:ea typeface="+mj-lt"/>
                <a:cs typeface="+mj-lt"/>
              </a:rPr>
              <a:t>Choices</a:t>
            </a:r>
            <a:endParaRPr lang="hu-HU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F724-81A3-9820-B797-1AFCBE12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000" b="1" dirty="0" err="1"/>
              <a:t>Custom</a:t>
            </a:r>
            <a:r>
              <a:rPr lang="hu-HU" sz="2000" b="1" dirty="0"/>
              <a:t> </a:t>
            </a:r>
            <a:r>
              <a:rPr lang="hu-HU" sz="2000" b="1" dirty="0" err="1"/>
              <a:t>Environment</a:t>
            </a:r>
            <a:r>
              <a:rPr lang="hu-HU" sz="2000" dirty="0"/>
              <a:t>: </a:t>
            </a:r>
            <a:r>
              <a:rPr lang="hu-HU" sz="2000" dirty="0" err="1"/>
              <a:t>Tailored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full</a:t>
            </a:r>
            <a:r>
              <a:rPr lang="hu-HU" sz="2000" dirty="0"/>
              <a:t> </a:t>
            </a:r>
            <a:r>
              <a:rPr lang="hu-HU" sz="2000" dirty="0" err="1"/>
              <a:t>control</a:t>
            </a:r>
            <a:r>
              <a:rPr lang="hu-HU" sz="2000" dirty="0"/>
              <a:t> over </a:t>
            </a:r>
            <a:r>
              <a:rPr lang="hu-HU" sz="2000" dirty="0" err="1"/>
              <a:t>agent</a:t>
            </a:r>
            <a:r>
              <a:rPr lang="hu-HU" sz="2000" dirty="0"/>
              <a:t> </a:t>
            </a:r>
            <a:r>
              <a:rPr lang="hu-HU" sz="2000" dirty="0" err="1"/>
              <a:t>behavior</a:t>
            </a:r>
            <a:r>
              <a:rPr lang="hu-HU" sz="2000" dirty="0"/>
              <a:t> and </a:t>
            </a:r>
            <a:r>
              <a:rPr lang="hu-HU" sz="2000" dirty="0" err="1"/>
              <a:t>reward</a:t>
            </a:r>
            <a:r>
              <a:rPr lang="hu-HU" sz="2000" dirty="0"/>
              <a:t> </a:t>
            </a:r>
            <a:r>
              <a:rPr lang="hu-HU" sz="2000" dirty="0" err="1"/>
              <a:t>shaping</a:t>
            </a:r>
            <a:r>
              <a:rPr lang="hu-HU" sz="2000" dirty="0"/>
              <a:t>.</a:t>
            </a:r>
          </a:p>
          <a:p>
            <a:endParaRPr lang="hu-HU" sz="2000" dirty="0"/>
          </a:p>
          <a:p>
            <a:r>
              <a:rPr lang="hu-HU" sz="2000" b="1" dirty="0" err="1"/>
              <a:t>TorchRL</a:t>
            </a:r>
            <a:r>
              <a:rPr lang="hu-HU" sz="2000" b="1" dirty="0"/>
              <a:t> </a:t>
            </a:r>
            <a:r>
              <a:rPr lang="hu-HU" sz="2000" b="1" dirty="0" err="1"/>
              <a:t>Usage</a:t>
            </a:r>
            <a:r>
              <a:rPr lang="hu-HU" sz="2000" dirty="0"/>
              <a:t>:</a:t>
            </a:r>
          </a:p>
          <a:p>
            <a:pPr marL="0" indent="342900">
              <a:buNone/>
            </a:pPr>
            <a:r>
              <a:rPr lang="hu-HU" sz="2000" dirty="0" err="1"/>
              <a:t>Leveraged</a:t>
            </a:r>
            <a:r>
              <a:rPr lang="hu-HU" sz="2000" dirty="0"/>
              <a:t> </a:t>
            </a:r>
            <a:r>
              <a:rPr lang="hu-HU" sz="2000" dirty="0" err="1">
                <a:latin typeface="Consolas"/>
              </a:rPr>
              <a:t>MultiaSyncDataCollector</a:t>
            </a:r>
            <a:r>
              <a:rPr lang="hu-HU" sz="2000" dirty="0"/>
              <a:t> </a:t>
            </a:r>
            <a:r>
              <a:rPr lang="hu-HU" sz="2000" dirty="0" err="1"/>
              <a:t>for</a:t>
            </a:r>
            <a:r>
              <a:rPr lang="hu-HU" sz="2000" dirty="0"/>
              <a:t> </a:t>
            </a:r>
            <a:r>
              <a:rPr lang="hu-HU" sz="2000" dirty="0" err="1"/>
              <a:t>efficient</a:t>
            </a:r>
            <a:r>
              <a:rPr lang="hu-HU" sz="2000" dirty="0"/>
              <a:t> multi-</a:t>
            </a:r>
            <a:r>
              <a:rPr lang="hu-HU" sz="2000" dirty="0" err="1"/>
              <a:t>agent</a:t>
            </a:r>
            <a:r>
              <a:rPr lang="hu-HU" sz="2000" dirty="0"/>
              <a:t> rollout</a:t>
            </a:r>
          </a:p>
          <a:p>
            <a:pPr marL="0" indent="342900">
              <a:buNone/>
            </a:pPr>
            <a:r>
              <a:rPr lang="hu-HU" sz="2000" dirty="0" err="1"/>
              <a:t>Integrated</a:t>
            </a:r>
            <a:r>
              <a:rPr lang="hu-HU" sz="2000" dirty="0"/>
              <a:t> </a:t>
            </a:r>
            <a:r>
              <a:rPr lang="hu-HU" sz="2000" dirty="0" err="1">
                <a:latin typeface="Consolas"/>
              </a:rPr>
              <a:t>PPOTrainer</a:t>
            </a:r>
            <a:r>
              <a:rPr lang="hu-HU" sz="2000" dirty="0"/>
              <a:t> </a:t>
            </a:r>
            <a:r>
              <a:rPr lang="hu-HU" sz="2000" dirty="0" err="1"/>
              <a:t>with</a:t>
            </a:r>
            <a:r>
              <a:rPr lang="hu-HU" sz="2000" dirty="0"/>
              <a:t> </a:t>
            </a:r>
            <a:r>
              <a:rPr lang="hu-HU" sz="2000" dirty="0" err="1"/>
              <a:t>observation</a:t>
            </a:r>
            <a:r>
              <a:rPr lang="hu-HU" sz="2000" dirty="0"/>
              <a:t> </a:t>
            </a:r>
            <a:r>
              <a:rPr lang="hu-HU" sz="2000" dirty="0" err="1"/>
              <a:t>transforms</a:t>
            </a:r>
            <a:r>
              <a:rPr lang="hu-HU" sz="2000" dirty="0"/>
              <a:t> and </a:t>
            </a:r>
            <a:r>
              <a:rPr lang="hu-HU" sz="2000" dirty="0" err="1"/>
              <a:t>reward</a:t>
            </a:r>
            <a:r>
              <a:rPr lang="hu-HU" sz="2000" dirty="0"/>
              <a:t> </a:t>
            </a:r>
            <a:r>
              <a:rPr lang="hu-HU" sz="2000" dirty="0" err="1"/>
              <a:t>normalization</a:t>
            </a:r>
            <a:endParaRPr lang="hu-HU" sz="2000" dirty="0"/>
          </a:p>
          <a:p>
            <a:pPr marL="0" indent="342900">
              <a:buNone/>
            </a:pPr>
            <a:endParaRPr lang="hu-HU" sz="2000" dirty="0"/>
          </a:p>
          <a:p>
            <a:r>
              <a:rPr lang="hu-HU" sz="2000" b="1" dirty="0" err="1"/>
              <a:t>Training</a:t>
            </a:r>
            <a:r>
              <a:rPr lang="hu-HU" sz="2000" b="1" dirty="0"/>
              <a:t> </a:t>
            </a:r>
            <a:r>
              <a:rPr lang="hu-HU" sz="2000" b="1" dirty="0" err="1"/>
              <a:t>Optimization</a:t>
            </a:r>
            <a:r>
              <a:rPr lang="hu-HU" sz="2000" dirty="0"/>
              <a:t>:</a:t>
            </a:r>
          </a:p>
          <a:p>
            <a:pPr marL="0" indent="342900">
              <a:buNone/>
            </a:pPr>
            <a:r>
              <a:rPr lang="hu-HU" sz="2000" dirty="0" err="1"/>
              <a:t>Gradient</a:t>
            </a:r>
            <a:r>
              <a:rPr lang="hu-HU" sz="2000" dirty="0"/>
              <a:t> </a:t>
            </a:r>
            <a:r>
              <a:rPr lang="hu-HU" sz="2000" dirty="0" err="1"/>
              <a:t>clipping</a:t>
            </a:r>
            <a:r>
              <a:rPr lang="hu-HU" sz="2000" dirty="0"/>
              <a:t> and </a:t>
            </a:r>
            <a:r>
              <a:rPr lang="hu-HU" sz="2000" dirty="0" err="1"/>
              <a:t>entropy</a:t>
            </a:r>
            <a:r>
              <a:rPr lang="hu-HU" sz="2000" dirty="0"/>
              <a:t> </a:t>
            </a:r>
            <a:r>
              <a:rPr lang="hu-HU" sz="2000" dirty="0" err="1"/>
              <a:t>regularization</a:t>
            </a:r>
          </a:p>
          <a:p>
            <a:pPr marL="0" indent="342900">
              <a:buNone/>
            </a:pPr>
            <a:r>
              <a:rPr lang="hu-HU" sz="2000" dirty="0" err="1"/>
              <a:t>Careful</a:t>
            </a:r>
            <a:r>
              <a:rPr lang="hu-HU" sz="2000" dirty="0"/>
              <a:t> </a:t>
            </a:r>
            <a:r>
              <a:rPr lang="hu-HU" sz="2000" dirty="0" err="1"/>
              <a:t>tuning</a:t>
            </a:r>
            <a:r>
              <a:rPr lang="hu-HU" sz="2000" dirty="0"/>
              <a:t> of rollout </a:t>
            </a:r>
            <a:r>
              <a:rPr lang="hu-HU" sz="2000" dirty="0" err="1"/>
              <a:t>length</a:t>
            </a:r>
            <a:r>
              <a:rPr lang="hu-HU" sz="2000" dirty="0"/>
              <a:t>, </a:t>
            </a:r>
            <a:r>
              <a:rPr lang="hu-HU" sz="2000" dirty="0" err="1"/>
              <a:t>learning</a:t>
            </a:r>
            <a:r>
              <a:rPr lang="hu-HU" sz="2000" dirty="0"/>
              <a:t> </a:t>
            </a:r>
            <a:r>
              <a:rPr lang="hu-HU" sz="2000" dirty="0" err="1"/>
              <a:t>rate</a:t>
            </a:r>
            <a:r>
              <a:rPr lang="hu-HU" sz="2000" dirty="0"/>
              <a:t>, and batch </a:t>
            </a:r>
            <a:r>
              <a:rPr lang="hu-HU" sz="2000" dirty="0" err="1"/>
              <a:t>size</a:t>
            </a:r>
          </a:p>
          <a:p>
            <a:endParaRPr lang="hu-HU" sz="2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936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066F-3437-645E-20F0-60B8FE47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Results</a:t>
            </a:r>
            <a:r>
              <a:rPr lang="hu-HU" dirty="0">
                <a:ea typeface="+mj-lt"/>
                <a:cs typeface="+mj-lt"/>
              </a:rPr>
              <a:t> &amp; </a:t>
            </a:r>
            <a:r>
              <a:rPr lang="hu-HU" dirty="0" err="1">
                <a:ea typeface="+mj-lt"/>
                <a:cs typeface="+mj-lt"/>
              </a:rPr>
              <a:t>Visualizations</a:t>
            </a:r>
            <a:endParaRPr lang="hu-HU" dirty="0" err="1"/>
          </a:p>
        </p:txBody>
      </p:sp>
      <p:pic>
        <p:nvPicPr>
          <p:cNvPr id="8" name="Content Placeholder 7" descr="A képen képernyőkép, szöveg, diagram, sor látható&#10;&#10;Lehet, hogy az AI által létrehozott tartalom helytelen.">
            <a:extLst>
              <a:ext uri="{FF2B5EF4-FFF2-40B4-BE49-F238E27FC236}">
                <a16:creationId xmlns:a16="http://schemas.microsoft.com/office/drawing/2014/main" id="{D14AFAED-B43E-549B-6743-9944CB506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943894"/>
            <a:ext cx="5486400" cy="4114800"/>
          </a:xfrm>
        </p:spPr>
      </p:pic>
    </p:spTree>
    <p:extLst>
      <p:ext uri="{BB962C8B-B14F-4D97-AF65-F5344CB8AC3E}">
        <p14:creationId xmlns:p14="http://schemas.microsoft.com/office/powerpoint/2010/main" val="283645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AF2D-CCA1-2F58-6397-A35AB10D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+mj-lt"/>
                <a:cs typeface="+mj-lt"/>
              </a:rPr>
              <a:t>Conclusion</a:t>
            </a:r>
            <a:r>
              <a:rPr lang="hu-HU" dirty="0">
                <a:ea typeface="+mj-lt"/>
                <a:cs typeface="+mj-lt"/>
              </a:rPr>
              <a:t> &amp; </a:t>
            </a:r>
            <a:r>
              <a:rPr lang="hu-HU" err="1">
                <a:ea typeface="+mj-lt"/>
                <a:cs typeface="+mj-lt"/>
              </a:rPr>
              <a:t>Future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err="1">
                <a:ea typeface="+mj-lt"/>
                <a:cs typeface="+mj-lt"/>
              </a:rPr>
              <a:t>Work</a:t>
            </a:r>
            <a:endParaRPr lang="hu-HU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DB80D-737B-FED0-C78D-810CAA2A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 sz="2000" dirty="0">
              <a:ea typeface="+mn-lt"/>
              <a:cs typeface="+mn-lt"/>
            </a:endParaRPr>
          </a:p>
          <a:p>
            <a:r>
              <a:rPr lang="hu-HU" sz="2000" b="1" err="1">
                <a:ea typeface="+mn-lt"/>
                <a:cs typeface="+mn-lt"/>
              </a:rPr>
              <a:t>Achievements</a:t>
            </a:r>
            <a:endParaRPr lang="hu-HU" sz="2000" b="1">
              <a:ea typeface="+mn-lt"/>
              <a:cs typeface="+mn-lt"/>
            </a:endParaRPr>
          </a:p>
          <a:p>
            <a:pPr marL="0" indent="400050">
              <a:buNone/>
            </a:pPr>
            <a:r>
              <a:rPr lang="hu-HU" sz="2000" dirty="0" err="1">
                <a:ea typeface="+mn-lt"/>
                <a:cs typeface="+mn-lt"/>
              </a:rPr>
              <a:t>Successfully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trained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agents</a:t>
            </a:r>
            <a:r>
              <a:rPr lang="hu-HU" sz="2000" dirty="0">
                <a:ea typeface="+mn-lt"/>
                <a:cs typeface="+mn-lt"/>
              </a:rPr>
              <a:t> in a </a:t>
            </a:r>
            <a:r>
              <a:rPr lang="hu-HU" sz="2000" dirty="0" err="1">
                <a:ea typeface="+mn-lt"/>
                <a:cs typeface="+mn-lt"/>
              </a:rPr>
              <a:t>decentralized</a:t>
            </a:r>
            <a:r>
              <a:rPr lang="hu-HU" sz="2000" dirty="0">
                <a:ea typeface="+mn-lt"/>
                <a:cs typeface="+mn-lt"/>
              </a:rPr>
              <a:t> MARL </a:t>
            </a:r>
            <a:r>
              <a:rPr lang="hu-HU" sz="2000" dirty="0" err="1">
                <a:ea typeface="+mn-lt"/>
                <a:cs typeface="+mn-lt"/>
              </a:rPr>
              <a:t>setting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using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TorchRL</a:t>
            </a:r>
            <a:endParaRPr lang="hu-HU" sz="2000" dirty="0">
              <a:ea typeface="+mn-lt"/>
              <a:cs typeface="+mn-lt"/>
            </a:endParaRPr>
          </a:p>
          <a:p>
            <a:r>
              <a:rPr lang="hu-HU" sz="2000" b="1" err="1">
                <a:ea typeface="+mn-lt"/>
                <a:cs typeface="+mn-lt"/>
              </a:rPr>
              <a:t>Future</a:t>
            </a:r>
            <a:r>
              <a:rPr lang="hu-HU" sz="2000" b="1" dirty="0">
                <a:ea typeface="+mn-lt"/>
                <a:cs typeface="+mn-lt"/>
              </a:rPr>
              <a:t> </a:t>
            </a:r>
            <a:r>
              <a:rPr lang="hu-HU" sz="2000" b="1" err="1">
                <a:ea typeface="+mn-lt"/>
                <a:cs typeface="+mn-lt"/>
              </a:rPr>
              <a:t>Directions</a:t>
            </a:r>
            <a:r>
              <a:rPr lang="hu-HU" sz="2000" b="1" dirty="0">
                <a:ea typeface="+mn-lt"/>
                <a:cs typeface="+mn-lt"/>
              </a:rPr>
              <a:t>:</a:t>
            </a:r>
          </a:p>
          <a:p>
            <a:pPr marL="0" indent="400050">
              <a:buNone/>
            </a:pPr>
            <a:r>
              <a:rPr lang="hu-HU" sz="2000" dirty="0" err="1">
                <a:ea typeface="+mn-lt"/>
                <a:cs typeface="+mn-lt"/>
              </a:rPr>
              <a:t>Tuning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the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reward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function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for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better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distribution</a:t>
            </a:r>
            <a:endParaRPr lang="hu-HU" sz="2000" dirty="0">
              <a:ea typeface="+mn-lt"/>
              <a:cs typeface="+mn-lt"/>
            </a:endParaRPr>
          </a:p>
          <a:p>
            <a:pPr marL="0" indent="400050">
              <a:buNone/>
            </a:pPr>
            <a:r>
              <a:rPr lang="hu-HU" sz="2000" dirty="0" err="1">
                <a:ea typeface="+mn-lt"/>
                <a:cs typeface="+mn-lt"/>
              </a:rPr>
              <a:t>Longer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training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duration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or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increased</a:t>
            </a:r>
            <a:r>
              <a:rPr lang="hu-HU" sz="2000" dirty="0">
                <a:ea typeface="+mn-lt"/>
                <a:cs typeface="+mn-lt"/>
              </a:rPr>
              <a:t> rollout </a:t>
            </a:r>
            <a:r>
              <a:rPr lang="hu-HU" sz="2000" dirty="0" err="1">
                <a:ea typeface="+mn-lt"/>
                <a:cs typeface="+mn-lt"/>
              </a:rPr>
              <a:t>length</a:t>
            </a:r>
            <a:r>
              <a:rPr lang="hu-HU" sz="2000" dirty="0">
                <a:ea typeface="+mn-lt"/>
                <a:cs typeface="+mn-lt"/>
              </a:rPr>
              <a:t> </a:t>
            </a:r>
            <a:endParaRPr lang="hu-HU" sz="2000" dirty="0"/>
          </a:p>
          <a:p>
            <a:pPr marL="0" indent="400050">
              <a:buNone/>
            </a:pPr>
            <a:r>
              <a:rPr lang="hu-HU" sz="2000" dirty="0" err="1">
                <a:ea typeface="+mn-lt"/>
                <a:cs typeface="+mn-lt"/>
              </a:rPr>
              <a:t>Explore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scalability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to</a:t>
            </a:r>
            <a:r>
              <a:rPr lang="hu-HU" sz="2000" dirty="0">
                <a:ea typeface="+mn-lt"/>
                <a:cs typeface="+mn-lt"/>
              </a:rPr>
              <a:t> &gt;10 </a:t>
            </a:r>
            <a:r>
              <a:rPr lang="hu-HU" sz="2000" dirty="0" err="1">
                <a:ea typeface="+mn-lt"/>
                <a:cs typeface="+mn-lt"/>
              </a:rPr>
              <a:t>agents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with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distributed</a:t>
            </a:r>
            <a:r>
              <a:rPr lang="hu-HU" sz="2000" dirty="0">
                <a:ea typeface="+mn-lt"/>
                <a:cs typeface="+mn-lt"/>
              </a:rPr>
              <a:t> </a:t>
            </a:r>
            <a:r>
              <a:rPr lang="hu-HU" sz="2000" dirty="0" err="1">
                <a:ea typeface="+mn-lt"/>
                <a:cs typeface="+mn-lt"/>
              </a:rPr>
              <a:t>training</a:t>
            </a:r>
            <a:endParaRPr lang="hu-HU" dirty="0"/>
          </a:p>
          <a:p>
            <a:pPr marL="0" indent="400050">
              <a:buNone/>
            </a:pPr>
            <a:endParaRPr lang="hu-HU" sz="2000" dirty="0"/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43091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Office-téma</vt:lpstr>
      <vt:lpstr>Marl Formation using TorchRL</vt:lpstr>
      <vt:lpstr>Objective</vt:lpstr>
      <vt:lpstr>System Architecture</vt:lpstr>
      <vt:lpstr>Environment &amp; Task Setup</vt:lpstr>
      <vt:lpstr>Key Design Choices</vt:lpstr>
      <vt:lpstr>Results &amp; Visualizations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</cp:revision>
  <dcterms:created xsi:type="dcterms:W3CDTF">2025-06-01T10:09:57Z</dcterms:created>
  <dcterms:modified xsi:type="dcterms:W3CDTF">2025-06-01T12:59:53Z</dcterms:modified>
</cp:coreProperties>
</file>