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9" r:id="rId14"/>
    <p:sldId id="267" r:id="rId15"/>
    <p:sldId id="268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A9925-DBE0-457F-9A2F-1760DB39349B}" v="2" dt="2024-09-17T13:35:15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ács Szilárd" userId="S::kovacsszilard@inf.elte.hu::2f25bcc5-eb19-4004-baac-51c0293a1afd" providerId="AD" clId="Web-{901A9925-DBE0-457F-9A2F-1760DB39349B}"/>
    <pc:docChg chg="modSld">
      <pc:chgData name="Kovács Szilárd" userId="S::kovacsszilard@inf.elte.hu::2f25bcc5-eb19-4004-baac-51c0293a1afd" providerId="AD" clId="Web-{901A9925-DBE0-457F-9A2F-1760DB39349B}" dt="2024-09-17T13:35:15.667" v="1" actId="20577"/>
      <pc:docMkLst>
        <pc:docMk/>
      </pc:docMkLst>
      <pc:sldChg chg="modSp">
        <pc:chgData name="Kovács Szilárd" userId="S::kovacsszilard@inf.elte.hu::2f25bcc5-eb19-4004-baac-51c0293a1afd" providerId="AD" clId="Web-{901A9925-DBE0-457F-9A2F-1760DB39349B}" dt="2024-09-17T13:35:15.667" v="1" actId="20577"/>
        <pc:sldMkLst>
          <pc:docMk/>
          <pc:sldMk cId="0" sldId="267"/>
        </pc:sldMkLst>
        <pc:spChg chg="mod">
          <ac:chgData name="Kovács Szilárd" userId="S::kovacsszilard@inf.elte.hu::2f25bcc5-eb19-4004-baac-51c0293a1afd" providerId="AD" clId="Web-{901A9925-DBE0-457F-9A2F-1760DB39349B}" dt="2024-09-17T13:35:15.667" v="1" actId="20577"/>
          <ac:spMkLst>
            <pc:docMk/>
            <pc:sldMk cId="0" sldId="267"/>
            <ac:spMk id="20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38214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6200" y="15487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38214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26200" y="38214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93440" y="15487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949160" y="15487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38214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93440" y="38214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949160" y="38214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54872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5487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498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5487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38214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54872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5487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38214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5487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38214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38214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5487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38214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38214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5487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5487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38214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38214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38214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26200" y="15487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498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26200" y="15487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38214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5487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6200" y="38214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5487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38214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10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58520" y="2001960"/>
            <a:ext cx="8385120" cy="1878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hu-HU" sz="6000" b="0" strike="noStrike" spc="-1">
                <a:solidFill>
                  <a:srgbClr val="FFFFFF"/>
                </a:solidFill>
                <a:latin typeface="Open Sans"/>
                <a:ea typeface="Open Sans"/>
              </a:rPr>
              <a:t> Cím</a:t>
            </a:r>
            <a:endParaRPr lang="hu-H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800" b="0" strike="noStrike" spc="-1">
                <a:solidFill>
                  <a:srgbClr val="012851"/>
                </a:solidFill>
                <a:latin typeface="Open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000" b="0" strike="noStrike" spc="-1">
                <a:solidFill>
                  <a:srgbClr val="012851"/>
                </a:solidFill>
                <a:latin typeface="Open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1800" b="0" strike="noStrike" spc="-1">
                <a:solidFill>
                  <a:srgbClr val="012851"/>
                </a:solidFill>
                <a:latin typeface="Open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1800" b="0" strike="noStrike" spc="-1">
                <a:solidFill>
                  <a:srgbClr val="012851"/>
                </a:solidFill>
                <a:latin typeface="Open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12851"/>
                </a:solidFill>
                <a:latin typeface="Open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12851"/>
                </a:solidFill>
                <a:latin typeface="Open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12851"/>
                </a:solidFill>
                <a:latin typeface="Open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Kép 9"/>
          <p:cNvPicPr/>
          <p:nvPr/>
        </p:nvPicPr>
        <p:blipFill>
          <a:blip r:embed="rId14"/>
          <a:stretch/>
        </p:blipFill>
        <p:spPr>
          <a:xfrm>
            <a:off x="0" y="6007680"/>
            <a:ext cx="12191760" cy="8499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838080" y="154872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Mintaszöveg szerkesztése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12851"/>
              </a:buClr>
              <a:buFont typeface="Arial"/>
              <a:buChar char="•"/>
            </a:pPr>
            <a:r>
              <a:rPr lang="hu-HU" sz="2400" b="0" strike="noStrike" spc="-1">
                <a:solidFill>
                  <a:srgbClr val="012851"/>
                </a:solidFill>
                <a:latin typeface="Open Sans"/>
                <a:ea typeface="Open Sans"/>
              </a:rPr>
              <a:t>Második szint</a:t>
            </a:r>
            <a:endParaRPr lang="hu-HU" sz="2400" b="0" strike="noStrike" spc="-1">
              <a:solidFill>
                <a:srgbClr val="012851"/>
              </a:solidFill>
              <a:latin typeface="Open Sans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12851"/>
              </a:buClr>
              <a:buFont typeface="Arial"/>
              <a:buChar char="•"/>
            </a:pPr>
            <a:r>
              <a:rPr lang="hu-HU" sz="2000" b="0" strike="noStrike" spc="-1">
                <a:solidFill>
                  <a:srgbClr val="012851"/>
                </a:solidFill>
                <a:latin typeface="Open Sans"/>
                <a:ea typeface="Open Sans"/>
              </a:rPr>
              <a:t>Harmadik szint</a:t>
            </a:r>
            <a:endParaRPr lang="hu-HU" sz="2000" b="0" strike="noStrike" spc="-1">
              <a:solidFill>
                <a:srgbClr val="012851"/>
              </a:solidFill>
              <a:latin typeface="Open Sans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12851"/>
              </a:buClr>
              <a:buFont typeface="Arial"/>
              <a:buChar char="•"/>
            </a:pPr>
            <a:r>
              <a:rPr lang="hu-HU" sz="1800" b="0" strike="noStrike" spc="-1">
                <a:solidFill>
                  <a:srgbClr val="012851"/>
                </a:solidFill>
                <a:latin typeface="Open Sans"/>
                <a:ea typeface="Open Sans"/>
              </a:rPr>
              <a:t>Negyedik szint</a:t>
            </a:r>
            <a:endParaRPr lang="hu-HU" sz="1800" b="0" strike="noStrike" spc="-1">
              <a:solidFill>
                <a:srgbClr val="012851"/>
              </a:solidFill>
              <a:latin typeface="Open Sans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12851"/>
              </a:buClr>
              <a:buFont typeface="Arial"/>
              <a:buChar char="•"/>
            </a:pPr>
            <a:r>
              <a:rPr lang="hu-HU" sz="1800" b="0" strike="noStrike" spc="-1">
                <a:solidFill>
                  <a:srgbClr val="012851"/>
                </a:solidFill>
                <a:latin typeface="Open Sans"/>
                <a:ea typeface="Open Sans"/>
              </a:rPr>
              <a:t>Ötödik szint</a:t>
            </a:r>
            <a:endParaRPr lang="hu-HU" sz="1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/>
          </p:nvPr>
        </p:nvSpPr>
        <p:spPr>
          <a:xfrm>
            <a:off x="3436560" y="6247440"/>
            <a:ext cx="13777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B05512A-BA1A-408B-96D5-16FE5906720D}" type="datetime1">
              <a:rPr lang="hu-HU" sz="1200" b="0" strike="noStrike" spc="-1">
                <a:solidFill>
                  <a:srgbClr val="FFFFFF"/>
                </a:solidFill>
                <a:latin typeface="Calibri"/>
              </a:rPr>
              <a:t>2024. 09. 17.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/>
          </p:nvPr>
        </p:nvSpPr>
        <p:spPr>
          <a:xfrm>
            <a:off x="4814640" y="624744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9531720" y="6257160"/>
            <a:ext cx="1821960" cy="356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AA6889F-9FE8-48B3-86FE-BB94856A68F6}" type="slidenum">
              <a:rPr lang="hu-HU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Line 5"/>
          <p:cNvSpPr/>
          <p:nvPr/>
        </p:nvSpPr>
        <p:spPr>
          <a:xfrm>
            <a:off x="757800" y="1441080"/>
            <a:ext cx="1067616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6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756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hu-HU" sz="3600" b="0" strike="noStrike" spc="-1">
                <a:solidFill>
                  <a:srgbClr val="012851"/>
                </a:solidFill>
                <a:latin typeface="Open Sans"/>
                <a:ea typeface="Open Sans"/>
              </a:rPr>
              <a:t>Mintacím szerkesztése</a:t>
            </a:r>
            <a:endParaRPr lang="hu-HU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r2175@inf.elte.h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58520" y="2214360"/>
            <a:ext cx="8385120" cy="1878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b="0" strike="noStrike" cap="all" spc="-1">
                <a:solidFill>
                  <a:srgbClr val="FFFFFF"/>
                </a:solidFill>
                <a:latin typeface="Open Sans"/>
                <a:ea typeface="Open Sans"/>
              </a:rPr>
              <a:t>Clustering</a:t>
            </a:r>
            <a:endParaRPr lang="hu-HU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58520" y="4338360"/>
            <a:ext cx="7970400" cy="1518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Open Sans"/>
                <a:ea typeface="Open Sans"/>
              </a:rPr>
              <a:t>Tugay Abdullazade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2"/>
              </a:rPr>
              <a:t>a8z1v4@</a:t>
            </a:r>
            <a:r>
              <a:rPr lang="en-US" sz="1400" b="0" strike="noStrike" spc="-1">
                <a:solidFill>
                  <a:srgbClr val="FFFFFF"/>
                </a:solidFill>
                <a:latin typeface="Open Sans"/>
                <a:ea typeface="Open Sans"/>
              </a:rPr>
              <a:t>inf.elte.hu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38080" y="15487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94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12851"/>
                </a:solidFill>
                <a:latin typeface="Open Sans"/>
                <a:ea typeface="Open Sans"/>
              </a:rPr>
              <a:t>Conclusion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  <a:tabLst>
                <a:tab pos="0" algn="l"/>
              </a:tabLst>
            </a:pPr>
            <a:endParaRPr lang="en-US" sz="2800" b="0" strike="noStrike" spc="-1">
              <a:solidFill>
                <a:srgbClr val="012851"/>
              </a:solidFill>
              <a:latin typeface="Open Sans"/>
              <a:ea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12851"/>
                </a:solidFill>
                <a:latin typeface="Open Sans"/>
                <a:ea typeface="Open Sans"/>
              </a:rPr>
              <a:t>Further Work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</a:rPr>
              <a:t>….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436560" y="6247440"/>
            <a:ext cx="1377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5F6A355-570A-42F1-B304-9E9EB4F12634}" type="datetime1">
              <a:rPr lang="hu-HU" sz="1200" b="0" strike="noStrike" spc="-1">
                <a:solidFill>
                  <a:srgbClr val="FFFFFF"/>
                </a:solidFill>
                <a:latin typeface="Calibri"/>
              </a:rPr>
              <a:t>2024. 09. 17.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9531720" y="6257160"/>
            <a:ext cx="1821960" cy="356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A37359-BC3D-403F-A357-B028FFEFDC3B}" type="slidenum">
              <a:rPr lang="hu-HU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0" name="TextShape 4"/>
          <p:cNvSpPr txBox="1"/>
          <p:nvPr/>
        </p:nvSpPr>
        <p:spPr>
          <a:xfrm>
            <a:off x="838080" y="365040"/>
            <a:ext cx="10515240" cy="1075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12851"/>
                </a:solidFill>
                <a:latin typeface="Open Sans"/>
                <a:ea typeface="Open Sans"/>
              </a:rPr>
              <a:t>Conclusion</a:t>
            </a:r>
            <a:endParaRPr lang="hu-HU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5"/>
          <p:cNvSpPr txBox="1"/>
          <p:nvPr/>
        </p:nvSpPr>
        <p:spPr>
          <a:xfrm>
            <a:off x="4592160" y="6247440"/>
            <a:ext cx="556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436560" y="6247440"/>
            <a:ext cx="1377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F52E4EF-3824-4C16-B257-24E859384693}" type="datetime1">
              <a:rPr lang="hu-HU" sz="1200" b="0" strike="noStrike" spc="-1">
                <a:solidFill>
                  <a:srgbClr val="FFFFFF"/>
                </a:solidFill>
                <a:latin typeface="Calibri"/>
              </a:rPr>
              <a:t>2024. 09. 17.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9531720" y="6257160"/>
            <a:ext cx="1821960" cy="356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CB6446D-99CD-490A-BD3C-0E1D0F4AD7C9}" type="slidenum">
              <a:rPr lang="hu-HU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31960" y="1709640"/>
            <a:ext cx="10875240" cy="16804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12851"/>
                </a:solidFill>
                <a:latin typeface="Open Sans"/>
                <a:ea typeface="Open Sans"/>
              </a:rPr>
              <a:t>Thank You for Your attention!</a:t>
            </a:r>
            <a:endParaRPr lang="hu-H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831960" y="4258800"/>
            <a:ext cx="3651480" cy="14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Questions</a:t>
            </a:r>
            <a:r>
              <a:rPr lang="hu-HU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16" name="TextShape 5"/>
          <p:cNvSpPr txBox="1"/>
          <p:nvPr/>
        </p:nvSpPr>
        <p:spPr>
          <a:xfrm>
            <a:off x="4592160" y="6247440"/>
            <a:ext cx="556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5250600" y="3902400"/>
            <a:ext cx="6292440" cy="20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>
                <a:solidFill>
                  <a:srgbClr val="012851"/>
                </a:solidFill>
                <a:latin typeface="Open Sans"/>
                <a:ea typeface="Open Sans"/>
              </a:rPr>
              <a:t>Tugay Abdullazade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br>
              <a:rPr/>
            </a:br>
            <a:r>
              <a:rPr lang="en-US" sz="2000" b="1" spc="-1">
                <a:solidFill>
                  <a:srgbClr val="012851"/>
                </a:solidFill>
                <a:latin typeface="Open Sans"/>
                <a:ea typeface="Open Sans"/>
              </a:rPr>
              <a:t>a8z1v4</a:t>
            </a:r>
            <a:r>
              <a:rPr lang="en-US" sz="2000" b="1" strike="noStrike" spc="-1">
                <a:solidFill>
                  <a:srgbClr val="012851"/>
                </a:solidFill>
                <a:latin typeface="Open Sans"/>
                <a:ea typeface="Open Sans"/>
              </a:rPr>
              <a:t>@inf.elte.hu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1548720"/>
            <a:ext cx="42778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Clustering is the task of separating items of different type by agents.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Goal is to successfully create clusters of items within the shortest amount of time.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436560" y="6247440"/>
            <a:ext cx="1377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4B01548-3884-4603-92A1-714F22A02BAD}" type="datetime1">
              <a:rPr lang="hu-HU" sz="1200" b="0" strike="noStrike" spc="-1">
                <a:solidFill>
                  <a:srgbClr val="FFFFFF"/>
                </a:solidFill>
                <a:latin typeface="Calibri"/>
              </a:rPr>
              <a:t>2024. 09. 17.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4814640" y="624744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9531720" y="6257160"/>
            <a:ext cx="1821960" cy="356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12912DF-1931-40AB-B04C-EB3FB13AED41}" type="slidenum">
              <a:rPr lang="hu-HU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8" name="TextShape 5"/>
          <p:cNvSpPr txBox="1"/>
          <p:nvPr/>
        </p:nvSpPr>
        <p:spPr>
          <a:xfrm>
            <a:off x="838080" y="365040"/>
            <a:ext cx="10515240" cy="1075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12851"/>
                </a:solidFill>
                <a:latin typeface="Open Sans"/>
                <a:ea typeface="Open Sans"/>
              </a:rPr>
              <a:t>Clustering</a:t>
            </a:r>
            <a:endParaRPr lang="hu-HU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6"/>
          <p:cNvSpPr/>
          <p:nvPr/>
        </p:nvSpPr>
        <p:spPr>
          <a:xfrm rot="19138800">
            <a:off x="7716240" y="2580480"/>
            <a:ext cx="287640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Image(s)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039B2C-7F0B-25D0-BD98-6B3018230C8B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58" y="2025330"/>
            <a:ext cx="6782277" cy="29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15487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2D Enviroment loosely using pettingzoo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With customizable area (default 20x20)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Each individual block is 1x1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436560" y="6247440"/>
            <a:ext cx="1377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24A32AA-AC52-4AF2-AFFF-6402F7E8747C}" type="datetime1">
              <a:rPr lang="hu-HU" sz="1200" b="0" strike="noStrike" spc="-1">
                <a:solidFill>
                  <a:srgbClr val="FFFFFF"/>
                </a:solidFill>
                <a:latin typeface="Calibri"/>
              </a:rPr>
              <a:t>2024. 09. 17.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4814640" y="624744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9531720" y="6257160"/>
            <a:ext cx="1821960" cy="356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662C015-B89B-43C1-9CB9-13F098740B09}" type="slidenum">
              <a:rPr lang="hu-HU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5" name="TextShape 5"/>
          <p:cNvSpPr txBox="1"/>
          <p:nvPr/>
        </p:nvSpPr>
        <p:spPr>
          <a:xfrm>
            <a:off x="838080" y="365040"/>
            <a:ext cx="10515240" cy="1075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12851"/>
                </a:solidFill>
                <a:latin typeface="Open Sans"/>
                <a:ea typeface="Open Sans"/>
              </a:rPr>
              <a:t>Environment</a:t>
            </a:r>
            <a:endParaRPr lang="hu-HU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6"/>
          <p:cNvSpPr/>
          <p:nvPr/>
        </p:nvSpPr>
        <p:spPr>
          <a:xfrm rot="19138800">
            <a:off x="7716240" y="2580480"/>
            <a:ext cx="287640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Image(s)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" name="Picture 2" descr="A red square with colorful squares&#10;&#10;Description automatically generated">
            <a:extLst>
              <a:ext uri="{FF2B5EF4-FFF2-40B4-BE49-F238E27FC236}">
                <a16:creationId xmlns:a16="http://schemas.microsoft.com/office/drawing/2014/main" id="{9B3F68AC-6E52-6225-F052-098251481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95" y="2520325"/>
            <a:ext cx="4649806" cy="3487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1548720"/>
            <a:ext cx="59832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Agents can see 3 pixel distance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Both items and the other agents can be seen by agents.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436560" y="6247440"/>
            <a:ext cx="1377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AB15E36-D510-4586-A334-1FA3C49D1C25}" type="datetime1">
              <a:rPr lang="hu-HU" sz="1200" b="0" strike="noStrike" spc="-1">
                <a:solidFill>
                  <a:srgbClr val="FFFFFF"/>
                </a:solidFill>
                <a:latin typeface="Calibri"/>
              </a:rPr>
              <a:t>2024. 09. 17.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4814640" y="624744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9531720" y="6257160"/>
            <a:ext cx="1821960" cy="356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3EE1F01-F531-4EF4-90A9-35E96707FB43}" type="slidenum">
              <a:rPr lang="hu-HU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1" name="TextShape 5"/>
          <p:cNvSpPr txBox="1"/>
          <p:nvPr/>
        </p:nvSpPr>
        <p:spPr>
          <a:xfrm>
            <a:off x="838080" y="365040"/>
            <a:ext cx="10515240" cy="1075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12851"/>
                </a:solidFill>
                <a:latin typeface="Open Sans"/>
                <a:ea typeface="Open Sans"/>
              </a:rPr>
              <a:t>Observation spaces</a:t>
            </a:r>
            <a:endParaRPr lang="hu-HU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CustomShape 6"/>
          <p:cNvSpPr/>
          <p:nvPr/>
        </p:nvSpPr>
        <p:spPr>
          <a:xfrm rot="19138800">
            <a:off x="7716240" y="2580480"/>
            <a:ext cx="287640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1548720"/>
            <a:ext cx="38494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Up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Down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Right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Left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Pick up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Drop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436560" y="6247440"/>
            <a:ext cx="1377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2EF52AE-C27C-4E31-A067-8626DACE7377}" type="datetime1">
              <a:rPr lang="hu-HU" sz="1200" b="0" strike="noStrike" spc="-1">
                <a:solidFill>
                  <a:srgbClr val="FFFFFF"/>
                </a:solidFill>
                <a:latin typeface="Calibri"/>
              </a:rPr>
              <a:t>2024. 09. 17.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4814640" y="624744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9531720" y="6257160"/>
            <a:ext cx="1821960" cy="356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93218FC-FA96-407A-B321-7F16454C5E32}" type="slidenum">
              <a:rPr lang="hu-HU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7" name="TextShape 5"/>
          <p:cNvSpPr txBox="1"/>
          <p:nvPr/>
        </p:nvSpPr>
        <p:spPr>
          <a:xfrm>
            <a:off x="838080" y="365040"/>
            <a:ext cx="10515240" cy="1075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12851"/>
                </a:solidFill>
                <a:latin typeface="Open Sans"/>
                <a:ea typeface="Open Sans"/>
              </a:rPr>
              <a:t>Action spaces</a:t>
            </a:r>
            <a:endParaRPr lang="hu-HU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CustomShape 6"/>
          <p:cNvSpPr/>
          <p:nvPr/>
        </p:nvSpPr>
        <p:spPr>
          <a:xfrm rot="19138800">
            <a:off x="7716240" y="2580480"/>
            <a:ext cx="287640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1548720"/>
            <a:ext cx="6309972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6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Models</a:t>
            </a:r>
            <a:endParaRPr lang="hu-HU" sz="2800" b="0" strike="noStrike" spc="-1">
              <a:solidFill>
                <a:srgbClr val="012851"/>
              </a:solidFill>
              <a:latin typeface="Open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128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12851"/>
                </a:solidFill>
                <a:latin typeface="Open Sans"/>
              </a:rPr>
              <a:t>LSTM (couldn’t get it to work)</a:t>
            </a:r>
            <a:endParaRPr lang="hu-HU" sz="2400" b="0" strike="noStrike" spc="-1">
              <a:solidFill>
                <a:srgbClr val="012851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12851"/>
                </a:solidFill>
                <a:latin typeface="Open Sans"/>
                <a:ea typeface="Open Sans"/>
              </a:rPr>
              <a:t>Policies</a:t>
            </a:r>
            <a:endParaRPr lang="hu-HU" sz="2400" b="0" strike="noStrike" spc="-1">
              <a:solidFill>
                <a:srgbClr val="012851"/>
              </a:solidFill>
              <a:latin typeface="Open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128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12851"/>
                </a:solidFill>
                <a:latin typeface="Open Sans"/>
                <a:ea typeface="Open Sans"/>
              </a:rPr>
              <a:t>PPO</a:t>
            </a:r>
            <a:endParaRPr lang="hu-HU" sz="2400" b="0" strike="noStrike" spc="-1">
              <a:solidFill>
                <a:srgbClr val="012851"/>
              </a:solidFill>
              <a:latin typeface="Open Sans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12851"/>
              </a:buClr>
            </a:pPr>
            <a:endParaRPr lang="hu-HU" sz="24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436560" y="6247440"/>
            <a:ext cx="1377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EDC68C2-B893-4029-AA69-15B05382BF2E}" type="datetime1">
              <a:rPr lang="hu-HU" sz="1200" b="0" strike="noStrike" spc="-1">
                <a:solidFill>
                  <a:srgbClr val="FFFFFF"/>
                </a:solidFill>
                <a:latin typeface="Calibri"/>
              </a:rPr>
              <a:t>2024. 09. 17.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4814640" y="624744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9531720" y="6257160"/>
            <a:ext cx="1821960" cy="356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B33D663-7F7E-4305-9CFD-ADF5724E188F}" type="slidenum">
              <a:rPr lang="hu-HU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3" name="TextShape 5"/>
          <p:cNvSpPr txBox="1"/>
          <p:nvPr/>
        </p:nvSpPr>
        <p:spPr>
          <a:xfrm>
            <a:off x="838080" y="365040"/>
            <a:ext cx="10515240" cy="1075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12851"/>
                </a:solidFill>
                <a:latin typeface="Open Sans"/>
                <a:ea typeface="Open Sans"/>
              </a:rPr>
              <a:t>Models and Policies</a:t>
            </a:r>
            <a:endParaRPr lang="hu-HU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1548720"/>
            <a:ext cx="45896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12851"/>
                </a:solidFill>
                <a:latin typeface="Open Sans"/>
                <a:ea typeface="Open Sans"/>
              </a:rPr>
              <a:t>Positive</a:t>
            </a:r>
            <a:endParaRPr lang="hu-HU" sz="1400" b="0" strike="noStrike" spc="-1">
              <a:solidFill>
                <a:srgbClr val="012851"/>
              </a:solidFill>
              <a:latin typeface="Open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12851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12851"/>
                </a:solidFill>
                <a:latin typeface="Open Sans"/>
                <a:ea typeface="Open Sans"/>
              </a:rPr>
              <a:t>Being close to other items</a:t>
            </a:r>
            <a:endParaRPr lang="hu-HU" sz="1200" b="0" strike="noStrike" spc="-1">
              <a:solidFill>
                <a:srgbClr val="012851"/>
              </a:solidFill>
              <a:latin typeface="Open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12851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12851"/>
                </a:solidFill>
                <a:latin typeface="Open Sans"/>
                <a:ea typeface="Open Sans"/>
              </a:rPr>
              <a:t>Picking up</a:t>
            </a:r>
            <a:endParaRPr lang="hu-HU" sz="1200" b="0" strike="noStrike" spc="-1">
              <a:solidFill>
                <a:srgbClr val="012851"/>
              </a:solidFill>
              <a:latin typeface="Open Sans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12851"/>
                </a:solidFill>
                <a:latin typeface="Open Sans"/>
                <a:ea typeface="Open Sans"/>
              </a:rPr>
              <a:t>If there is </a:t>
            </a:r>
            <a:r>
              <a:rPr lang="en-US" sz="1200" spc="-1">
                <a:solidFill>
                  <a:srgbClr val="012851"/>
                </a:solidFill>
                <a:latin typeface="Open Sans"/>
                <a:ea typeface="Open Sans"/>
              </a:rPr>
              <a:t>no </a:t>
            </a:r>
            <a:r>
              <a:rPr lang="en-US" sz="1200" b="0" strike="noStrike" spc="-1">
                <a:solidFill>
                  <a:srgbClr val="012851"/>
                </a:solidFill>
                <a:latin typeface="Open Sans"/>
                <a:ea typeface="Open Sans"/>
              </a:rPr>
              <a:t>item being carried</a:t>
            </a:r>
            <a:endParaRPr lang="hu-HU" sz="1200" b="0" strike="noStrike" spc="-1">
              <a:solidFill>
                <a:srgbClr val="012851"/>
              </a:solidFill>
              <a:latin typeface="Open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12851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12851"/>
                </a:solidFill>
                <a:latin typeface="Open Sans"/>
                <a:ea typeface="Open Sans"/>
              </a:rPr>
              <a:t>Dropping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12851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12851"/>
                </a:solidFill>
                <a:latin typeface="Open Sans"/>
                <a:ea typeface="Open Sans"/>
              </a:rPr>
              <a:t>If carrying</a:t>
            </a:r>
            <a:endParaRPr lang="hu-HU" sz="1200" b="0" strike="noStrike" spc="-1">
              <a:solidFill>
                <a:srgbClr val="012851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12851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12851"/>
                </a:solidFill>
                <a:latin typeface="Open Sans"/>
                <a:ea typeface="Open Sans"/>
              </a:rPr>
              <a:t>Negative</a:t>
            </a:r>
            <a:endParaRPr lang="hu-HU" sz="1400" b="0" strike="noStrike" spc="-1">
              <a:solidFill>
                <a:srgbClr val="012851"/>
              </a:solidFill>
              <a:latin typeface="Open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12851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12851"/>
                </a:solidFill>
                <a:latin typeface="Open Sans"/>
                <a:ea typeface="Open Sans"/>
              </a:rPr>
              <a:t>Carrying items more</a:t>
            </a:r>
            <a:endParaRPr lang="hu-HU" sz="1200" b="0" strike="noStrike" spc="-1">
              <a:solidFill>
                <a:srgbClr val="012851"/>
              </a:solidFill>
              <a:latin typeface="Open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12851"/>
              </a:buClr>
              <a:buFont typeface="Arial"/>
              <a:buChar char="•"/>
            </a:pPr>
            <a:r>
              <a:rPr lang="en-US" sz="1200" spc="-1">
                <a:solidFill>
                  <a:srgbClr val="012851"/>
                </a:solidFill>
                <a:latin typeface="Open Sans"/>
              </a:rPr>
              <a:t>Picking up if already carrying an item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12851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12851"/>
                </a:solidFill>
                <a:latin typeface="Open Sans"/>
              </a:rPr>
              <a:t>Dropping if not carrying an item</a:t>
            </a:r>
            <a:endParaRPr lang="hu-HU" sz="1200" b="0" strike="noStrike" spc="-1">
              <a:solidFill>
                <a:srgbClr val="012851"/>
              </a:solidFill>
              <a:latin typeface="Open Sans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436560" y="6247440"/>
            <a:ext cx="1377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6ADB03A-722F-43A4-AA5D-862D7F09E21B}" type="datetime1">
              <a:rPr lang="hu-HU" sz="1200" b="0" strike="noStrike" spc="-1">
                <a:solidFill>
                  <a:srgbClr val="FFFFFF"/>
                </a:solidFill>
                <a:latin typeface="Calibri"/>
              </a:rPr>
              <a:t>2024. 09. 17.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4814640" y="624744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9531720" y="6257160"/>
            <a:ext cx="1821960" cy="356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B51DE91-F1E7-4944-BA62-0F2EE673CD35}" type="slidenum">
              <a:rPr lang="hu-HU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9" name="TextShape 5"/>
          <p:cNvSpPr txBox="1"/>
          <p:nvPr/>
        </p:nvSpPr>
        <p:spPr>
          <a:xfrm>
            <a:off x="838080" y="365040"/>
            <a:ext cx="10515240" cy="1075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12851"/>
                </a:solidFill>
                <a:latin typeface="Open Sans"/>
                <a:ea typeface="Open Sans"/>
              </a:rPr>
              <a:t>Rewards</a:t>
            </a:r>
            <a:endParaRPr lang="hu-HU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2"/>
          <p:cNvSpPr txBox="1"/>
          <p:nvPr/>
        </p:nvSpPr>
        <p:spPr>
          <a:xfrm>
            <a:off x="3436560" y="6247440"/>
            <a:ext cx="1377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2E8A854-37B4-4867-B3CC-A447126AF14F}" type="datetime1">
              <a:rPr lang="hu-HU" sz="1200" b="0" strike="noStrike" spc="-1">
                <a:solidFill>
                  <a:srgbClr val="FFFFFF"/>
                </a:solidFill>
                <a:latin typeface="Calibri"/>
              </a:rPr>
              <a:t>2024. 09. 17.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4814640" y="624744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2400" b="0" strike="noStrike" spc="-1">
                <a:latin typeface="Times New Roman"/>
              </a:rPr>
              <a:t>/</a:t>
            </a:r>
          </a:p>
        </p:txBody>
      </p:sp>
      <p:sp>
        <p:nvSpPr>
          <p:cNvPr id="166" name="TextShape 4"/>
          <p:cNvSpPr txBox="1"/>
          <p:nvPr/>
        </p:nvSpPr>
        <p:spPr>
          <a:xfrm>
            <a:off x="9531720" y="6257160"/>
            <a:ext cx="1821960" cy="356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E1EE736-7942-409D-A843-138F9E59AC9E}" type="slidenum">
              <a:rPr lang="hu-HU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838080" y="365040"/>
            <a:ext cx="10515240" cy="1075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12851"/>
                </a:solidFill>
                <a:latin typeface="Open Sans"/>
                <a:ea typeface="Open Sans"/>
              </a:rPr>
              <a:t>Training</a:t>
            </a:r>
            <a:endParaRPr lang="hu-HU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93CEA-2E23-A36C-98E4-99804D71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27" y="1660958"/>
            <a:ext cx="4418887" cy="3314165"/>
          </a:xfrm>
          <a:prstGeom prst="rect">
            <a:avLst/>
          </a:prstGeom>
        </p:spPr>
      </p:pic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506FC858-5422-7A55-418E-C7A264576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36" y="1771917"/>
            <a:ext cx="4418887" cy="3314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6D0BD-3107-57CE-3927-8EED0C6646EC}"/>
              </a:ext>
            </a:extLst>
          </p:cNvPr>
          <p:cNvSpPr txBox="1"/>
          <p:nvPr/>
        </p:nvSpPr>
        <p:spPr>
          <a:xfrm>
            <a:off x="4252152" y="4955614"/>
            <a:ext cx="368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Epochs: 50</a:t>
            </a:r>
          </a:p>
          <a:p>
            <a:pPr algn="ctr"/>
            <a:r>
              <a:rPr lang="en-US"/>
              <a:t>Episodes: 100</a:t>
            </a:r>
          </a:p>
          <a:p>
            <a:pPr algn="ctr"/>
            <a:r>
              <a:rPr lang="en-US"/>
              <a:t>Agents: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BF73-2B31-D5BE-69D1-3F48C9B7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</a:t>
            </a:r>
          </a:p>
        </p:txBody>
      </p:sp>
      <p:pic>
        <p:nvPicPr>
          <p:cNvPr id="4" name="my_awesome.gif">
            <a:hlinkClick r:id="" action="ppaction://media"/>
            <a:extLst>
              <a:ext uri="{FF2B5EF4-FFF2-40B4-BE49-F238E27FC236}">
                <a16:creationId xmlns:a16="http://schemas.microsoft.com/office/drawing/2014/main" id="{A8492673-B5ED-2D23-70E7-F996C279C98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70785" y="1548720"/>
            <a:ext cx="5771537" cy="432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E8C43DB781AF245935B660B6AB3A456" ma:contentTypeVersion="8" ma:contentTypeDescription="Új dokumentum létrehozása." ma:contentTypeScope="" ma:versionID="cf5bc1a942c794de9c470f24f760a6a4">
  <xsd:schema xmlns:xsd="http://www.w3.org/2001/XMLSchema" xmlns:xs="http://www.w3.org/2001/XMLSchema" xmlns:p="http://schemas.microsoft.com/office/2006/metadata/properties" xmlns:ns2="42eee0cc-f1c1-4533-a4d5-262d2e82bcbc" targetNamespace="http://schemas.microsoft.com/office/2006/metadata/properties" ma:root="true" ma:fieldsID="77ca7ef7e6fe54a4012c7480afea3d43" ns2:_="">
    <xsd:import namespace="42eee0cc-f1c1-4533-a4d5-262d2e82b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ee0cc-f1c1-4533-a4d5-262d2e82b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7A02AE-086F-4720-BFC4-1D2913B1929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4AEA52-CE0C-427F-AED1-C9E54D4286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1FCF77-13E0-4527-A06D-F1088F64E30A}">
  <ds:schemaRefs>
    <ds:schemaRef ds:uri="42eee0cc-f1c1-4533-a4d5-262d2e82bc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subject/>
  <dc:creator>Szilárd Kovács</dc:creator>
  <dc:description/>
  <cp:revision>1</cp:revision>
  <dcterms:created xsi:type="dcterms:W3CDTF">2022-01-03T10:33:56Z</dcterms:created>
  <dcterms:modified xsi:type="dcterms:W3CDTF">2024-09-17T13:35:17Z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0x0101003E8C43DB781AF245935B660B6AB3A456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ediaServiceImageTags">
    <vt:lpwstr/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13</vt:i4>
  </property>
</Properties>
</file>