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4"/>
  </p:sldMasterIdLst>
  <p:notesMasterIdLst>
    <p:notesMasterId r:id="rId63"/>
  </p:notesMasterIdLst>
  <p:handoutMasterIdLst>
    <p:handoutMasterId r:id="rId64"/>
  </p:handoutMasterIdLst>
  <p:sldIdLst>
    <p:sldId id="264" r:id="rId5"/>
    <p:sldId id="290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8" r:id="rId19"/>
    <p:sldId id="309" r:id="rId20"/>
    <p:sldId id="310" r:id="rId21"/>
    <p:sldId id="311" r:id="rId22"/>
    <p:sldId id="312" r:id="rId23"/>
    <p:sldId id="313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289" r:id="rId61"/>
    <p:sldId id="292" r:id="rId6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79" autoAdjust="0"/>
  </p:normalViewPr>
  <p:slideViewPr>
    <p:cSldViewPr showGuides="1">
      <p:cViewPr varScale="1">
        <p:scale>
          <a:sx n="108" d="100"/>
          <a:sy n="108" d="100"/>
        </p:scale>
        <p:origin x="71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11/23/2019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68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70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1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11/23/2019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6.png"/><Relationship Id="rId7" Type="http://schemas.openxmlformats.org/officeDocument/2006/relationships/image" Target="../media/image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4" y="990600"/>
            <a:ext cx="7764913" cy="1243670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Weighted Majority DWM</a:t>
            </a:r>
            <a:endParaRPr lang="en-US" sz="4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B6D8635-E581-41E7-97DA-9357AF8E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612" y="2743200"/>
            <a:ext cx="7764913" cy="25908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Abdullah Al Zoabi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Eötvös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Loránd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University,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Budapest, Hungary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2019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STAGGER Concept – Using Ordinary Classifier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with one ordinary classifier: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the stream into training (80%) and testing (20%).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 two testing samples from each ten elements in the stream. 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683086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5400000">
            <a:off x="3091314" y="4181187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5400000">
                <a:off x="2242366" y="5278235"/>
                <a:ext cx="11701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242366" y="5278235"/>
                <a:ext cx="11701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563" r="-40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 rot="5400000">
                <a:off x="2888777" y="5242168"/>
                <a:ext cx="109805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88777" y="5242168"/>
                <a:ext cx="109805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0769" t="-1657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 rot="5400000">
            <a:off x="7037263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644015" y="4181187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 rot="5400000">
                <a:off x="6795067" y="5278235"/>
                <a:ext cx="11701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95067" y="5278235"/>
                <a:ext cx="11701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563" r="-40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 rot="5400000">
                <a:off x="7441478" y="5242168"/>
                <a:ext cx="109805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1478" y="5242168"/>
                <a:ext cx="1098058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36000" t="-1657" r="-4000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69616" y="4188284"/>
                <a:ext cx="324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……………………………………..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616" y="4188284"/>
                <a:ext cx="3249394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– Using Ordinary Classifier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 with one ordinary classifier: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Split the stream into training (80%) and testing (20%).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 two testing samples from each ten elements in the stream.  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using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ayes classifier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60%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using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Logistic Regression classifier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683086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603704" y="4194348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3328237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147156" y="3952690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5400000">
            <a:off x="4995504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5821459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7213953" y="4193733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6797728" y="4193732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6405493" y="4193732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50187" y="4873773"/>
                <a:ext cx="188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87" y="4873773"/>
                <a:ext cx="18803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71" t="-2222" r="-19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02795" y="4873772"/>
                <a:ext cx="1748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95" y="4873772"/>
                <a:ext cx="17488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833" t="-2222" r="-243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1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base learner/expert: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on the coming 10 samples before including it in the training.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process every 10 samples.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821585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4093933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3309499" y="4094952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5400000">
                <a:off x="2207100" y="5407959"/>
                <a:ext cx="12407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207100" y="5407959"/>
                <a:ext cx="1240724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961" r="-400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5400000">
                <a:off x="3068104" y="5356469"/>
                <a:ext cx="11685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68104" y="5356469"/>
                <a:ext cx="1168590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6000" t="-15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base learner/expert: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on the coming 10 samples before including it in the training.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process every 10 samples.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821585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4093933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3309499" y="4094952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2650840">
                <a:off x="4257553" y="6085601"/>
                <a:ext cx="11685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0840">
                <a:off x="4257553" y="6085601"/>
                <a:ext cx="1168590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923" t="-658" r="-2564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2760556">
                <a:off x="2430023" y="6074850"/>
                <a:ext cx="12407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0556">
                <a:off x="2430023" y="6074850"/>
                <a:ext cx="1240724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1863" t="-606" r="-2484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 rot="5400000">
            <a:off x="2897540" y="4469190"/>
            <a:ext cx="685800" cy="156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4139372" y="4881149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……………………………………..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Run the algorithm 3 times and take the average,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063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/>
                  <a:t>f</a:t>
                </a:r>
                <a:endParaRPr lang="en-US" dirty="0"/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90%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1.18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0.0017 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38400"/>
            <a:ext cx="10058400" cy="24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Run the algorithm 3 times and take the average,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=2, 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006600"/>
            <a:ext cx="9029318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4368800"/>
            <a:ext cx="9034272" cy="21448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6436" y="2726859"/>
                <a:ext cx="2229778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:90%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:0.007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𝐸𝑥𝑝𝑒𝑟𝑡𝑠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:1.5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6" y="2726859"/>
                <a:ext cx="2229778" cy="19389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1904" y="4851689"/>
                <a:ext cx="2274662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:0.008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𝐸𝑥𝑝𝑒𝑟𝑡𝑠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:1.7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4" y="4851689"/>
                <a:ext cx="2274662" cy="19389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synchronize between the accuracy drop and the expert raise decreases by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Thus, the mean number of experts increases by increasing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total accuracy drops after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exceeds a certain number.</a:t>
                </a: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LR-DWM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Logistic Regression as base classifier,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88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2.5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86581"/>
            <a:ext cx="10058400" cy="25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LR-DWM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Logistic Regression as base classifier,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88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2.8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72096"/>
            <a:ext cx="10058400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LR-DWM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Logistic Regression as base classifier,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1.45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381961"/>
            <a:ext cx="10058400" cy="26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Drift or sudden change in data stream makes it hard for the ordinary machine learning algorithms to  work.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ew methods that could work with the concept drift should be proposed to handle the drift and adapt with the changing environment.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 Majority (DWM) is a model management technique to detect and handle the concept drift in a data stream.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Using LR-DWM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general the NB gives better results.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Less synchronize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between the accuracy drop and the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experts raise comparing with the NB base learner (LR generalize more).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LR fits the data better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large.</a:t>
                </a: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8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Using LR and NB-DWM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NB and LR randomly,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1.18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08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9800"/>
            <a:ext cx="10058400" cy="25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Using LR and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NB-DWM (Cont.)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NB and LR randomly,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9.6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2.6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133600"/>
            <a:ext cx="10058400" cy="26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STAGGER Concept Using LR and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NB-DWM (Cont.)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NB and LR randomly,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9.6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1.54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09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133600"/>
            <a:ext cx="10058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388077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50000 samples.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 float attributes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∈(0,  10)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irrelative feature.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 concepts, 12500 samples each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≤7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3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9.5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3880773"/>
              </a:xfrm>
              <a:blipFill rotWithShape="0">
                <a:blip r:embed="rId2"/>
                <a:stretch>
                  <a:fillRect l="-226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(Cont.)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388077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 the size to 16000 for faster experiments.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16000 samples.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 float attributes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∈(0,  10)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irrelative feature.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 concepts, 4000 samples each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≤7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3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9.5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3880773"/>
              </a:xfrm>
              <a:blipFill rotWithShape="0">
                <a:blip r:embed="rId2"/>
                <a:stretch>
                  <a:fillRect l="-226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SEA Concept (Cont.)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pPr marL="457063" lvl="1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41612" y="2006600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88951" y="2004381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65251" y="2004381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13412" y="2001050"/>
            <a:ext cx="685800" cy="4114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08953" y="163171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53" y="1631718"/>
                <a:ext cx="76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54207" y="163171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07" y="1631718"/>
                <a:ext cx="762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18011" y="163171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11" y="1631718"/>
                <a:ext cx="7620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675312" y="1631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78569" y="2987434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88007" y="405845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8007" y="50292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44593" y="2630265"/>
                <a:ext cx="111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=4000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593" y="2630265"/>
                <a:ext cx="111322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41264" y="3608703"/>
                <a:ext cx="116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=8000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64" y="3608703"/>
                <a:ext cx="11676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526418" y="4587141"/>
                <a:ext cx="1247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=12000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18" y="4587141"/>
                <a:ext cx="124774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437312" y="2307100"/>
                <a:ext cx="4230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≤7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2" y="2307100"/>
                <a:ext cx="423014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443058" y="3347267"/>
                <a:ext cx="4224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8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8" y="3347267"/>
                <a:ext cx="422439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453044" y="5365461"/>
                <a:ext cx="466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9.5, 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44" y="5365461"/>
                <a:ext cx="466656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978569" y="611585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490667" y="4387434"/>
                <a:ext cx="4176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9, 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67" y="4387434"/>
                <a:ext cx="417678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564518" y="5706725"/>
                <a:ext cx="1247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=16000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18" y="5706725"/>
                <a:ext cx="124774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8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– Using Ordinary Classifier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with one ordinary classifier: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the stream into training (80%) and testing (20%).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 20 testing samples from each 100 elements in the stream. 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683086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5400000">
            <a:off x="3091314" y="4181187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5400000">
                <a:off x="2192673" y="5278235"/>
                <a:ext cx="12695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80  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92673" y="5278235"/>
                <a:ext cx="1269578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435" r="-4000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 rot="5400000">
                <a:off x="2839084" y="5242168"/>
                <a:ext cx="119744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39084" y="5242168"/>
                <a:ext cx="1197444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0769" t="-1523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 rot="5400000">
            <a:off x="7037263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644015" y="4181187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 rot="5400000">
                <a:off x="6745374" y="5278235"/>
                <a:ext cx="12695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80  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45374" y="5278235"/>
                <a:ext cx="1269578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435" r="-4000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 rot="5400000">
                <a:off x="7391785" y="5242168"/>
                <a:ext cx="119744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91785" y="5242168"/>
                <a:ext cx="1197444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36000" t="-1523" r="-4000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69616" y="4188284"/>
                <a:ext cx="324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……………………………………..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616" y="4188284"/>
                <a:ext cx="3249394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– Using Ordinary Classifier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 with one ordinary classifier: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Split the stream into training (80%) and testing (20%).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 20 testing samples from each 100 elements in the stream.  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using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ayes classifier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1.7 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using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Logistic Regression classifier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3.5 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683086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603704" y="4194348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3328237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147156" y="3952690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5400000">
            <a:off x="4995504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5821459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7213953" y="4193733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6797728" y="4193732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6405493" y="4193732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50187" y="4873773"/>
                <a:ext cx="188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87" y="4873773"/>
                <a:ext cx="18803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71" t="-2222" r="-19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02795" y="4873772"/>
                <a:ext cx="1748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95" y="4873772"/>
                <a:ext cx="17488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833" t="-2222" r="-243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2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NB-DWM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base learner/expert: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on the coming 100 samples before including it in the training.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process every 100 samples.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821585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4093933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3309499" y="4094952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5400000">
                <a:off x="2157407" y="5507058"/>
                <a:ext cx="13401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57407" y="5507058"/>
                <a:ext cx="1340110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364" r="-4000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5400000">
                <a:off x="3032838" y="5451689"/>
                <a:ext cx="12391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32838" y="5451689"/>
                <a:ext cx="1239122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6000" t="-147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ordinary machine learning algorithms are supposed to be working in a stationary environment i.e. the coming data are generated according to a stationary probability distribution.   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this assumption fails due to a change in the concept then the algorithms will fail as well.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34" y="3733800"/>
            <a:ext cx="2733675" cy="2190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0585" y="6093041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Sudden Change in Data Stream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5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base learner/expert: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on the coming 100 samples before including it in the training.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process every 100 samples.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821585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4093933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3309499" y="4094952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2650840">
                <a:off x="4222287" y="6085601"/>
                <a:ext cx="12391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0840">
                <a:off x="4222287" y="6085601"/>
                <a:ext cx="123912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829" t="-625" r="-3049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2760556">
                <a:off x="2380330" y="6074850"/>
                <a:ext cx="13401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0556">
                <a:off x="2380330" y="6074850"/>
                <a:ext cx="1340110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581" r="-1744" b="-5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 rot="5400000">
            <a:off x="2897540" y="4469190"/>
            <a:ext cx="685800" cy="156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4139372" y="4881149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……………………………………..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1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Bayes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10.7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2.4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3" y="2569562"/>
            <a:ext cx="10058400" cy="25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Bayes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.8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.7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609818"/>
            <a:ext cx="10058400" cy="24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Bayes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600253"/>
            <a:ext cx="10058400" cy="24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Bayes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.7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.7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49835"/>
            <a:ext cx="10058400" cy="25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best accuracy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94 %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not so much improvement from the ordinary classifier.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two curves are not </a:t>
                </a:r>
                <a:r>
                  <a:rPr lang="en-US" dirty="0"/>
                  <a:t>suitable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drift points are not clear.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does not change the accuracy.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experts exceeds 30 sometimes since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</a:t>
                </a:r>
                <a:r>
                  <a:rPr lang="en-US" dirty="0" smtClean="0"/>
                  <a:t>suitable.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Logistic Regression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6.9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" y="2563237"/>
            <a:ext cx="10058400" cy="25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Logistic Regression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6.6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.9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14505"/>
            <a:ext cx="10058400" cy="26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Logistic Regression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.9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.9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" y="2561753"/>
            <a:ext cx="10058400" cy="25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Huge improvement in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comparing with the ordinary classifier.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two curves are </a:t>
                </a:r>
                <a:r>
                  <a:rPr lang="en-US" dirty="0" smtClean="0"/>
                  <a:t>suitable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drift points are  clear.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does not change the accuracy.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experts stay in a small range since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dirty="0" smtClean="0"/>
                  <a:t>suitable.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objective is to adapt the ordinary machine learning algorithms to fit the sudden changes in the data and handle the drift.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many techniques: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Management.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Management.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 Methods.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Adaption Methods.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The Model management methods maintain a number of separate models in the memory in order to adapt the changes, and here where the DMW belongs.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 and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NB and LR randomly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.5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52828"/>
            <a:ext cx="10058400" cy="2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 and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NB and LR randomly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3.5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68997"/>
            <a:ext cx="10058400" cy="25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 and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NB and LR randomly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3.05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609628"/>
            <a:ext cx="10058400" cy="24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 Concept Using LR and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Outcomes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so much difference comparing with the NB base classifier.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Generated Concept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388077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6000 samples.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float attributes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∈(0,  10)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concepts, 2000 samples each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&gt;50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&lt;50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Concept 3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&gt;50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3880773"/>
              </a:xfrm>
              <a:blipFill rotWithShape="0">
                <a:blip r:embed="rId2"/>
                <a:stretch>
                  <a:fillRect l="-226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 (Cont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pPr marL="457063" lvl="1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41612" y="2006600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88951" y="2004381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06707" y="2001050"/>
            <a:ext cx="685800" cy="4114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08953" y="163171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53" y="1631718"/>
                <a:ext cx="76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54207" y="163171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07" y="1631718"/>
                <a:ext cx="762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68607" y="1650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01607" y="32004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01607" y="44958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54489" y="2754769"/>
                <a:ext cx="111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=2000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9" y="2754769"/>
                <a:ext cx="11132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96807" y="4133235"/>
                <a:ext cx="1247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=4000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07" y="4133235"/>
                <a:ext cx="12477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70511" y="2735018"/>
                <a:ext cx="4230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&gt;50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11" y="2735018"/>
                <a:ext cx="423014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70140" y="5604227"/>
                <a:ext cx="466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50, 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40" y="5604227"/>
                <a:ext cx="466656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978569" y="611585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474461" y="4050239"/>
                <a:ext cx="4099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&lt;50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61" y="4050239"/>
                <a:ext cx="40995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564518" y="5706725"/>
                <a:ext cx="1247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=6000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18" y="5706725"/>
                <a:ext cx="124774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7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(Cont.)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with one ordinary classifier: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the stream into training (80%) and testing (20%).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 20 testing samples from each 100 elements in the stream. 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683086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5400000">
            <a:off x="3091314" y="4181187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5400000">
                <a:off x="2192673" y="5278235"/>
                <a:ext cx="12695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80  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92673" y="5278235"/>
                <a:ext cx="1269578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435" r="-4000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 rot="5400000">
                <a:off x="2839084" y="5242168"/>
                <a:ext cx="119744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39084" y="5242168"/>
                <a:ext cx="1197444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0769" t="-1523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 rot="5400000">
            <a:off x="7037263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644015" y="4181187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 rot="5400000">
                <a:off x="6745374" y="5278235"/>
                <a:ext cx="12695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80  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45374" y="5278235"/>
                <a:ext cx="1269578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435" r="-4000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 rot="5400000">
                <a:off x="7391785" y="5242168"/>
                <a:ext cx="119744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91785" y="5242168"/>
                <a:ext cx="1197444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36000" t="-1523" r="-4000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69616" y="4188284"/>
                <a:ext cx="324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……………………………………..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616" y="4188284"/>
                <a:ext cx="3249394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3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 with one ordinary classifier: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Split the stream into training (80%) and testing (20%).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 20 testing samples from each 100 elements in the stream.  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using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ayes classifier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using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Logistic Regression classifier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683086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3955434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603704" y="4194348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3328237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147156" y="3952690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5400000">
            <a:off x="4995504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5821459" y="3952691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7213953" y="4193733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6797728" y="4193732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6405493" y="4193732"/>
            <a:ext cx="685800" cy="2911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50187" y="4873773"/>
                <a:ext cx="188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87" y="4873773"/>
                <a:ext cx="18803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71" t="-2222" r="-194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02795" y="4873772"/>
                <a:ext cx="1748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95" y="4873772"/>
                <a:ext cx="17488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833" t="-2222" r="-243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base learner/expert: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on the coming 100 samples before including it in the training.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process every 100 samples.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821585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4093933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3309499" y="4094952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5400000">
                <a:off x="2157407" y="5507058"/>
                <a:ext cx="13401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57407" y="5507058"/>
                <a:ext cx="1340110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36000" t="-1364" r="-4000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5400000">
                <a:off x="3032838" y="5451689"/>
                <a:ext cx="12391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32838" y="5451689"/>
                <a:ext cx="1239122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6000" t="-147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02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base learner/expert: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on the coming 100 samples before including it in the training.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process every 100 samples.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821585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4093933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3309499" y="4094952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2650840">
                <a:off x="4222287" y="6085601"/>
                <a:ext cx="12391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0840">
                <a:off x="4222287" y="6085601"/>
                <a:ext cx="123912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829" t="-625" r="-3049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2760556">
                <a:off x="2380330" y="6074850"/>
                <a:ext cx="13401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0556">
                <a:off x="2380330" y="6074850"/>
                <a:ext cx="1340110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581" r="-1744" b="-5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 rot="5400000">
            <a:off x="2897540" y="4469190"/>
            <a:ext cx="685800" cy="156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4139372" y="4881149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……………………………………..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DWM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an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 Method for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the concept drift.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maintains separate number of base learners/experts at the same time.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dynamically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adds and removes experts in response to local and global performance.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expert has a weight, every time an expert makes a mistake the algorithm decays its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till it’s removed.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time – or within a period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global algorithm makes a mistake it adds a new expert.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global prediction is given based on the voting of the experts.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base learner/expert: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on the coming 100 samples before including it in the training.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process every 100 samples.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4947885" y="821585"/>
            <a:ext cx="6858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𝑆𝑡𝑟𝑒𝑎𝑚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77" y="3402086"/>
                <a:ext cx="139621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20" r="-34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 rot="5400000">
            <a:off x="2484562" y="4093933"/>
            <a:ext cx="685800" cy="74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3309499" y="4094952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2650840">
                <a:off x="4222287" y="6085601"/>
                <a:ext cx="12391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0840">
                <a:off x="4222287" y="6085601"/>
                <a:ext cx="123912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829" t="-625" r="-3049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2760556">
                <a:off x="2380330" y="6074850"/>
                <a:ext cx="13401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0556">
                <a:off x="2380330" y="6074850"/>
                <a:ext cx="1340110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581" r="-1744" b="-5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 rot="5400000">
            <a:off x="2897540" y="4469190"/>
            <a:ext cx="685800" cy="156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4139372" y="4881149"/>
            <a:ext cx="685800" cy="7406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……………………………………..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91" y="5088785"/>
                <a:ext cx="3249394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Bayes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15.8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" y="2653249"/>
            <a:ext cx="10058400" cy="23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8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Bayes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13.3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.18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712607"/>
            <a:ext cx="10058400" cy="22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7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NB-DWM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Naive Bayes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base learner/expert.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take the average of 3 runs :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 Number of Experts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.2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One Pass Time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.6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608656"/>
            <a:ext cx="10058400" cy="24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Generated Concept Using NB-DWM (Cont.)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Huge improvement in the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accuracy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comparing with the ordinary classifier.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two curves are </a:t>
                </a:r>
                <a:r>
                  <a:rPr lang="en-US" dirty="0" smtClean="0"/>
                  <a:t>suitable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drift points are  clear.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does not change the accuracy so much.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BFD27979-805A-4B4B-946D-AB44BEAC7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" y="1600200"/>
                <a:ext cx="8077199" cy="5105400"/>
              </a:xfrm>
              <a:blipFill rotWithShape="0">
                <a:blip r:embed="rId2"/>
                <a:stretch>
                  <a:fillRect l="-226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DWM could detect and handle the concept drift.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base learner and P are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depend on the nature of the concept.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51054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Kolter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Z. and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Maloof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Dynamic Weighted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Majority: An Ensemble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for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Drifting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Concepts, 2007.</a:t>
            </a: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Gama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J.,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Discovery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Data Streams.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F37EA8-E346-44D3-9BCA-9003A76D1BAA}"/>
              </a:ext>
            </a:extLst>
          </p:cNvPr>
          <p:cNvSpPr/>
          <p:nvPr/>
        </p:nvSpPr>
        <p:spPr>
          <a:xfrm>
            <a:off x="2208212" y="2644170"/>
            <a:ext cx="7558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  <a:latin typeface="Blackadder ITC" panose="04020505051007020D02" pitchFamily="82" charset="0"/>
              </a:rPr>
              <a:t>Questions ?</a:t>
            </a:r>
            <a:endParaRPr lang="en-US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F37EA8-E346-44D3-9BCA-9003A76D1BAA}"/>
              </a:ext>
            </a:extLst>
          </p:cNvPr>
          <p:cNvSpPr/>
          <p:nvPr/>
        </p:nvSpPr>
        <p:spPr>
          <a:xfrm>
            <a:off x="2208212" y="2644170"/>
            <a:ext cx="7558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  <a:latin typeface="Blackadder ITC" panose="04020505051007020D02" pitchFamily="82" charset="0"/>
              </a:rPr>
              <a:t>Thank You </a:t>
            </a:r>
            <a:r>
              <a:rPr lang="en-US" sz="9600" dirty="0">
                <a:solidFill>
                  <a:schemeClr val="accent1"/>
                </a:solidFill>
                <a:latin typeface="Blackadder ITC" panose="04020505051007020D02" pitchFamily="82" charset="0"/>
                <a:sym typeface="Wingdings" panose="05000000000000000000" pitchFamily="2" charset="2"/>
              </a:rPr>
              <a:t></a:t>
            </a:r>
            <a:endParaRPr lang="en-US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DWM (Cont.)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194170"/>
            <a:ext cx="38748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STAGGER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 Concept.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Concept.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STAGGER Concept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 samples.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attributes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= { blue, green, red}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= {small, medium, large}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 = {triangle, circle, rectangle}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concepts, 40 samples each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1 : color is red and size is small.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color is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or shape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circle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is medium or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STAGGER Concept (Cont.)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FD27979-805A-4B4B-946D-AB44BEAC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00200"/>
            <a:ext cx="8077199" cy="3880773"/>
          </a:xfrm>
        </p:spPr>
        <p:txBody>
          <a:bodyPr/>
          <a:lstStyle/>
          <a:p>
            <a:pPr marL="457063" lvl="1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9EE1EC-0CF3-44EA-8406-9B48EE9C5C3D}"/>
              </a:ext>
            </a:extLst>
          </p:cNvPr>
          <p:cNvSpPr txBox="1">
            <a:spLocks/>
          </p:cNvSpPr>
          <p:nvPr/>
        </p:nvSpPr>
        <p:spPr>
          <a:xfrm>
            <a:off x="677158" y="1676400"/>
            <a:ext cx="922725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41612" y="2006600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88951" y="2004381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65251" y="2004381"/>
            <a:ext cx="685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13412" y="2001050"/>
            <a:ext cx="685800" cy="4114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08953" y="1631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4207" y="1631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8011" y="1631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5312" y="1631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57245" y="32766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78655" y="45720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8655" y="611585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57244" y="2881868"/>
                <a:ext cx="86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44" y="2881868"/>
                <a:ext cx="8605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901739" y="4140438"/>
                <a:ext cx="86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39" y="4140438"/>
                <a:ext cx="8605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819578" y="5708134"/>
                <a:ext cx="102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=120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578" y="5708134"/>
                <a:ext cx="10248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437312" y="2548600"/>
                <a:ext cx="3451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𝑠𝑚𝑎𝑙𝑙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2" y="2548600"/>
                <a:ext cx="3451367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438031" y="3843999"/>
                <a:ext cx="3451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𝑔𝑟𝑒𝑒𝑛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𝑠h𝑎𝑝𝑒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𝑐𝑖𝑟𝑐𝑙𝑒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031" y="3843999"/>
                <a:ext cx="3451367" cy="646331"/>
              </a:xfrm>
              <a:prstGeom prst="rect">
                <a:avLst/>
              </a:prstGeom>
              <a:blipFill rotWithShape="0"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399212" y="5444119"/>
                <a:ext cx="3451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𝐿𝑎𝑏𝑒𝑙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𝑚𝑒𝑑𝑢𝑖𝑚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𝑜𝑟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large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otherviews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212" y="5444119"/>
                <a:ext cx="3451367" cy="646331"/>
              </a:xfrm>
              <a:prstGeom prst="rect">
                <a:avLst/>
              </a:prstGeom>
              <a:blipFill rotWithShape="0"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97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5136</TotalTime>
  <Words>2432</Words>
  <Application>Microsoft Office PowerPoint</Application>
  <PresentationFormat>Custom</PresentationFormat>
  <Paragraphs>748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Blackadder ITC</vt:lpstr>
      <vt:lpstr>Calibri</vt:lpstr>
      <vt:lpstr>Cambria Math</vt:lpstr>
      <vt:lpstr>Century Gothic</vt:lpstr>
      <vt:lpstr>Trebuchet MS</vt:lpstr>
      <vt:lpstr>Wingdings</vt:lpstr>
      <vt:lpstr>Wingdings 3</vt:lpstr>
      <vt:lpstr>Facet</vt:lpstr>
      <vt:lpstr>Dynamic Weighted Majority DWM</vt:lpstr>
      <vt:lpstr>Introduction </vt:lpstr>
      <vt:lpstr>Problem</vt:lpstr>
      <vt:lpstr>Objective</vt:lpstr>
      <vt:lpstr>DWM</vt:lpstr>
      <vt:lpstr>DWM (Cont.)</vt:lpstr>
      <vt:lpstr>Experiments</vt:lpstr>
      <vt:lpstr>STAGGER Concept</vt:lpstr>
      <vt:lpstr>STAGGER Concept (Cont.)</vt:lpstr>
      <vt:lpstr>STAGGER Concept – Using Ordinary Classifier </vt:lpstr>
      <vt:lpstr>STAGGER Concept – Using Ordinary Classifier (Cont.)</vt:lpstr>
      <vt:lpstr>STAGGER Concept Using NB-DWM</vt:lpstr>
      <vt:lpstr>STAGGER Concept Using NB-DWM</vt:lpstr>
      <vt:lpstr>STAGGER Concept Using NB-DWM (Cont.)</vt:lpstr>
      <vt:lpstr>STAGGER Concept Using NB-DWM (Cont.)</vt:lpstr>
      <vt:lpstr>STAGGER Concept Using NB-DWM (Cont.)</vt:lpstr>
      <vt:lpstr>STAGGER Concept Using LR-DWM</vt:lpstr>
      <vt:lpstr>STAGGER Concept Using LR-DWM (Cont.)</vt:lpstr>
      <vt:lpstr>STAGGER Concept Using LR-DWM (Cont.)</vt:lpstr>
      <vt:lpstr>STAGGER Concept Using LR-DWM (Cont.)</vt:lpstr>
      <vt:lpstr>STAGGER Concept Using LR and NB-DWM</vt:lpstr>
      <vt:lpstr>STAGGER Concept Using LR and NB-DWM (Cont.)</vt:lpstr>
      <vt:lpstr>STAGGER Concept Using LR and NB-DWM (Cont.)</vt:lpstr>
      <vt:lpstr>SEA Concept</vt:lpstr>
      <vt:lpstr>SEA Concept (Cont.)</vt:lpstr>
      <vt:lpstr>SEA Concept (Cont.)</vt:lpstr>
      <vt:lpstr>SEA Concept – Using Ordinary Classifier </vt:lpstr>
      <vt:lpstr>SEA Concept – Using Ordinary Classifier (Cont.)</vt:lpstr>
      <vt:lpstr>SEA Concept Using NB-DWM</vt:lpstr>
      <vt:lpstr>SEA Concept Using NB-DWM (Cont.)</vt:lpstr>
      <vt:lpstr>SEA Concept Using NB-DWM (Cont.)</vt:lpstr>
      <vt:lpstr>SEA Concept Using NB-DWM (Cont.)</vt:lpstr>
      <vt:lpstr>SEA Concept Using NB-DWM (Cont.)</vt:lpstr>
      <vt:lpstr>SEA Concept Using NB-DWM (Cont.)</vt:lpstr>
      <vt:lpstr>SEA Concept Using NB-DWM (Cont.)</vt:lpstr>
      <vt:lpstr>SEA Concept Using LR-DWM (Cont.)</vt:lpstr>
      <vt:lpstr>SEA Concept Using LR-DWM (Cont.)</vt:lpstr>
      <vt:lpstr>SEA Concept Using LR-DWM (Cont.)</vt:lpstr>
      <vt:lpstr>SEA Concept Using LR-DWM (Cont.)</vt:lpstr>
      <vt:lpstr>SEA Concept Using LR and NB-DWM (Cont.)</vt:lpstr>
      <vt:lpstr>SEA Concept Using LR and NB-DWM (Cont.)</vt:lpstr>
      <vt:lpstr>SEA Concept Using LR and NB-DWM (Cont.)</vt:lpstr>
      <vt:lpstr>SEA Concept Using LR and NB-DWM (Cont.)</vt:lpstr>
      <vt:lpstr>Generated Concept</vt:lpstr>
      <vt:lpstr>Generated Concept (Cont.)</vt:lpstr>
      <vt:lpstr>Generated Concept (Cont.)</vt:lpstr>
      <vt:lpstr>Generated Concept (Cont.)</vt:lpstr>
      <vt:lpstr>Generated Concept (Cont.)</vt:lpstr>
      <vt:lpstr>Generated Concept (Cont.)</vt:lpstr>
      <vt:lpstr>Generated Concept Using NB-DWM</vt:lpstr>
      <vt:lpstr>Generated Concept Using NB-DWM (Cont.)</vt:lpstr>
      <vt:lpstr>Generated Concept Using NB-DWM (Cont.)</vt:lpstr>
      <vt:lpstr>Generated Concept Using NB-DWM (Cont.)</vt:lpstr>
      <vt:lpstr>Generated Concept Using NB-DWM (Cont.)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Memorize Helper</dc:title>
  <dc:creator>Hristina Gulabovska</dc:creator>
  <cp:lastModifiedBy>Abdullah Al Zoabi</cp:lastModifiedBy>
  <cp:revision>361</cp:revision>
  <dcterms:created xsi:type="dcterms:W3CDTF">2018-12-03T20:16:42Z</dcterms:created>
  <dcterms:modified xsi:type="dcterms:W3CDTF">2019-11-24T16:47:18Z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