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22"/>
  </p:notesMasterIdLst>
  <p:sldIdLst>
    <p:sldId id="256" r:id="rId2"/>
    <p:sldId id="257" r:id="rId3"/>
    <p:sldId id="258" r:id="rId4"/>
    <p:sldId id="259" r:id="rId5"/>
    <p:sldId id="260" r:id="rId6"/>
    <p:sldId id="261" r:id="rId7"/>
    <p:sldId id="264" r:id="rId8"/>
    <p:sldId id="263" r:id="rId9"/>
    <p:sldId id="265" r:id="rId10"/>
    <p:sldId id="266" r:id="rId11"/>
    <p:sldId id="267" r:id="rId12"/>
    <p:sldId id="268" r:id="rId13"/>
    <p:sldId id="269" r:id="rId14"/>
    <p:sldId id="270" r:id="rId15"/>
    <p:sldId id="272" r:id="rId16"/>
    <p:sldId id="273" r:id="rId17"/>
    <p:sldId id="274" r:id="rId18"/>
    <p:sldId id="271"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1800" autoAdjust="0"/>
  </p:normalViewPr>
  <p:slideViewPr>
    <p:cSldViewPr snapToGrid="0">
      <p:cViewPr>
        <p:scale>
          <a:sx n="66" d="100"/>
          <a:sy n="66" d="100"/>
        </p:scale>
        <p:origin x="9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AD362F-399F-4E3C-B1E2-29939BE7960B}" type="datetimeFigureOut">
              <a:rPr lang="en-US" smtClean="0"/>
              <a:t>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A88AD2-21DA-43CF-B396-FCE65933A14C}" type="slidenum">
              <a:rPr lang="en-US" smtClean="0"/>
              <a:t>‹#›</a:t>
            </a:fld>
            <a:endParaRPr lang="en-US"/>
          </a:p>
        </p:txBody>
      </p:sp>
    </p:spTree>
    <p:extLst>
      <p:ext uri="{BB962C8B-B14F-4D97-AF65-F5344CB8AC3E}">
        <p14:creationId xmlns:p14="http://schemas.microsoft.com/office/powerpoint/2010/main" val="3727826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l.acm.org/inst_page.cfm?id=60024291"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dl.acm.org/inst_page.cfm?id=60019578"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2011 , </a:t>
            </a:r>
            <a:br>
              <a:rPr lang="en-US" dirty="0"/>
            </a:br>
            <a:r>
              <a:rPr lang="en-US" dirty="0">
                <a:hlinkClick r:id="rId3" tooltip="Institutional Profile Page"/>
              </a:rPr>
              <a:t>SIM University, Singapore</a:t>
            </a:r>
            <a:endParaRPr lang="en-US" dirty="0"/>
          </a:p>
          <a:p>
            <a:r>
              <a:rPr lang="en-US" dirty="0">
                <a:hlinkClick r:id="rId4" tooltip="Institutional Profile Page"/>
              </a:rPr>
              <a:t>Monash University, Australia</a:t>
            </a:r>
            <a:endParaRPr lang="en-US" dirty="0"/>
          </a:p>
        </p:txBody>
      </p:sp>
      <p:sp>
        <p:nvSpPr>
          <p:cNvPr id="4" name="Slide Number Placeholder 3"/>
          <p:cNvSpPr>
            <a:spLocks noGrp="1"/>
          </p:cNvSpPr>
          <p:nvPr>
            <p:ph type="sldNum" sz="quarter" idx="5"/>
          </p:nvPr>
        </p:nvSpPr>
        <p:spPr/>
        <p:txBody>
          <a:bodyPr/>
          <a:lstStyle/>
          <a:p>
            <a:fld id="{86A88AD2-21DA-43CF-B396-FCE65933A14C}" type="slidenum">
              <a:rPr lang="en-US" smtClean="0"/>
              <a:t>1</a:t>
            </a:fld>
            <a:endParaRPr lang="en-US"/>
          </a:p>
        </p:txBody>
      </p:sp>
    </p:spTree>
    <p:extLst>
      <p:ext uri="{BB962C8B-B14F-4D97-AF65-F5344CB8AC3E}">
        <p14:creationId xmlns:p14="http://schemas.microsoft.com/office/powerpoint/2010/main" val="1367390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requires only normal data for training and works well when anomalous data are rare.</a:t>
            </a:r>
          </a:p>
          <a:p>
            <a:r>
              <a:rPr lang="en-US" sz="1200" kern="1200" dirty="0">
                <a:solidFill>
                  <a:schemeClr val="tx1"/>
                </a:solidFill>
                <a:effectLst/>
                <a:latin typeface="+mn-lt"/>
                <a:ea typeface="+mn-ea"/>
                <a:cs typeface="+mn-cs"/>
              </a:rPr>
              <a:t>This makes the method highly efficient because it requires no model restructuring when adapting to evolving data streams.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Half space Tree: An HS-Tree of depth h is a full binary tree consisting of (2^h+1) − 1 nodes, in which all leaves are at the same depth, h. </a:t>
            </a:r>
          </a:p>
          <a:p>
            <a:endParaRPr lang="en-US" dirty="0"/>
          </a:p>
        </p:txBody>
      </p:sp>
      <p:sp>
        <p:nvSpPr>
          <p:cNvPr id="4" name="Slide Number Placeholder 3"/>
          <p:cNvSpPr>
            <a:spLocks noGrp="1"/>
          </p:cNvSpPr>
          <p:nvPr>
            <p:ph type="sldNum" sz="quarter" idx="5"/>
          </p:nvPr>
        </p:nvSpPr>
        <p:spPr/>
        <p:txBody>
          <a:bodyPr/>
          <a:lstStyle/>
          <a:p>
            <a:fld id="{86A88AD2-21DA-43CF-B396-FCE65933A14C}" type="slidenum">
              <a:rPr lang="en-US" smtClean="0"/>
              <a:t>2</a:t>
            </a:fld>
            <a:endParaRPr lang="en-US"/>
          </a:p>
        </p:txBody>
      </p:sp>
    </p:spTree>
    <p:extLst>
      <p:ext uri="{BB962C8B-B14F-4D97-AF65-F5344CB8AC3E}">
        <p14:creationId xmlns:p14="http://schemas.microsoft.com/office/powerpoint/2010/main" val="3899701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In this case, any multi-class classifiers that require fully labeled data will not be suitable.</a:t>
            </a:r>
            <a:endParaRPr lang="en-US" dirty="0"/>
          </a:p>
          <a:p>
            <a:endParaRPr lang="en-US" dirty="0"/>
          </a:p>
          <a:p>
            <a:r>
              <a:rPr lang="en-US" dirty="0"/>
              <a:t>Thus, the model must adapt to different parts of the stream in order to maintain high detection accuracy.</a:t>
            </a:r>
          </a:p>
        </p:txBody>
      </p:sp>
      <p:sp>
        <p:nvSpPr>
          <p:cNvPr id="4" name="Slide Number Placeholder 3"/>
          <p:cNvSpPr>
            <a:spLocks noGrp="1"/>
          </p:cNvSpPr>
          <p:nvPr>
            <p:ph type="sldNum" sz="quarter" idx="5"/>
          </p:nvPr>
        </p:nvSpPr>
        <p:spPr/>
        <p:txBody>
          <a:bodyPr/>
          <a:lstStyle/>
          <a:p>
            <a:fld id="{86A88AD2-21DA-43CF-B396-FCE65933A14C}" type="slidenum">
              <a:rPr lang="en-US" smtClean="0"/>
              <a:t>3</a:t>
            </a:fld>
            <a:endParaRPr lang="en-US"/>
          </a:p>
        </p:txBody>
      </p:sp>
    </p:spTree>
    <p:extLst>
      <p:ext uri="{BB962C8B-B14F-4D97-AF65-F5344CB8AC3E}">
        <p14:creationId xmlns:p14="http://schemas.microsoft.com/office/powerpoint/2010/main" val="1601957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Its model update is simple and fast because it requires no modifications of the tree structure when processing streaming data.</a:t>
            </a:r>
          </a:p>
          <a:p>
            <a:endParaRPr lang="en-US" dirty="0"/>
          </a:p>
        </p:txBody>
      </p:sp>
      <p:sp>
        <p:nvSpPr>
          <p:cNvPr id="4" name="Slide Number Placeholder 3"/>
          <p:cNvSpPr>
            <a:spLocks noGrp="1"/>
          </p:cNvSpPr>
          <p:nvPr>
            <p:ph type="sldNum" sz="quarter" idx="5"/>
          </p:nvPr>
        </p:nvSpPr>
        <p:spPr/>
        <p:txBody>
          <a:bodyPr/>
          <a:lstStyle/>
          <a:p>
            <a:fld id="{86A88AD2-21DA-43CF-B396-FCE65933A14C}" type="slidenum">
              <a:rPr lang="en-US" smtClean="0"/>
              <a:t>4</a:t>
            </a:fld>
            <a:endParaRPr lang="en-US"/>
          </a:p>
        </p:txBody>
      </p:sp>
    </p:spTree>
    <p:extLst>
      <p:ext uri="{BB962C8B-B14F-4D97-AF65-F5344CB8AC3E}">
        <p14:creationId xmlns:p14="http://schemas.microsoft.com/office/powerpoint/2010/main" val="324462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model can be deployed before the streaming data arrive.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direct consequence of this feature is that Streaming HS-Trees has a </a:t>
            </a:r>
            <a:r>
              <a:rPr lang="en-US" sz="1200" i="1" kern="1200" dirty="0">
                <a:solidFill>
                  <a:schemeClr val="tx1"/>
                </a:solidFill>
                <a:effectLst/>
                <a:latin typeface="+mn-lt"/>
                <a:ea typeface="+mn-ea"/>
                <a:cs typeface="+mn-cs"/>
              </a:rPr>
              <a:t>constant </a:t>
            </a:r>
            <a:r>
              <a:rPr lang="en-US" sz="1200" kern="1200" dirty="0" err="1">
                <a:solidFill>
                  <a:schemeClr val="tx1"/>
                </a:solidFill>
                <a:effectLst/>
                <a:latin typeface="+mn-lt"/>
                <a:ea typeface="+mn-ea"/>
                <a:cs typeface="+mn-cs"/>
              </a:rPr>
              <a:t>amortised</a:t>
            </a:r>
            <a:r>
              <a:rPr lang="en-US" sz="1200" kern="1200" dirty="0">
                <a:solidFill>
                  <a:schemeClr val="tx1"/>
                </a:solidFill>
                <a:effectLst/>
                <a:latin typeface="+mn-lt"/>
                <a:ea typeface="+mn-ea"/>
                <a:cs typeface="+mn-cs"/>
              </a:rPr>
              <a:t> time complexity and a constant memory requirement. </a:t>
            </a:r>
          </a:p>
        </p:txBody>
      </p:sp>
      <p:sp>
        <p:nvSpPr>
          <p:cNvPr id="4" name="Slide Number Placeholder 3"/>
          <p:cNvSpPr>
            <a:spLocks noGrp="1"/>
          </p:cNvSpPr>
          <p:nvPr>
            <p:ph type="sldNum" sz="quarter" idx="5"/>
          </p:nvPr>
        </p:nvSpPr>
        <p:spPr/>
        <p:txBody>
          <a:bodyPr/>
          <a:lstStyle/>
          <a:p>
            <a:fld id="{86A88AD2-21DA-43CF-B396-FCE65933A14C}" type="slidenum">
              <a:rPr lang="en-US" smtClean="0"/>
              <a:t>6</a:t>
            </a:fld>
            <a:endParaRPr lang="en-US"/>
          </a:p>
        </p:txBody>
      </p:sp>
    </p:spTree>
    <p:extLst>
      <p:ext uri="{BB962C8B-B14F-4D97-AF65-F5344CB8AC3E}">
        <p14:creationId xmlns:p14="http://schemas.microsoft.com/office/powerpoint/2010/main" val="552206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A88AD2-21DA-43CF-B396-FCE65933A14C}" type="slidenum">
              <a:rPr lang="en-US" smtClean="0"/>
              <a:t>8</a:t>
            </a:fld>
            <a:endParaRPr lang="en-US"/>
          </a:p>
        </p:txBody>
      </p:sp>
    </p:spTree>
    <p:extLst>
      <p:ext uri="{BB962C8B-B14F-4D97-AF65-F5344CB8AC3E}">
        <p14:creationId xmlns:p14="http://schemas.microsoft.com/office/powerpoint/2010/main" val="1106861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Creating diverse HS-Trees is crucial to the success of our ensemble method. This is achieved by using a procedure:</a:t>
            </a:r>
          </a:p>
          <a:p>
            <a:endParaRPr lang="en-US" dirty="0"/>
          </a:p>
        </p:txBody>
      </p:sp>
      <p:sp>
        <p:nvSpPr>
          <p:cNvPr id="4" name="Slide Number Placeholder 3"/>
          <p:cNvSpPr>
            <a:spLocks noGrp="1"/>
          </p:cNvSpPr>
          <p:nvPr>
            <p:ph type="sldNum" sz="quarter" idx="5"/>
          </p:nvPr>
        </p:nvSpPr>
        <p:spPr/>
        <p:txBody>
          <a:bodyPr/>
          <a:lstStyle/>
          <a:p>
            <a:fld id="{86A88AD2-21DA-43CF-B396-FCE65933A14C}" type="slidenum">
              <a:rPr lang="en-US" smtClean="0"/>
              <a:t>11</a:t>
            </a:fld>
            <a:endParaRPr lang="en-US"/>
          </a:p>
        </p:txBody>
      </p:sp>
    </p:spTree>
    <p:extLst>
      <p:ext uri="{BB962C8B-B14F-4D97-AF65-F5344CB8AC3E}">
        <p14:creationId xmlns:p14="http://schemas.microsoft.com/office/powerpoint/2010/main" val="195226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Each internal node is formed by randomly selecting a dimension q to form two half-spaces; the split point is the mid-point of the current range of q. The mass variables of each node, r and l, are initialized to zero during the tree construction process.</a:t>
            </a:r>
          </a:p>
          <a:p>
            <a:endParaRPr lang="en-US" dirty="0"/>
          </a:p>
        </p:txBody>
      </p:sp>
      <p:sp>
        <p:nvSpPr>
          <p:cNvPr id="4" name="Slide Number Placeholder 3"/>
          <p:cNvSpPr>
            <a:spLocks noGrp="1"/>
          </p:cNvSpPr>
          <p:nvPr>
            <p:ph type="sldNum" sz="quarter" idx="5"/>
          </p:nvPr>
        </p:nvSpPr>
        <p:spPr/>
        <p:txBody>
          <a:bodyPr/>
          <a:lstStyle/>
          <a:p>
            <a:fld id="{86A88AD2-21DA-43CF-B396-FCE65933A14C}" type="slidenum">
              <a:rPr lang="en-US" smtClean="0"/>
              <a:t>12</a:t>
            </a:fld>
            <a:endParaRPr lang="en-US"/>
          </a:p>
        </p:txBody>
      </p:sp>
    </p:spTree>
    <p:extLst>
      <p:ext uri="{BB962C8B-B14F-4D97-AF65-F5344CB8AC3E}">
        <p14:creationId xmlns:p14="http://schemas.microsoft.com/office/powerpoint/2010/main" val="3363563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These two collections of mass values at each node, r and l, represent the data profiles in the two different windows.</a:t>
            </a:r>
          </a:p>
          <a:p>
            <a:r>
              <a:rPr lang="en-US" sz="1200" kern="1200" dirty="0">
                <a:solidFill>
                  <a:schemeClr val="tx1"/>
                </a:solidFill>
                <a:effectLst/>
                <a:latin typeface="+mn-lt"/>
                <a:ea typeface="+mn-ea"/>
                <a:cs typeface="+mn-cs"/>
              </a:rPr>
              <a:t>Mass in every partition of an HS-Tree is used to profile the characteristics of data.</a:t>
            </a:r>
          </a:p>
          <a:p>
            <a:endParaRPr lang="en-US" dirty="0"/>
          </a:p>
        </p:txBody>
      </p:sp>
      <p:sp>
        <p:nvSpPr>
          <p:cNvPr id="4" name="Slide Number Placeholder 3"/>
          <p:cNvSpPr>
            <a:spLocks noGrp="1"/>
          </p:cNvSpPr>
          <p:nvPr>
            <p:ph type="sldNum" sz="quarter" idx="5"/>
          </p:nvPr>
        </p:nvSpPr>
        <p:spPr/>
        <p:txBody>
          <a:bodyPr/>
          <a:lstStyle/>
          <a:p>
            <a:fld id="{86A88AD2-21DA-43CF-B396-FCE65933A14C}" type="slidenum">
              <a:rPr lang="en-US" smtClean="0"/>
              <a:t>13</a:t>
            </a:fld>
            <a:endParaRPr lang="en-US"/>
          </a:p>
        </p:txBody>
      </p:sp>
    </p:spTree>
    <p:extLst>
      <p:ext uri="{BB962C8B-B14F-4D97-AF65-F5344CB8AC3E}">
        <p14:creationId xmlns:p14="http://schemas.microsoft.com/office/powerpoint/2010/main" val="3158064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158835-F715-4412-8DF4-4DA4A1CBBD3F}" type="datetimeFigureOut">
              <a:rPr lang="en-US" smtClean="0"/>
              <a:t>12/2/2019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F9429C0-D755-44FB-B15E-16A224B55D87}" type="slidenum">
              <a:rPr lang="en-US" smtClean="0"/>
              <a:t>‹#›</a:t>
            </a:fld>
            <a:endParaRPr lang="en-US"/>
          </a:p>
        </p:txBody>
      </p:sp>
    </p:spTree>
    <p:extLst>
      <p:ext uri="{BB962C8B-B14F-4D97-AF65-F5344CB8AC3E}">
        <p14:creationId xmlns:p14="http://schemas.microsoft.com/office/powerpoint/2010/main" val="2477661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158835-F715-4412-8DF4-4DA4A1CBBD3F}"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9429C0-D755-44FB-B15E-16A224B55D87}" type="slidenum">
              <a:rPr lang="en-US" smtClean="0"/>
              <a:t>‹#›</a:t>
            </a:fld>
            <a:endParaRPr lang="en-US"/>
          </a:p>
        </p:txBody>
      </p:sp>
    </p:spTree>
    <p:extLst>
      <p:ext uri="{BB962C8B-B14F-4D97-AF65-F5344CB8AC3E}">
        <p14:creationId xmlns:p14="http://schemas.microsoft.com/office/powerpoint/2010/main" val="2453805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158835-F715-4412-8DF4-4DA4A1CBBD3F}"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429C0-D755-44FB-B15E-16A224B55D87}" type="slidenum">
              <a:rPr lang="en-US" smtClean="0"/>
              <a:t>‹#›</a:t>
            </a:fld>
            <a:endParaRPr lang="en-US"/>
          </a:p>
        </p:txBody>
      </p:sp>
    </p:spTree>
    <p:extLst>
      <p:ext uri="{BB962C8B-B14F-4D97-AF65-F5344CB8AC3E}">
        <p14:creationId xmlns:p14="http://schemas.microsoft.com/office/powerpoint/2010/main" val="1819835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158835-F715-4412-8DF4-4DA4A1CBBD3F}"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429C0-D755-44FB-B15E-16A224B55D87}" type="slidenum">
              <a:rPr lang="en-US" smtClean="0"/>
              <a:t>‹#›</a:t>
            </a:fld>
            <a:endParaRPr lang="en-US"/>
          </a:p>
        </p:txBody>
      </p:sp>
    </p:spTree>
    <p:extLst>
      <p:ext uri="{BB962C8B-B14F-4D97-AF65-F5344CB8AC3E}">
        <p14:creationId xmlns:p14="http://schemas.microsoft.com/office/powerpoint/2010/main" val="279271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158835-F715-4412-8DF4-4DA4A1CBBD3F}"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429C0-D755-44FB-B15E-16A224B55D87}" type="slidenum">
              <a:rPr lang="en-US" smtClean="0"/>
              <a:t>‹#›</a:t>
            </a:fld>
            <a:endParaRPr lang="en-US"/>
          </a:p>
        </p:txBody>
      </p:sp>
    </p:spTree>
    <p:extLst>
      <p:ext uri="{BB962C8B-B14F-4D97-AF65-F5344CB8AC3E}">
        <p14:creationId xmlns:p14="http://schemas.microsoft.com/office/powerpoint/2010/main" val="194574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158835-F715-4412-8DF4-4DA4A1CBBD3F}"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429C0-D755-44FB-B15E-16A224B55D87}" type="slidenum">
              <a:rPr lang="en-US" smtClean="0"/>
              <a:t>‹#›</a:t>
            </a:fld>
            <a:endParaRPr lang="en-US"/>
          </a:p>
        </p:txBody>
      </p:sp>
    </p:spTree>
    <p:extLst>
      <p:ext uri="{BB962C8B-B14F-4D97-AF65-F5344CB8AC3E}">
        <p14:creationId xmlns:p14="http://schemas.microsoft.com/office/powerpoint/2010/main" val="225129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158835-F715-4412-8DF4-4DA4A1CBBD3F}"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429C0-D755-44FB-B15E-16A224B55D87}" type="slidenum">
              <a:rPr lang="en-US" smtClean="0"/>
              <a:t>‹#›</a:t>
            </a:fld>
            <a:endParaRPr lang="en-US"/>
          </a:p>
        </p:txBody>
      </p:sp>
    </p:spTree>
    <p:extLst>
      <p:ext uri="{BB962C8B-B14F-4D97-AF65-F5344CB8AC3E}">
        <p14:creationId xmlns:p14="http://schemas.microsoft.com/office/powerpoint/2010/main" val="252463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158835-F715-4412-8DF4-4DA4A1CBBD3F}"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429C0-D755-44FB-B15E-16A224B55D87}" type="slidenum">
              <a:rPr lang="en-US" smtClean="0"/>
              <a:t>‹#›</a:t>
            </a:fld>
            <a:endParaRPr lang="en-US"/>
          </a:p>
        </p:txBody>
      </p:sp>
    </p:spTree>
    <p:extLst>
      <p:ext uri="{BB962C8B-B14F-4D97-AF65-F5344CB8AC3E}">
        <p14:creationId xmlns:p14="http://schemas.microsoft.com/office/powerpoint/2010/main" val="495044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158835-F715-4412-8DF4-4DA4A1CBBD3F}"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429C0-D755-44FB-B15E-16A224B55D87}" type="slidenum">
              <a:rPr lang="en-US" smtClean="0"/>
              <a:t>‹#›</a:t>
            </a:fld>
            <a:endParaRPr lang="en-US"/>
          </a:p>
        </p:txBody>
      </p:sp>
    </p:spTree>
    <p:extLst>
      <p:ext uri="{BB962C8B-B14F-4D97-AF65-F5344CB8AC3E}">
        <p14:creationId xmlns:p14="http://schemas.microsoft.com/office/powerpoint/2010/main" val="758350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158835-F715-4412-8DF4-4DA4A1CBBD3F}"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F9429C0-D755-44FB-B15E-16A224B55D87}" type="slidenum">
              <a:rPr lang="en-US" smtClean="0"/>
              <a:t>‹#›</a:t>
            </a:fld>
            <a:endParaRPr lang="en-US"/>
          </a:p>
        </p:txBody>
      </p:sp>
    </p:spTree>
    <p:extLst>
      <p:ext uri="{BB962C8B-B14F-4D97-AF65-F5344CB8AC3E}">
        <p14:creationId xmlns:p14="http://schemas.microsoft.com/office/powerpoint/2010/main" val="428505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158835-F715-4412-8DF4-4DA4A1CBBD3F}"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429C0-D755-44FB-B15E-16A224B55D87}" type="slidenum">
              <a:rPr lang="en-US" smtClean="0"/>
              <a:t>‹#›</a:t>
            </a:fld>
            <a:endParaRPr lang="en-US"/>
          </a:p>
        </p:txBody>
      </p:sp>
    </p:spTree>
    <p:extLst>
      <p:ext uri="{BB962C8B-B14F-4D97-AF65-F5344CB8AC3E}">
        <p14:creationId xmlns:p14="http://schemas.microsoft.com/office/powerpoint/2010/main" val="3261278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158835-F715-4412-8DF4-4DA4A1CBBD3F}"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9429C0-D755-44FB-B15E-16A224B55D87}" type="slidenum">
              <a:rPr lang="en-US" smtClean="0"/>
              <a:t>‹#›</a:t>
            </a:fld>
            <a:endParaRPr lang="en-US"/>
          </a:p>
        </p:txBody>
      </p:sp>
    </p:spTree>
    <p:extLst>
      <p:ext uri="{BB962C8B-B14F-4D97-AF65-F5344CB8AC3E}">
        <p14:creationId xmlns:p14="http://schemas.microsoft.com/office/powerpoint/2010/main" val="4243234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158835-F715-4412-8DF4-4DA4A1CBBD3F}" type="datetimeFigureOut">
              <a:rPr lang="en-US" smtClean="0"/>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9429C0-D755-44FB-B15E-16A224B55D87}" type="slidenum">
              <a:rPr lang="en-US" smtClean="0"/>
              <a:t>‹#›</a:t>
            </a:fld>
            <a:endParaRPr lang="en-US"/>
          </a:p>
        </p:txBody>
      </p:sp>
    </p:spTree>
    <p:extLst>
      <p:ext uri="{BB962C8B-B14F-4D97-AF65-F5344CB8AC3E}">
        <p14:creationId xmlns:p14="http://schemas.microsoft.com/office/powerpoint/2010/main" val="4257710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158835-F715-4412-8DF4-4DA4A1CBBD3F}" type="datetimeFigureOut">
              <a:rPr lang="en-US" smtClean="0"/>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9429C0-D755-44FB-B15E-16A224B55D87}" type="slidenum">
              <a:rPr lang="en-US" smtClean="0"/>
              <a:t>‹#›</a:t>
            </a:fld>
            <a:endParaRPr lang="en-US"/>
          </a:p>
        </p:txBody>
      </p:sp>
    </p:spTree>
    <p:extLst>
      <p:ext uri="{BB962C8B-B14F-4D97-AF65-F5344CB8AC3E}">
        <p14:creationId xmlns:p14="http://schemas.microsoft.com/office/powerpoint/2010/main" val="3923336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158835-F715-4412-8DF4-4DA4A1CBBD3F}" type="datetimeFigureOut">
              <a:rPr lang="en-US" smtClean="0"/>
              <a:t>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9429C0-D755-44FB-B15E-16A224B55D87}" type="slidenum">
              <a:rPr lang="en-US" smtClean="0"/>
              <a:t>‹#›</a:t>
            </a:fld>
            <a:endParaRPr lang="en-US"/>
          </a:p>
        </p:txBody>
      </p:sp>
    </p:spTree>
    <p:extLst>
      <p:ext uri="{BB962C8B-B14F-4D97-AF65-F5344CB8AC3E}">
        <p14:creationId xmlns:p14="http://schemas.microsoft.com/office/powerpoint/2010/main" val="3158280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158835-F715-4412-8DF4-4DA4A1CBBD3F}"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9429C0-D755-44FB-B15E-16A224B55D87}" type="slidenum">
              <a:rPr lang="en-US" smtClean="0"/>
              <a:t>‹#›</a:t>
            </a:fld>
            <a:endParaRPr lang="en-US"/>
          </a:p>
        </p:txBody>
      </p:sp>
    </p:spTree>
    <p:extLst>
      <p:ext uri="{BB962C8B-B14F-4D97-AF65-F5344CB8AC3E}">
        <p14:creationId xmlns:p14="http://schemas.microsoft.com/office/powerpoint/2010/main" val="3751254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158835-F715-4412-8DF4-4DA4A1CBBD3F}"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9429C0-D755-44FB-B15E-16A224B55D87}" type="slidenum">
              <a:rPr lang="en-US" smtClean="0"/>
              <a:t>‹#›</a:t>
            </a:fld>
            <a:endParaRPr lang="en-US"/>
          </a:p>
        </p:txBody>
      </p:sp>
    </p:spTree>
    <p:extLst>
      <p:ext uri="{BB962C8B-B14F-4D97-AF65-F5344CB8AC3E}">
        <p14:creationId xmlns:p14="http://schemas.microsoft.com/office/powerpoint/2010/main" val="1156003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158835-F715-4412-8DF4-4DA4A1CBBD3F}" type="datetimeFigureOut">
              <a:rPr lang="en-US" smtClean="0"/>
              <a:t>12/2/2019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F9429C0-D755-44FB-B15E-16A224B55D87}" type="slidenum">
              <a:rPr lang="en-US" smtClean="0"/>
              <a:t>‹#›</a:t>
            </a:fld>
            <a:endParaRPr lang="en-US"/>
          </a:p>
        </p:txBody>
      </p:sp>
    </p:spTree>
    <p:extLst>
      <p:ext uri="{BB962C8B-B14F-4D97-AF65-F5344CB8AC3E}">
        <p14:creationId xmlns:p14="http://schemas.microsoft.com/office/powerpoint/2010/main" val="383641146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DBC70-DA25-4783-9EC5-7E5DD5E98E32}"/>
              </a:ext>
            </a:extLst>
          </p:cNvPr>
          <p:cNvSpPr>
            <a:spLocks noGrp="1"/>
          </p:cNvSpPr>
          <p:nvPr>
            <p:ph type="ctrTitle"/>
          </p:nvPr>
        </p:nvSpPr>
        <p:spPr/>
        <p:txBody>
          <a:bodyPr>
            <a:normAutofit/>
          </a:bodyPr>
          <a:lstStyle/>
          <a:p>
            <a:r>
              <a:rPr lang="en-US" b="1" dirty="0"/>
              <a:t>Fast Anomaly Detection for Streaming Data</a:t>
            </a:r>
            <a:endParaRPr lang="en-US" dirty="0"/>
          </a:p>
        </p:txBody>
      </p:sp>
      <p:sp>
        <p:nvSpPr>
          <p:cNvPr id="3" name="Subtitle 2">
            <a:extLst>
              <a:ext uri="{FF2B5EF4-FFF2-40B4-BE49-F238E27FC236}">
                <a16:creationId xmlns:a16="http://schemas.microsoft.com/office/drawing/2014/main" id="{993D289B-0EC2-48EF-8728-A0E2826521AB}"/>
              </a:ext>
            </a:extLst>
          </p:cNvPr>
          <p:cNvSpPr>
            <a:spLocks noGrp="1"/>
          </p:cNvSpPr>
          <p:nvPr>
            <p:ph type="subTitle" idx="1"/>
          </p:nvPr>
        </p:nvSpPr>
        <p:spPr/>
        <p:txBody>
          <a:bodyPr/>
          <a:lstStyle/>
          <a:p>
            <a:pPr algn="l"/>
            <a:endParaRPr lang="en-US" dirty="0"/>
          </a:p>
          <a:p>
            <a:pPr algn="l"/>
            <a:r>
              <a:rPr lang="en-US" b="1" dirty="0"/>
              <a:t>Presented by: </a:t>
            </a:r>
            <a:r>
              <a:rPr lang="en-US" dirty="0"/>
              <a:t>Feras Shamasna </a:t>
            </a:r>
          </a:p>
          <a:p>
            <a:pPr algn="l"/>
            <a:r>
              <a:rPr lang="en-US" dirty="0"/>
              <a:t>												(NIQWQX)</a:t>
            </a:r>
          </a:p>
        </p:txBody>
      </p:sp>
    </p:spTree>
    <p:extLst>
      <p:ext uri="{BB962C8B-B14F-4D97-AF65-F5344CB8AC3E}">
        <p14:creationId xmlns:p14="http://schemas.microsoft.com/office/powerpoint/2010/main" val="1371112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B1F57-9097-46CB-8E2F-F86BC86E0BD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6C4D75F-3AF5-4457-A022-871E1C561C01}"/>
              </a:ext>
            </a:extLst>
          </p:cNvPr>
          <p:cNvSpPr>
            <a:spLocks noGrp="1"/>
          </p:cNvSpPr>
          <p:nvPr>
            <p:ph idx="1"/>
          </p:nvPr>
        </p:nvSpPr>
        <p:spPr/>
        <p:txBody>
          <a:bodyPr>
            <a:normAutofit fontScale="85000" lnSpcReduction="20000"/>
          </a:bodyPr>
          <a:lstStyle/>
          <a:p>
            <a:r>
              <a:rPr lang="en-US" b="1" dirty="0"/>
              <a:t>Each node records the mass profile of data in a workspace that it represents, and has the following elements:</a:t>
            </a:r>
          </a:p>
          <a:p>
            <a:endParaRPr lang="en-US" dirty="0"/>
          </a:p>
          <a:p>
            <a:pPr lvl="1"/>
            <a:r>
              <a:rPr lang="en-US" dirty="0"/>
              <a:t>Arrays min and max, which respectively store the minimum and maximum values of each dimension of the workspace represented by the node.</a:t>
            </a:r>
          </a:p>
          <a:p>
            <a:pPr lvl="1"/>
            <a:r>
              <a:rPr lang="en-US" dirty="0"/>
              <a:t>Variables r and l, which record the mass profiles of data stream captured in the reference window and latest window, respectively. </a:t>
            </a:r>
          </a:p>
          <a:p>
            <a:pPr lvl="1"/>
            <a:r>
              <a:rPr lang="en-US" dirty="0"/>
              <a:t>Variable k, which records the depth of the current node. </a:t>
            </a:r>
          </a:p>
          <a:p>
            <a:pPr lvl="1"/>
            <a:r>
              <a:rPr lang="en-US" dirty="0"/>
              <a:t>Two nodes representing the left child and right child of the current node, each associated with a half-space after the split.</a:t>
            </a:r>
          </a:p>
          <a:p>
            <a:pPr lvl="1"/>
            <a:endParaRPr lang="en-US" dirty="0"/>
          </a:p>
          <a:p>
            <a:pPr lvl="1"/>
            <a:endParaRPr lang="en-US" dirty="0"/>
          </a:p>
          <a:p>
            <a:endParaRPr lang="en-US" dirty="0"/>
          </a:p>
        </p:txBody>
      </p:sp>
    </p:spTree>
    <p:extLst>
      <p:ext uri="{BB962C8B-B14F-4D97-AF65-F5344CB8AC3E}">
        <p14:creationId xmlns:p14="http://schemas.microsoft.com/office/powerpoint/2010/main" val="1218401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198CE-024B-4910-8C6C-4C3D2EE93BF7}"/>
              </a:ext>
            </a:extLst>
          </p:cNvPr>
          <p:cNvSpPr>
            <a:spLocks noGrp="1"/>
          </p:cNvSpPr>
          <p:nvPr>
            <p:ph type="title"/>
          </p:nvPr>
        </p:nvSpPr>
        <p:spPr/>
        <p:txBody>
          <a:bodyPr/>
          <a:lstStyle/>
          <a:p>
            <a:pPr algn="l"/>
            <a:r>
              <a:rPr lang="en-US" dirty="0"/>
              <a:t>Initialize Workspace:</a:t>
            </a:r>
          </a:p>
        </p:txBody>
      </p:sp>
      <p:sp>
        <p:nvSpPr>
          <p:cNvPr id="7" name="Content Placeholder 6">
            <a:extLst>
              <a:ext uri="{FF2B5EF4-FFF2-40B4-BE49-F238E27FC236}">
                <a16:creationId xmlns:a16="http://schemas.microsoft.com/office/drawing/2014/main" id="{D8BE39FA-4FA7-4335-AA9A-DD80DC3A0262}"/>
              </a:ext>
            </a:extLst>
          </p:cNvPr>
          <p:cNvSpPr>
            <a:spLocks noGrp="1"/>
          </p:cNvSpPr>
          <p:nvPr>
            <p:ph idx="1"/>
          </p:nvPr>
        </p:nvSpPr>
        <p:spPr>
          <a:xfrm>
            <a:off x="1484310" y="856343"/>
            <a:ext cx="10018713" cy="4934857"/>
          </a:xfrm>
        </p:spPr>
        <p:txBody>
          <a:bodyPr/>
          <a:lstStyle/>
          <a:p>
            <a:pPr lvl="1"/>
            <a:r>
              <a:rPr lang="en-US" dirty="0"/>
              <a:t>Before the construction of each tree. Assume that attributes’ ranges are normalized to [0, 1] at the outset. Let </a:t>
            </a:r>
            <a:r>
              <a:rPr lang="en-US" dirty="0" err="1"/>
              <a:t>sq</a:t>
            </a:r>
            <a:r>
              <a:rPr lang="en-US" dirty="0"/>
              <a:t> be a real number randomly and uniformly generated from the interval [0, 1]. A work range, </a:t>
            </a:r>
            <a:r>
              <a:rPr lang="en-US" dirty="0" err="1"/>
              <a:t>sq</a:t>
            </a:r>
            <a:r>
              <a:rPr lang="en-US" dirty="0"/>
              <a:t> ± 2 · max(</a:t>
            </a:r>
            <a:r>
              <a:rPr lang="en-US" dirty="0" err="1"/>
              <a:t>sq</a:t>
            </a:r>
            <a:r>
              <a:rPr lang="en-US" dirty="0"/>
              <a:t>, 1 − </a:t>
            </a:r>
            <a:r>
              <a:rPr lang="en-US" dirty="0" err="1"/>
              <a:t>sq</a:t>
            </a:r>
            <a:r>
              <a:rPr lang="en-US" dirty="0"/>
              <a:t>), is defined for every dimension q in the feature space D.</a:t>
            </a:r>
          </a:p>
          <a:p>
            <a:pPr lvl="1"/>
            <a:endParaRPr lang="en-US" dirty="0"/>
          </a:p>
        </p:txBody>
      </p:sp>
      <p:pic>
        <p:nvPicPr>
          <p:cNvPr id="8" name="Picture 7">
            <a:extLst>
              <a:ext uri="{FF2B5EF4-FFF2-40B4-BE49-F238E27FC236}">
                <a16:creationId xmlns:a16="http://schemas.microsoft.com/office/drawing/2014/main" id="{5A72A2FF-43E3-4953-B49F-684F4292B586}"/>
              </a:ext>
            </a:extLst>
          </p:cNvPr>
          <p:cNvPicPr>
            <a:picLocks noChangeAspect="1"/>
          </p:cNvPicPr>
          <p:nvPr/>
        </p:nvPicPr>
        <p:blipFill>
          <a:blip r:embed="rId3"/>
          <a:stretch>
            <a:fillRect/>
          </a:stretch>
        </p:blipFill>
        <p:spPr>
          <a:xfrm>
            <a:off x="3819975" y="4033353"/>
            <a:ext cx="5347381" cy="2593553"/>
          </a:xfrm>
          <a:prstGeom prst="rect">
            <a:avLst/>
          </a:prstGeom>
        </p:spPr>
      </p:pic>
    </p:spTree>
    <p:extLst>
      <p:ext uri="{BB962C8B-B14F-4D97-AF65-F5344CB8AC3E}">
        <p14:creationId xmlns:p14="http://schemas.microsoft.com/office/powerpoint/2010/main" val="2050119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25159-C4C3-4844-8CC3-EFB26BF1627C}"/>
              </a:ext>
            </a:extLst>
          </p:cNvPr>
          <p:cNvSpPr>
            <a:spLocks noGrp="1"/>
          </p:cNvSpPr>
          <p:nvPr>
            <p:ph type="title"/>
          </p:nvPr>
        </p:nvSpPr>
        <p:spPr>
          <a:xfrm>
            <a:off x="1484311" y="0"/>
            <a:ext cx="10018713" cy="2438399"/>
          </a:xfrm>
        </p:spPr>
        <p:txBody>
          <a:bodyPr/>
          <a:lstStyle/>
          <a:p>
            <a:r>
              <a:rPr lang="en-US" dirty="0"/>
              <a:t>Building a single </a:t>
            </a:r>
            <a:r>
              <a:rPr lang="en-US" dirty="0" err="1"/>
              <a:t>HSTree</a:t>
            </a:r>
            <a:endParaRPr lang="en-US" dirty="0"/>
          </a:p>
        </p:txBody>
      </p:sp>
      <p:sp>
        <p:nvSpPr>
          <p:cNvPr id="3" name="Content Placeholder 2">
            <a:extLst>
              <a:ext uri="{FF2B5EF4-FFF2-40B4-BE49-F238E27FC236}">
                <a16:creationId xmlns:a16="http://schemas.microsoft.com/office/drawing/2014/main" id="{4EFA6187-EEB6-49FF-BCFA-517A4B83DF29}"/>
              </a:ext>
            </a:extLst>
          </p:cNvPr>
          <p:cNvSpPr>
            <a:spLocks noGrp="1"/>
          </p:cNvSpPr>
          <p:nvPr>
            <p:ph idx="1"/>
          </p:nvPr>
        </p:nvSpPr>
        <p:spPr/>
        <p:txBody>
          <a:bodyPr>
            <a:normAutofit/>
          </a:bodyPr>
          <a:lstStyle/>
          <a:p>
            <a:endParaRPr lang="en-US" sz="2000" dirty="0"/>
          </a:p>
        </p:txBody>
      </p:sp>
      <p:pic>
        <p:nvPicPr>
          <p:cNvPr id="5" name="Picture 4">
            <a:extLst>
              <a:ext uri="{FF2B5EF4-FFF2-40B4-BE49-F238E27FC236}">
                <a16:creationId xmlns:a16="http://schemas.microsoft.com/office/drawing/2014/main" id="{9B21DF9D-54F4-4F9D-974D-C88CD0CE1D4A}"/>
              </a:ext>
            </a:extLst>
          </p:cNvPr>
          <p:cNvPicPr/>
          <p:nvPr/>
        </p:nvPicPr>
        <p:blipFill>
          <a:blip r:embed="rId3"/>
          <a:stretch>
            <a:fillRect/>
          </a:stretch>
        </p:blipFill>
        <p:spPr>
          <a:xfrm>
            <a:off x="3433726" y="2243933"/>
            <a:ext cx="6119880" cy="4351337"/>
          </a:xfrm>
          <a:prstGeom prst="rect">
            <a:avLst/>
          </a:prstGeom>
        </p:spPr>
      </p:pic>
    </p:spTree>
    <p:extLst>
      <p:ext uri="{BB962C8B-B14F-4D97-AF65-F5344CB8AC3E}">
        <p14:creationId xmlns:p14="http://schemas.microsoft.com/office/powerpoint/2010/main" val="2495485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67CF-0440-402F-9870-7128B29E5C81}"/>
              </a:ext>
            </a:extLst>
          </p:cNvPr>
          <p:cNvSpPr>
            <a:spLocks noGrp="1"/>
          </p:cNvSpPr>
          <p:nvPr>
            <p:ph type="title"/>
          </p:nvPr>
        </p:nvSpPr>
        <p:spPr>
          <a:xfrm>
            <a:off x="1484311" y="0"/>
            <a:ext cx="10018713" cy="2438399"/>
          </a:xfrm>
        </p:spPr>
        <p:txBody>
          <a:bodyPr/>
          <a:lstStyle/>
          <a:p>
            <a:r>
              <a:rPr lang="en-US" b="1" dirty="0"/>
              <a:t>Recording mass profile in HS-Trees</a:t>
            </a:r>
            <a:endParaRPr lang="en-US" dirty="0"/>
          </a:p>
        </p:txBody>
      </p:sp>
      <p:sp>
        <p:nvSpPr>
          <p:cNvPr id="3" name="Content Placeholder 2">
            <a:extLst>
              <a:ext uri="{FF2B5EF4-FFF2-40B4-BE49-F238E27FC236}">
                <a16:creationId xmlns:a16="http://schemas.microsoft.com/office/drawing/2014/main" id="{731C7FF2-C19D-4317-A049-0D32930A44B4}"/>
              </a:ext>
            </a:extLst>
          </p:cNvPr>
          <p:cNvSpPr>
            <a:spLocks noGrp="1"/>
          </p:cNvSpPr>
          <p:nvPr>
            <p:ph idx="1"/>
          </p:nvPr>
        </p:nvSpPr>
        <p:spPr>
          <a:xfrm>
            <a:off x="1484310" y="150859"/>
            <a:ext cx="10018713" cy="5640341"/>
          </a:xfrm>
        </p:spPr>
        <p:txBody>
          <a:bodyPr>
            <a:normAutofit/>
          </a:bodyPr>
          <a:lstStyle/>
          <a:p>
            <a:r>
              <a:rPr lang="en-US" sz="2000" dirty="0"/>
              <a:t>Once HS-Trees are constructed, mass profile of normal data must be recorded in the trees before they can be employed for anomaly detection.</a:t>
            </a:r>
          </a:p>
          <a:p>
            <a:pPr marL="0" indent="0">
              <a:buNone/>
            </a:pPr>
            <a:endParaRPr lang="en-US" sz="2000" dirty="0"/>
          </a:p>
        </p:txBody>
      </p:sp>
      <p:pic>
        <p:nvPicPr>
          <p:cNvPr id="4" name="Picture 3">
            <a:extLst>
              <a:ext uri="{FF2B5EF4-FFF2-40B4-BE49-F238E27FC236}">
                <a16:creationId xmlns:a16="http://schemas.microsoft.com/office/drawing/2014/main" id="{21B6677B-0E73-4E0D-8709-BC173BD6480A}"/>
              </a:ext>
            </a:extLst>
          </p:cNvPr>
          <p:cNvPicPr/>
          <p:nvPr/>
        </p:nvPicPr>
        <p:blipFill>
          <a:blip r:embed="rId3"/>
          <a:stretch>
            <a:fillRect/>
          </a:stretch>
        </p:blipFill>
        <p:spPr>
          <a:xfrm>
            <a:off x="4023789" y="3648528"/>
            <a:ext cx="4928099" cy="2478042"/>
          </a:xfrm>
          <a:prstGeom prst="rect">
            <a:avLst/>
          </a:prstGeom>
        </p:spPr>
      </p:pic>
    </p:spTree>
    <p:extLst>
      <p:ext uri="{BB962C8B-B14F-4D97-AF65-F5344CB8AC3E}">
        <p14:creationId xmlns:p14="http://schemas.microsoft.com/office/powerpoint/2010/main" val="1564346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726F-1A7B-4836-A8A0-1C33E9E2E83E}"/>
              </a:ext>
            </a:extLst>
          </p:cNvPr>
          <p:cNvSpPr>
            <a:spLocks noGrp="1"/>
          </p:cNvSpPr>
          <p:nvPr>
            <p:ph type="title"/>
          </p:nvPr>
        </p:nvSpPr>
        <p:spPr/>
        <p:txBody>
          <a:bodyPr>
            <a:normAutofit/>
          </a:bodyPr>
          <a:lstStyle/>
          <a:p>
            <a:pPr algn="l"/>
            <a:r>
              <a:rPr lang="en-US" sz="3000" b="1" dirty="0"/>
              <a:t>The operational procedure for Streaming HS-Trees:</a:t>
            </a:r>
          </a:p>
        </p:txBody>
      </p:sp>
      <p:pic>
        <p:nvPicPr>
          <p:cNvPr id="4" name="Content Placeholder 3">
            <a:extLst>
              <a:ext uri="{FF2B5EF4-FFF2-40B4-BE49-F238E27FC236}">
                <a16:creationId xmlns:a16="http://schemas.microsoft.com/office/drawing/2014/main" id="{4274D0E4-0679-4AB4-AD5A-DBB280534F4C}"/>
              </a:ext>
            </a:extLst>
          </p:cNvPr>
          <p:cNvPicPr>
            <a:picLocks noGrp="1" noChangeAspect="1"/>
          </p:cNvPicPr>
          <p:nvPr>
            <p:ph idx="1"/>
          </p:nvPr>
        </p:nvPicPr>
        <p:blipFill>
          <a:blip r:embed="rId2"/>
          <a:stretch>
            <a:fillRect/>
          </a:stretch>
        </p:blipFill>
        <p:spPr>
          <a:xfrm>
            <a:off x="4155895" y="2071878"/>
            <a:ext cx="3880209" cy="4695447"/>
          </a:xfrm>
          <a:prstGeom prst="rect">
            <a:avLst/>
          </a:prstGeom>
        </p:spPr>
      </p:pic>
    </p:spTree>
    <p:extLst>
      <p:ext uri="{BB962C8B-B14F-4D97-AF65-F5344CB8AC3E}">
        <p14:creationId xmlns:p14="http://schemas.microsoft.com/office/powerpoint/2010/main" val="1983950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A8D73-589C-4B97-B1CF-84EC4FF6C8AE}"/>
              </a:ext>
            </a:extLst>
          </p:cNvPr>
          <p:cNvSpPr>
            <a:spLocks noGrp="1"/>
          </p:cNvSpPr>
          <p:nvPr>
            <p:ph type="title"/>
          </p:nvPr>
        </p:nvSpPr>
        <p:spPr/>
        <p:txBody>
          <a:bodyPr/>
          <a:lstStyle/>
          <a:p>
            <a:r>
              <a:rPr lang="en-US" dirty="0"/>
              <a:t>Experiments &amp; Results</a:t>
            </a:r>
          </a:p>
        </p:txBody>
      </p:sp>
      <p:graphicFrame>
        <p:nvGraphicFramePr>
          <p:cNvPr id="4" name="Table 4">
            <a:extLst>
              <a:ext uri="{FF2B5EF4-FFF2-40B4-BE49-F238E27FC236}">
                <a16:creationId xmlns:a16="http://schemas.microsoft.com/office/drawing/2014/main" id="{4251042F-693D-4A2D-AB9B-025F939F9A5F}"/>
              </a:ext>
            </a:extLst>
          </p:cNvPr>
          <p:cNvGraphicFramePr>
            <a:graphicFrameLocks noGrp="1"/>
          </p:cNvGraphicFramePr>
          <p:nvPr>
            <p:ph idx="1"/>
            <p:extLst>
              <p:ext uri="{D42A27DB-BD31-4B8C-83A1-F6EECF244321}">
                <p14:modId xmlns:p14="http://schemas.microsoft.com/office/powerpoint/2010/main" val="4182206667"/>
              </p:ext>
            </p:extLst>
          </p:nvPr>
        </p:nvGraphicFramePr>
        <p:xfrm>
          <a:off x="1484313" y="2667000"/>
          <a:ext cx="10018710" cy="1112520"/>
        </p:xfrm>
        <a:graphic>
          <a:graphicData uri="http://schemas.openxmlformats.org/drawingml/2006/table">
            <a:tbl>
              <a:tblPr firstRow="1" bandRow="1">
                <a:tableStyleId>{5C22544A-7EE6-4342-B048-85BDC9FD1C3A}</a:tableStyleId>
              </a:tblPr>
              <a:tblGrid>
                <a:gridCol w="3339570">
                  <a:extLst>
                    <a:ext uri="{9D8B030D-6E8A-4147-A177-3AD203B41FA5}">
                      <a16:colId xmlns:a16="http://schemas.microsoft.com/office/drawing/2014/main" val="805956068"/>
                    </a:ext>
                  </a:extLst>
                </a:gridCol>
                <a:gridCol w="3339570">
                  <a:extLst>
                    <a:ext uri="{9D8B030D-6E8A-4147-A177-3AD203B41FA5}">
                      <a16:colId xmlns:a16="http://schemas.microsoft.com/office/drawing/2014/main" val="4171712170"/>
                    </a:ext>
                  </a:extLst>
                </a:gridCol>
                <a:gridCol w="3339570">
                  <a:extLst>
                    <a:ext uri="{9D8B030D-6E8A-4147-A177-3AD203B41FA5}">
                      <a16:colId xmlns:a16="http://schemas.microsoft.com/office/drawing/2014/main" val="1826815917"/>
                    </a:ext>
                  </a:extLst>
                </a:gridCol>
              </a:tblGrid>
              <a:tr h="370840">
                <a:tc>
                  <a:txBody>
                    <a:bodyPr/>
                    <a:lstStyle/>
                    <a:p>
                      <a:pPr algn="ctr"/>
                      <a:r>
                        <a:rPr lang="en-US" dirty="0"/>
                        <a:t>Dataset</a:t>
                      </a:r>
                    </a:p>
                  </a:txBody>
                  <a:tcPr marL="87120" marR="87120"/>
                </a:tc>
                <a:tc>
                  <a:txBody>
                    <a:bodyPr/>
                    <a:lstStyle/>
                    <a:p>
                      <a:pPr algn="ctr"/>
                      <a:r>
                        <a:rPr lang="en-US" dirty="0"/>
                        <a:t>Partition Size</a:t>
                      </a:r>
                    </a:p>
                  </a:txBody>
                  <a:tcPr marL="87120" marR="87120"/>
                </a:tc>
                <a:tc>
                  <a:txBody>
                    <a:bodyPr/>
                    <a:lstStyle/>
                    <a:p>
                      <a:pPr algn="ctr"/>
                      <a:r>
                        <a:rPr lang="en-US" dirty="0"/>
                        <a:t>Dimensionality</a:t>
                      </a:r>
                    </a:p>
                  </a:txBody>
                  <a:tcPr marL="87120" marR="87120"/>
                </a:tc>
                <a:extLst>
                  <a:ext uri="{0D108BD9-81ED-4DB2-BD59-A6C34878D82A}">
                    <a16:rowId xmlns:a16="http://schemas.microsoft.com/office/drawing/2014/main" val="4082249112"/>
                  </a:ext>
                </a:extLst>
              </a:tr>
              <a:tr h="370840">
                <a:tc>
                  <a:txBody>
                    <a:bodyPr/>
                    <a:lstStyle/>
                    <a:p>
                      <a:pPr algn="ctr"/>
                      <a:r>
                        <a:rPr lang="en-US" dirty="0"/>
                        <a:t>HTTP</a:t>
                      </a:r>
                    </a:p>
                  </a:txBody>
                  <a:tcPr marL="87120" marR="87120"/>
                </a:tc>
                <a:tc>
                  <a:txBody>
                    <a:bodyPr/>
                    <a:lstStyle/>
                    <a:p>
                      <a:pPr algn="ctr"/>
                      <a:r>
                        <a:rPr lang="en-US" dirty="0"/>
                        <a:t>5000</a:t>
                      </a:r>
                    </a:p>
                  </a:txBody>
                  <a:tcPr marL="87120" marR="87120"/>
                </a:tc>
                <a:tc>
                  <a:txBody>
                    <a:bodyPr/>
                    <a:lstStyle/>
                    <a:p>
                      <a:pPr algn="ctr"/>
                      <a:r>
                        <a:rPr lang="en-US" dirty="0"/>
                        <a:t>3</a:t>
                      </a:r>
                    </a:p>
                  </a:txBody>
                  <a:tcPr marL="87120" marR="87120"/>
                </a:tc>
                <a:extLst>
                  <a:ext uri="{0D108BD9-81ED-4DB2-BD59-A6C34878D82A}">
                    <a16:rowId xmlns:a16="http://schemas.microsoft.com/office/drawing/2014/main" val="2203316927"/>
                  </a:ext>
                </a:extLst>
              </a:tr>
              <a:tr h="370840">
                <a:tc>
                  <a:txBody>
                    <a:bodyPr/>
                    <a:lstStyle/>
                    <a:p>
                      <a:pPr algn="ctr"/>
                      <a:r>
                        <a:rPr lang="en-US" dirty="0"/>
                        <a:t>SMTP</a:t>
                      </a:r>
                    </a:p>
                  </a:txBody>
                  <a:tcPr marL="87120" marR="87120"/>
                </a:tc>
                <a:tc>
                  <a:txBody>
                    <a:bodyPr/>
                    <a:lstStyle/>
                    <a:p>
                      <a:pPr algn="ctr"/>
                      <a:r>
                        <a:rPr lang="en-US" dirty="0"/>
                        <a:t>5000</a:t>
                      </a:r>
                    </a:p>
                  </a:txBody>
                  <a:tcPr marL="87120" marR="87120"/>
                </a:tc>
                <a:tc>
                  <a:txBody>
                    <a:bodyPr/>
                    <a:lstStyle/>
                    <a:p>
                      <a:pPr algn="ctr"/>
                      <a:r>
                        <a:rPr lang="en-US" dirty="0"/>
                        <a:t>3</a:t>
                      </a:r>
                    </a:p>
                  </a:txBody>
                  <a:tcPr marL="87120" marR="87120"/>
                </a:tc>
                <a:extLst>
                  <a:ext uri="{0D108BD9-81ED-4DB2-BD59-A6C34878D82A}">
                    <a16:rowId xmlns:a16="http://schemas.microsoft.com/office/drawing/2014/main" val="1589735639"/>
                  </a:ext>
                </a:extLst>
              </a:tr>
            </a:tbl>
          </a:graphicData>
        </a:graphic>
      </p:graphicFrame>
    </p:spTree>
    <p:extLst>
      <p:ext uri="{BB962C8B-B14F-4D97-AF65-F5344CB8AC3E}">
        <p14:creationId xmlns:p14="http://schemas.microsoft.com/office/powerpoint/2010/main" val="1039351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EBF76-AB57-4D94-B93A-632612F350B3}"/>
              </a:ext>
            </a:extLst>
          </p:cNvPr>
          <p:cNvSpPr>
            <a:spLocks noGrp="1"/>
          </p:cNvSpPr>
          <p:nvPr>
            <p:ph type="title"/>
          </p:nvPr>
        </p:nvSpPr>
        <p:spPr/>
        <p:txBody>
          <a:bodyPr/>
          <a:lstStyle/>
          <a:p>
            <a:pPr algn="l"/>
            <a:r>
              <a:rPr lang="en-US" dirty="0"/>
              <a:t>SMTP</a:t>
            </a:r>
          </a:p>
        </p:txBody>
      </p:sp>
      <p:pic>
        <p:nvPicPr>
          <p:cNvPr id="1026" name="Picture 2">
            <a:extLst>
              <a:ext uri="{FF2B5EF4-FFF2-40B4-BE49-F238E27FC236}">
                <a16:creationId xmlns:a16="http://schemas.microsoft.com/office/drawing/2014/main" id="{A8F47684-A3A8-4D0A-9C17-78E4EEA625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46857" y="2029594"/>
            <a:ext cx="8093619" cy="4780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389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9A782-4D92-4446-B1DA-5D83BEBE1EC5}"/>
              </a:ext>
            </a:extLst>
          </p:cNvPr>
          <p:cNvSpPr>
            <a:spLocks noGrp="1"/>
          </p:cNvSpPr>
          <p:nvPr>
            <p:ph type="title"/>
          </p:nvPr>
        </p:nvSpPr>
        <p:spPr>
          <a:xfrm>
            <a:off x="1484311" y="-391886"/>
            <a:ext cx="10018713" cy="2830285"/>
          </a:xfrm>
        </p:spPr>
        <p:txBody>
          <a:bodyPr/>
          <a:lstStyle/>
          <a:p>
            <a:pPr algn="l"/>
            <a:r>
              <a:rPr lang="en-US" dirty="0"/>
              <a:t>HTTP</a:t>
            </a:r>
          </a:p>
        </p:txBody>
      </p:sp>
      <p:pic>
        <p:nvPicPr>
          <p:cNvPr id="2050" name="Picture 2">
            <a:extLst>
              <a:ext uri="{FF2B5EF4-FFF2-40B4-BE49-F238E27FC236}">
                <a16:creationId xmlns:a16="http://schemas.microsoft.com/office/drawing/2014/main" id="{41549ADC-87A2-488B-8E2A-905380DC5F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96057" y="1836552"/>
            <a:ext cx="8195219" cy="4840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52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3A4F6-845A-4C41-B526-B410C2664672}"/>
              </a:ext>
            </a:extLst>
          </p:cNvPr>
          <p:cNvSpPr>
            <a:spLocks noGrp="1"/>
          </p:cNvSpPr>
          <p:nvPr>
            <p:ph type="title"/>
          </p:nvPr>
        </p:nvSpPr>
        <p:spPr/>
        <p:txBody>
          <a:bodyPr/>
          <a:lstStyle/>
          <a:p>
            <a:r>
              <a:rPr lang="en-US" dirty="0"/>
              <a:t>Results 	</a:t>
            </a:r>
          </a:p>
        </p:txBody>
      </p:sp>
      <p:graphicFrame>
        <p:nvGraphicFramePr>
          <p:cNvPr id="4" name="Table 4">
            <a:extLst>
              <a:ext uri="{FF2B5EF4-FFF2-40B4-BE49-F238E27FC236}">
                <a16:creationId xmlns:a16="http://schemas.microsoft.com/office/drawing/2014/main" id="{11824375-B965-4F8E-826B-9DB90DB3B1A4}"/>
              </a:ext>
            </a:extLst>
          </p:cNvPr>
          <p:cNvGraphicFramePr>
            <a:graphicFrameLocks noGrp="1"/>
          </p:cNvGraphicFramePr>
          <p:nvPr>
            <p:ph idx="1"/>
            <p:extLst>
              <p:ext uri="{D42A27DB-BD31-4B8C-83A1-F6EECF244321}">
                <p14:modId xmlns:p14="http://schemas.microsoft.com/office/powerpoint/2010/main" val="483123056"/>
              </p:ext>
            </p:extLst>
          </p:nvPr>
        </p:nvGraphicFramePr>
        <p:xfrm>
          <a:off x="1484313" y="2667000"/>
          <a:ext cx="10018712" cy="1381760"/>
        </p:xfrm>
        <a:graphic>
          <a:graphicData uri="http://schemas.openxmlformats.org/drawingml/2006/table">
            <a:tbl>
              <a:tblPr firstRow="1" bandRow="1">
                <a:tableStyleId>{5C22544A-7EE6-4342-B048-85BDC9FD1C3A}</a:tableStyleId>
              </a:tblPr>
              <a:tblGrid>
                <a:gridCol w="2504678">
                  <a:extLst>
                    <a:ext uri="{9D8B030D-6E8A-4147-A177-3AD203B41FA5}">
                      <a16:colId xmlns:a16="http://schemas.microsoft.com/office/drawing/2014/main" val="1884984567"/>
                    </a:ext>
                  </a:extLst>
                </a:gridCol>
                <a:gridCol w="2504678">
                  <a:extLst>
                    <a:ext uri="{9D8B030D-6E8A-4147-A177-3AD203B41FA5}">
                      <a16:colId xmlns:a16="http://schemas.microsoft.com/office/drawing/2014/main" val="3908630943"/>
                    </a:ext>
                  </a:extLst>
                </a:gridCol>
                <a:gridCol w="2504678">
                  <a:extLst>
                    <a:ext uri="{9D8B030D-6E8A-4147-A177-3AD203B41FA5}">
                      <a16:colId xmlns:a16="http://schemas.microsoft.com/office/drawing/2014/main" val="826659321"/>
                    </a:ext>
                  </a:extLst>
                </a:gridCol>
                <a:gridCol w="2504678">
                  <a:extLst>
                    <a:ext uri="{9D8B030D-6E8A-4147-A177-3AD203B41FA5}">
                      <a16:colId xmlns:a16="http://schemas.microsoft.com/office/drawing/2014/main" val="4247702992"/>
                    </a:ext>
                  </a:extLst>
                </a:gridCol>
              </a:tblGrid>
              <a:tr h="370840">
                <a:tc>
                  <a:txBody>
                    <a:bodyPr/>
                    <a:lstStyle/>
                    <a:p>
                      <a:pPr algn="ctr"/>
                      <a:endParaRPr lang="en-US" dirty="0"/>
                    </a:p>
                  </a:txBody>
                  <a:tcPr marL="87120" marR="87120"/>
                </a:tc>
                <a:tc>
                  <a:txBody>
                    <a:bodyPr/>
                    <a:lstStyle/>
                    <a:p>
                      <a:pPr algn="ctr"/>
                      <a:r>
                        <a:rPr lang="en-US" dirty="0"/>
                        <a:t>Precision (Avg)</a:t>
                      </a:r>
                    </a:p>
                  </a:txBody>
                  <a:tcPr marL="87120" marR="87120"/>
                </a:tc>
                <a:tc>
                  <a:txBody>
                    <a:bodyPr/>
                    <a:lstStyle/>
                    <a:p>
                      <a:pPr algn="ctr"/>
                      <a:r>
                        <a:rPr lang="en-US" dirty="0"/>
                        <a:t>Recall(Avg)</a:t>
                      </a:r>
                    </a:p>
                  </a:txBody>
                  <a:tcPr marL="87120" marR="87120"/>
                </a:tc>
                <a:tc>
                  <a:txBody>
                    <a:bodyPr/>
                    <a:lstStyle/>
                    <a:p>
                      <a:pPr algn="ctr"/>
                      <a:r>
                        <a:rPr lang="en-US" dirty="0"/>
                        <a:t>Number of runs</a:t>
                      </a:r>
                    </a:p>
                  </a:txBody>
                  <a:tcPr marL="87120" marR="87120"/>
                </a:tc>
                <a:extLst>
                  <a:ext uri="{0D108BD9-81ED-4DB2-BD59-A6C34878D82A}">
                    <a16:rowId xmlns:a16="http://schemas.microsoft.com/office/drawing/2014/main" val="1941401270"/>
                  </a:ext>
                </a:extLst>
              </a:tr>
              <a:tr h="370840">
                <a:tc>
                  <a:txBody>
                    <a:bodyPr/>
                    <a:lstStyle/>
                    <a:p>
                      <a:pPr algn="ctr"/>
                      <a:r>
                        <a:rPr lang="en-US" b="1" dirty="0"/>
                        <a:t>SMTP</a:t>
                      </a:r>
                    </a:p>
                  </a:txBody>
                  <a:tcPr marL="87120" marR="87120"/>
                </a:tc>
                <a:tc>
                  <a:txBody>
                    <a:bodyPr/>
                    <a:lstStyle/>
                    <a:p>
                      <a:pPr algn="ctr"/>
                      <a:r>
                        <a:rPr lang="en-US" dirty="0"/>
                        <a:t>67%</a:t>
                      </a:r>
                    </a:p>
                  </a:txBody>
                  <a:tcPr marL="87120" marR="87120"/>
                </a:tc>
                <a:tc>
                  <a:txBody>
                    <a:bodyPr/>
                    <a:lstStyle/>
                    <a:p>
                      <a:pPr algn="ctr"/>
                      <a:r>
                        <a:rPr lang="en-US" dirty="0"/>
                        <a:t>67.4%</a:t>
                      </a:r>
                    </a:p>
                  </a:txBody>
                  <a:tcPr marL="87120" marR="87120"/>
                </a:tc>
                <a:tc>
                  <a:txBody>
                    <a:bodyPr/>
                    <a:lstStyle/>
                    <a:p>
                      <a:pPr algn="ctr"/>
                      <a:r>
                        <a:rPr lang="en-US" dirty="0"/>
                        <a:t>10</a:t>
                      </a:r>
                    </a:p>
                  </a:txBody>
                  <a:tcPr marL="87120" marR="87120"/>
                </a:tc>
                <a:extLst>
                  <a:ext uri="{0D108BD9-81ED-4DB2-BD59-A6C34878D82A}">
                    <a16:rowId xmlns:a16="http://schemas.microsoft.com/office/drawing/2014/main" val="3467317201"/>
                  </a:ext>
                </a:extLst>
              </a:tr>
              <a:tr h="370840">
                <a:tc>
                  <a:txBody>
                    <a:bodyPr/>
                    <a:lstStyle/>
                    <a:p>
                      <a:pPr algn="ctr"/>
                      <a:r>
                        <a:rPr lang="en-US" b="1" dirty="0"/>
                        <a:t>HTTP</a:t>
                      </a:r>
                    </a:p>
                  </a:txBody>
                  <a:tcPr marL="87120" marR="8712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81%</a:t>
                      </a:r>
                    </a:p>
                    <a:p>
                      <a:pPr algn="ctr"/>
                      <a:endParaRPr lang="en-US" dirty="0"/>
                    </a:p>
                  </a:txBody>
                  <a:tcPr marL="87120" marR="87120"/>
                </a:tc>
                <a:tc>
                  <a:txBody>
                    <a:bodyPr/>
                    <a:lstStyle/>
                    <a:p>
                      <a:pPr algn="ctr"/>
                      <a:r>
                        <a:rPr lang="en-US" dirty="0"/>
                        <a:t>81%</a:t>
                      </a:r>
                    </a:p>
                  </a:txBody>
                  <a:tcPr marL="87120" marR="87120"/>
                </a:tc>
                <a:tc>
                  <a:txBody>
                    <a:bodyPr/>
                    <a:lstStyle/>
                    <a:p>
                      <a:pPr algn="ctr"/>
                      <a:r>
                        <a:rPr lang="en-US" dirty="0"/>
                        <a:t>10</a:t>
                      </a:r>
                    </a:p>
                  </a:txBody>
                  <a:tcPr marL="87120" marR="87120"/>
                </a:tc>
                <a:extLst>
                  <a:ext uri="{0D108BD9-81ED-4DB2-BD59-A6C34878D82A}">
                    <a16:rowId xmlns:a16="http://schemas.microsoft.com/office/drawing/2014/main" val="1789087947"/>
                  </a:ext>
                </a:extLst>
              </a:tr>
            </a:tbl>
          </a:graphicData>
        </a:graphic>
      </p:graphicFrame>
    </p:spTree>
    <p:extLst>
      <p:ext uri="{BB962C8B-B14F-4D97-AF65-F5344CB8AC3E}">
        <p14:creationId xmlns:p14="http://schemas.microsoft.com/office/powerpoint/2010/main" val="3112852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D479C-163B-4419-BC59-875A469AC0B6}"/>
              </a:ext>
            </a:extLst>
          </p:cNvPr>
          <p:cNvSpPr>
            <a:spLocks noGrp="1"/>
          </p:cNvSpPr>
          <p:nvPr>
            <p:ph type="title"/>
          </p:nvPr>
        </p:nvSpPr>
        <p:spPr/>
        <p:txBody>
          <a:bodyPr/>
          <a:lstStyle/>
          <a:p>
            <a:pPr algn="l"/>
            <a:r>
              <a:rPr lang="en-US" b="1" dirty="0"/>
              <a:t>Concluding Remarks</a:t>
            </a:r>
          </a:p>
        </p:txBody>
      </p:sp>
      <p:sp>
        <p:nvSpPr>
          <p:cNvPr id="3" name="Content Placeholder 2">
            <a:extLst>
              <a:ext uri="{FF2B5EF4-FFF2-40B4-BE49-F238E27FC236}">
                <a16:creationId xmlns:a16="http://schemas.microsoft.com/office/drawing/2014/main" id="{97B95BAF-748D-4160-8DC5-A6071102FA87}"/>
              </a:ext>
            </a:extLst>
          </p:cNvPr>
          <p:cNvSpPr>
            <a:spLocks noGrp="1"/>
          </p:cNvSpPr>
          <p:nvPr>
            <p:ph idx="1"/>
          </p:nvPr>
        </p:nvSpPr>
        <p:spPr/>
        <p:txBody>
          <a:bodyPr>
            <a:normAutofit/>
          </a:bodyPr>
          <a:lstStyle/>
          <a:p>
            <a:endParaRPr lang="en-US" dirty="0"/>
          </a:p>
          <a:p>
            <a:r>
              <a:rPr lang="en-US" dirty="0"/>
              <a:t>The proposed anomaly detection algorithm, Streaming </a:t>
            </a:r>
            <a:r>
              <a:rPr lang="en-US" dirty="0" err="1"/>
              <a:t>HSTrees</a:t>
            </a:r>
            <a:r>
              <a:rPr lang="en-US" dirty="0"/>
              <a:t>, satisfies the key requirements for mining evolving data streams:</a:t>
            </a:r>
          </a:p>
          <a:p>
            <a:pPr lvl="1"/>
            <a:r>
              <a:rPr lang="en-US" dirty="0"/>
              <a:t>It is a one-pass algorithm with O(1) amortized time complexity and O(1) space complexity, which is capable of processing infinite data streams.</a:t>
            </a:r>
          </a:p>
          <a:p>
            <a:pPr lvl="1"/>
            <a:r>
              <a:rPr lang="en-US" dirty="0"/>
              <a:t>It performs anomaly detection and stream adaptation in a seamless manner.</a:t>
            </a:r>
          </a:p>
          <a:p>
            <a:endParaRPr lang="en-US" dirty="0"/>
          </a:p>
        </p:txBody>
      </p:sp>
    </p:spTree>
    <p:extLst>
      <p:ext uri="{BB962C8B-B14F-4D97-AF65-F5344CB8AC3E}">
        <p14:creationId xmlns:p14="http://schemas.microsoft.com/office/powerpoint/2010/main" val="602711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B2475-C445-4F53-9E26-C9A37D4FAF4F}"/>
              </a:ext>
            </a:extLst>
          </p:cNvPr>
          <p:cNvSpPr>
            <a:spLocks noGrp="1"/>
          </p:cNvSpPr>
          <p:nvPr>
            <p:ph type="title"/>
          </p:nvPr>
        </p:nvSpPr>
        <p:spPr/>
        <p:txBody>
          <a:bodyPr/>
          <a:lstStyle/>
          <a:p>
            <a:pPr algn="l"/>
            <a:r>
              <a:rPr lang="en-US" b="1" dirty="0"/>
              <a:t>Main Ideas</a:t>
            </a:r>
          </a:p>
        </p:txBody>
      </p:sp>
      <p:sp>
        <p:nvSpPr>
          <p:cNvPr id="3" name="Content Placeholder 2">
            <a:extLst>
              <a:ext uri="{FF2B5EF4-FFF2-40B4-BE49-F238E27FC236}">
                <a16:creationId xmlns:a16="http://schemas.microsoft.com/office/drawing/2014/main" id="{A3F76310-4652-43B6-8428-8E76D13FD2F6}"/>
              </a:ext>
            </a:extLst>
          </p:cNvPr>
          <p:cNvSpPr>
            <a:spLocks noGrp="1"/>
          </p:cNvSpPr>
          <p:nvPr>
            <p:ph idx="1"/>
          </p:nvPr>
        </p:nvSpPr>
        <p:spPr/>
        <p:txBody>
          <a:bodyPr>
            <a:normAutofit/>
          </a:bodyPr>
          <a:lstStyle/>
          <a:p>
            <a:r>
              <a:rPr lang="en-US" dirty="0"/>
              <a:t>The paper introduces Streaming </a:t>
            </a:r>
            <a:r>
              <a:rPr lang="en-US" u="sng" dirty="0"/>
              <a:t>Half-Space-Trees</a:t>
            </a:r>
            <a:r>
              <a:rPr lang="en-US" dirty="0"/>
              <a:t> (HS-Trees), a fast </a:t>
            </a:r>
            <a:r>
              <a:rPr lang="en-US" u="sng" dirty="0"/>
              <a:t>one-class</a:t>
            </a:r>
            <a:r>
              <a:rPr lang="en-US" dirty="0"/>
              <a:t> anomaly detector for evolving data streams with continuous attributes.</a:t>
            </a:r>
          </a:p>
          <a:p>
            <a:r>
              <a:rPr lang="en-US" dirty="0"/>
              <a:t>The proposed approach based on ensemble of </a:t>
            </a:r>
            <a:r>
              <a:rPr lang="en-US" i="1" dirty="0"/>
              <a:t>random HS-Trees.</a:t>
            </a:r>
          </a:p>
          <a:p>
            <a:r>
              <a:rPr lang="en-US" dirty="0"/>
              <a:t>The tree structure is constructed </a:t>
            </a:r>
            <a:r>
              <a:rPr lang="en-US" u="sng" dirty="0"/>
              <a:t>without</a:t>
            </a:r>
            <a:r>
              <a:rPr lang="en-US" dirty="0"/>
              <a:t> any data. </a:t>
            </a:r>
            <a:r>
              <a:rPr lang="en-US" i="1" dirty="0"/>
              <a:t> </a:t>
            </a:r>
          </a:p>
          <a:p>
            <a:r>
              <a:rPr lang="en-US" dirty="0"/>
              <a:t>The Streaming HS-Trees has </a:t>
            </a:r>
            <a:r>
              <a:rPr lang="en-US" i="1" dirty="0"/>
              <a:t>constant</a:t>
            </a:r>
            <a:r>
              <a:rPr lang="en-US" dirty="0"/>
              <a:t> amortized time complexity and constant memory requirement.</a:t>
            </a:r>
          </a:p>
        </p:txBody>
      </p:sp>
    </p:spTree>
    <p:extLst>
      <p:ext uri="{BB962C8B-B14F-4D97-AF65-F5344CB8AC3E}">
        <p14:creationId xmlns:p14="http://schemas.microsoft.com/office/powerpoint/2010/main" val="3099581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FE64-F927-4ADE-9416-894ABB0FE60F}"/>
              </a:ext>
            </a:extLst>
          </p:cNvPr>
          <p:cNvSpPr>
            <a:spLocks noGrp="1"/>
          </p:cNvSpPr>
          <p:nvPr>
            <p:ph type="title"/>
          </p:nvPr>
        </p:nvSpPr>
        <p:spPr/>
        <p:txBody>
          <a:bodyPr/>
          <a:lstStyle/>
          <a:p>
            <a:pPr algn="l"/>
            <a:r>
              <a:rPr lang="en-US" b="1" dirty="0"/>
              <a:t>Any Questions?!</a:t>
            </a:r>
          </a:p>
        </p:txBody>
      </p:sp>
      <p:sp>
        <p:nvSpPr>
          <p:cNvPr id="3" name="Content Placeholder 2">
            <a:extLst>
              <a:ext uri="{FF2B5EF4-FFF2-40B4-BE49-F238E27FC236}">
                <a16:creationId xmlns:a16="http://schemas.microsoft.com/office/drawing/2014/main" id="{D1C23439-2913-4D00-87BF-77EA62E70358}"/>
              </a:ext>
            </a:extLst>
          </p:cNvPr>
          <p:cNvSpPr>
            <a:spLocks noGrp="1"/>
          </p:cNvSpPr>
          <p:nvPr>
            <p:ph idx="1"/>
          </p:nvPr>
        </p:nvSpPr>
        <p:spPr/>
        <p:txBody>
          <a:bodyPr>
            <a:normAutofit lnSpcReduction="10000"/>
          </a:bodyPr>
          <a:lstStyle/>
          <a:p>
            <a:pPr marL="0" indent="0" algn="r">
              <a:buNone/>
            </a:pPr>
            <a:endParaRPr lang="en-US" b="1" dirty="0"/>
          </a:p>
          <a:p>
            <a:pPr marL="0" indent="0" algn="r">
              <a:buNone/>
            </a:pPr>
            <a:endParaRPr lang="en-US" b="1" dirty="0"/>
          </a:p>
          <a:p>
            <a:pPr marL="0" indent="0" algn="r">
              <a:buNone/>
            </a:pPr>
            <a:endParaRPr lang="en-US" b="1" dirty="0"/>
          </a:p>
          <a:p>
            <a:pPr marL="0" indent="0" algn="r">
              <a:buNone/>
            </a:pPr>
            <a:endParaRPr lang="en-US" b="1" dirty="0"/>
          </a:p>
          <a:p>
            <a:pPr marL="0" indent="0" algn="r">
              <a:buNone/>
            </a:pPr>
            <a:endParaRPr lang="en-US" b="1" dirty="0"/>
          </a:p>
          <a:p>
            <a:pPr marL="0" indent="0" algn="r">
              <a:buNone/>
            </a:pPr>
            <a:r>
              <a:rPr lang="en-US" sz="3000" b="1" dirty="0"/>
              <a:t>Thanks! </a:t>
            </a:r>
          </a:p>
        </p:txBody>
      </p:sp>
    </p:spTree>
    <p:extLst>
      <p:ext uri="{BB962C8B-B14F-4D97-AF65-F5344CB8AC3E}">
        <p14:creationId xmlns:p14="http://schemas.microsoft.com/office/powerpoint/2010/main" val="4221192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542DA-162A-4AFE-8E95-ADA87A67F2AB}"/>
              </a:ext>
            </a:extLst>
          </p:cNvPr>
          <p:cNvSpPr>
            <a:spLocks noGrp="1"/>
          </p:cNvSpPr>
          <p:nvPr>
            <p:ph type="title"/>
          </p:nvPr>
        </p:nvSpPr>
        <p:spPr/>
        <p:txBody>
          <a:bodyPr/>
          <a:lstStyle/>
          <a:p>
            <a:pPr algn="l"/>
            <a:r>
              <a:rPr lang="en-US" b="1" dirty="0"/>
              <a:t>Challenges in detecting anomalies is streaming data</a:t>
            </a:r>
            <a:endParaRPr lang="en-US" dirty="0"/>
          </a:p>
        </p:txBody>
      </p:sp>
      <p:sp>
        <p:nvSpPr>
          <p:cNvPr id="3" name="Content Placeholder 2">
            <a:extLst>
              <a:ext uri="{FF2B5EF4-FFF2-40B4-BE49-F238E27FC236}">
                <a16:creationId xmlns:a16="http://schemas.microsoft.com/office/drawing/2014/main" id="{F4CEA48E-A8C6-477F-A085-9640107D21EE}"/>
              </a:ext>
            </a:extLst>
          </p:cNvPr>
          <p:cNvSpPr>
            <a:spLocks noGrp="1"/>
          </p:cNvSpPr>
          <p:nvPr>
            <p:ph idx="1"/>
          </p:nvPr>
        </p:nvSpPr>
        <p:spPr/>
        <p:txBody>
          <a:bodyPr>
            <a:normAutofit fontScale="92500" lnSpcReduction="20000"/>
          </a:bodyPr>
          <a:lstStyle/>
          <a:p>
            <a:endParaRPr lang="en-US" dirty="0"/>
          </a:p>
          <a:p>
            <a:r>
              <a:rPr lang="en-US" dirty="0"/>
              <a:t>The stream is infinite, so any off-line learning algorithms that attempt to store the entire stream for analysis will run out of memory space.</a:t>
            </a:r>
          </a:p>
          <a:p>
            <a:endParaRPr lang="en-US" dirty="0"/>
          </a:p>
          <a:p>
            <a:r>
              <a:rPr lang="en-US" dirty="0"/>
              <a:t>Secondly, the stream contains mostly </a:t>
            </a:r>
            <a:r>
              <a:rPr lang="en-US" u="sng" dirty="0"/>
              <a:t>normal instances</a:t>
            </a:r>
            <a:r>
              <a:rPr lang="en-US" dirty="0"/>
              <a:t> because anomalous data are rare and may not be available for training.</a:t>
            </a:r>
          </a:p>
          <a:p>
            <a:endParaRPr lang="en-US" dirty="0"/>
          </a:p>
          <a:p>
            <a:r>
              <a:rPr lang="en-US" dirty="0"/>
              <a:t>Thirdly, streaming data often </a:t>
            </a:r>
            <a:r>
              <a:rPr lang="en-US" u="sng" dirty="0"/>
              <a:t>evolve</a:t>
            </a:r>
            <a:r>
              <a:rPr lang="en-US" dirty="0"/>
              <a:t> over time. </a:t>
            </a:r>
          </a:p>
        </p:txBody>
      </p:sp>
    </p:spTree>
    <p:extLst>
      <p:ext uri="{BB962C8B-B14F-4D97-AF65-F5344CB8AC3E}">
        <p14:creationId xmlns:p14="http://schemas.microsoft.com/office/powerpoint/2010/main" val="3757955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EA2BB-BD8B-4233-94F4-BBC9458E463E}"/>
              </a:ext>
            </a:extLst>
          </p:cNvPr>
          <p:cNvSpPr>
            <a:spLocks noGrp="1"/>
          </p:cNvSpPr>
          <p:nvPr>
            <p:ph type="title"/>
          </p:nvPr>
        </p:nvSpPr>
        <p:spPr/>
        <p:txBody>
          <a:bodyPr/>
          <a:lstStyle/>
          <a:p>
            <a:pPr algn="l"/>
            <a:r>
              <a:rPr lang="en-US" b="1" dirty="0"/>
              <a:t>Features of the proposed approach</a:t>
            </a:r>
          </a:p>
        </p:txBody>
      </p:sp>
      <p:sp>
        <p:nvSpPr>
          <p:cNvPr id="3" name="Content Placeholder 2">
            <a:extLst>
              <a:ext uri="{FF2B5EF4-FFF2-40B4-BE49-F238E27FC236}">
                <a16:creationId xmlns:a16="http://schemas.microsoft.com/office/drawing/2014/main" id="{4CC68659-B550-470E-985D-484100BF6926}"/>
              </a:ext>
            </a:extLst>
          </p:cNvPr>
          <p:cNvSpPr>
            <a:spLocks noGrp="1"/>
          </p:cNvSpPr>
          <p:nvPr>
            <p:ph idx="1"/>
          </p:nvPr>
        </p:nvSpPr>
        <p:spPr/>
        <p:txBody>
          <a:bodyPr>
            <a:normAutofit lnSpcReduction="10000"/>
          </a:bodyPr>
          <a:lstStyle/>
          <a:p>
            <a:r>
              <a:rPr lang="en-US" dirty="0"/>
              <a:t>Addresses the previously-mentioned challenges.</a:t>
            </a:r>
          </a:p>
          <a:p>
            <a:r>
              <a:rPr lang="en-US" dirty="0"/>
              <a:t>It processes data in one pass and only requires constant amount of memory to process potentially endless streaming data or massive datasets.</a:t>
            </a:r>
          </a:p>
          <a:p>
            <a:r>
              <a:rPr lang="en-US" dirty="0"/>
              <a:t>Streaming HS-Trees is a one-class anomaly detector which is useful when a stream contains a significant amount of normal data.</a:t>
            </a:r>
          </a:p>
          <a:p>
            <a:r>
              <a:rPr lang="en-US" dirty="0"/>
              <a:t>it performs </a:t>
            </a:r>
            <a:r>
              <a:rPr lang="en-US" u="sng" dirty="0"/>
              <a:t>fast</a:t>
            </a:r>
            <a:r>
              <a:rPr lang="en-US" dirty="0"/>
              <a:t> model updates in order to maintain high detection accuracy when dealing with time-varying data distribution.</a:t>
            </a:r>
          </a:p>
          <a:p>
            <a:endParaRPr lang="en-US" dirty="0"/>
          </a:p>
          <a:p>
            <a:endParaRPr lang="en-US" dirty="0"/>
          </a:p>
          <a:p>
            <a:endParaRPr lang="en-US" dirty="0"/>
          </a:p>
        </p:txBody>
      </p:sp>
    </p:spTree>
    <p:extLst>
      <p:ext uri="{BB962C8B-B14F-4D97-AF65-F5344CB8AC3E}">
        <p14:creationId xmlns:p14="http://schemas.microsoft.com/office/powerpoint/2010/main" val="4073266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C6672-4DD4-4D69-B46B-316AF54C406D}"/>
              </a:ext>
            </a:extLst>
          </p:cNvPr>
          <p:cNvSpPr>
            <a:spLocks noGrp="1"/>
          </p:cNvSpPr>
          <p:nvPr>
            <p:ph type="title"/>
          </p:nvPr>
        </p:nvSpPr>
        <p:spPr/>
        <p:txBody>
          <a:bodyPr/>
          <a:lstStyle/>
          <a:p>
            <a:pPr algn="l"/>
            <a:r>
              <a:rPr lang="en-US" b="1" dirty="0"/>
              <a:t>Anomaly scoring </a:t>
            </a:r>
          </a:p>
        </p:txBody>
      </p:sp>
      <p:sp>
        <p:nvSpPr>
          <p:cNvPr id="3" name="Content Placeholder 2">
            <a:extLst>
              <a:ext uri="{FF2B5EF4-FFF2-40B4-BE49-F238E27FC236}">
                <a16:creationId xmlns:a16="http://schemas.microsoft.com/office/drawing/2014/main" id="{90AE9BE3-9055-4437-B3A9-C4B903066D84}"/>
              </a:ext>
            </a:extLst>
          </p:cNvPr>
          <p:cNvSpPr>
            <a:spLocks noGrp="1"/>
          </p:cNvSpPr>
          <p:nvPr>
            <p:ph idx="1"/>
          </p:nvPr>
        </p:nvSpPr>
        <p:spPr/>
        <p:txBody>
          <a:bodyPr/>
          <a:lstStyle/>
          <a:p>
            <a:r>
              <a:rPr lang="en-US" dirty="0"/>
              <a:t>Streaming HS-Trees employs mass as a measure to rank anomalies. The mass profile can be constructed with small samples, allowing the anomaly detector to learn quickly and adapt to changes in data streams in a timely manner.</a:t>
            </a:r>
          </a:p>
          <a:p>
            <a:endParaRPr lang="en-US" dirty="0"/>
          </a:p>
        </p:txBody>
      </p:sp>
    </p:spTree>
    <p:extLst>
      <p:ext uri="{BB962C8B-B14F-4D97-AF65-F5344CB8AC3E}">
        <p14:creationId xmlns:p14="http://schemas.microsoft.com/office/powerpoint/2010/main" val="1195605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937D-45E4-4A2E-A6A5-BFB48AD57705}"/>
              </a:ext>
            </a:extLst>
          </p:cNvPr>
          <p:cNvSpPr>
            <a:spLocks noGrp="1"/>
          </p:cNvSpPr>
          <p:nvPr>
            <p:ph type="title"/>
          </p:nvPr>
        </p:nvSpPr>
        <p:spPr/>
        <p:txBody>
          <a:bodyPr/>
          <a:lstStyle/>
          <a:p>
            <a:pPr algn="l"/>
            <a:r>
              <a:rPr lang="en-US" b="1" dirty="0"/>
              <a:t>HS trees vs. Other decision trees</a:t>
            </a:r>
          </a:p>
        </p:txBody>
      </p:sp>
      <p:sp>
        <p:nvSpPr>
          <p:cNvPr id="3" name="Content Placeholder 2">
            <a:extLst>
              <a:ext uri="{FF2B5EF4-FFF2-40B4-BE49-F238E27FC236}">
                <a16:creationId xmlns:a16="http://schemas.microsoft.com/office/drawing/2014/main" id="{FD9FD815-9287-46D7-AB8F-348A534257C4}"/>
              </a:ext>
            </a:extLst>
          </p:cNvPr>
          <p:cNvSpPr>
            <a:spLocks noGrp="1"/>
          </p:cNvSpPr>
          <p:nvPr>
            <p:ph idx="1"/>
          </p:nvPr>
        </p:nvSpPr>
        <p:spPr/>
        <p:txBody>
          <a:bodyPr/>
          <a:lstStyle/>
          <a:p>
            <a:r>
              <a:rPr lang="en-US" dirty="0"/>
              <a:t>Streaming HS-Trees does not induce its tree structure from actual training examples. Instead, the tree structure is constructed using the data space dimensions alone. The trees can be built quickly because it requires no attribute or split-point evaluations. </a:t>
            </a:r>
          </a:p>
          <a:p>
            <a:pPr marL="0" indent="0">
              <a:buNone/>
            </a:pPr>
            <a:endParaRPr lang="en-US" u="sng" dirty="0"/>
          </a:p>
          <a:p>
            <a:pPr marL="0" indent="0">
              <a:buNone/>
            </a:pPr>
            <a:r>
              <a:rPr lang="en-US" dirty="0"/>
              <a:t>What are the advantages of that?</a:t>
            </a:r>
            <a:r>
              <a:rPr lang="en-US" u="sng" dirty="0"/>
              <a:t> </a:t>
            </a:r>
          </a:p>
        </p:txBody>
      </p:sp>
    </p:spTree>
    <p:extLst>
      <p:ext uri="{BB962C8B-B14F-4D97-AF65-F5344CB8AC3E}">
        <p14:creationId xmlns:p14="http://schemas.microsoft.com/office/powerpoint/2010/main" val="670943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5A8A0-13D4-4064-90B0-6B52CAE45B54}"/>
              </a:ext>
            </a:extLst>
          </p:cNvPr>
          <p:cNvSpPr>
            <a:spLocks noGrp="1"/>
          </p:cNvSpPr>
          <p:nvPr>
            <p:ph type="title"/>
          </p:nvPr>
        </p:nvSpPr>
        <p:spPr/>
        <p:txBody>
          <a:bodyPr/>
          <a:lstStyle/>
          <a:p>
            <a:pPr algn="l"/>
            <a:r>
              <a:rPr lang="en-US" b="1" dirty="0"/>
              <a:t>The proposed method</a:t>
            </a:r>
          </a:p>
        </p:txBody>
      </p:sp>
      <p:sp>
        <p:nvSpPr>
          <p:cNvPr id="3" name="Content Placeholder 2">
            <a:extLst>
              <a:ext uri="{FF2B5EF4-FFF2-40B4-BE49-F238E27FC236}">
                <a16:creationId xmlns:a16="http://schemas.microsoft.com/office/drawing/2014/main" id="{B1567780-01C9-4CA2-B42A-FEA474FBEFFC}"/>
              </a:ext>
            </a:extLst>
          </p:cNvPr>
          <p:cNvSpPr>
            <a:spLocks noGrp="1"/>
          </p:cNvSpPr>
          <p:nvPr>
            <p:ph idx="1"/>
          </p:nvPr>
        </p:nvSpPr>
        <p:spPr/>
        <p:txBody>
          <a:bodyPr/>
          <a:lstStyle/>
          <a:p>
            <a:r>
              <a:rPr lang="en-US" b="1" dirty="0"/>
              <a:t>Reference window &amp; latest window:</a:t>
            </a:r>
          </a:p>
          <a:p>
            <a:pPr lvl="1"/>
            <a:r>
              <a:rPr lang="en-US" dirty="0"/>
              <a:t>To facilitate learning of mass profiles in evolving data streams, the algorithm segments the stream into windows of equal size.</a:t>
            </a:r>
          </a:p>
          <a:p>
            <a:pPr lvl="1"/>
            <a:r>
              <a:rPr lang="en-US" dirty="0"/>
              <a:t>Each window contains a fixed number of data items. </a:t>
            </a:r>
          </a:p>
          <a:p>
            <a:endParaRPr lang="en-US" dirty="0"/>
          </a:p>
        </p:txBody>
      </p:sp>
    </p:spTree>
    <p:extLst>
      <p:ext uri="{BB962C8B-B14F-4D97-AF65-F5344CB8AC3E}">
        <p14:creationId xmlns:p14="http://schemas.microsoft.com/office/powerpoint/2010/main" val="48219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8E0C5-C99C-4B3B-AF0D-18479EB62F3C}"/>
              </a:ext>
            </a:extLst>
          </p:cNvPr>
          <p:cNvSpPr>
            <a:spLocks noGrp="1"/>
          </p:cNvSpPr>
          <p:nvPr>
            <p:ph type="title"/>
          </p:nvPr>
        </p:nvSpPr>
        <p:spPr/>
        <p:txBody>
          <a:bodyPr/>
          <a:lstStyle/>
          <a:p>
            <a:pPr algn="l"/>
            <a:r>
              <a:rPr lang="en-US" b="1" dirty="0"/>
              <a:t>The proposed method (Overview)</a:t>
            </a:r>
          </a:p>
        </p:txBody>
      </p:sp>
      <p:sp>
        <p:nvSpPr>
          <p:cNvPr id="3" name="Content Placeholder 2">
            <a:extLst>
              <a:ext uri="{FF2B5EF4-FFF2-40B4-BE49-F238E27FC236}">
                <a16:creationId xmlns:a16="http://schemas.microsoft.com/office/drawing/2014/main" id="{097A6244-2E4D-494F-B8BC-D4A834D83C2F}"/>
              </a:ext>
            </a:extLst>
          </p:cNvPr>
          <p:cNvSpPr>
            <a:spLocks noGrp="1"/>
          </p:cNvSpPr>
          <p:nvPr>
            <p:ph idx="1"/>
          </p:nvPr>
        </p:nvSpPr>
        <p:spPr/>
        <p:txBody>
          <a:bodyPr>
            <a:normAutofit fontScale="62500" lnSpcReduction="20000"/>
          </a:bodyPr>
          <a:lstStyle/>
          <a:p>
            <a:pPr marL="514350" indent="-514350">
              <a:buFont typeface="+mj-lt"/>
              <a:buAutoNum type="arabicPeriod"/>
            </a:pPr>
            <a:r>
              <a:rPr lang="en-US" dirty="0"/>
              <a:t>During the initial stage of the anomaly detection process, the algorithm learns the mass profile of data in the reference window.</a:t>
            </a:r>
          </a:p>
          <a:p>
            <a:pPr marL="514350" indent="-514350">
              <a:buFont typeface="+mj-lt"/>
              <a:buAutoNum type="arabicPeriod"/>
            </a:pPr>
            <a:r>
              <a:rPr lang="en-US" dirty="0"/>
              <a:t>Then, the learned profile is used to infer the anomaly scores of new data subsequently arriving in the latest window. </a:t>
            </a:r>
          </a:p>
          <a:p>
            <a:pPr marL="514350" indent="-514350">
              <a:buFont typeface="+mj-lt"/>
              <a:buAutoNum type="arabicPeriod"/>
            </a:pPr>
            <a:r>
              <a:rPr lang="en-US" dirty="0"/>
              <a:t>New data that fall in high-mass subspaces is considered as normal, whereas data in low-mass or empty subspaces is interpreted as anomalous.</a:t>
            </a:r>
          </a:p>
          <a:p>
            <a:pPr marL="514350" indent="-514350">
              <a:buFont typeface="+mj-lt"/>
              <a:buAutoNum type="arabicPeriod"/>
            </a:pPr>
            <a:r>
              <a:rPr lang="en-US" dirty="0"/>
              <a:t>As new data arrive at the latest window, the new mass profile is also recorded. When the latest window is full, the newly recorded profile is used to override the old profile in the reference window.</a:t>
            </a:r>
          </a:p>
          <a:p>
            <a:pPr marL="514350" indent="-514350">
              <a:buFont typeface="+mj-lt"/>
              <a:buAutoNum type="arabicPeriod"/>
            </a:pPr>
            <a:r>
              <a:rPr lang="en-US" dirty="0"/>
              <a:t>The reference window will always store the latest profile that can be used to score the next batch of newly arriving data.</a:t>
            </a:r>
          </a:p>
          <a:p>
            <a:pPr marL="514350" indent="-514350">
              <a:buFont typeface="+mj-lt"/>
              <a:buAutoNum type="arabicPeriod"/>
            </a:pPr>
            <a:r>
              <a:rPr lang="en-US" dirty="0"/>
              <a:t>Once this is done, the latest window erases its stored profile and get ready to capture profile of the next batch of newly arriving data.</a:t>
            </a:r>
          </a:p>
          <a:p>
            <a:pPr marL="514350" indent="-514350">
              <a:buFont typeface="+mj-lt"/>
              <a:buAutoNum type="arabicPeriod"/>
            </a:pPr>
            <a:r>
              <a:rPr lang="en-US" dirty="0"/>
              <a:t>This process continues as long as the stream exists.</a:t>
            </a:r>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2210340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3647E-3E94-43D1-80EE-884C7E89CFE0}"/>
              </a:ext>
            </a:extLst>
          </p:cNvPr>
          <p:cNvSpPr>
            <a:spLocks noGrp="1"/>
          </p:cNvSpPr>
          <p:nvPr>
            <p:ph type="title"/>
          </p:nvPr>
        </p:nvSpPr>
        <p:spPr/>
        <p:txBody>
          <a:bodyPr/>
          <a:lstStyle/>
          <a:p>
            <a:pPr algn="l"/>
            <a:r>
              <a:rPr lang="en-US" b="1" dirty="0"/>
              <a:t>How we construct the HS tree?</a:t>
            </a:r>
          </a:p>
        </p:txBody>
      </p:sp>
      <p:sp>
        <p:nvSpPr>
          <p:cNvPr id="3" name="Content Placeholder 2">
            <a:extLst>
              <a:ext uri="{FF2B5EF4-FFF2-40B4-BE49-F238E27FC236}">
                <a16:creationId xmlns:a16="http://schemas.microsoft.com/office/drawing/2014/main" id="{1D835267-4CFB-4C7F-8ABD-199BAF8F1A2E}"/>
              </a:ext>
            </a:extLst>
          </p:cNvPr>
          <p:cNvSpPr>
            <a:spLocks noGrp="1"/>
          </p:cNvSpPr>
          <p:nvPr>
            <p:ph idx="1"/>
          </p:nvPr>
        </p:nvSpPr>
        <p:spPr>
          <a:xfrm>
            <a:off x="1484310" y="685801"/>
            <a:ext cx="10018713" cy="5105400"/>
          </a:xfrm>
        </p:spPr>
        <p:txBody>
          <a:bodyPr/>
          <a:lstStyle/>
          <a:p>
            <a:endParaRPr lang="ar-SY" dirty="0"/>
          </a:p>
          <a:p>
            <a:r>
              <a:rPr lang="en-US" dirty="0"/>
              <a:t>When constructing a tree, the algorithm expands each node by picking a randomly selected dimension, q, in the </a:t>
            </a:r>
            <a:r>
              <a:rPr lang="en-US" i="1" dirty="0"/>
              <a:t>workspace </a:t>
            </a:r>
            <a:r>
              <a:rPr lang="en-US" dirty="0"/>
              <a:t>(to be described later in this section) associated with the node. Using the mid-point of q, the algorithm bisects the workspace into two half-spaces, thus creating the left child and right child of the node. Node expansion continues until the maximum depth (i.e., h or </a:t>
            </a:r>
            <a:r>
              <a:rPr lang="en-US" i="1" dirty="0" err="1"/>
              <a:t>maxDepth</a:t>
            </a:r>
            <a:r>
              <a:rPr lang="en-US" dirty="0"/>
              <a:t>) of all nodes is reached.</a:t>
            </a:r>
          </a:p>
        </p:txBody>
      </p:sp>
    </p:spTree>
    <p:extLst>
      <p:ext uri="{BB962C8B-B14F-4D97-AF65-F5344CB8AC3E}">
        <p14:creationId xmlns:p14="http://schemas.microsoft.com/office/powerpoint/2010/main" val="17820933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596</TotalTime>
  <Words>1246</Words>
  <Application>Microsoft Office PowerPoint</Application>
  <PresentationFormat>Widescreen</PresentationFormat>
  <Paragraphs>117</Paragraphs>
  <Slides>20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Corbel</vt:lpstr>
      <vt:lpstr>Parallax</vt:lpstr>
      <vt:lpstr>Fast Anomaly Detection for Streaming Data</vt:lpstr>
      <vt:lpstr>Main Ideas</vt:lpstr>
      <vt:lpstr>Challenges in detecting anomalies is streaming data</vt:lpstr>
      <vt:lpstr>Features of the proposed approach</vt:lpstr>
      <vt:lpstr>Anomaly scoring </vt:lpstr>
      <vt:lpstr>HS trees vs. Other decision trees</vt:lpstr>
      <vt:lpstr>The proposed method</vt:lpstr>
      <vt:lpstr>The proposed method (Overview)</vt:lpstr>
      <vt:lpstr>How we construct the HS tree?</vt:lpstr>
      <vt:lpstr>PowerPoint Presentation</vt:lpstr>
      <vt:lpstr>Initialize Workspace:</vt:lpstr>
      <vt:lpstr>Building a single HSTree</vt:lpstr>
      <vt:lpstr>Recording mass profile in HS-Trees</vt:lpstr>
      <vt:lpstr>The operational procedure for Streaming HS-Trees:</vt:lpstr>
      <vt:lpstr>Experiments &amp; Results</vt:lpstr>
      <vt:lpstr>SMTP</vt:lpstr>
      <vt:lpstr>HTTP</vt:lpstr>
      <vt:lpstr>Results  </vt:lpstr>
      <vt:lpstr>Concluding Remarks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Anomaly Detection for Streaming Data</dc:title>
  <dc:creator>Feras Shamasna</dc:creator>
  <cp:lastModifiedBy>Feras Shamasna</cp:lastModifiedBy>
  <cp:revision>46</cp:revision>
  <dcterms:created xsi:type="dcterms:W3CDTF">2019-12-02T09:37:10Z</dcterms:created>
  <dcterms:modified xsi:type="dcterms:W3CDTF">2019-12-02T19:33:13Z</dcterms:modified>
</cp:coreProperties>
</file>