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0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0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58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7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87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46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539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49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01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49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20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7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5DBF5-2974-4731-983E-7E30346B1BFD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56FE63-1088-4E44-8835-CBE3439A44F6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7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F10C67-1950-4D21-B56F-DCAB5821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 dirty="0"/>
              <a:t>Mining Concept-Drifting Data Streams using Ensemble Classifiers</a:t>
            </a:r>
            <a:endParaRPr lang="hu-HU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F27A-E501-453C-A071-407903F2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Stream Mining Assignment 3</a:t>
            </a:r>
          </a:p>
          <a:p>
            <a:r>
              <a:rPr lang="hu-HU" b="1" dirty="0"/>
              <a:t>Weighted Ensemble Classifier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26E51759-FFEE-40CA-8478-0E7CE52D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58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4865-E4E6-4AD4-BFA5-BEB24B43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BBDA-9CE0-47AF-9BA5-45F0FA1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79" y="1845734"/>
            <a:ext cx="10039944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 have implemented the Algorithm 1 of the paper which is Weighted Ensemble Classifier.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dirty="0"/>
              <a:t>The implementation follows the techniques described in</a:t>
            </a:r>
          </a:p>
          <a:p>
            <a:pPr marL="0" indent="0" algn="just">
              <a:buNone/>
            </a:pPr>
            <a:r>
              <a:rPr lang="hu-HU" dirty="0"/>
              <a:t>"Mining Concept-Drifting Data Streams using Ensemble Classifiers", by</a:t>
            </a:r>
          </a:p>
          <a:p>
            <a:pPr marL="0" indent="0" algn="just">
              <a:buNone/>
            </a:pPr>
            <a:r>
              <a:rPr lang="hu-HU" dirty="0"/>
              <a:t>Haixun Wang, Wei Fan, Philip S. Yu, Jiawei Han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In the last part of the notebook a stream is prepared and accuracy of this Ensemble Classifier is obtained. </a:t>
            </a:r>
            <a:endParaRPr lang="hu-H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Accuracy obtained: 78 Percent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636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D27-EF15-4456-A4CB-B48303CC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Obtained for Weighted Ensemble Classifier: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BC785-04EB-4B3C-814A-467D2A430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04" y="3047887"/>
            <a:ext cx="8002117" cy="1619476"/>
          </a:xfrm>
        </p:spPr>
      </p:pic>
    </p:spTree>
    <p:extLst>
      <p:ext uri="{BB962C8B-B14F-4D97-AF65-F5344CB8AC3E}">
        <p14:creationId xmlns:p14="http://schemas.microsoft.com/office/powerpoint/2010/main" val="345563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559F-284B-4F01-9AED-69A980A9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Thank you </a:t>
            </a:r>
          </a:p>
          <a:p>
            <a:endParaRPr lang="en-US" sz="3200" dirty="0"/>
          </a:p>
          <a:p>
            <a:pPr algn="r"/>
            <a:r>
              <a:rPr lang="en-US" sz="3200" dirty="0"/>
              <a:t>Deepika Mahajan</a:t>
            </a:r>
          </a:p>
          <a:p>
            <a:pPr algn="r"/>
            <a:r>
              <a:rPr lang="en-US" sz="3200" dirty="0"/>
              <a:t>T1VISF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8434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CFDB-8DE4-4768-BD41-0144AEF0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DATA MINING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3911-B1D3-42FA-948A-9DACBF3B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Traditional data mining</a:t>
            </a:r>
            <a:r>
              <a:rPr lang="en-US" dirty="0"/>
              <a:t> </a:t>
            </a:r>
            <a:r>
              <a:rPr lang="hu-HU" dirty="0"/>
              <a:t>algorithms</a:t>
            </a:r>
            <a:r>
              <a:rPr lang="en-US" dirty="0"/>
              <a:t> is used to  Mining </a:t>
            </a:r>
            <a:r>
              <a:rPr lang="hu-HU" dirty="0"/>
              <a:t>models from large databases with bounded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These algorithms require multiple scans of the training data </a:t>
            </a:r>
            <a:r>
              <a:rPr lang="en-US" dirty="0"/>
              <a:t>which </a:t>
            </a:r>
            <a:r>
              <a:rPr lang="hu-HU" dirty="0"/>
              <a:t>makes them inappropriate in the streaming data environment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can not be repeatedly analyzed in the case of Stream Data. 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072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24D1-7C31-4E0C-B2B3-90C18085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Mining 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32B6-24C3-45FA-8831-9C842DBD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Mining Stream Data is non-trivial due to the following challenges:</a:t>
            </a:r>
          </a:p>
          <a:p>
            <a:r>
              <a:rPr lang="hu-HU" dirty="0"/>
              <a:t>1</a:t>
            </a:r>
            <a:r>
              <a:rPr lang="en-US" dirty="0"/>
              <a:t>.</a:t>
            </a:r>
            <a:r>
              <a:rPr lang="hu-HU" dirty="0"/>
              <a:t> Concept drifts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2</a:t>
            </a:r>
            <a:r>
              <a:rPr lang="en-US" dirty="0"/>
              <a:t>.</a:t>
            </a:r>
            <a:r>
              <a:rPr lang="hu-HU" dirty="0"/>
              <a:t> High data rate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3</a:t>
            </a:r>
            <a:r>
              <a:rPr lang="en-US" dirty="0"/>
              <a:t>.</a:t>
            </a:r>
            <a:r>
              <a:rPr lang="hu-HU" dirty="0"/>
              <a:t> Low memory footprints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4</a:t>
            </a:r>
            <a:r>
              <a:rPr lang="en-US" dirty="0"/>
              <a:t>.</a:t>
            </a:r>
            <a:r>
              <a:rPr lang="hu-HU" dirty="0"/>
              <a:t>Low processing time</a:t>
            </a:r>
            <a:r>
              <a:rPr lang="en-US" dirty="0"/>
              <a:t>.</a:t>
            </a:r>
          </a:p>
          <a:p>
            <a:r>
              <a:rPr lang="en-US" dirty="0"/>
              <a:t>5.</a:t>
            </a:r>
            <a:r>
              <a:rPr lang="hu-HU" dirty="0"/>
              <a:t> Algorithms needs to be robust</a:t>
            </a:r>
            <a:r>
              <a:rPr lang="en-US" dirty="0"/>
              <a:t> and easy to use.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424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E490-A011-47CB-BF9D-5611E7E9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Basic Idea about Algorithm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99C3-6C4C-495E-B759-BDED921A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In this </a:t>
            </a:r>
            <a:r>
              <a:rPr lang="en-US" sz="3200" dirty="0"/>
              <a:t>assignment</a:t>
            </a:r>
            <a:r>
              <a:rPr lang="hu-HU" sz="3200" dirty="0"/>
              <a:t> the idea propesed is a general framework for mining concept-drifting data streams using weighted ensemble classifier.</a:t>
            </a:r>
            <a:endParaRPr lang="en-US" sz="3200" dirty="0"/>
          </a:p>
          <a:p>
            <a:r>
              <a:rPr lang="hu-HU" b="1" dirty="0"/>
              <a:t>What is Ensemble Classifiers</a:t>
            </a:r>
            <a:r>
              <a:rPr lang="en-US" b="1" dirty="0"/>
              <a:t> approach?</a:t>
            </a:r>
          </a:p>
          <a:p>
            <a:r>
              <a:rPr lang="hu-HU" dirty="0"/>
              <a:t>An </a:t>
            </a:r>
            <a:r>
              <a:rPr lang="hu-HU" b="1" dirty="0"/>
              <a:t>ensemble</a:t>
            </a:r>
            <a:r>
              <a:rPr lang="hu-HU" dirty="0"/>
              <a:t> of </a:t>
            </a:r>
            <a:r>
              <a:rPr lang="hu-HU" b="1" dirty="0"/>
              <a:t>classifiers</a:t>
            </a:r>
            <a:r>
              <a:rPr lang="en-US" b="1" dirty="0"/>
              <a:t>/</a:t>
            </a:r>
            <a:r>
              <a:rPr lang="hu-HU" dirty="0"/>
              <a:t>  </a:t>
            </a:r>
            <a:r>
              <a:rPr lang="hu-HU" b="1" dirty="0"/>
              <a:t>Ensemble Classifiers</a:t>
            </a:r>
            <a:r>
              <a:rPr lang="en-US" b="1" dirty="0"/>
              <a:t> </a:t>
            </a:r>
            <a:r>
              <a:rPr lang="hu-HU" dirty="0"/>
              <a:t>is a set of </a:t>
            </a:r>
            <a:r>
              <a:rPr lang="hu-HU" b="1" dirty="0"/>
              <a:t>classifiers</a:t>
            </a:r>
            <a:r>
              <a:rPr lang="hu-HU" dirty="0"/>
              <a:t> whose individual decisions are combined in some way (typically by weighted or unweighted voting) to classify new examples.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311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9625-8345-4EB1-90D7-78BE6C15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658"/>
            <a:ext cx="10058400" cy="1450757"/>
          </a:xfrm>
        </p:spPr>
        <p:txBody>
          <a:bodyPr/>
          <a:lstStyle/>
          <a:p>
            <a:r>
              <a:rPr lang="en-US" dirty="0"/>
              <a:t>Why Weighted Ensemble Classifier?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52E9-4ADA-4090-A1B8-F642BBBD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hu-HU" dirty="0"/>
              <a:t>model learned from the </a:t>
            </a:r>
            <a:r>
              <a:rPr lang="hu-HU" b="1" dirty="0"/>
              <a:t>streaming data </a:t>
            </a:r>
            <a:r>
              <a:rPr lang="hu-HU" dirty="0"/>
              <a:t>must be able to capture </a:t>
            </a:r>
            <a:r>
              <a:rPr lang="hu-HU" b="1" dirty="0"/>
              <a:t>up-to-date trends </a:t>
            </a:r>
            <a:r>
              <a:rPr lang="hu-HU" dirty="0"/>
              <a:t>and </a:t>
            </a:r>
            <a:r>
              <a:rPr lang="hu-HU" b="1" dirty="0"/>
              <a:t>transient patterns </a:t>
            </a:r>
            <a:r>
              <a:rPr lang="hu-HU" dirty="0"/>
              <a:t>in the stream.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hu-HU" dirty="0"/>
              <a:t>must also eliminate the effects of examples representing outdated concepts.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The classifiers in the ensemble are weighted based on their expected </a:t>
            </a:r>
            <a:r>
              <a:rPr lang="hu-HU" b="1" dirty="0"/>
              <a:t>classification accuracy</a:t>
            </a:r>
            <a:r>
              <a:rPr lang="hu-HU" dirty="0"/>
              <a:t> on the test data under the time-evolving environment</a:t>
            </a:r>
            <a:r>
              <a:rPr lang="en-US" dirty="0"/>
              <a:t>.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Thus, the ensemble approach improves both the efficiency in learning the model and the accuracy in performing classification.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848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0E67FB-E70E-44FA-BA5C-7F5B6DF6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3" y="1274763"/>
            <a:ext cx="10115550" cy="4594225"/>
          </a:xfrm>
        </p:spPr>
        <p:txBody>
          <a:bodyPr/>
          <a:lstStyle/>
          <a:p>
            <a:r>
              <a:rPr lang="hu-HU" b="1" dirty="0"/>
              <a:t>EASE OF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Instead of continuously revising a </a:t>
            </a:r>
            <a:r>
              <a:rPr lang="hu-HU" b="1" dirty="0"/>
              <a:t>single model, </a:t>
            </a:r>
            <a:r>
              <a:rPr lang="hu-HU" dirty="0"/>
              <a:t>train</a:t>
            </a:r>
            <a:r>
              <a:rPr lang="en-US" dirty="0" err="1"/>
              <a:t>ing</a:t>
            </a:r>
            <a:r>
              <a:rPr lang="hu-HU" dirty="0"/>
              <a:t> an ensemble of classifiers from sequential data chunks in the stream.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In order to avoid overfitting and the problems of conflicting concepts, the expiration of old data must rely on </a:t>
            </a:r>
            <a:r>
              <a:rPr lang="hu-HU" b="1" dirty="0"/>
              <a:t>data’s distribution </a:t>
            </a:r>
            <a:r>
              <a:rPr lang="hu-HU" dirty="0"/>
              <a:t>instead of only their </a:t>
            </a:r>
            <a:r>
              <a:rPr lang="hu-HU" b="1" dirty="0"/>
              <a:t>arrival time</a:t>
            </a:r>
            <a:r>
              <a:rPr lang="en-US" dirty="0"/>
              <a:t>.</a:t>
            </a:r>
            <a:endParaRPr lang="hu-HU" b="1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The ensemble approach giv</a:t>
            </a:r>
            <a:r>
              <a:rPr lang="en-US" dirty="0"/>
              <a:t>es</a:t>
            </a:r>
            <a:r>
              <a:rPr lang="hu-HU" dirty="0"/>
              <a:t> each classifier a </a:t>
            </a:r>
            <a:r>
              <a:rPr lang="hu-HU" b="1" dirty="0"/>
              <a:t>weight</a:t>
            </a:r>
            <a:r>
              <a:rPr lang="hu-HU" dirty="0"/>
              <a:t> based on its </a:t>
            </a:r>
            <a:r>
              <a:rPr lang="hu-HU" b="1" dirty="0"/>
              <a:t>expected prediction accuracy </a:t>
            </a:r>
            <a:r>
              <a:rPr lang="hu-HU" dirty="0"/>
              <a:t>on the current test examples.</a:t>
            </a:r>
            <a:endParaRPr lang="en-US" dirty="0"/>
          </a:p>
          <a:p>
            <a:pPr marL="0" indent="0">
              <a:buNone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803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14D9-1D13-4F4E-9D04-450B3625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3440"/>
            <a:ext cx="10058400" cy="988524"/>
          </a:xfrm>
        </p:spPr>
        <p:txBody>
          <a:bodyPr/>
          <a:lstStyle/>
          <a:p>
            <a:r>
              <a:rPr lang="en-US" dirty="0"/>
              <a:t>Ensemble Approach :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2E593-42F2-449C-8861-E9D58E88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87" y="1887211"/>
            <a:ext cx="5430678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D82B5-D818-4215-B8A2-6FB642D5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17" y="2362340"/>
            <a:ext cx="3964783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705FA-D1C2-485E-9E0A-FF6B652F8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94" y="3070274"/>
            <a:ext cx="4433509" cy="54300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78C0D59-D792-4748-9A4F-F9D3BE5D0F63}"/>
              </a:ext>
            </a:extLst>
          </p:cNvPr>
          <p:cNvCxnSpPr>
            <a:cxnSpLocks/>
          </p:cNvCxnSpPr>
          <p:nvPr/>
        </p:nvCxnSpPr>
        <p:spPr>
          <a:xfrm flipV="1">
            <a:off x="4160940" y="2707272"/>
            <a:ext cx="4194495" cy="1191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8AFF-7CC6-4AAD-8E33-BA352244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Accuracy-Weighted Ensembles</a:t>
            </a:r>
            <a:r>
              <a:rPr lang="en-US" dirty="0"/>
              <a:t>:Working and Usage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1F77-B269-4AC7-AD86-09C84253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weight of classifier is derived by estimating its expected prediction error on the test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mean square error of classifier can be expressed by: </a:t>
            </a:r>
            <a:r>
              <a:rPr lang="en-US" dirty="0" err="1"/>
              <a:t>MSEi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weight of classifier should be reversely proportional to </a:t>
            </a:r>
            <a:r>
              <a:rPr lang="en-US" dirty="0" err="1"/>
              <a:t>MSEi</a:t>
            </a:r>
            <a:r>
              <a:rPr lang="en-US" dirty="0"/>
              <a:t>. So higher the error less is the weight.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other hand, a classifier predicts randomly, will have mean square error: </a:t>
            </a:r>
            <a:r>
              <a:rPr lang="en-US" dirty="0" err="1"/>
              <a:t>MSEr</a:t>
            </a:r>
            <a:r>
              <a:rPr lang="en-US" dirty="0"/>
              <a:t> (</a:t>
            </a:r>
            <a:r>
              <a:rPr lang="en-US" dirty="0" err="1"/>
              <a:t>r:randomly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MSEr</a:t>
            </a:r>
            <a:r>
              <a:rPr lang="en-US" dirty="0"/>
              <a:t>, is used as a threshold in weighting the classifiers. That is, we discard classifiers whose error is equal to or larger than </a:t>
            </a:r>
            <a:r>
              <a:rPr lang="en-US" dirty="0" err="1"/>
              <a:t>MSEr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the weight </a:t>
            </a:r>
            <a:r>
              <a:rPr lang="en-US" dirty="0" err="1"/>
              <a:t>wi</a:t>
            </a:r>
            <a:r>
              <a:rPr lang="en-US" dirty="0"/>
              <a:t> for classifier Ci is given by this formula: </a:t>
            </a:r>
            <a:r>
              <a:rPr lang="en-US" dirty="0" err="1"/>
              <a:t>wi</a:t>
            </a:r>
            <a:r>
              <a:rPr lang="en-US" dirty="0"/>
              <a:t> = </a:t>
            </a:r>
            <a:r>
              <a:rPr lang="en-US" dirty="0" err="1"/>
              <a:t>MSEr</a:t>
            </a:r>
            <a:r>
              <a:rPr lang="en-US" dirty="0"/>
              <a:t> − </a:t>
            </a:r>
            <a:r>
              <a:rPr lang="en-US" dirty="0" err="1"/>
              <a:t>MSEi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 the classifier of Top weighted classifiers</a:t>
            </a:r>
          </a:p>
        </p:txBody>
      </p:sp>
    </p:spTree>
    <p:extLst>
      <p:ext uri="{BB962C8B-B14F-4D97-AF65-F5344CB8AC3E}">
        <p14:creationId xmlns:p14="http://schemas.microsoft.com/office/powerpoint/2010/main" val="7465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F17A-87BB-41CC-BEED-6D62BCDB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AE92-F319-42B5-B77D-C11B421C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classifying future or unknown objects.</a:t>
            </a:r>
          </a:p>
          <a:p>
            <a:r>
              <a:rPr lang="en-US" dirty="0"/>
              <a:t>For Estimation the Accuracy of the Model</a:t>
            </a:r>
          </a:p>
          <a:p>
            <a:r>
              <a:rPr lang="en-US" dirty="0"/>
              <a:t>If accuracy is acceptable use the model to classify data records whose class labels are not known.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8359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499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Mining Concept-Drifting Data Streams using Ensemble Classifiers</vt:lpstr>
      <vt:lpstr>TRADITIONAL DATA MINING</vt:lpstr>
      <vt:lpstr>Mining Stream Data</vt:lpstr>
      <vt:lpstr>Basic Idea about Algorithm</vt:lpstr>
      <vt:lpstr>Why Weighted Ensemble Classifier?</vt:lpstr>
      <vt:lpstr>PowerPoint Presentation</vt:lpstr>
      <vt:lpstr>Ensemble Approach :</vt:lpstr>
      <vt:lpstr>Accuracy-Weighted Ensembles:Working and Usage</vt:lpstr>
      <vt:lpstr>Usage:</vt:lpstr>
      <vt:lpstr>Results </vt:lpstr>
      <vt:lpstr>Accuracy Obtained for Weighted Ensemble Classifier: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Concept-Drifting Data Streams using Ensemble Classifiers</dc:title>
  <dc:creator>DEEPIKA MAHAJAN</dc:creator>
  <cp:lastModifiedBy>DEEPIKA MAHAJAN</cp:lastModifiedBy>
  <cp:revision>34</cp:revision>
  <dcterms:created xsi:type="dcterms:W3CDTF">2019-12-01T00:21:06Z</dcterms:created>
  <dcterms:modified xsi:type="dcterms:W3CDTF">2019-12-02T22:20:49Z</dcterms:modified>
</cp:coreProperties>
</file>