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7E34398-EBA3-4F4D-BD61-778B362122E8}">
  <a:tblStyle styleId="{57E34398-EBA3-4F4D-BD61-778B362122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Master" Target="slideMasters/slideMaster1.xml"/><Relationship Id="rId19" Type="http://schemas.openxmlformats.org/officeDocument/2006/relationships/font" Target="fonts/OpenSans-bold.fntdata"/><Relationship Id="rId6" Type="http://schemas.openxmlformats.org/officeDocument/2006/relationships/notesMaster" Target="notesMasters/notesMaster1.xml"/><Relationship Id="rId18"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d6d5c25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d6d5c25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VFDT is I/O bound in the sense that it mines examples in less time than it takes to input them from disk. It does not store any examples (or parts thereof) in main memory, requiring only space proportional to the size of the tree and associated sucient statistics. It can learn by seeing each example only once, and therefore does not require examples from an online stream to ever be stored. It is an anytime algorithm in the sense that a ready-to-use model is available at any time after the rst few examples are seen, and its quality increases smoothly with time.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t>If d is the number of attributes, v is the maximum number of values per attribute, and c is the number of classes, the Hoeding tree algorithm requires O(dvc) memory to store the necessary counts at each leaf. If l is the number of leaves in the tree, the total memory required is O(ldvc).</a:t>
            </a:r>
            <a:endParaRPr/>
          </a:p>
          <a:p>
            <a:pPr indent="0" lvl="0" marL="0" rtl="0" algn="l">
              <a:lnSpc>
                <a:spcPct val="115000"/>
              </a:lnSpc>
              <a:spcBef>
                <a:spcPts val="0"/>
              </a:spcBef>
              <a:spcAft>
                <a:spcPts val="0"/>
              </a:spcAft>
              <a:buNone/>
            </a:pPr>
            <a:r>
              <a:rPr lang="en"/>
              <a:t>This is independent of the number of examples seen, if the size of the tree depends only on the \true" concept and is independent of the size of the training set.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bd6d5c25e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bd6d5c25e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VFDT is I/O bound in the sense that it mines examples in less time than it takes to input them from disk. It does not store any examples (or parts thereof) in main memory, requiring only space proportional to the size of the tree and associated sucient statistics. It can learn by seeing each example only once, and therefore does not require examples from an online stream to ever be stored. It is an anytime algorithm in the sense that a ready-to-use model is available at any time after the rst few examples are seen, and its quality increases smoothly with time.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t>If d is the number of attributes, v is the maximum number of values per attribute, and c is the number of classes, the Hoeding tree algorithm requires O(dvc) memory to store the necessary counts at each leaf. If l is the number of leaves in the tree, the total memory required is O(ldvc).</a:t>
            </a:r>
            <a:endParaRPr/>
          </a:p>
          <a:p>
            <a:pPr indent="0" lvl="0" marL="0" rtl="0" algn="l">
              <a:lnSpc>
                <a:spcPct val="115000"/>
              </a:lnSpc>
              <a:spcBef>
                <a:spcPts val="0"/>
              </a:spcBef>
              <a:spcAft>
                <a:spcPts val="0"/>
              </a:spcAft>
              <a:buNone/>
            </a:pPr>
            <a:r>
              <a:rPr lang="en"/>
              <a:t>This is independent of the number of examples seen, if the size of the tree depends only on the \true" concept and is independent of the size of the training set.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bd6d5c25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bd6d5c25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bd6d5c25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bd6d5c25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d6d5c25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d6d5c25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d6d5c25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d6d5c25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bd6d5c25e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bd6d5c25e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bd6d5c25e_0_1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bd6d5c25e_0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2">
    <p:bg>
      <p:bgPr>
        <a:solidFill>
          <a:srgbClr val="FFFFFF"/>
        </a:solidFill>
      </p:bgPr>
    </p:bg>
    <p:spTree>
      <p:nvGrpSpPr>
        <p:cNvPr id="62" name="Shape 62"/>
        <p:cNvGrpSpPr/>
        <p:nvPr/>
      </p:nvGrpSpPr>
      <p:grpSpPr>
        <a:xfrm>
          <a:off x="0" y="0"/>
          <a:ext cx="0" cy="0"/>
          <a:chOff x="0" y="0"/>
          <a:chExt cx="0" cy="0"/>
        </a:xfrm>
      </p:grpSpPr>
      <p:sp>
        <p:nvSpPr>
          <p:cNvPr id="63" name="Google Shape;63;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13"/>
          <p:cNvGrpSpPr/>
          <p:nvPr/>
        </p:nvGrpSpPr>
        <p:grpSpPr>
          <a:xfrm>
            <a:off x="0" y="0"/>
            <a:ext cx="9144000" cy="3604529"/>
            <a:chOff x="0" y="0"/>
            <a:chExt cx="9144000" cy="3604529"/>
          </a:xfrm>
        </p:grpSpPr>
        <p:sp>
          <p:nvSpPr>
            <p:cNvPr id="65" name="Google Shape;65;p13"/>
            <p:cNvSpPr/>
            <p:nvPr/>
          </p:nvSpPr>
          <p:spPr>
            <a:xfrm>
              <a:off x="832431" y="1866450"/>
              <a:ext cx="277200" cy="277200"/>
            </a:xfrm>
            <a:prstGeom prst="ellipse">
              <a:avLst/>
            </a:prstGeom>
            <a:solidFill>
              <a:srgbClr val="EF6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832431" y="3327329"/>
              <a:ext cx="277200" cy="277200"/>
            </a:xfrm>
            <a:prstGeom prst="ellipse">
              <a:avLst/>
            </a:prstGeom>
            <a:solidFill>
              <a:srgbClr val="EF6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105085" y="1866450"/>
              <a:ext cx="277200" cy="277200"/>
            </a:xfrm>
            <a:prstGeom prst="ellipse">
              <a:avLst/>
            </a:prstGeom>
            <a:solidFill>
              <a:srgbClr val="EF6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105085" y="3327329"/>
              <a:ext cx="277200" cy="277200"/>
            </a:xfrm>
            <a:prstGeom prst="ellipse">
              <a:avLst/>
            </a:prstGeom>
            <a:solidFill>
              <a:srgbClr val="EF6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0" y="0"/>
              <a:ext cx="9144000" cy="1444800"/>
            </a:xfrm>
            <a:prstGeom prst="rect">
              <a:avLst/>
            </a:prstGeom>
            <a:solidFill>
              <a:srgbClr val="EF6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3"/>
          <p:cNvSpPr txBox="1"/>
          <p:nvPr/>
        </p:nvSpPr>
        <p:spPr>
          <a:xfrm>
            <a:off x="785401" y="1816974"/>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FFFFFF"/>
                </a:solidFill>
              </a:rPr>
              <a:t>1</a:t>
            </a:r>
            <a:endParaRPr sz="1200">
              <a:solidFill>
                <a:srgbClr val="FFFFFF"/>
              </a:solidFill>
            </a:endParaRPr>
          </a:p>
        </p:txBody>
      </p:sp>
      <p:sp>
        <p:nvSpPr>
          <p:cNvPr id="71" name="Google Shape;71;p13"/>
          <p:cNvSpPr txBox="1"/>
          <p:nvPr/>
        </p:nvSpPr>
        <p:spPr>
          <a:xfrm>
            <a:off x="5054096" y="1816976"/>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FFFFFF"/>
                </a:solidFill>
              </a:rPr>
              <a:t>2</a:t>
            </a:r>
            <a:endParaRPr sz="1200">
              <a:solidFill>
                <a:srgbClr val="FFFFFF"/>
              </a:solidFill>
            </a:endParaRPr>
          </a:p>
        </p:txBody>
      </p:sp>
      <p:sp>
        <p:nvSpPr>
          <p:cNvPr id="72" name="Google Shape;72;p13"/>
          <p:cNvSpPr txBox="1"/>
          <p:nvPr/>
        </p:nvSpPr>
        <p:spPr>
          <a:xfrm>
            <a:off x="785396" y="3255519"/>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FFFFFF"/>
                </a:solidFill>
              </a:rPr>
              <a:t>3</a:t>
            </a:r>
            <a:endParaRPr sz="1200">
              <a:solidFill>
                <a:srgbClr val="FFFFFF"/>
              </a:solidFill>
            </a:endParaRPr>
          </a:p>
        </p:txBody>
      </p:sp>
      <p:sp>
        <p:nvSpPr>
          <p:cNvPr id="73" name="Google Shape;73;p13"/>
          <p:cNvSpPr txBox="1"/>
          <p:nvPr/>
        </p:nvSpPr>
        <p:spPr>
          <a:xfrm>
            <a:off x="5054095" y="3264351"/>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FFFFFF"/>
                </a:solidFill>
              </a:rPr>
              <a:t>4</a:t>
            </a:r>
            <a:endParaRPr sz="1200">
              <a:solidFill>
                <a:srgbClr val="FFFFFF"/>
              </a:solidFill>
            </a:endParaRPr>
          </a:p>
        </p:txBody>
      </p:sp>
      <p:sp>
        <p:nvSpPr>
          <p:cNvPr id="74" name="Google Shape;74;p13"/>
          <p:cNvSpPr txBox="1"/>
          <p:nvPr>
            <p:ph type="title"/>
          </p:nvPr>
        </p:nvSpPr>
        <p:spPr>
          <a:xfrm>
            <a:off x="308175" y="315100"/>
            <a:ext cx="6355200" cy="9012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sz="2800">
                <a:solidFill>
                  <a:srgbClr val="FFFFFF"/>
                </a:solidFill>
              </a:defRPr>
            </a:lvl1pPr>
            <a:lvl2pPr lvl="1" algn="l">
              <a:lnSpc>
                <a:spcPct val="100000"/>
              </a:lnSpc>
              <a:spcBef>
                <a:spcPts val="0"/>
              </a:spcBef>
              <a:spcAft>
                <a:spcPts val="0"/>
              </a:spcAft>
              <a:buNone/>
              <a:defRPr sz="2800">
                <a:solidFill>
                  <a:srgbClr val="FFFFFF"/>
                </a:solidFill>
              </a:defRPr>
            </a:lvl2pPr>
            <a:lvl3pPr lvl="2" algn="l">
              <a:lnSpc>
                <a:spcPct val="100000"/>
              </a:lnSpc>
              <a:spcBef>
                <a:spcPts val="0"/>
              </a:spcBef>
              <a:spcAft>
                <a:spcPts val="0"/>
              </a:spcAft>
              <a:buNone/>
              <a:defRPr sz="2800">
                <a:solidFill>
                  <a:srgbClr val="FFFFFF"/>
                </a:solidFill>
              </a:defRPr>
            </a:lvl3pPr>
            <a:lvl4pPr lvl="3" algn="l">
              <a:lnSpc>
                <a:spcPct val="100000"/>
              </a:lnSpc>
              <a:spcBef>
                <a:spcPts val="0"/>
              </a:spcBef>
              <a:spcAft>
                <a:spcPts val="0"/>
              </a:spcAft>
              <a:buNone/>
              <a:defRPr sz="2800">
                <a:solidFill>
                  <a:srgbClr val="FFFFFF"/>
                </a:solidFill>
              </a:defRPr>
            </a:lvl4pPr>
            <a:lvl5pPr lvl="4" algn="l">
              <a:lnSpc>
                <a:spcPct val="100000"/>
              </a:lnSpc>
              <a:spcBef>
                <a:spcPts val="0"/>
              </a:spcBef>
              <a:spcAft>
                <a:spcPts val="0"/>
              </a:spcAft>
              <a:buNone/>
              <a:defRPr sz="2800">
                <a:solidFill>
                  <a:srgbClr val="FFFFFF"/>
                </a:solidFill>
              </a:defRPr>
            </a:lvl5pPr>
            <a:lvl6pPr lvl="5" algn="l">
              <a:lnSpc>
                <a:spcPct val="100000"/>
              </a:lnSpc>
              <a:spcBef>
                <a:spcPts val="0"/>
              </a:spcBef>
              <a:spcAft>
                <a:spcPts val="0"/>
              </a:spcAft>
              <a:buNone/>
              <a:defRPr sz="2800">
                <a:solidFill>
                  <a:srgbClr val="FFFFFF"/>
                </a:solidFill>
              </a:defRPr>
            </a:lvl6pPr>
            <a:lvl7pPr lvl="6" algn="l">
              <a:lnSpc>
                <a:spcPct val="100000"/>
              </a:lnSpc>
              <a:spcBef>
                <a:spcPts val="0"/>
              </a:spcBef>
              <a:spcAft>
                <a:spcPts val="0"/>
              </a:spcAft>
              <a:buNone/>
              <a:defRPr sz="2800">
                <a:solidFill>
                  <a:srgbClr val="FFFFFF"/>
                </a:solidFill>
              </a:defRPr>
            </a:lvl7pPr>
            <a:lvl8pPr lvl="7" algn="l">
              <a:lnSpc>
                <a:spcPct val="100000"/>
              </a:lnSpc>
              <a:spcBef>
                <a:spcPts val="0"/>
              </a:spcBef>
              <a:spcAft>
                <a:spcPts val="0"/>
              </a:spcAft>
              <a:buNone/>
              <a:defRPr sz="2800">
                <a:solidFill>
                  <a:srgbClr val="FFFFFF"/>
                </a:solidFill>
              </a:defRPr>
            </a:lvl8pPr>
            <a:lvl9pPr lvl="8" algn="l">
              <a:lnSpc>
                <a:spcPct val="100000"/>
              </a:lnSpc>
              <a:spcBef>
                <a:spcPts val="0"/>
              </a:spcBef>
              <a:spcAft>
                <a:spcPts val="0"/>
              </a:spcAft>
              <a:buNone/>
              <a:defRPr sz="2800">
                <a:solidFill>
                  <a:srgbClr val="FFFFFF"/>
                </a:solidFill>
              </a:defRPr>
            </a:lvl9pPr>
          </a:lstStyle>
          <a:p/>
        </p:txBody>
      </p:sp>
      <p:sp>
        <p:nvSpPr>
          <p:cNvPr id="75" name="Google Shape;75;p13"/>
          <p:cNvSpPr txBox="1"/>
          <p:nvPr>
            <p:ph idx="1" type="body"/>
          </p:nvPr>
        </p:nvSpPr>
        <p:spPr>
          <a:xfrm>
            <a:off x="1392700" y="1825800"/>
            <a:ext cx="3126300" cy="1157400"/>
          </a:xfrm>
          <a:prstGeom prst="rect">
            <a:avLst/>
          </a:prstGeom>
          <a:noFill/>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76" name="Google Shape;76;p13"/>
          <p:cNvSpPr txBox="1"/>
          <p:nvPr>
            <p:ph idx="2" type="body"/>
          </p:nvPr>
        </p:nvSpPr>
        <p:spPr>
          <a:xfrm>
            <a:off x="5701750" y="1825800"/>
            <a:ext cx="3126300" cy="1157400"/>
          </a:xfrm>
          <a:prstGeom prst="rect">
            <a:avLst/>
          </a:prstGeom>
          <a:noFill/>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77" name="Google Shape;77;p13"/>
          <p:cNvSpPr txBox="1"/>
          <p:nvPr>
            <p:ph idx="3" type="body"/>
          </p:nvPr>
        </p:nvSpPr>
        <p:spPr>
          <a:xfrm>
            <a:off x="1392700" y="3299650"/>
            <a:ext cx="3126300" cy="1157400"/>
          </a:xfrm>
          <a:prstGeom prst="rect">
            <a:avLst/>
          </a:prstGeom>
          <a:noFill/>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78" name="Google Shape;78;p13"/>
          <p:cNvSpPr txBox="1"/>
          <p:nvPr>
            <p:ph idx="4" type="body"/>
          </p:nvPr>
        </p:nvSpPr>
        <p:spPr>
          <a:xfrm>
            <a:off x="5701750" y="3299650"/>
            <a:ext cx="3126300" cy="1157400"/>
          </a:xfrm>
          <a:prstGeom prst="rect">
            <a:avLst/>
          </a:prstGeom>
          <a:noFill/>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79" name="Google Shape;7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4">
    <p:bg>
      <p:bgPr>
        <a:solidFill>
          <a:srgbClr val="FFFFFF"/>
        </a:solidFill>
      </p:bgPr>
    </p:bg>
    <p:spTree>
      <p:nvGrpSpPr>
        <p:cNvPr id="80" name="Shape 80"/>
        <p:cNvGrpSpPr/>
        <p:nvPr/>
      </p:nvGrpSpPr>
      <p:grpSpPr>
        <a:xfrm>
          <a:off x="0" y="0"/>
          <a:ext cx="0" cy="0"/>
          <a:chOff x="0" y="0"/>
          <a:chExt cx="0" cy="0"/>
        </a:xfrm>
      </p:grpSpPr>
      <p:sp>
        <p:nvSpPr>
          <p:cNvPr id="81" name="Google Shape;81;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4"/>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83" name="Google Shape;83;p14"/>
          <p:cNvSpPr/>
          <p:nvPr/>
        </p:nvSpPr>
        <p:spPr>
          <a:xfrm>
            <a:off x="0" y="0"/>
            <a:ext cx="3048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85" name="Google Shape;85;p14"/>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6" name="Google Shape;86;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5">
    <p:bg>
      <p:bgPr>
        <a:solidFill>
          <a:srgbClr val="FFFFFF"/>
        </a:solidFill>
      </p:bgPr>
    </p:bg>
    <p:spTree>
      <p:nvGrpSpPr>
        <p:cNvPr id="87" name="Shape 87"/>
        <p:cNvGrpSpPr/>
        <p:nvPr/>
      </p:nvGrpSpPr>
      <p:grpSpPr>
        <a:xfrm>
          <a:off x="0" y="0"/>
          <a:ext cx="0" cy="0"/>
          <a:chOff x="0" y="0"/>
          <a:chExt cx="0" cy="0"/>
        </a:xfrm>
      </p:grpSpPr>
      <p:sp>
        <p:nvSpPr>
          <p:cNvPr id="88" name="Google Shape;88;p15"/>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5037500" y="751050"/>
            <a:ext cx="3641400" cy="3641400"/>
          </a:xfrm>
          <a:prstGeom prst="rect">
            <a:avLst/>
          </a:prstGeom>
          <a:noFill/>
          <a:ln cap="flat" cmpd="thinThick" w="762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type="title"/>
          </p:nvPr>
        </p:nvSpPr>
        <p:spPr>
          <a:xfrm>
            <a:off x="5172950" y="923700"/>
            <a:ext cx="3370500" cy="32961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91" name="Google Shape;91;p15"/>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6">
    <p:bg>
      <p:bgPr>
        <a:solidFill>
          <a:srgbClr val="FFFFFF"/>
        </a:solidFill>
      </p:bgPr>
    </p:bg>
    <p:spTree>
      <p:nvGrpSpPr>
        <p:cNvPr id="92" name="Shape 92"/>
        <p:cNvGrpSpPr/>
        <p:nvPr/>
      </p:nvGrpSpPr>
      <p:grpSpPr>
        <a:xfrm>
          <a:off x="0" y="0"/>
          <a:ext cx="0" cy="0"/>
          <a:chOff x="0" y="0"/>
          <a:chExt cx="0" cy="0"/>
        </a:xfrm>
      </p:grpSpPr>
      <p:sp>
        <p:nvSpPr>
          <p:cNvPr id="93" name="Google Shape;93;p1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rot="5400000">
            <a:off x="-47550"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5400000">
            <a:off x="-47550" y="47550"/>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rot="-5400000">
            <a:off x="-47416" y="47628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rot="5400000">
            <a:off x="1476378"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5400000">
            <a:off x="1690750" y="4548000"/>
            <a:ext cx="428700" cy="7620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rot="-5400000">
            <a:off x="1476512" y="47628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flipH="1" rot="-5400000">
            <a:off x="714548" y="176194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rot="5400000">
            <a:off x="-47550" y="90479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rot="-5400000">
            <a:off x="1476512"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flipH="1" rot="-5400000">
            <a:off x="714548" y="4755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flipH="1" rot="-5400000">
            <a:off x="714548" y="904795"/>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rot="-5400000">
            <a:off x="166784" y="4548000"/>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flipH="1" rot="-5400000">
            <a:off x="166707"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flipH="1" rot="-5400000">
            <a:off x="1690635"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flipH="1" rot="5400000">
            <a:off x="714337" y="47628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flipH="1" rot="5400000">
            <a:off x="714337"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rot="-5400000">
            <a:off x="-47416" y="133352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rot="5400000">
            <a:off x="1476378" y="475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rot="5400000">
            <a:off x="1476378" y="90479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flipH="1" rot="5400000">
            <a:off x="928614" y="4548000"/>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rot="5400000">
            <a:off x="928614" y="-166445"/>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rot="5400000">
            <a:off x="-47550"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rot="-5400000">
            <a:off x="-47416" y="219070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rot="5400000">
            <a:off x="1476378"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rot="-5400000">
            <a:off x="1476512" y="219070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flipH="1" rot="-5400000">
            <a:off x="714548" y="347636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rot="5400000">
            <a:off x="-47550" y="261922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rot="-5400000">
            <a:off x="1476512"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flipH="1" rot="-5400000">
            <a:off x="714548" y="261922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flipH="1" rot="5400000">
            <a:off x="714337" y="219070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flipH="1" rot="5400000">
            <a:off x="714337"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rot="-5400000">
            <a:off x="-47416" y="30479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rot="5400000">
            <a:off x="1476378" y="2619221"/>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rot="-5400000">
            <a:off x="-47416" y="390532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rot="-5400000">
            <a:off x="1476512" y="390532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rot="5400000">
            <a:off x="-47550" y="433384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flipH="1" rot="-5400000">
            <a:off x="714548" y="433384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flipH="1" rot="5400000">
            <a:off x="714337" y="390532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1476416" y="4333549"/>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txBox="1"/>
          <p:nvPr>
            <p:ph type="title"/>
          </p:nvPr>
        </p:nvSpPr>
        <p:spPr>
          <a:xfrm>
            <a:off x="2894475" y="450971"/>
            <a:ext cx="5740800" cy="1442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134" name="Google Shape;134;p16"/>
          <p:cNvSpPr txBox="1"/>
          <p:nvPr>
            <p:ph idx="1" type="body"/>
          </p:nvPr>
        </p:nvSpPr>
        <p:spPr>
          <a:xfrm>
            <a:off x="2894475" y="1938950"/>
            <a:ext cx="5740800" cy="2649000"/>
          </a:xfrm>
          <a:prstGeom prst="rect">
            <a:avLst/>
          </a:prstGeom>
          <a:noFill/>
        </p:spPr>
        <p:txBody>
          <a:bodyPr anchorCtr="0" anchor="t" bIns="91425" lIns="91425" spcFirstLastPara="1" rIns="91425" wrap="square" tIns="91425">
            <a:noAutofit/>
          </a:bodyPr>
          <a:lstStyle>
            <a:lvl1pPr indent="-355600" lvl="0" marL="457200" algn="l">
              <a:lnSpc>
                <a:spcPct val="115000"/>
              </a:lnSpc>
              <a:spcBef>
                <a:spcPts val="0"/>
              </a:spcBef>
              <a:spcAft>
                <a:spcPts val="0"/>
              </a:spcAft>
              <a:buClr>
                <a:srgbClr val="616161"/>
              </a:buClr>
              <a:buSzPts val="2000"/>
              <a:buChar char="●"/>
              <a:defRPr sz="2000">
                <a:solidFill>
                  <a:srgbClr val="616161"/>
                </a:solidFill>
              </a:defRPr>
            </a:lvl1pPr>
            <a:lvl2pPr indent="-330200" lvl="1" marL="914400" algn="l">
              <a:lnSpc>
                <a:spcPct val="115000"/>
              </a:lnSpc>
              <a:spcBef>
                <a:spcPts val="1600"/>
              </a:spcBef>
              <a:spcAft>
                <a:spcPts val="0"/>
              </a:spcAft>
              <a:buClr>
                <a:srgbClr val="616161"/>
              </a:buClr>
              <a:buSzPts val="1600"/>
              <a:buChar char="○"/>
              <a:defRPr sz="1600">
                <a:solidFill>
                  <a:srgbClr val="616161"/>
                </a:solidFill>
              </a:defRPr>
            </a:lvl2pPr>
            <a:lvl3pPr indent="-330200" lvl="2" marL="1371600" algn="l">
              <a:lnSpc>
                <a:spcPct val="115000"/>
              </a:lnSpc>
              <a:spcBef>
                <a:spcPts val="1600"/>
              </a:spcBef>
              <a:spcAft>
                <a:spcPts val="0"/>
              </a:spcAft>
              <a:buClr>
                <a:srgbClr val="616161"/>
              </a:buClr>
              <a:buSzPts val="1600"/>
              <a:buChar char="■"/>
              <a:defRPr sz="1600">
                <a:solidFill>
                  <a:srgbClr val="616161"/>
                </a:solidFill>
              </a:defRPr>
            </a:lvl3pPr>
            <a:lvl4pPr indent="-330200" lvl="3" marL="1828800" algn="l">
              <a:lnSpc>
                <a:spcPct val="115000"/>
              </a:lnSpc>
              <a:spcBef>
                <a:spcPts val="1600"/>
              </a:spcBef>
              <a:spcAft>
                <a:spcPts val="0"/>
              </a:spcAft>
              <a:buClr>
                <a:srgbClr val="616161"/>
              </a:buClr>
              <a:buSzPts val="1600"/>
              <a:buChar char="●"/>
              <a:defRPr sz="1600">
                <a:solidFill>
                  <a:srgbClr val="616161"/>
                </a:solidFill>
              </a:defRPr>
            </a:lvl4pPr>
            <a:lvl5pPr indent="-330200" lvl="4" marL="2286000" algn="l">
              <a:lnSpc>
                <a:spcPct val="115000"/>
              </a:lnSpc>
              <a:spcBef>
                <a:spcPts val="1600"/>
              </a:spcBef>
              <a:spcAft>
                <a:spcPts val="0"/>
              </a:spcAft>
              <a:buClr>
                <a:srgbClr val="616161"/>
              </a:buClr>
              <a:buSzPts val="1600"/>
              <a:buChar char="○"/>
              <a:defRPr sz="1600">
                <a:solidFill>
                  <a:srgbClr val="616161"/>
                </a:solidFill>
              </a:defRPr>
            </a:lvl5pPr>
            <a:lvl6pPr indent="-330200" lvl="5" marL="2743200" algn="l">
              <a:lnSpc>
                <a:spcPct val="115000"/>
              </a:lnSpc>
              <a:spcBef>
                <a:spcPts val="1600"/>
              </a:spcBef>
              <a:spcAft>
                <a:spcPts val="0"/>
              </a:spcAft>
              <a:buClr>
                <a:srgbClr val="616161"/>
              </a:buClr>
              <a:buSzPts val="1600"/>
              <a:buChar char="■"/>
              <a:defRPr sz="1600">
                <a:solidFill>
                  <a:srgbClr val="616161"/>
                </a:solidFill>
              </a:defRPr>
            </a:lvl6pPr>
            <a:lvl7pPr indent="-330200" lvl="6" marL="3200400" algn="l">
              <a:lnSpc>
                <a:spcPct val="115000"/>
              </a:lnSpc>
              <a:spcBef>
                <a:spcPts val="1600"/>
              </a:spcBef>
              <a:spcAft>
                <a:spcPts val="0"/>
              </a:spcAft>
              <a:buClr>
                <a:srgbClr val="616161"/>
              </a:buClr>
              <a:buSzPts val="1600"/>
              <a:buChar char="●"/>
              <a:defRPr sz="1600">
                <a:solidFill>
                  <a:srgbClr val="616161"/>
                </a:solidFill>
              </a:defRPr>
            </a:lvl7pPr>
            <a:lvl8pPr indent="-330200" lvl="7" marL="3657600" algn="l">
              <a:lnSpc>
                <a:spcPct val="115000"/>
              </a:lnSpc>
              <a:spcBef>
                <a:spcPts val="1600"/>
              </a:spcBef>
              <a:spcAft>
                <a:spcPts val="0"/>
              </a:spcAft>
              <a:buClr>
                <a:srgbClr val="616161"/>
              </a:buClr>
              <a:buSzPts val="1600"/>
              <a:buChar char="○"/>
              <a:defRPr sz="1600">
                <a:solidFill>
                  <a:srgbClr val="616161"/>
                </a:solidFill>
              </a:defRPr>
            </a:lvl8pPr>
            <a:lvl9pPr indent="-330200" lvl="8" marL="4114800" algn="l">
              <a:lnSpc>
                <a:spcPct val="115000"/>
              </a:lnSpc>
              <a:spcBef>
                <a:spcPts val="1600"/>
              </a:spcBef>
              <a:spcAft>
                <a:spcPts val="1600"/>
              </a:spcAft>
              <a:buClr>
                <a:srgbClr val="616161"/>
              </a:buClr>
              <a:buSzPts val="1600"/>
              <a:buChar char="■"/>
              <a:defRPr sz="1600">
                <a:solidFill>
                  <a:srgbClr val="616161"/>
                </a:solidFill>
              </a:defRPr>
            </a:lvl9pPr>
          </a:lstStyle>
          <a:p/>
        </p:txBody>
      </p:sp>
      <p:sp>
        <p:nvSpPr>
          <p:cNvPr id="135" name="Google Shape;135;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7"/>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VFDT</a:t>
            </a:r>
            <a:endParaRPr/>
          </a:p>
        </p:txBody>
      </p:sp>
      <p:sp>
        <p:nvSpPr>
          <p:cNvPr id="141" name="Google Shape;141;p17"/>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 of Hoeffding Trees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308175" y="315100"/>
            <a:ext cx="6355200" cy="9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VFDT</a:t>
            </a:r>
            <a:endParaRPr/>
          </a:p>
        </p:txBody>
      </p:sp>
      <p:sp>
        <p:nvSpPr>
          <p:cNvPr id="147" name="Google Shape;147;p18"/>
          <p:cNvSpPr txBox="1"/>
          <p:nvPr>
            <p:ph idx="1" type="body"/>
          </p:nvPr>
        </p:nvSpPr>
        <p:spPr>
          <a:xfrm>
            <a:off x="1392700" y="1825800"/>
            <a:ext cx="3126300" cy="11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incremental decision tree learner for large data streams, that assumes that the data distribution is not changing over time. </a:t>
            </a:r>
            <a:endParaRPr/>
          </a:p>
        </p:txBody>
      </p:sp>
      <p:sp>
        <p:nvSpPr>
          <p:cNvPr id="148" name="Google Shape;148;p18"/>
          <p:cNvSpPr txBox="1"/>
          <p:nvPr>
            <p:ph idx="2" type="body"/>
          </p:nvPr>
        </p:nvSpPr>
        <p:spPr>
          <a:xfrm>
            <a:off x="5701750" y="1825800"/>
            <a:ext cx="3126300" cy="11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I/O bound</a:t>
            </a:r>
            <a:endParaRPr/>
          </a:p>
        </p:txBody>
      </p:sp>
      <p:sp>
        <p:nvSpPr>
          <p:cNvPr id="149" name="Google Shape;149;p18"/>
          <p:cNvSpPr txBox="1"/>
          <p:nvPr>
            <p:ph idx="3" type="body"/>
          </p:nvPr>
        </p:nvSpPr>
        <p:spPr>
          <a:xfrm>
            <a:off x="1392700" y="3299650"/>
            <a:ext cx="3126300" cy="11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Does not store any examples in the main memory</a:t>
            </a:r>
            <a:endParaRPr/>
          </a:p>
        </p:txBody>
      </p:sp>
      <p:sp>
        <p:nvSpPr>
          <p:cNvPr id="150" name="Google Shape;150;p18"/>
          <p:cNvSpPr txBox="1"/>
          <p:nvPr>
            <p:ph idx="4" type="body"/>
          </p:nvPr>
        </p:nvSpPr>
        <p:spPr>
          <a:xfrm>
            <a:off x="5701750" y="3299650"/>
            <a:ext cx="3126300" cy="11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asymptotically nearly identical to the traditional learner, if the no. of training instances is large enough.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19"/>
          <p:cNvPicPr preferRelativeResize="0"/>
          <p:nvPr/>
        </p:nvPicPr>
        <p:blipFill rotWithShape="1">
          <a:blip r:embed="rId3">
            <a:alphaModFix/>
          </a:blip>
          <a:srcRect b="4128" l="0" r="0" t="4128"/>
          <a:stretch/>
        </p:blipFill>
        <p:spPr>
          <a:xfrm>
            <a:off x="200" y="0"/>
            <a:ext cx="4572000" cy="5143501"/>
          </a:xfrm>
          <a:prstGeom prst="rect">
            <a:avLst/>
          </a:prstGeom>
          <a:noFill/>
          <a:ln>
            <a:noFill/>
          </a:ln>
        </p:spPr>
      </p:pic>
      <p:sp>
        <p:nvSpPr>
          <p:cNvPr id="156" name="Google Shape;156;p19"/>
          <p:cNvSpPr txBox="1"/>
          <p:nvPr>
            <p:ph type="title"/>
          </p:nvPr>
        </p:nvSpPr>
        <p:spPr>
          <a:xfrm>
            <a:off x="5172950" y="923700"/>
            <a:ext cx="3370500" cy="329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VFDT 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2894475" y="450971"/>
            <a:ext cx="5740800" cy="144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Problem Solved</a:t>
            </a:r>
            <a:endParaRPr>
              <a:solidFill>
                <a:srgbClr val="FF9800"/>
              </a:solidFill>
            </a:endParaRPr>
          </a:p>
        </p:txBody>
      </p:sp>
      <p:sp>
        <p:nvSpPr>
          <p:cNvPr id="162" name="Google Shape;162;p20"/>
          <p:cNvSpPr txBox="1"/>
          <p:nvPr>
            <p:ph idx="1" type="body"/>
          </p:nvPr>
        </p:nvSpPr>
        <p:spPr>
          <a:xfrm>
            <a:off x="2894475" y="1938950"/>
            <a:ext cx="5740800" cy="264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Classification of the genuine and the forged bank notes from specimens.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168" name="Google Shape;168;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were extracted from images that were taken from genuine and forged banknote-like specimens. For digitization, an industrial camera usually used for print inspection was used. The final images have 400x 400 pixels. Due to the object lens and distance to the investigated object gray-scale pictures with a resolution of about 660 dpi were gained. Wavelet Transform tool were used to extract features from images.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Dataset</a:t>
            </a:r>
            <a:endParaRPr>
              <a:solidFill>
                <a:srgbClr val="000000"/>
              </a:solidFill>
            </a:endParaRPr>
          </a:p>
        </p:txBody>
      </p:sp>
      <p:sp>
        <p:nvSpPr>
          <p:cNvPr id="174" name="Google Shape;174;p22"/>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Attributes Information:</a:t>
            </a:r>
            <a:endParaRPr b="1"/>
          </a:p>
          <a:p>
            <a:pPr indent="-342900" lvl="0" marL="457200" rtl="0" algn="l">
              <a:spcBef>
                <a:spcPts val="1600"/>
              </a:spcBef>
              <a:spcAft>
                <a:spcPts val="0"/>
              </a:spcAft>
              <a:buSzPts val="1800"/>
              <a:buAutoNum type="arabicPeriod"/>
            </a:pPr>
            <a:r>
              <a:rPr lang="en"/>
              <a:t>variance of Wavelet Transformed image (continuous)</a:t>
            </a:r>
            <a:endParaRPr/>
          </a:p>
          <a:p>
            <a:pPr indent="-342900" lvl="0" marL="457200" rtl="0" algn="l">
              <a:spcBef>
                <a:spcPts val="0"/>
              </a:spcBef>
              <a:spcAft>
                <a:spcPts val="0"/>
              </a:spcAft>
              <a:buSzPts val="1800"/>
              <a:buAutoNum type="arabicPeriod"/>
            </a:pPr>
            <a:r>
              <a:rPr lang="en"/>
              <a:t>skewness of Wavelet Transformed image (continuous)</a:t>
            </a:r>
            <a:endParaRPr/>
          </a:p>
          <a:p>
            <a:pPr indent="-342900" lvl="0" marL="457200" rtl="0" algn="l">
              <a:spcBef>
                <a:spcPts val="0"/>
              </a:spcBef>
              <a:spcAft>
                <a:spcPts val="0"/>
              </a:spcAft>
              <a:buSzPts val="1800"/>
              <a:buAutoNum type="arabicPeriod"/>
            </a:pPr>
            <a:r>
              <a:rPr lang="en"/>
              <a:t>curtosis of Wavelet Transformed image (continuous)</a:t>
            </a:r>
            <a:endParaRPr/>
          </a:p>
          <a:p>
            <a:pPr indent="-342900" lvl="0" marL="457200" rtl="0" algn="l">
              <a:spcBef>
                <a:spcPts val="0"/>
              </a:spcBef>
              <a:spcAft>
                <a:spcPts val="0"/>
              </a:spcAft>
              <a:buSzPts val="1800"/>
              <a:buAutoNum type="arabicPeriod"/>
            </a:pPr>
            <a:r>
              <a:rPr lang="en"/>
              <a:t>entropy of image (continuous) class (integer)</a:t>
            </a:r>
            <a:endParaRPr/>
          </a:p>
          <a:p>
            <a:pPr indent="0" lvl="0" marL="0" rtl="0" algn="l">
              <a:spcBef>
                <a:spcPts val="1600"/>
              </a:spcBef>
              <a:spcAft>
                <a:spcPts val="1600"/>
              </a:spcAft>
              <a:buNone/>
            </a:pPr>
            <a:r>
              <a:rPr lang="en"/>
              <a:t>Total Instance: 1372, Training Instance: 1000, Validation Instance: 372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180" name="Google Shape;180;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set: 0-250, ACCURACY: 0.9299</a:t>
            </a:r>
            <a:endParaRPr/>
          </a:p>
          <a:p>
            <a:pPr indent="0" lvl="0" marL="0" rtl="0" algn="l">
              <a:spcBef>
                <a:spcPts val="1600"/>
              </a:spcBef>
              <a:spcAft>
                <a:spcPts val="0"/>
              </a:spcAft>
              <a:buNone/>
            </a:pPr>
            <a:r>
              <a:rPr lang="en"/>
              <a:t>Training set: 250-500, ACCURACY: 0.9623</a:t>
            </a:r>
            <a:endParaRPr/>
          </a:p>
          <a:p>
            <a:pPr indent="0" lvl="0" marL="0" rtl="0" algn="l">
              <a:spcBef>
                <a:spcPts val="1600"/>
              </a:spcBef>
              <a:spcAft>
                <a:spcPts val="0"/>
              </a:spcAft>
              <a:buNone/>
            </a:pPr>
            <a:r>
              <a:rPr lang="en"/>
              <a:t>Training set: 500-750, ACCURACY: 0.9704</a:t>
            </a:r>
            <a:endParaRPr/>
          </a:p>
          <a:p>
            <a:pPr indent="0" lvl="0" marL="0" rtl="0" algn="l">
              <a:spcBef>
                <a:spcPts val="1600"/>
              </a:spcBef>
              <a:spcAft>
                <a:spcPts val="0"/>
              </a:spcAft>
              <a:buNone/>
            </a:pPr>
            <a:r>
              <a:rPr lang="en"/>
              <a:t>Training set: 750-1000, ACCURACY: 0.9650</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81" name="Google Shape;181;p23"/>
          <p:cNvGraphicFramePr/>
          <p:nvPr/>
        </p:nvGraphicFramePr>
        <p:xfrm>
          <a:off x="428200" y="3412750"/>
          <a:ext cx="3000000" cy="3000000"/>
        </p:xfrm>
        <a:graphic>
          <a:graphicData uri="http://schemas.openxmlformats.org/drawingml/2006/table">
            <a:tbl>
              <a:tblPr>
                <a:noFill/>
                <a:tableStyleId>{57E34398-EBA3-4F4D-BD61-778B362122E8}</a:tableStyleId>
              </a:tblPr>
              <a:tblGrid>
                <a:gridCol w="2413000"/>
                <a:gridCol w="2413000"/>
                <a:gridCol w="2413000"/>
              </a:tblGrid>
              <a:tr h="552800">
                <a:tc>
                  <a:txBody>
                    <a:bodyPr/>
                    <a:lstStyle/>
                    <a:p>
                      <a:pPr indent="0" lvl="0" marL="0" rtl="0" algn="l">
                        <a:lnSpc>
                          <a:spcPct val="115000"/>
                        </a:lnSpc>
                        <a:spcBef>
                          <a:spcPts val="0"/>
                        </a:spcBef>
                        <a:spcAft>
                          <a:spcPts val="1600"/>
                        </a:spcAft>
                        <a:buNone/>
                      </a:pPr>
                      <a:r>
                        <a:rPr lang="en" sz="1800">
                          <a:solidFill>
                            <a:srgbClr val="666666"/>
                          </a:solidFill>
                          <a:latin typeface="Open Sans"/>
                          <a:ea typeface="Open Sans"/>
                          <a:cs typeface="Open Sans"/>
                          <a:sym typeface="Open Sans"/>
                        </a:rPr>
                        <a:t>precision</a:t>
                      </a:r>
                      <a:endParaRPr sz="1800">
                        <a:solidFill>
                          <a:srgbClr val="666666"/>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rgbClr val="666666"/>
                          </a:solidFill>
                          <a:latin typeface="Open Sans"/>
                          <a:ea typeface="Open Sans"/>
                          <a:cs typeface="Open Sans"/>
                          <a:sym typeface="Open Sans"/>
                        </a:rPr>
                        <a:t>recall</a:t>
                      </a:r>
                      <a:endParaRPr sz="1800">
                        <a:solidFill>
                          <a:srgbClr val="666666"/>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rgbClr val="666666"/>
                          </a:solidFill>
                          <a:latin typeface="Open Sans"/>
                          <a:ea typeface="Open Sans"/>
                          <a:cs typeface="Open Sans"/>
                          <a:sym typeface="Open Sans"/>
                        </a:rPr>
                        <a:t>f1</a:t>
                      </a:r>
                      <a:endParaRPr sz="1800">
                        <a:solidFill>
                          <a:srgbClr val="666666"/>
                        </a:solidFill>
                        <a:latin typeface="Open Sans"/>
                        <a:ea typeface="Open Sans"/>
                        <a:cs typeface="Open Sans"/>
                        <a:sym typeface="Open Sans"/>
                      </a:endParaRPr>
                    </a:p>
                  </a:txBody>
                  <a:tcPr marT="91425" marB="91425" marR="91425" marL="91425"/>
                </a:tc>
              </a:tr>
              <a:tr h="311125">
                <a:tc>
                  <a:txBody>
                    <a:bodyPr/>
                    <a:lstStyle/>
                    <a:p>
                      <a:pPr indent="0" lvl="0" marL="0" rtl="0" algn="l">
                        <a:spcBef>
                          <a:spcPts val="0"/>
                        </a:spcBef>
                        <a:spcAft>
                          <a:spcPts val="0"/>
                        </a:spcAft>
                        <a:buNone/>
                      </a:pPr>
                      <a:r>
                        <a:rPr lang="en" sz="1800">
                          <a:solidFill>
                            <a:srgbClr val="666666"/>
                          </a:solidFill>
                          <a:latin typeface="Open Sans"/>
                          <a:ea typeface="Open Sans"/>
                          <a:cs typeface="Open Sans"/>
                          <a:sym typeface="Open Sans"/>
                        </a:rPr>
                        <a:t>0.965149</a:t>
                      </a:r>
                      <a:endParaRPr sz="1800">
                        <a:solidFill>
                          <a:srgbClr val="666666"/>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solidFill>
                            <a:srgbClr val="666666"/>
                          </a:solidFill>
                          <a:latin typeface="Open Sans"/>
                          <a:ea typeface="Open Sans"/>
                          <a:cs typeface="Open Sans"/>
                          <a:sym typeface="Open Sans"/>
                        </a:rPr>
                        <a:t>0.96496</a:t>
                      </a:r>
                      <a:endParaRPr sz="1800">
                        <a:solidFill>
                          <a:srgbClr val="666666"/>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solidFill>
                            <a:srgbClr val="666666"/>
                          </a:solidFill>
                          <a:latin typeface="Open Sans"/>
                          <a:ea typeface="Open Sans"/>
                          <a:cs typeface="Open Sans"/>
                          <a:sym typeface="Open Sans"/>
                        </a:rPr>
                        <a:t>0.96499</a:t>
                      </a:r>
                      <a:endParaRPr sz="1800">
                        <a:solidFill>
                          <a:srgbClr val="666666"/>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187" name="Google Shape;187;p24"/>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VFDT</a:t>
            </a:r>
            <a:endParaRPr b="1" sz="1800"/>
          </a:p>
          <a:p>
            <a:pPr indent="0" lvl="0" marL="0" rtl="0" algn="l">
              <a:spcBef>
                <a:spcPts val="1600"/>
              </a:spcBef>
              <a:spcAft>
                <a:spcPts val="0"/>
              </a:spcAft>
              <a:buNone/>
            </a:pPr>
            <a:r>
              <a:rPr lang="en" sz="1800"/>
              <a:t>Running Time: 0.0351</a:t>
            </a:r>
            <a:endParaRPr sz="1800"/>
          </a:p>
          <a:p>
            <a:pPr indent="0" lvl="0" marL="0" rtl="0" algn="l">
              <a:spcBef>
                <a:spcPts val="1600"/>
              </a:spcBef>
              <a:spcAft>
                <a:spcPts val="1600"/>
              </a:spcAft>
              <a:buNone/>
            </a:pPr>
            <a:r>
              <a:rPr lang="en" sz="1800"/>
              <a:t>Accuracy: 0.9650</a:t>
            </a:r>
            <a:endParaRPr sz="1800"/>
          </a:p>
        </p:txBody>
      </p:sp>
      <p:sp>
        <p:nvSpPr>
          <p:cNvPr id="188" name="Google Shape;188;p24"/>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TRADITION DECISION TREE</a:t>
            </a:r>
            <a:endParaRPr b="1" sz="1800"/>
          </a:p>
          <a:p>
            <a:pPr indent="0" lvl="0" marL="0" rtl="0" algn="l">
              <a:spcBef>
                <a:spcPts val="1600"/>
              </a:spcBef>
              <a:spcAft>
                <a:spcPts val="0"/>
              </a:spcAft>
              <a:buNone/>
            </a:pPr>
            <a:r>
              <a:rPr lang="en" sz="1800"/>
              <a:t>Running Time : 0.00404s</a:t>
            </a:r>
            <a:endParaRPr sz="1800"/>
          </a:p>
          <a:p>
            <a:pPr indent="0" lvl="0" marL="0" rtl="0" algn="l">
              <a:spcBef>
                <a:spcPts val="1600"/>
              </a:spcBef>
              <a:spcAft>
                <a:spcPts val="1600"/>
              </a:spcAft>
              <a:buNone/>
            </a:pPr>
            <a:r>
              <a:rPr lang="en" sz="1800"/>
              <a:t>Accuracy: 0.96495</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4" name="Google Shape;194;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VFDT works as efficiently as a traditional Decision Tree Classifier keeping in mind that the training set is large enough.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