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0A79-028A-4CF9-A147-5D255F570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3628B-EE55-4B90-9C0D-2AEAD3A80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6E026-CFD7-4277-9CB5-0B3633E0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D719-38A5-4981-AE8F-FC0F18D5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87AC0-84FA-4E45-B232-C150F2AE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51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AA83-15A7-4563-B313-91865286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C8202-D5D8-4CF2-A39D-EA6B84C6E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1129-49B3-4E15-915E-17D13846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BABC-9E97-471B-A34C-09F82895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090E1-D62D-40C5-9952-AEF96F7F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00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1B596-5B88-45D9-BBA0-8EFA37B05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A384A-E0B2-4C79-8839-744C61680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AAA7-2DA9-47BE-BF6F-2015B716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E783-86AB-40A2-B4D0-C91BBE08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C107-8364-4691-A0C6-156EED9B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DA76-F460-40FF-A6C6-4A6C83E4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37D3-97CD-4D2D-A862-2507EDA7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E350-348E-4BB0-A11E-86CAA89B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4A1A-6A96-48A2-A998-8EF07607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53AA-D9FF-4399-9652-00A50A9E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63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1CF2-08AB-413B-A2F1-1554C39F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8B5C-5AF0-4FCC-AB5E-719FEAB3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D832F-A2E8-49E8-A592-60B60911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136A-1BBD-4EFA-B17D-C35236E3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B0BA-0690-44CE-AD0F-9010659A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2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B4E6-2D07-4DEB-825A-597ABC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2E61-586D-4F1A-A770-F429488FC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3ADE8-1743-4560-BD57-929447E21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0735-C9A4-4D67-9172-BC499889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09A44-12B5-4C7D-AC28-4D6BF5E1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8AD8D-47B4-4AC7-9013-73BB607B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6AC8-3E97-4A8C-981A-3E4FF4DD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3E4D7-B6F1-4935-8274-370A6A30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E2DF1-CE3F-4B63-ACE9-2C923A50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85B62-BCB5-4775-8C3D-FBAE3A9C6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AB02-3FC1-48A3-8ECF-8BD1908EB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04630-16D5-450A-B5FF-2B572C91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3827E-D442-4A77-9B05-C029FCB6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23E2B-8B5F-4BC6-AC9A-74D4753E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6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1B8B-9EEF-424A-AE40-6B5FE922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60026-A7D9-4221-9317-AEAFBFDF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053DA-7020-4E8E-BF24-F00638D2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348AD-FE1E-4977-961F-2EA8CC99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02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7B819-F7B4-4884-B9E3-95BA4185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D5A34-1E0A-4BCF-8FF6-2399FC52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6D176-8301-4035-A0A7-4D5A1A1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8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1250-6B97-43CE-9481-F7D39215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251F-0FEF-48D0-9A39-27401426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8323E-EABE-40EF-BDCA-C3080F9B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677F-AA09-4B44-9D40-21BCB703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7A10C-3FB3-4922-A9BE-7AF6825A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0C923-D443-4550-BFC3-3389CE6C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55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4408-790C-42DD-9EC0-C127ECF3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1D0AD-DC51-4CCE-8F26-C172F98B3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DB861-88FD-4CE1-B38F-F15A420D6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B168-4ACB-4BB2-B114-4A9483EF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116C-33AB-4441-B1B5-45FC3E9A72D4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F895D-9617-4F30-B733-3D4FA12F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3E5AB-BABC-4A82-875D-C25F785B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5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B3B69-2B65-4C80-BB7E-5EBA226A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E1125-77D0-4122-88CB-126637DB1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6AD5-C923-4B46-9E8E-81122F3BB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116C-33AB-4441-B1B5-45FC3E9A72D4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1B21-A42E-4C57-A9AD-FAEA9ADEF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398D-B69B-46B2-BD0A-CCDA6F20C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FFEC-BAF1-4F3C-9376-9B3FCD7C0A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1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pchiapas logo png">
            <a:extLst>
              <a:ext uri="{FF2B5EF4-FFF2-40B4-BE49-F238E27FC236}">
                <a16:creationId xmlns:a16="http://schemas.microsoft.com/office/drawing/2014/main" id="{BDBFE0BB-62E3-4363-86B7-70088468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191" y="35316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646483-811E-4DFC-BE9F-EDE6118E443E}"/>
              </a:ext>
            </a:extLst>
          </p:cNvPr>
          <p:cNvSpPr txBox="1"/>
          <p:nvPr/>
        </p:nvSpPr>
        <p:spPr>
          <a:xfrm>
            <a:off x="4791208" y="4032052"/>
            <a:ext cx="260958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Century Gothic" panose="020B0502020202020204" pitchFamily="34" charset="0"/>
              </a:rPr>
              <a:t>Por </a:t>
            </a:r>
            <a:r>
              <a:rPr lang="es-MX" sz="2000" dirty="0" err="1">
                <a:latin typeface="Century Gothic" panose="020B0502020202020204" pitchFamily="34" charset="0"/>
              </a:rPr>
              <a:t>Happy</a:t>
            </a:r>
            <a:r>
              <a:rPr lang="es-MX" sz="2000" dirty="0">
                <a:latin typeface="Century Gothic" panose="020B0502020202020204" pitchFamily="34" charset="0"/>
              </a:rPr>
              <a:t> </a:t>
            </a:r>
            <a:r>
              <a:rPr lang="es-MX" sz="2000" dirty="0" err="1">
                <a:latin typeface="Century Gothic" panose="020B0502020202020204" pitchFamily="34" charset="0"/>
              </a:rPr>
              <a:t>Pets</a:t>
            </a:r>
            <a:r>
              <a:rPr lang="es-MX" sz="2000" dirty="0">
                <a:latin typeface="Century Gothic" panose="020B0502020202020204" pitchFamily="34" charset="0"/>
              </a:rPr>
              <a:t> ®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EA4C1-D5C6-409D-B24D-788007ABEBFD}"/>
              </a:ext>
            </a:extLst>
          </p:cNvPr>
          <p:cNvSpPr txBox="1"/>
          <p:nvPr/>
        </p:nvSpPr>
        <p:spPr>
          <a:xfrm>
            <a:off x="3168555" y="1959675"/>
            <a:ext cx="5854889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entury Gothic" panose="020B0502020202020204" pitchFamily="34" charset="0"/>
              </a:rPr>
              <a:t>GPS Locator Collar and Automatic Dispenser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8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433EFD9-CF97-4A70-B0E6-26B446D9E1BA}"/>
              </a:ext>
            </a:extLst>
          </p:cNvPr>
          <p:cNvSpPr/>
          <p:nvPr/>
        </p:nvSpPr>
        <p:spPr>
          <a:xfrm>
            <a:off x="622852" y="357809"/>
            <a:ext cx="11105322" cy="61357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192ACB32-D954-4703-A950-39EEF604D758}"/>
              </a:ext>
            </a:extLst>
          </p:cNvPr>
          <p:cNvSpPr txBox="1"/>
          <p:nvPr/>
        </p:nvSpPr>
        <p:spPr>
          <a:xfrm>
            <a:off x="3461860" y="636668"/>
            <a:ext cx="542730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Revenue</a:t>
            </a:r>
            <a:r>
              <a:rPr lang="es-MX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s-MX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streams</a:t>
            </a:r>
            <a:endParaRPr lang="es-MX" sz="32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960D6926-3FC1-4CCA-9A1D-F1DB49106B07}"/>
              </a:ext>
            </a:extLst>
          </p:cNvPr>
          <p:cNvSpPr txBox="1"/>
          <p:nvPr/>
        </p:nvSpPr>
        <p:spPr>
          <a:xfrm>
            <a:off x="2769599" y="2459504"/>
            <a:ext cx="6652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The retribution for our products will be obtained through the payment of the users through the virtual store on our official page.</a:t>
            </a: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The payment method will be by debit / credit card using the PayPal service. A safe and easy way to pay.</a:t>
            </a:r>
            <a:endParaRPr lang="es-MX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6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95667F0-B601-46FE-BFD4-22E63A4E64DB}"/>
              </a:ext>
            </a:extLst>
          </p:cNvPr>
          <p:cNvSpPr/>
          <p:nvPr/>
        </p:nvSpPr>
        <p:spPr>
          <a:xfrm>
            <a:off x="622852" y="357809"/>
            <a:ext cx="11105322" cy="61357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0902719-0949-4FAB-991D-F9D86E04A5BB}"/>
              </a:ext>
            </a:extLst>
          </p:cNvPr>
          <p:cNvSpPr txBox="1"/>
          <p:nvPr/>
        </p:nvSpPr>
        <p:spPr>
          <a:xfrm>
            <a:off x="3482632" y="979569"/>
            <a:ext cx="53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Value</a:t>
            </a:r>
            <a:r>
              <a:rPr lang="es-MX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s-MX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Propositions</a:t>
            </a:r>
            <a:endParaRPr lang="es-MX" sz="32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95211A8-AC1B-4604-B73B-F5D27726C054}"/>
              </a:ext>
            </a:extLst>
          </p:cNvPr>
          <p:cNvSpPr txBox="1"/>
          <p:nvPr/>
        </p:nvSpPr>
        <p:spPr>
          <a:xfrm>
            <a:off x="1416016" y="2905570"/>
            <a:ext cx="10047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To improve the safety of your pets, we offer a collar with GPS locator to find them in case of loss, combining safety, ergonomics and elegance when carrying them.</a:t>
            </a:r>
            <a:br>
              <a:rPr lang="en-US" sz="2000" dirty="0">
                <a:latin typeface="Century Gothic" panose="020B0502020202020204" pitchFamily="34" charset="0"/>
              </a:rPr>
            </a:b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We also care about the feeding of your pet, so we offer an automatic food dispenser, which is programmable, achieving simplicity and convenience at the time of use.</a:t>
            </a:r>
            <a:endParaRPr lang="es-MX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7B3BEEB-B32F-43CD-BB5B-45388F8FD540}"/>
              </a:ext>
            </a:extLst>
          </p:cNvPr>
          <p:cNvSpPr/>
          <p:nvPr/>
        </p:nvSpPr>
        <p:spPr>
          <a:xfrm>
            <a:off x="622852" y="357809"/>
            <a:ext cx="11105322" cy="61357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B783DCA0-39B2-4E76-8418-2A7549E54E6B}"/>
              </a:ext>
            </a:extLst>
          </p:cNvPr>
          <p:cNvSpPr txBox="1"/>
          <p:nvPr/>
        </p:nvSpPr>
        <p:spPr>
          <a:xfrm>
            <a:off x="3565913" y="1083374"/>
            <a:ext cx="506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Customer</a:t>
            </a:r>
            <a:r>
              <a:rPr lang="es-MX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s-MX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relationships</a:t>
            </a:r>
            <a:endParaRPr lang="es-MX" sz="32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B4332DCD-90C7-4B01-9D65-9C87D43952E0}"/>
              </a:ext>
            </a:extLst>
          </p:cNvPr>
          <p:cNvSpPr txBox="1"/>
          <p:nvPr/>
        </p:nvSpPr>
        <p:spPr>
          <a:xfrm>
            <a:off x="2548011" y="2917855"/>
            <a:ext cx="7748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Marketing strategies are implemented on our official website, and we offer our customers the possibility to communicate with us.</a:t>
            </a:r>
            <a:endParaRPr lang="es-MX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7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5496B7F-DB07-4985-BE5A-F0C4679BB0B8}"/>
              </a:ext>
            </a:extLst>
          </p:cNvPr>
          <p:cNvSpPr/>
          <p:nvPr/>
        </p:nvSpPr>
        <p:spPr>
          <a:xfrm>
            <a:off x="622852" y="357809"/>
            <a:ext cx="11105322" cy="61357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777DEF50-9189-4956-A0A3-332AF51C6245}"/>
              </a:ext>
            </a:extLst>
          </p:cNvPr>
          <p:cNvSpPr txBox="1"/>
          <p:nvPr/>
        </p:nvSpPr>
        <p:spPr>
          <a:xfrm>
            <a:off x="3513062" y="859120"/>
            <a:ext cx="532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Channels</a:t>
            </a:r>
            <a:endParaRPr lang="es-MX" sz="3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7958FBD0-7C87-48A5-A990-AAAB6381E4B7}"/>
              </a:ext>
            </a:extLst>
          </p:cNvPr>
          <p:cNvSpPr txBox="1"/>
          <p:nvPr/>
        </p:nvSpPr>
        <p:spPr>
          <a:xfrm>
            <a:off x="2316435" y="2982671"/>
            <a:ext cx="7559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Our customers can buy our products through the official website, and the delivery of these will be through parcels.</a:t>
            </a: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In addition, we will present our products to local veterinarians and through social networks such as Facebook and Twitter.</a:t>
            </a:r>
            <a:endParaRPr lang="es-MX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33E9771-CEE1-45CC-A81A-D1DBD7839F4D}"/>
              </a:ext>
            </a:extLst>
          </p:cNvPr>
          <p:cNvSpPr/>
          <p:nvPr/>
        </p:nvSpPr>
        <p:spPr>
          <a:xfrm>
            <a:off x="622852" y="357809"/>
            <a:ext cx="11105322" cy="61357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7766BE41-A91B-4440-AE44-8D93098F5FF3}"/>
              </a:ext>
            </a:extLst>
          </p:cNvPr>
          <p:cNvSpPr txBox="1"/>
          <p:nvPr/>
        </p:nvSpPr>
        <p:spPr>
          <a:xfrm>
            <a:off x="4012713" y="722038"/>
            <a:ext cx="43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Customer</a:t>
            </a:r>
            <a:r>
              <a:rPr lang="es-MX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s-MX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segments</a:t>
            </a:r>
            <a:endParaRPr lang="es-MX" sz="32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FC3693DE-9D44-4073-9A3A-DDB260DA378E}"/>
              </a:ext>
            </a:extLst>
          </p:cNvPr>
          <p:cNvSpPr txBox="1"/>
          <p:nvPr/>
        </p:nvSpPr>
        <p:spPr>
          <a:xfrm>
            <a:off x="3115497" y="2561361"/>
            <a:ext cx="6120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The collar is designed for anyone who owns a dog or cat as a pet, which also fits in size depending on the breed of the animal.</a:t>
            </a:r>
            <a:br>
              <a:rPr lang="en-US" sz="2000" dirty="0">
                <a:latin typeface="Century Gothic" panose="020B0502020202020204" pitchFamily="34" charset="0"/>
              </a:rPr>
            </a:b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The dispenser is designed for those who have a dog, cat or fish as a pet, which due to different impediments, can not feed their pets correctly on time.</a:t>
            </a:r>
            <a:endParaRPr lang="es-MX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5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581C918-BCB3-413A-881C-052E6D102C74}"/>
              </a:ext>
            </a:extLst>
          </p:cNvPr>
          <p:cNvSpPr/>
          <p:nvPr/>
        </p:nvSpPr>
        <p:spPr>
          <a:xfrm>
            <a:off x="622852" y="357809"/>
            <a:ext cx="11105322" cy="61357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59ED6CEE-49A8-4269-A053-18420485C247}"/>
              </a:ext>
            </a:extLst>
          </p:cNvPr>
          <p:cNvSpPr txBox="1"/>
          <p:nvPr/>
        </p:nvSpPr>
        <p:spPr>
          <a:xfrm>
            <a:off x="3854865" y="616416"/>
            <a:ext cx="464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Key </a:t>
            </a:r>
            <a:r>
              <a:rPr lang="es-MX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activities</a:t>
            </a:r>
            <a:endParaRPr lang="es-MX" sz="32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18EEE638-2941-47D7-835F-9FEBB6684FDF}"/>
              </a:ext>
            </a:extLst>
          </p:cNvPr>
          <p:cNvSpPr txBox="1"/>
          <p:nvPr/>
        </p:nvSpPr>
        <p:spPr>
          <a:xfrm>
            <a:off x="3581704" y="2528442"/>
            <a:ext cx="5028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Comprehensive research for the development of our products.</a:t>
            </a: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Location of suppliers and partners.</a:t>
            </a: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Implementation of Marketing and business strategies and sales.</a:t>
            </a: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Final tests of quality and satisfaction to guarantee an excellent experience.</a:t>
            </a:r>
            <a:endParaRPr lang="es-MX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3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824A2F4-22FA-45F8-A871-DEA7B575B299}"/>
              </a:ext>
            </a:extLst>
          </p:cNvPr>
          <p:cNvSpPr/>
          <p:nvPr/>
        </p:nvSpPr>
        <p:spPr>
          <a:xfrm>
            <a:off x="622852" y="357809"/>
            <a:ext cx="11105322" cy="61357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7A7405DB-D398-45F9-A866-785E8D48F8F3}"/>
              </a:ext>
            </a:extLst>
          </p:cNvPr>
          <p:cNvSpPr txBox="1"/>
          <p:nvPr/>
        </p:nvSpPr>
        <p:spPr>
          <a:xfrm>
            <a:off x="4287702" y="579299"/>
            <a:ext cx="3616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Key </a:t>
            </a:r>
            <a:r>
              <a:rPr lang="es-MX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resources</a:t>
            </a:r>
            <a:endParaRPr lang="es-MX" sz="32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7C80F423-F035-481A-9F36-35CE45AB1EA0}"/>
              </a:ext>
            </a:extLst>
          </p:cNvPr>
          <p:cNvSpPr txBox="1"/>
          <p:nvPr/>
        </p:nvSpPr>
        <p:spPr>
          <a:xfrm>
            <a:off x="2834853" y="2763967"/>
            <a:ext cx="687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To achieve the manufacture of the products will require specialized labor, such as Engineers and Graduates, a suitable place for the development of this and the necessary material for its production.</a:t>
            </a:r>
            <a:endParaRPr lang="es-MX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9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A8C2615-1F71-43F0-B8DC-2105A097A09D}"/>
              </a:ext>
            </a:extLst>
          </p:cNvPr>
          <p:cNvSpPr/>
          <p:nvPr/>
        </p:nvSpPr>
        <p:spPr>
          <a:xfrm>
            <a:off x="622852" y="357809"/>
            <a:ext cx="11105322" cy="61357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085AE8D9-02CD-48DB-BC8A-989AD0C5BEBB}"/>
              </a:ext>
            </a:extLst>
          </p:cNvPr>
          <p:cNvSpPr txBox="1"/>
          <p:nvPr/>
        </p:nvSpPr>
        <p:spPr>
          <a:xfrm>
            <a:off x="4739187" y="629447"/>
            <a:ext cx="2713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Key </a:t>
            </a:r>
            <a:r>
              <a:rPr lang="es-MX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partners</a:t>
            </a:r>
            <a:endParaRPr lang="es-MX" sz="32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6B0CF8DA-6D42-4404-987B-33515B7EAA67}"/>
              </a:ext>
            </a:extLst>
          </p:cNvPr>
          <p:cNvSpPr txBox="1"/>
          <p:nvPr/>
        </p:nvSpPr>
        <p:spPr>
          <a:xfrm>
            <a:off x="2441219" y="2611270"/>
            <a:ext cx="74685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It will require an alliance with </a:t>
            </a:r>
            <a:r>
              <a:rPr lang="en-US" sz="2000" dirty="0" err="1">
                <a:latin typeface="Century Gothic" panose="020B0502020202020204" pitchFamily="34" charset="0"/>
              </a:rPr>
              <a:t>Meragro</a:t>
            </a:r>
            <a:r>
              <a:rPr lang="en-US" sz="2000" dirty="0">
                <a:latin typeface="Century Gothic" panose="020B0502020202020204" pitchFamily="34" charset="0"/>
              </a:rPr>
              <a:t>, located in the city of Tuxtla Gutiérrez, as it is one of the leading companies in the veterinary area, to publicize our products and boost sales.</a:t>
            </a: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We will also have suppliers for the different components of the products and we will require the use of </a:t>
            </a:r>
            <a:r>
              <a:rPr lang="en-US" sz="2000" dirty="0" err="1">
                <a:latin typeface="Century Gothic" panose="020B0502020202020204" pitchFamily="34" charset="0"/>
              </a:rPr>
              <a:t>Estafeta</a:t>
            </a:r>
            <a:r>
              <a:rPr lang="en-US" sz="2000" dirty="0">
                <a:latin typeface="Century Gothic" panose="020B0502020202020204" pitchFamily="34" charset="0"/>
              </a:rPr>
              <a:t>, DHL or FedEx parcel services.</a:t>
            </a:r>
            <a:endParaRPr lang="es-MX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0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68BF3E6-8104-4042-8591-644477124228}"/>
              </a:ext>
            </a:extLst>
          </p:cNvPr>
          <p:cNvSpPr/>
          <p:nvPr/>
        </p:nvSpPr>
        <p:spPr>
          <a:xfrm>
            <a:off x="622852" y="357809"/>
            <a:ext cx="11105322" cy="61357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29">
            <a:extLst>
              <a:ext uri="{FF2B5EF4-FFF2-40B4-BE49-F238E27FC236}">
                <a16:creationId xmlns:a16="http://schemas.microsoft.com/office/drawing/2014/main" id="{0066C461-A083-46D4-A7E4-F93239627C37}"/>
              </a:ext>
            </a:extLst>
          </p:cNvPr>
          <p:cNvSpPr txBox="1"/>
          <p:nvPr/>
        </p:nvSpPr>
        <p:spPr>
          <a:xfrm>
            <a:off x="3589568" y="640459"/>
            <a:ext cx="5171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Cost</a:t>
            </a:r>
            <a:r>
              <a:rPr lang="es-MX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s-MX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structure</a:t>
            </a:r>
            <a:endParaRPr lang="es-MX" sz="32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09A0D723-A122-479F-BAFC-8C65079385EB}"/>
              </a:ext>
            </a:extLst>
          </p:cNvPr>
          <p:cNvSpPr txBox="1"/>
          <p:nvPr/>
        </p:nvSpPr>
        <p:spPr>
          <a:xfrm>
            <a:off x="3505034" y="3313973"/>
            <a:ext cx="5181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By estimating overall costs for the development and production of our two product lines, we calculate a total of $ 60'000</a:t>
            </a:r>
            <a:endParaRPr lang="es-MX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5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256</Words>
  <Application>Microsoft Office PowerPoint</Application>
  <PresentationFormat>Panorámica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Fernando</dc:creator>
  <cp:lastModifiedBy>Luis Fernando</cp:lastModifiedBy>
  <cp:revision>56</cp:revision>
  <dcterms:created xsi:type="dcterms:W3CDTF">2018-01-27T18:15:18Z</dcterms:created>
  <dcterms:modified xsi:type="dcterms:W3CDTF">2018-01-30T00:56:16Z</dcterms:modified>
</cp:coreProperties>
</file>