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9" r:id="rId5"/>
    <p:sldId id="260" r:id="rId6"/>
    <p:sldId id="261" r:id="rId7"/>
    <p:sldId id="262" r:id="rId8"/>
    <p:sldId id="257" r:id="rId9"/>
    <p:sldId id="258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1DD2-4943-197C-410A-69ABA5D05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C266C-007A-DCDF-81F1-7CC211069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0C6F-30C5-02B9-B1B0-E3BFD553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E61C-6588-599F-31A2-3FC55F72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FCA1-10A9-1D01-1708-9FC87207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01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B345-78B2-591A-A7F0-1BAEB291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CE2A8-42EF-D64D-2D01-A087CF1CB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00167-07B9-2521-0691-6DED3FC6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79FB-63E3-40DD-9D5E-75D0FB4A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4EBF4-5A6D-721B-2F1A-A10FE947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389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27D1F-701B-8708-11C7-0DBCD5630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683BC-A719-F9AB-BDE5-508D2CE5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99A5-4B04-98DC-961D-80C19256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2A761-7917-2847-61D5-14870AE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75B6-DFE2-B390-166E-D94A9CFF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703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51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801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329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7023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8208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3712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79164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559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8800-B229-75A1-785E-A65C35F1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943D-CDD8-D97F-C696-932810281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2C290-9074-9E1F-DC08-6A7A1DD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231A-46D4-6A20-D120-2054B912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BF3C-5D09-999B-4342-9BD3C263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7061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724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5901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4763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545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4730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19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39114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3091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8516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284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3B2C-1BA8-9429-EC85-01849E50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C040-5B81-BC38-30E9-429CFBAA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6907-A5C9-FC2E-7697-9C22B684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1571-8573-13F6-75EA-70A69A02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8F08-7544-7618-34E3-5DD9C5F3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70711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8590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68254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83964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15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3F1D-79C8-9CE1-F2BF-55E56A77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8F639-3D02-F09E-8639-C8BF218F0E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A5FE-596B-8EFC-F150-D8EAD8351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B7E7B-B41C-391B-FEF3-6C3C3823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A28F6-8844-33BC-50F7-99374256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7E202-69F5-6D67-5D8F-3A620908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937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A4A0A-F829-CAF4-9A39-7B3078B9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2B732-E5B8-08F9-7676-888C117A8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70316-CC4C-7B92-DF84-30B38E65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F3321-1C07-21D5-5DDB-37CD92D58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C8658-6836-1146-03C7-B39B2DBF9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88373-132A-F829-A79A-E3027BB1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40F4C-1705-BC30-5C05-9E3F6F19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64486-8473-D7A9-F289-F550AB69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3953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7DCB-FC9D-555F-FBE6-D99B260E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DC020-35D8-2C8D-065C-73593FE2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A326C-D989-575B-4FA1-984F4D69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4FC45-DA0E-828C-C690-0EB344E6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868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ACD71-0FB7-E7C7-0D3F-5B5AD82E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232B2-E1CB-CA1B-BA0E-65505CA1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0DAC6-DD46-0498-61E6-A4675A48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412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1476-A761-6186-BB01-D40C7464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E4F42-9299-AE19-39F2-A974391E5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64AB4-C0F6-BCCF-D52C-7D3DDA5C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0B12-78C9-327C-C3BF-E8AA5568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A1A93-E143-283A-53A8-8BF58C45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1D0DD-6BA4-3F3A-12B9-D1E351099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709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C9C-571F-B96D-FD94-A4347E05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74ACB-A126-FDD9-1990-91890D060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7C3D1-407E-0588-F9BF-0718B9E12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F388-FB41-0B24-6549-8BB92B548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630E9-C1AC-38BF-7165-485663E0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970EE-2718-DC17-534F-B512A527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632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2E1FF-47D0-5177-0C3E-1A4E0762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23D09-42C5-3F3C-51FE-7D1575AC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E39B3-3938-BA09-D822-0FEB6A734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24A0-ED92-7671-A2D6-4624CF3B1A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9F59-F5AC-4ABA-3E5D-3CD97A35D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817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75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7C908D-24BA-4690-B7FF-7D0821DDB32B}" type="datetimeFigureOut">
              <a:rPr lang="en-DE" smtClean="0"/>
              <a:t>18/01/2023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D02B7F4-FAAE-4F5E-A455-99FDA8942262}" type="slidenum">
              <a:rPr lang="en-DE" smtClean="0"/>
              <a:t>‹#›</a:t>
            </a:fld>
            <a:endParaRPr lang="en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5C33-E891-7756-B954-97EA77B37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GNNs meet self-play Reinforcement Learning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57E43-9AF8-C6AA-DD09-05DD8C3B9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3286"/>
            <a:ext cx="9144000" cy="1655762"/>
          </a:xfrm>
        </p:spPr>
        <p:txBody>
          <a:bodyPr/>
          <a:lstStyle/>
          <a:p>
            <a:r>
              <a:rPr lang="en-GB" dirty="0"/>
              <a:t>How to leverage relational inductive biases present in board games with a scalable Graph Neural Network architecture.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990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283B-FF55-879B-70AE-E0303C347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 on small, learn about large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39B1-D0EE-26CE-870F-B92FF517E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GNNs can by design handle input graphs of any size.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This makes transfer of knowledge learned on a smaller board to a larger board much easier than with CNNs, which require a fixed input size.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I start training on small boards and then jointly grow the size of the Hex board and the number of </a:t>
            </a:r>
            <a:r>
              <a:rPr lang="en-GB" dirty="0" err="1"/>
              <a:t>SAGEConv</a:t>
            </a:r>
            <a:r>
              <a:rPr lang="en-GB" dirty="0"/>
              <a:t> layers / hidden dimension in my GNN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1281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942E-C3C8-FE54-55C1-B8B9D7DEA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</a:t>
            </a:r>
            <a:r>
              <a:rPr lang="en-GB" dirty="0" err="1"/>
              <a:t>RainbowDQN</a:t>
            </a:r>
            <a:r>
              <a:rPr lang="en-GB" dirty="0"/>
              <a:t> results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D963-F455-2BFD-882E-767C25C1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075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E618-6237-DDD7-3429-0A3D54E7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2: Adapt </a:t>
            </a:r>
            <a:r>
              <a:rPr lang="en-GB" dirty="0" err="1"/>
              <a:t>CrazyAra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A6B2-7387-F8A0-8104-3C975ACE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I created a C++ Hex Graph environment and adapted the </a:t>
            </a:r>
            <a:r>
              <a:rPr lang="en-GB" dirty="0" err="1"/>
              <a:t>CrazyAra</a:t>
            </a:r>
            <a:r>
              <a:rPr lang="en-GB" dirty="0"/>
              <a:t> C++ implementation to work with Hex Graphs and Graph Neural Networks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I generate training samples using the MCTS-search from the adapted </a:t>
            </a:r>
            <a:r>
              <a:rPr lang="en-GB" dirty="0" err="1"/>
              <a:t>CrazyAra</a:t>
            </a:r>
            <a:r>
              <a:rPr lang="en-GB" dirty="0"/>
              <a:t> binary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I run multiple self-play games in parallel for large batch neural network inputs in MCTS and use multiprocessing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Training is handled by another process with another GPU in pure python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GNN architecture is similar to </a:t>
            </a:r>
            <a:r>
              <a:rPr lang="en-GB" dirty="0" err="1"/>
              <a:t>RainbowDQN</a:t>
            </a:r>
            <a:r>
              <a:rPr lang="en-GB" dirty="0"/>
              <a:t>, but now with a policy head with </a:t>
            </a:r>
            <a:r>
              <a:rPr lang="en-GB" dirty="0" err="1"/>
              <a:t>softmax</a:t>
            </a:r>
            <a:r>
              <a:rPr lang="en-GB" dirty="0"/>
              <a:t> activation in the end.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631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9FAD-7C5B-FDBD-2BD3-EBBD5158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of </a:t>
            </a:r>
            <a:r>
              <a:rPr lang="en-GB" dirty="0" err="1"/>
              <a:t>CrazyAra</a:t>
            </a:r>
            <a:r>
              <a:rPr lang="en-GB" dirty="0"/>
              <a:t> approach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CFF2-2656-DD29-C77D-236A6C83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I had some success training GNNs for 5x5 and 7x7 Hex. However, as the generation of each training sample requires a whole MCTS, it takes longer to get to a reasonable result than with </a:t>
            </a:r>
            <a:r>
              <a:rPr lang="en-GB" dirty="0" err="1"/>
              <a:t>RainbowDQN</a:t>
            </a:r>
            <a:r>
              <a:rPr lang="en-GB" dirty="0"/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dirty="0"/>
              <a:t> Currently in somewhat of a buggy state. Working on it 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52851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92DC-745B-2DC8-1825-6F04A3CA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02D5D-FF29-0E2B-61E3-304487E10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729515"/>
          </a:xfrm>
        </p:spPr>
        <p:txBody>
          <a:bodyPr/>
          <a:lstStyle/>
          <a:p>
            <a:pPr marL="0" indent="0" algn="ctr">
              <a:buClrTx/>
              <a:buNone/>
            </a:pPr>
            <a:r>
              <a:rPr lang="en-GB" dirty="0">
                <a:solidFill>
                  <a:schemeClr val="tx1"/>
                </a:solidFill>
              </a:rPr>
              <a:t>There is a lot of things still worth trying I think, however my thesis submission date is in two months …</a:t>
            </a:r>
          </a:p>
          <a:p>
            <a:pPr marL="0" indent="0">
              <a:buClrTx/>
              <a:buNone/>
            </a:pP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90430-0B75-019D-4B22-7B38967C1D9B}"/>
              </a:ext>
            </a:extLst>
          </p:cNvPr>
          <p:cNvSpPr txBox="1"/>
          <p:nvPr/>
        </p:nvSpPr>
        <p:spPr>
          <a:xfrm>
            <a:off x="1097280" y="2668555"/>
            <a:ext cx="4998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 definitely still want to do during my Thesis: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</a:t>
            </a:r>
            <a:r>
              <a:rPr lang="en-GB" dirty="0" err="1"/>
              <a:t>CrazyAra</a:t>
            </a:r>
            <a:r>
              <a:rPr lang="en-GB" dirty="0"/>
              <a:t> approach working again and run some experiments on DGX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Investigate / quantify transfer from smaller boards to larger boards with GNNs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Do an as fair as possible comparison between GNNs and CNNs in self-play RL.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4BAB7-38CF-D724-36B0-82FA40A3D3E2}"/>
              </a:ext>
            </a:extLst>
          </p:cNvPr>
          <p:cNvSpPr txBox="1"/>
          <p:nvPr/>
        </p:nvSpPr>
        <p:spPr>
          <a:xfrm>
            <a:off x="6353524" y="2683623"/>
            <a:ext cx="49987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Other things that would be nice to do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Try other GNN architectures. </a:t>
            </a:r>
            <a:r>
              <a:rPr lang="en-GB" dirty="0" err="1"/>
              <a:t>GraphSAGE</a:t>
            </a:r>
            <a:r>
              <a:rPr lang="en-GB" dirty="0"/>
              <a:t> likely is not the absolute best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Hex Graphs are actually a special case of Shannon-vertex switching graphs. How do GNNs generalize to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Write a paper about this and submit to a peer reviewed journal / conference.</a:t>
            </a:r>
          </a:p>
        </p:txBody>
      </p:sp>
    </p:spTree>
    <p:extLst>
      <p:ext uri="{BB962C8B-B14F-4D97-AF65-F5344CB8AC3E}">
        <p14:creationId xmlns:p14="http://schemas.microsoft.com/office/powerpoint/2010/main" val="219223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EC74-0835-9944-989F-50DC4AE1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 board game AI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91AD9-FAD7-2554-31CF-6B29F6DF09A3}"/>
              </a:ext>
            </a:extLst>
          </p:cNvPr>
          <p:cNvSpPr txBox="1"/>
          <p:nvPr/>
        </p:nvSpPr>
        <p:spPr>
          <a:xfrm>
            <a:off x="838200" y="1983266"/>
            <a:ext cx="10226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current state of the art for two-player zero-sum games such as Chess, Shogi, Go or Hex can be summarized like this:</a:t>
            </a:r>
            <a:endParaRPr lang="en-DE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9DB24-8F87-8E55-ABF3-262CA1E1EBDB}"/>
              </a:ext>
            </a:extLst>
          </p:cNvPr>
          <p:cNvSpPr txBox="1"/>
          <p:nvPr/>
        </p:nvSpPr>
        <p:spPr>
          <a:xfrm>
            <a:off x="838200" y="3060169"/>
            <a:ext cx="10654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Approximate a policy and value function with </a:t>
            </a:r>
            <a:r>
              <a:rPr lang="en-GB" sz="2400" b="1" i="1" dirty="0"/>
              <a:t>convolutional neural networks </a:t>
            </a:r>
            <a:r>
              <a:rPr lang="en-GB" sz="2400" i="1" dirty="0"/>
              <a:t>and train them using an AlphaGo style algorithm.</a:t>
            </a:r>
            <a:endParaRPr lang="en-DE" sz="2400" i="1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580831F-C188-2677-17E6-0FD47D29BF5A}"/>
              </a:ext>
            </a:extLst>
          </p:cNvPr>
          <p:cNvSpPr/>
          <p:nvPr/>
        </p:nvSpPr>
        <p:spPr>
          <a:xfrm rot="10800000">
            <a:off x="8234070" y="3630300"/>
            <a:ext cx="357480" cy="671804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8B1740-60F2-7D19-AF10-A2DDD13BF70F}"/>
              </a:ext>
            </a:extLst>
          </p:cNvPr>
          <p:cNvSpPr txBox="1"/>
          <p:nvPr/>
        </p:nvSpPr>
        <p:spPr>
          <a:xfrm>
            <a:off x="6410131" y="4609136"/>
            <a:ext cx="4133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This is the part that I want to improve on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87696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FE9D-A6D7-66B9-355B-A5FF8DD9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500062"/>
            <a:ext cx="10515600" cy="1325563"/>
          </a:xfrm>
        </p:spPr>
        <p:txBody>
          <a:bodyPr/>
          <a:lstStyle/>
          <a:p>
            <a:r>
              <a:rPr lang="en-GB"/>
              <a:t>The problem with CNNs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57EB-3266-8741-543E-0BCAD6D53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75" y="2032346"/>
            <a:ext cx="10058400" cy="402336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 CNNs have relational inductive biases towards spatial locality and translational invariance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This is great while patterns are local. However, when they are not, CNNs are a bad choice</a:t>
            </a:r>
          </a:p>
          <a:p>
            <a:pPr marL="0" indent="0">
              <a:buNone/>
            </a:pPr>
            <a:endParaRPr lang="en-D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ED9190-5783-0DEB-B4B4-DF2E7A3A7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1650" y="3036474"/>
            <a:ext cx="8648700" cy="2603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3B3320-0C2A-6C8A-4A18-F32EC7A80E4B}"/>
              </a:ext>
            </a:extLst>
          </p:cNvPr>
          <p:cNvSpPr txBox="1"/>
          <p:nvPr/>
        </p:nvSpPr>
        <p:spPr>
          <a:xfrm>
            <a:off x="1875453" y="5667712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Long bishop diagonal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19C57-7A70-DD75-3E26-3704AE78E49B}"/>
              </a:ext>
            </a:extLst>
          </p:cNvPr>
          <p:cNvSpPr txBox="1"/>
          <p:nvPr/>
        </p:nvSpPr>
        <p:spPr>
          <a:xfrm>
            <a:off x="4392288" y="5710096"/>
            <a:ext cx="247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“Ladder”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4F50B5-EAEE-7616-23F1-7CC1A6B546BD}"/>
              </a:ext>
            </a:extLst>
          </p:cNvPr>
          <p:cNvSpPr txBox="1"/>
          <p:nvPr/>
        </p:nvSpPr>
        <p:spPr>
          <a:xfrm>
            <a:off x="7181464" y="5639481"/>
            <a:ext cx="355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Long distance connected nodes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2BF96B-BD23-5F1B-3AC3-79C3FB2EFC59}"/>
              </a:ext>
            </a:extLst>
          </p:cNvPr>
          <p:cNvSpPr txBox="1"/>
          <p:nvPr/>
        </p:nvSpPr>
        <p:spPr>
          <a:xfrm>
            <a:off x="2544827" y="2920002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Chess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1159C9-E28D-913C-C07C-C66773C1C789}"/>
              </a:ext>
            </a:extLst>
          </p:cNvPr>
          <p:cNvSpPr txBox="1"/>
          <p:nvPr/>
        </p:nvSpPr>
        <p:spPr>
          <a:xfrm>
            <a:off x="5334003" y="2920002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DEBAA-15E4-678E-629A-80C3EBB7CACC}"/>
              </a:ext>
            </a:extLst>
          </p:cNvPr>
          <p:cNvSpPr txBox="1"/>
          <p:nvPr/>
        </p:nvSpPr>
        <p:spPr>
          <a:xfrm>
            <a:off x="8853540" y="2989581"/>
            <a:ext cx="184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Hex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863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050B-CFCD-FBA7-3695-02557529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 (the focus of my thesis)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A91B-4BCC-7DAB-CE29-AD1F15CAE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Red and Blue players fill tiles on alternating turns.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Red wins by connecting the left and right sides with a continuous path of red tiles while blue wins by connecting the top and bottom with blue tiles.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On a filled board, exactly one player will achieve his goal (No draws)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8FF471C-B51E-17B3-E34D-310A84B5C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0503" y="3627689"/>
            <a:ext cx="3416307" cy="200802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6C6CCC3-CB79-0FED-ACAD-730A33832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0124" y="3627689"/>
            <a:ext cx="3423883" cy="2008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28301F-9B86-67F5-302E-31A12EC9F92F}"/>
              </a:ext>
            </a:extLst>
          </p:cNvPr>
          <p:cNvSpPr txBox="1"/>
          <p:nvPr/>
        </p:nvSpPr>
        <p:spPr>
          <a:xfrm>
            <a:off x="1950098" y="5728996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Red wins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6797F-CDC6-4F9C-95FD-6674C56FAF2D}"/>
              </a:ext>
            </a:extLst>
          </p:cNvPr>
          <p:cNvSpPr txBox="1"/>
          <p:nvPr/>
        </p:nvSpPr>
        <p:spPr>
          <a:xfrm>
            <a:off x="7370503" y="5732106"/>
            <a:ext cx="2677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Blue wins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5808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7AC7-ED5C-BD14-B2EE-8B2CF37A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 Graphs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735A-DF82-6950-FAA4-87B94DFC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Hex has an alternative graph representation, which makes Hex a prime candidate for Graph Neural Networks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The short player connects neighbours after removing vertices and wins by creating a direct connection between the two terminal nodes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The cut player removes vertices and wins by cutting the two terminal nodes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 Each board has two equivalent graphs, with red or blue as the short player</a:t>
            </a:r>
            <a:endParaRPr lang="en-D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ED0D8EA-9FFD-CDFD-B15A-F0A075AEE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7493" y="4592410"/>
            <a:ext cx="2764873" cy="165507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325E963-EE73-00F1-B8C9-FD3452B0E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4366" y="4592410"/>
            <a:ext cx="2930237" cy="171312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58B50AF-3426-427D-5128-CD38004E5F48}"/>
              </a:ext>
            </a:extLst>
          </p:cNvPr>
          <p:cNvSpPr/>
          <p:nvPr/>
        </p:nvSpPr>
        <p:spPr>
          <a:xfrm>
            <a:off x="4566583" y="5205343"/>
            <a:ext cx="1317925" cy="26239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131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93C53-42D4-6441-B5FF-5B5AE1C8A6A4}"/>
              </a:ext>
            </a:extLst>
          </p:cNvPr>
          <p:cNvSpPr txBox="1"/>
          <p:nvPr/>
        </p:nvSpPr>
        <p:spPr>
          <a:xfrm>
            <a:off x="6697934" y="343245"/>
            <a:ext cx="3545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Graph</a:t>
            </a:r>
            <a:endParaRPr lang="en-DE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22ACC-A38F-FAD2-E9D4-3CE86A56AE8F}"/>
              </a:ext>
            </a:extLst>
          </p:cNvPr>
          <p:cNvSpPr txBox="1"/>
          <p:nvPr/>
        </p:nvSpPr>
        <p:spPr>
          <a:xfrm>
            <a:off x="5111620" y="437565"/>
            <a:ext cx="19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VS</a:t>
            </a:r>
            <a:endParaRPr lang="en-DE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D5344-2AD6-E1F5-AF96-9F174ADF9446}"/>
              </a:ext>
            </a:extLst>
          </p:cNvPr>
          <p:cNvSpPr txBox="1"/>
          <p:nvPr/>
        </p:nvSpPr>
        <p:spPr>
          <a:xfrm>
            <a:off x="1948432" y="301329"/>
            <a:ext cx="3545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Grid</a:t>
            </a:r>
            <a:endParaRPr lang="en-DE" sz="6000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184B251-F636-59A7-2DE2-BCEDA47F9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13135" y="1449255"/>
            <a:ext cx="4400989" cy="2287547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1B47314-4FA8-2BA7-CE97-C8471E1940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9875" y="1449254"/>
            <a:ext cx="4400989" cy="22875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CA34D2C-EE10-74F2-E3CB-9C5D96F8AB62}"/>
              </a:ext>
            </a:extLst>
          </p:cNvPr>
          <p:cNvSpPr txBox="1"/>
          <p:nvPr/>
        </p:nvSpPr>
        <p:spPr>
          <a:xfrm>
            <a:off x="377779" y="4481443"/>
            <a:ext cx="548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and B are spatially far apart, but they have a direct relation. If B is red, playing at A immediately wins for Red, while B being blue would make A irrelevant.</a:t>
            </a:r>
            <a:endParaRPr lang="en-DE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23948-CC11-8082-A012-6DF80F1C00E7}"/>
              </a:ext>
            </a:extLst>
          </p:cNvPr>
          <p:cNvSpPr txBox="1"/>
          <p:nvPr/>
        </p:nvSpPr>
        <p:spPr>
          <a:xfrm>
            <a:off x="6710864" y="5473362"/>
            <a:ext cx="520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the graph, we can just check if A is connected to both terminal nodes.</a:t>
            </a:r>
            <a:endParaRPr lang="en-DE" dirty="0"/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B0E82AE0-4F79-A300-F6E1-B449D0C7EE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2703" y="2600658"/>
            <a:ext cx="4475615" cy="2579072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B847E1B8-5E12-02D6-F7A9-D9FF578CAC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4148" y="770874"/>
            <a:ext cx="4195781" cy="24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7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93C53-42D4-6441-B5FF-5B5AE1C8A6A4}"/>
              </a:ext>
            </a:extLst>
          </p:cNvPr>
          <p:cNvSpPr txBox="1"/>
          <p:nvPr/>
        </p:nvSpPr>
        <p:spPr>
          <a:xfrm>
            <a:off x="7080379" y="301328"/>
            <a:ext cx="3545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Graph</a:t>
            </a:r>
            <a:endParaRPr lang="en-DE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22ACC-A38F-FAD2-E9D4-3CE86A56AE8F}"/>
              </a:ext>
            </a:extLst>
          </p:cNvPr>
          <p:cNvSpPr txBox="1"/>
          <p:nvPr/>
        </p:nvSpPr>
        <p:spPr>
          <a:xfrm>
            <a:off x="5111620" y="437565"/>
            <a:ext cx="1968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/>
              <a:t>VS</a:t>
            </a:r>
            <a:endParaRPr lang="en-DE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D5344-2AD6-E1F5-AF96-9F174ADF9446}"/>
              </a:ext>
            </a:extLst>
          </p:cNvPr>
          <p:cNvSpPr txBox="1"/>
          <p:nvPr/>
        </p:nvSpPr>
        <p:spPr>
          <a:xfrm>
            <a:off x="1948432" y="301329"/>
            <a:ext cx="3545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/>
              <a:t>Grid</a:t>
            </a:r>
            <a:endParaRPr lang="en-DE" sz="600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22D44D7-1BEA-FC55-6178-5C10A3409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0" y="1440282"/>
            <a:ext cx="3669483" cy="213870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3AB020E-03BF-3D18-EB88-8E9031956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03466" y="1440282"/>
            <a:ext cx="3660406" cy="21428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D150AB-54EF-1CF8-074F-BBE3115849C7}"/>
              </a:ext>
            </a:extLst>
          </p:cNvPr>
          <p:cNvSpPr txBox="1"/>
          <p:nvPr/>
        </p:nvSpPr>
        <p:spPr>
          <a:xfrm>
            <a:off x="373224" y="4226767"/>
            <a:ext cx="5430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Equivalent endgames may look very different in the grid representation. A CNN might output very different values/policies for left and right.</a:t>
            </a:r>
            <a:endParaRPr lang="en-DE" sz="20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43E0415-94FA-F09D-466E-20EA2259C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3089" y="2598144"/>
            <a:ext cx="3676650" cy="211455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A231D0C-3D18-38A5-A314-5E5D137E7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2949" y="1453228"/>
            <a:ext cx="3790950" cy="16954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A4EDF7-64FB-7FD9-25FD-C88C3770D3B2}"/>
              </a:ext>
            </a:extLst>
          </p:cNvPr>
          <p:cNvSpPr txBox="1"/>
          <p:nvPr/>
        </p:nvSpPr>
        <p:spPr>
          <a:xfrm>
            <a:off x="6572949" y="4871582"/>
            <a:ext cx="5059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Isomorph graphs will always result in the same GNN output.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29293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AC62-F6DE-23D9-9663-6470AEA8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1: Train GNN with </a:t>
            </a:r>
            <a:r>
              <a:rPr lang="en-GB" dirty="0" err="1"/>
              <a:t>RainbowDQN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8ADB-805B-9547-8FB0-F4487B72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9669"/>
            <a:ext cx="10058400" cy="402336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DQN adapted to self-play: Treat opponents move as part of the environment.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Agent plays games against itself using epsilon greedy policy and collects samples </a:t>
            </a:r>
            <a:r>
              <a:rPr lang="en-GB" i="1" dirty="0"/>
              <a:t>state, action, next state when it is the same players turn, reward</a:t>
            </a:r>
            <a:r>
              <a:rPr lang="en-GB" dirty="0"/>
              <a:t> (-1 or 1 at the end of the game).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/>
              <a:t> Rainbow features: Duelling Double DQN with 2-step returns and prioritized replay buffer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213129-61FB-154E-0FD4-8AAADEE1FBEB}"/>
              </a:ext>
            </a:extLst>
          </p:cNvPr>
          <p:cNvSpPr txBox="1"/>
          <p:nvPr/>
        </p:nvSpPr>
        <p:spPr>
          <a:xfrm>
            <a:off x="1942374" y="5630839"/>
            <a:ext cx="752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Collecting a </a:t>
            </a:r>
            <a:r>
              <a:rPr lang="en-GB" b="1" dirty="0"/>
              <a:t>one-step</a:t>
            </a:r>
            <a:r>
              <a:rPr lang="en-GB" dirty="0"/>
              <a:t> state, action, reward, state (</a:t>
            </a:r>
            <a:r>
              <a:rPr lang="en-GB" dirty="0" err="1"/>
              <a:t>s,a,r,s</a:t>
            </a:r>
            <a:r>
              <a:rPr lang="en-GB" dirty="0"/>
              <a:t>’) tuple during self-play</a:t>
            </a:r>
            <a:endParaRPr lang="en-DE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E6033F-D40B-483E-D7C0-3B4E4B9AB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8649" y="3827396"/>
            <a:ext cx="6795407" cy="18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3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83AD-EF55-A988-8EB9-C989EA4B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GNN architecture</a:t>
            </a:r>
            <a:endParaRPr lang="en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FD114-A45E-3F11-6463-D3F8D88A8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GB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GB" sz="1800" kern="100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GraphSAGE</a:t>
                </a:r>
                <a:r>
                  <a:rPr lang="en-GB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message passing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DE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DE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DE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DE" sz="1800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DE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mean</m:t>
                        </m:r>
                      </m:e>
                      <m:sub>
                        <m: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DE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DE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DE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sSub>
                      <m:sSubPr>
                        <m:ctrlP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DE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DE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buClrTx/>
                  <a:buFont typeface="Arial" panose="020B0604020202020204" pitchFamily="34" charset="0"/>
                  <a:buChar char="•"/>
                </a:pPr>
                <a:r>
                  <a:rPr lang="en-GB" sz="1800" dirty="0"/>
                  <a:t>  Duelling architecture, one head for advantage, one for value</a:t>
                </a:r>
                <a:endParaRPr lang="en-DE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FD114-A45E-3F11-6463-D3F8D88A8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3" t="-136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CA9E0161-7309-BAE9-4F5B-197C3664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690" y="2579878"/>
            <a:ext cx="11746619" cy="34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6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638</TotalTime>
  <Words>854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Retrospect</vt:lpstr>
      <vt:lpstr>1_Retrospect</vt:lpstr>
      <vt:lpstr>GNNs meet self-play Reinforcement Learning</vt:lpstr>
      <vt:lpstr>State of the art board game AI</vt:lpstr>
      <vt:lpstr>The problem with CNNs</vt:lpstr>
      <vt:lpstr>Hex (the focus of my thesis)</vt:lpstr>
      <vt:lpstr>Hex Graphs</vt:lpstr>
      <vt:lpstr>PowerPoint Presentation</vt:lpstr>
      <vt:lpstr>PowerPoint Presentation</vt:lpstr>
      <vt:lpstr>Method 1: Train GNN with RainbowDQN</vt:lpstr>
      <vt:lpstr>GNN architecture</vt:lpstr>
      <vt:lpstr>Train on small, learn about large</vt:lpstr>
      <vt:lpstr>Some RainbowDQN results</vt:lpstr>
      <vt:lpstr>Method 2: Adapt CrazyAra</vt:lpstr>
      <vt:lpstr>Status of CrazyAra approach</vt:lpstr>
      <vt:lpstr>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Yannik Keller</dc:creator>
  <cp:lastModifiedBy>Yannik Keller</cp:lastModifiedBy>
  <cp:revision>5</cp:revision>
  <dcterms:created xsi:type="dcterms:W3CDTF">2022-11-23T09:44:30Z</dcterms:created>
  <dcterms:modified xsi:type="dcterms:W3CDTF">2023-01-19T07:18:37Z</dcterms:modified>
</cp:coreProperties>
</file>