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617931575_1991x1322.jpg"/>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740627569_2880x1920.jpg"/>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996267730_2880x1920.jpg"/>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996267730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627569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136959463_1989x1321.jpg"/>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17931575_1991x1322.jpg"/>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numpy.org/doc/stable/" TargetMode="External"/><Relationship Id="rId3" Type="http://schemas.openxmlformats.org/officeDocument/2006/relationships/hyperlink" Target="https://pandas.pydata.org/docs/" TargetMode="External"/><Relationship Id="rId4" Type="http://schemas.openxmlformats.org/officeDocument/2006/relationships/hyperlink" Target="https://scikit-learn.org/stable/" TargetMode="External"/><Relationship Id="rId5" Type="http://schemas.openxmlformats.org/officeDocument/2006/relationships/hyperlink" Target="https://scikit-learn.org/stable/modules/generated/sklearn.preprocessing.StandardScaler.html" TargetMode="External"/><Relationship Id="rId6" Type="http://schemas.openxmlformats.org/officeDocument/2006/relationships/hyperlink" Target="https://www.geeksforgeeks.org/z-score-for-outlier-detection-python/" TargetMode="External"/><Relationship Id="rId7" Type="http://schemas.openxmlformats.org/officeDocument/2006/relationships/hyperlink" Target="https://docs.scipy.org/doc/scipy/reference/generated/scipy.stats.yeojohnson.html" TargetMode="External"/><Relationship Id="rId8" Type="http://schemas.openxmlformats.org/officeDocument/2006/relationships/hyperlink" Target="https://towardsdatascience.com/introduction-to-regression-analysis-9151d8ac14b3" TargetMode="External"/><Relationship Id="rId9" Type="http://schemas.openxmlformats.org/officeDocument/2006/relationships/hyperlink" Target="https://towardsdatascience.com/understanding-auc-roc-curve-68b2303cc9c5" TargetMode="External"/><Relationship Id="rId10" Type="http://schemas.openxmlformats.org/officeDocument/2006/relationships/hyperlink" Target="https://towardsdatascience.com/machine-learning-basics-random-forest-regression-be3e1e3bb91a" TargetMode="External"/><Relationship Id="rId11" Type="http://schemas.openxmlformats.org/officeDocument/2006/relationships/hyperlink" Target="https://towardsdatascience.com/gridsearchcv-for-beginners-db48a90114ee"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mailto:engardaelton.work@gmail.com" TargetMode="External"/><Relationship Id="rId3" Type="http://schemas.openxmlformats.org/officeDocument/2006/relationships/hyperlink" Target="tel:+91%20984%20439%203563"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Elton Grivith D Souza                                                                                                                       OCT 2021"/>
          <p:cNvSpPr txBox="1"/>
          <p:nvPr>
            <p:ph type="body" idx="21"/>
          </p:nvPr>
        </p:nvSpPr>
        <p:spPr>
          <a:xfrm>
            <a:off x="1206499" y="11798827"/>
            <a:ext cx="21971002" cy="717421"/>
          </a:xfrm>
          <a:prstGeom prst="rect">
            <a:avLst/>
          </a:prstGeom>
          <a:extLst>
            <a:ext uri="{C572A759-6A51-4108-AA02-DFA0A04FC94B}">
              <ma14:wrappingTextBoxFlag xmlns:ma14="http://schemas.microsoft.com/office/mac/drawingml/2011/main" val="1"/>
            </a:ext>
          </a:extLst>
        </p:spPr>
        <p:txBody>
          <a:bodyPr/>
          <a:lstStyle/>
          <a:p>
            <a:pPr/>
            <a:r>
              <a:t>Elton Grivith D Souza                                                                                                                       OCT 2021</a:t>
            </a:r>
          </a:p>
        </p:txBody>
      </p:sp>
      <p:sp>
        <p:nvSpPr>
          <p:cNvPr id="152" name="Machine Learning:…"/>
          <p:cNvSpPr txBox="1"/>
          <p:nvPr>
            <p:ph type="ctrTitle"/>
          </p:nvPr>
        </p:nvSpPr>
        <p:spPr>
          <a:xfrm>
            <a:off x="1206496" y="2574991"/>
            <a:ext cx="21971004" cy="3443955"/>
          </a:xfrm>
          <a:prstGeom prst="rect">
            <a:avLst/>
          </a:prstGeom>
        </p:spPr>
        <p:txBody>
          <a:bodyPr/>
          <a:lstStyle/>
          <a:p>
            <a:pPr/>
            <a:r>
              <a:t>Machine Learning:</a:t>
            </a:r>
          </a:p>
          <a:p>
            <a:pPr/>
            <a:r>
              <a:t>Housing Price Prediction</a:t>
            </a:r>
          </a:p>
        </p:txBody>
      </p:sp>
      <p:sp>
        <p:nvSpPr>
          <p:cNvPr id="153" name="Internship assignments : Flip Robo Technologies, Bangalore"/>
          <p:cNvSpPr txBox="1"/>
          <p:nvPr>
            <p:ph type="subTitle" sz="quarter" idx="1"/>
          </p:nvPr>
        </p:nvSpPr>
        <p:spPr>
          <a:xfrm>
            <a:off x="1206500" y="6344591"/>
            <a:ext cx="21971000" cy="1026818"/>
          </a:xfrm>
          <a:prstGeom prst="rect">
            <a:avLst/>
          </a:prstGeom>
        </p:spPr>
        <p:txBody>
          <a:bodyPr/>
          <a:lstStyle/>
          <a:p>
            <a:pPr/>
            <a:r>
              <a:t>Internship assignments : Flip Robo Technologies, Bangalore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References"/>
          <p:cNvSpPr txBox="1"/>
          <p:nvPr>
            <p:ph type="title"/>
          </p:nvPr>
        </p:nvSpPr>
        <p:spPr>
          <a:prstGeom prst="rect">
            <a:avLst/>
          </a:prstGeom>
        </p:spPr>
        <p:txBody>
          <a:bodyPr/>
          <a:lstStyle/>
          <a:p>
            <a:pPr/>
            <a:r>
              <a:t>References</a:t>
            </a:r>
          </a:p>
        </p:txBody>
      </p:sp>
      <p:sp>
        <p:nvSpPr>
          <p:cNvPr id="186" name="https://numpy.org/doc/stable/…"/>
          <p:cNvSpPr txBox="1"/>
          <p:nvPr>
            <p:ph type="body" idx="1"/>
          </p:nvPr>
        </p:nvSpPr>
        <p:spPr>
          <a:xfrm>
            <a:off x="1206500" y="2729994"/>
            <a:ext cx="21971000" cy="10503893"/>
          </a:xfrm>
          <a:prstGeom prst="rect">
            <a:avLst/>
          </a:prstGeom>
        </p:spPr>
        <p:txBody>
          <a:bodyPr/>
          <a:lstStyle/>
          <a:p>
            <a:pPr marL="863600" indent="-863600" algn="just" defTabSz="457200">
              <a:lnSpc>
                <a:spcPct val="150000"/>
              </a:lnSpc>
              <a:spcBef>
                <a:spcPts val="0"/>
              </a:spcBef>
              <a:buSzPct val="100000"/>
              <a:buAutoNum type="arabicPeriod" startAt="1"/>
              <a:defRPr sz="3800"/>
            </a:pPr>
            <a:r>
              <a:rPr u="sng">
                <a:hlinkClick r:id="rId2" invalidUrl="" action="" tgtFrame="" tooltip="" history="1" highlightClick="0" endSnd="0"/>
              </a:rPr>
              <a:t>https://numpy.org/doc/stable/</a:t>
            </a:r>
          </a:p>
          <a:p>
            <a:pPr marL="863600" indent="-863600" algn="just" defTabSz="457200">
              <a:lnSpc>
                <a:spcPct val="150000"/>
              </a:lnSpc>
              <a:spcBef>
                <a:spcPts val="0"/>
              </a:spcBef>
              <a:buSzPct val="100000"/>
              <a:buAutoNum type="arabicPeriod" startAt="1"/>
              <a:defRPr sz="3800"/>
            </a:pPr>
            <a:r>
              <a:rPr u="sng">
                <a:hlinkClick r:id="rId3" invalidUrl="" action="" tgtFrame="" tooltip="" history="1" highlightClick="0" endSnd="0"/>
              </a:rPr>
              <a:t>https://pandas.pydata.org/docs/</a:t>
            </a:r>
          </a:p>
          <a:p>
            <a:pPr marL="863600" indent="-863600" algn="just" defTabSz="457200">
              <a:lnSpc>
                <a:spcPct val="150000"/>
              </a:lnSpc>
              <a:spcBef>
                <a:spcPts val="0"/>
              </a:spcBef>
              <a:buSzPct val="100000"/>
              <a:buAutoNum type="arabicPeriod" startAt="1"/>
              <a:defRPr sz="3800"/>
            </a:pPr>
            <a:r>
              <a:rPr u="sng">
                <a:hlinkClick r:id="rId4" invalidUrl="" action="" tgtFrame="" tooltip="" history="1" highlightClick="0" endSnd="0"/>
              </a:rPr>
              <a:t>https://scikit-learn.org/stable/</a:t>
            </a:r>
          </a:p>
          <a:p>
            <a:pPr marL="863600" indent="-863600" algn="just" defTabSz="457200">
              <a:lnSpc>
                <a:spcPct val="150000"/>
              </a:lnSpc>
              <a:spcBef>
                <a:spcPts val="0"/>
              </a:spcBef>
              <a:buSzPct val="100000"/>
              <a:buAutoNum type="arabicPeriod" startAt="1"/>
              <a:defRPr sz="3800"/>
            </a:pPr>
            <a:r>
              <a:rPr u="sng">
                <a:hlinkClick r:id="rId5" invalidUrl="" action="" tgtFrame="" tooltip="" history="1" highlightClick="0" endSnd="0"/>
              </a:rPr>
              <a:t>https://scikit-learn.org/stable/modules/generated/sklearn.preprocessing.StandardScaler.html</a:t>
            </a:r>
          </a:p>
          <a:p>
            <a:pPr marL="863600" indent="-863600" algn="just" defTabSz="457200">
              <a:lnSpc>
                <a:spcPct val="150000"/>
              </a:lnSpc>
              <a:spcBef>
                <a:spcPts val="0"/>
              </a:spcBef>
              <a:buSzPct val="100000"/>
              <a:buAutoNum type="arabicPeriod" startAt="1"/>
              <a:defRPr sz="3800"/>
            </a:pPr>
            <a:r>
              <a:rPr u="sng">
                <a:hlinkClick r:id="rId6" invalidUrl="" action="" tgtFrame="" tooltip="" history="1" highlightClick="0" endSnd="0"/>
              </a:rPr>
              <a:t>https://www.geeksforgeeks.org/z-score-for-outlier-detection-python/</a:t>
            </a:r>
          </a:p>
          <a:p>
            <a:pPr marL="863600" indent="-863600" algn="just" defTabSz="457200">
              <a:lnSpc>
                <a:spcPct val="150000"/>
              </a:lnSpc>
              <a:spcBef>
                <a:spcPts val="0"/>
              </a:spcBef>
              <a:buSzPct val="100000"/>
              <a:buAutoNum type="arabicPeriod" startAt="1"/>
              <a:defRPr sz="3800"/>
            </a:pPr>
            <a:r>
              <a:rPr u="sng">
                <a:hlinkClick r:id="rId7" invalidUrl="" action="" tgtFrame="" tooltip="" history="1" highlightClick="0" endSnd="0"/>
              </a:rPr>
              <a:t>https://docs.scipy.org/doc/scipy/reference/generated/scipy.stats.yeojohnson.html</a:t>
            </a:r>
          </a:p>
          <a:p>
            <a:pPr marL="863600" indent="-863600" algn="just" defTabSz="457200">
              <a:lnSpc>
                <a:spcPct val="150000"/>
              </a:lnSpc>
              <a:spcBef>
                <a:spcPts val="0"/>
              </a:spcBef>
              <a:buSzPct val="100000"/>
              <a:buAutoNum type="arabicPeriod" startAt="1"/>
              <a:defRPr sz="3800"/>
            </a:pPr>
            <a:r>
              <a:rPr u="sng">
                <a:hlinkClick r:id="rId8" invalidUrl="" action="" tgtFrame="" tooltip="" history="1" highlightClick="0" endSnd="0"/>
              </a:rPr>
              <a:t>https://towardsdatascience.com/introduction-to-regression-analysis-9151d8ac14b3</a:t>
            </a:r>
          </a:p>
          <a:p>
            <a:pPr marL="863600" indent="-863600" algn="just" defTabSz="457200">
              <a:lnSpc>
                <a:spcPct val="150000"/>
              </a:lnSpc>
              <a:spcBef>
                <a:spcPts val="0"/>
              </a:spcBef>
              <a:buSzPct val="100000"/>
              <a:buAutoNum type="arabicPeriod" startAt="1"/>
              <a:defRPr sz="3800"/>
            </a:pPr>
            <a:r>
              <a:rPr u="sng">
                <a:hlinkClick r:id="rId9" invalidUrl="" action="" tgtFrame="" tooltip="" history="1" highlightClick="0" endSnd="0"/>
              </a:rPr>
              <a:t>https://towardsdatascience.com/understanding-auc-roc-curve-68b2303cc9c5</a:t>
            </a:r>
          </a:p>
          <a:p>
            <a:pPr marL="863600" indent="-863600" algn="just" defTabSz="457200">
              <a:lnSpc>
                <a:spcPct val="150000"/>
              </a:lnSpc>
              <a:spcBef>
                <a:spcPts val="0"/>
              </a:spcBef>
              <a:buSzPct val="100000"/>
              <a:buAutoNum type="arabicPeriod" startAt="1"/>
              <a:defRPr sz="3800"/>
            </a:pPr>
            <a:r>
              <a:rPr u="sng">
                <a:hlinkClick r:id="rId10" invalidUrl="" action="" tgtFrame="" tooltip="" history="1" highlightClick="0" endSnd="0"/>
              </a:rPr>
              <a:t>https://towardsdatascience.com/machine-learning-basics-random-forest-regression-be3e1e3bb91a</a:t>
            </a:r>
          </a:p>
          <a:p>
            <a:pPr marL="863600" indent="-863600" algn="just" defTabSz="457200">
              <a:lnSpc>
                <a:spcPct val="150000"/>
              </a:lnSpc>
              <a:spcBef>
                <a:spcPts val="0"/>
              </a:spcBef>
              <a:buSzPct val="100000"/>
              <a:buAutoNum type="arabicPeriod" startAt="1"/>
              <a:defRPr sz="3800"/>
            </a:pPr>
            <a:r>
              <a:rPr u="sng">
                <a:hlinkClick r:id="rId11" invalidUrl="" action="" tgtFrame="" tooltip="" history="1" highlightClick="0" endSnd="0"/>
              </a:rPr>
              <a:t>https://towardsdatascience.com/gridsearchcv-for-beginners-db48a90114ee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hank You !"/>
          <p:cNvSpPr txBox="1"/>
          <p:nvPr>
            <p:ph type="body" idx="1"/>
          </p:nvPr>
        </p:nvSpPr>
        <p:spPr>
          <a:prstGeom prst="rect">
            <a:avLst/>
          </a:prstGeom>
        </p:spPr>
        <p:txBody>
          <a:bodyPr/>
          <a:lstStyle/>
          <a:p>
            <a:pPr/>
            <a:r>
              <a:t>Thank You !</a:t>
            </a:r>
          </a:p>
        </p:txBody>
      </p:sp>
      <p:sp>
        <p:nvSpPr>
          <p:cNvPr id="189" name="Elton Grivith D Souza…"/>
          <p:cNvSpPr txBox="1"/>
          <p:nvPr>
            <p:ph type="body" idx="21"/>
          </p:nvPr>
        </p:nvSpPr>
        <p:spPr>
          <a:xfrm>
            <a:off x="1206500" y="8379186"/>
            <a:ext cx="21971000" cy="1440282"/>
          </a:xfrm>
          <a:prstGeom prst="rect">
            <a:avLst/>
          </a:prstGeom>
          <a:extLst>
            <a:ext uri="{C572A759-6A51-4108-AA02-DFA0A04FC94B}">
              <ma14:wrappingTextBoxFlag xmlns:ma14="http://schemas.microsoft.com/office/mac/drawingml/2011/main" val="1"/>
            </a:ext>
          </a:extLst>
        </p:spPr>
        <p:txBody>
          <a:bodyPr/>
          <a:lstStyle/>
          <a:p>
            <a:pPr/>
            <a:r>
              <a:t>Elton Grivith D Souza</a:t>
            </a:r>
          </a:p>
          <a:p>
            <a:pPr>
              <a:defRPr sz="2700"/>
            </a:pPr>
            <a:r>
              <a:rPr u="sng">
                <a:hlinkClick r:id="rId2" invalidUrl="" action="" tgtFrame="" tooltip="" history="1" highlightClick="0" endSnd="0"/>
              </a:rPr>
              <a:t>engardaelton.work@gmail.com</a:t>
            </a:r>
            <a:r>
              <a:t>  - </a:t>
            </a:r>
            <a:r>
              <a:rPr u="sng">
                <a:hlinkClick r:id="rId3" invalidUrl="" action="" tgtFrame="" tooltip="" history="1" highlightClick="0" endSnd="0"/>
              </a:rPr>
              <a:t>+91 984 439 3563</a:t>
            </a:r>
            <a:r>
              <a:rPr u="sng"/>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Problem Definition"/>
          <p:cNvSpPr txBox="1"/>
          <p:nvPr>
            <p:ph type="title"/>
          </p:nvPr>
        </p:nvSpPr>
        <p:spPr>
          <a:prstGeom prst="rect">
            <a:avLst/>
          </a:prstGeom>
        </p:spPr>
        <p:txBody>
          <a:bodyPr/>
          <a:lstStyle/>
          <a:p>
            <a:pPr/>
            <a:r>
              <a:t>Problem Definition</a:t>
            </a:r>
          </a:p>
        </p:txBody>
      </p:sp>
      <p:sp>
        <p:nvSpPr>
          <p:cNvPr id="156" name="Housing Price Predic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Housing Price Prediction</a:t>
            </a:r>
          </a:p>
        </p:txBody>
      </p:sp>
      <p:sp>
        <p:nvSpPr>
          <p:cNvPr id="157" name="A US-based housing company named Surprise Housing has decided to enter the Australian market. The company uses data analytics to purchase houses at a price below their actual values and flip them at a higher price.…"/>
          <p:cNvSpPr txBox="1"/>
          <p:nvPr>
            <p:ph type="body" idx="1"/>
          </p:nvPr>
        </p:nvSpPr>
        <p:spPr>
          <a:prstGeom prst="rect">
            <a:avLst/>
          </a:prstGeom>
        </p:spPr>
        <p:txBody>
          <a:bodyPr/>
          <a:lstStyle/>
          <a:p>
            <a:pPr marL="0" indent="0">
              <a:buSzTx/>
              <a:buNone/>
            </a:pPr>
            <a:r>
              <a:t>A US-based housing company named </a:t>
            </a:r>
            <a:r>
              <a:rPr b="1"/>
              <a:t>Surprise Housing</a:t>
            </a:r>
            <a:r>
              <a:t> has decided to enter the Australian market. The company uses data analytics to purchase houses at a price below their actual values and flip them at a higher price. </a:t>
            </a:r>
          </a:p>
          <a:p>
            <a:pPr marL="0" indent="0">
              <a:buSzTx/>
              <a:buNone/>
            </a:pPr>
            <a:r>
              <a:t>The company is looking at prospective properties to buy houses to enter the market. This projects requirement is to build a model using Machine Learning in order to predict the actual value of the prospective properties and decide whether to invest in them or not.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Exploratory Data Analysis"/>
          <p:cNvSpPr txBox="1"/>
          <p:nvPr>
            <p:ph type="title"/>
          </p:nvPr>
        </p:nvSpPr>
        <p:spPr>
          <a:prstGeom prst="rect">
            <a:avLst/>
          </a:prstGeom>
        </p:spPr>
        <p:txBody>
          <a:bodyPr/>
          <a:lstStyle/>
          <a:p>
            <a:pPr/>
            <a:r>
              <a:t>Exploratory Data Analysis</a:t>
            </a:r>
          </a:p>
        </p:txBody>
      </p:sp>
      <p:sp>
        <p:nvSpPr>
          <p:cNvPr id="160" name="Un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Univariate Analysis</a:t>
            </a:r>
          </a:p>
        </p:txBody>
      </p:sp>
      <p:sp>
        <p:nvSpPr>
          <p:cNvPr id="161" name="The data consists of more than 1600 tuples and 81…"/>
          <p:cNvSpPr txBox="1"/>
          <p:nvPr>
            <p:ph type="body" idx="1"/>
          </p:nvPr>
        </p:nvSpPr>
        <p:spPr>
          <a:xfrm>
            <a:off x="1206500" y="3633766"/>
            <a:ext cx="21971000" cy="8870750"/>
          </a:xfrm>
          <a:prstGeom prst="rect">
            <a:avLst/>
          </a:prstGeom>
        </p:spPr>
        <p:txBody>
          <a:bodyPr/>
          <a:lstStyle/>
          <a:p>
            <a:pPr marL="0" indent="0">
              <a:buSzTx/>
              <a:buNone/>
            </a:pPr>
            <a:r>
              <a:t>The data consists of more than 1600 tuples and 81</a:t>
            </a:r>
          </a:p>
          <a:p>
            <a:pPr marL="0" indent="0">
              <a:buSzTx/>
              <a:buNone/>
            </a:pPr>
            <a:r>
              <a:t>The data is claimed to be sourced from Surprise Housing. The file consists of features pertaining to each house feature like roofing, basement, garage etc.</a:t>
            </a:r>
          </a:p>
          <a:p>
            <a:pPr marL="0" indent="0">
              <a:buSzTx/>
              <a:buNone/>
            </a:pPr>
            <a:r>
              <a:t>The dataset consists of items as either integers or objects. </a:t>
            </a:r>
          </a:p>
          <a:p>
            <a:pPr marL="0" indent="0">
              <a:buSzTx/>
              <a:buNone/>
            </a:pPr>
            <a:r>
              <a:t>Assumed that the data has been scraped because some features have HTML methods as tuple values.</a:t>
            </a:r>
          </a:p>
          <a:p>
            <a:pPr marL="0" indent="0">
              <a:buSzTx/>
              <a:buNone/>
            </a:pPr>
            <a:r>
              <a:t>Many columns have Null Values that need to be treated.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Exploratory Data Analysis"/>
          <p:cNvSpPr txBox="1"/>
          <p:nvPr>
            <p:ph type="title"/>
          </p:nvPr>
        </p:nvSpPr>
        <p:spPr>
          <a:prstGeom prst="rect">
            <a:avLst/>
          </a:prstGeom>
        </p:spPr>
        <p:txBody>
          <a:bodyPr/>
          <a:lstStyle/>
          <a:p>
            <a:pPr/>
            <a:r>
              <a:t>Exploratory Data Analysis</a:t>
            </a:r>
          </a:p>
        </p:txBody>
      </p:sp>
      <p:sp>
        <p:nvSpPr>
          <p:cNvPr id="164" name="B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Bivariate Analysis</a:t>
            </a:r>
          </a:p>
        </p:txBody>
      </p:sp>
      <p:sp>
        <p:nvSpPr>
          <p:cNvPr id="165" name="Bivariate analysis for done for the features with regard to the target label that showed user preference with regard to each feature…"/>
          <p:cNvSpPr txBox="1"/>
          <p:nvPr>
            <p:ph type="body" idx="1"/>
          </p:nvPr>
        </p:nvSpPr>
        <p:spPr>
          <a:xfrm>
            <a:off x="1206500" y="3553691"/>
            <a:ext cx="21971000" cy="8950825"/>
          </a:xfrm>
          <a:prstGeom prst="rect">
            <a:avLst/>
          </a:prstGeom>
        </p:spPr>
        <p:txBody>
          <a:bodyPr/>
          <a:lstStyle/>
          <a:p>
            <a:pPr marL="0" indent="0">
              <a:buSzTx/>
              <a:buNone/>
            </a:pPr>
            <a:r>
              <a:t>Bivariate analysis for done for the features with regard to the target label that showed user preference with regard to each feature</a:t>
            </a:r>
          </a:p>
          <a:p>
            <a:pPr marL="0" indent="0">
              <a:buSzTx/>
              <a:buNone/>
            </a:pPr>
            <a:r>
              <a:t>This satisfied the clients’ requirement to find what their audience prefer. This can lead to better decision formulation to maximise profits.</a:t>
            </a:r>
          </a:p>
          <a:p>
            <a:pPr marL="0" indent="0">
              <a:buSzTx/>
              <a:buNone/>
            </a:pPr>
            <a:r>
              <a:t>This analysis also provided insight on how price changes according to certain feature.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Exploratory Data Analysis"/>
          <p:cNvSpPr txBox="1"/>
          <p:nvPr>
            <p:ph type="title"/>
          </p:nvPr>
        </p:nvSpPr>
        <p:spPr>
          <a:prstGeom prst="rect">
            <a:avLst/>
          </a:prstGeom>
        </p:spPr>
        <p:txBody>
          <a:bodyPr/>
          <a:lstStyle/>
          <a:p>
            <a:pPr/>
            <a:r>
              <a:t>Exploratory Data Analysis</a:t>
            </a:r>
          </a:p>
        </p:txBody>
      </p:sp>
      <p:sp>
        <p:nvSpPr>
          <p:cNvPr id="168" name="The distribution of the dataset shows signs of skew and outliers.…"/>
          <p:cNvSpPr txBox="1"/>
          <p:nvPr>
            <p:ph type="body" idx="1"/>
          </p:nvPr>
        </p:nvSpPr>
        <p:spPr>
          <a:xfrm>
            <a:off x="1206500" y="3553691"/>
            <a:ext cx="21971000" cy="8950825"/>
          </a:xfrm>
          <a:prstGeom prst="rect">
            <a:avLst/>
          </a:prstGeom>
        </p:spPr>
        <p:txBody>
          <a:bodyPr/>
          <a:lstStyle/>
          <a:p>
            <a:pPr marL="0" indent="0">
              <a:buSzTx/>
              <a:buNone/>
            </a:pPr>
            <a:r>
              <a:t>The distribution of the dataset shows signs of skew and outliers.</a:t>
            </a:r>
          </a:p>
          <a:p>
            <a:pPr marL="0" indent="0">
              <a:buSzTx/>
              <a:buNone/>
            </a:pPr>
            <a:r>
              <a:t>There is imbalance in feature values</a:t>
            </a:r>
          </a:p>
          <a:p>
            <a:pPr marL="0" indent="0">
              <a:buSzTx/>
              <a:buNone/>
            </a:pPr>
            <a:r>
              <a:t>There is imbalance in the value distributions of feature values in accordance to the target labels.</a:t>
            </a:r>
          </a:p>
          <a:p>
            <a:pPr marL="0" indent="0">
              <a:buSzTx/>
              <a:buNone/>
            </a:pPr>
            <a:r>
              <a:t>The correlation metric shows higher correlation between attributes of similar sentiments. But the relation each of these values have with the target label is vastly different.</a:t>
            </a:r>
          </a:p>
        </p:txBody>
      </p:sp>
      <p:sp>
        <p:nvSpPr>
          <p:cNvPr id="169" name="Multivariate Analysis"/>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Multivariate Analysis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Data Preprocessing"/>
          <p:cNvSpPr txBox="1"/>
          <p:nvPr>
            <p:ph type="title"/>
          </p:nvPr>
        </p:nvSpPr>
        <p:spPr>
          <a:prstGeom prst="rect">
            <a:avLst/>
          </a:prstGeom>
        </p:spPr>
        <p:txBody>
          <a:bodyPr/>
          <a:lstStyle/>
          <a:p>
            <a:pPr/>
            <a:r>
              <a:t>Data Preprocessing</a:t>
            </a:r>
          </a:p>
        </p:txBody>
      </p:sp>
      <p:sp>
        <p:nvSpPr>
          <p:cNvPr id="172" name="The null values were replaced with max occurring value of the said categorical feature and mean value was used for features with continuous data.…"/>
          <p:cNvSpPr txBox="1"/>
          <p:nvPr>
            <p:ph type="body" idx="1"/>
          </p:nvPr>
        </p:nvSpPr>
        <p:spPr>
          <a:xfrm>
            <a:off x="1206500" y="2642966"/>
            <a:ext cx="21971000" cy="9861550"/>
          </a:xfrm>
          <a:prstGeom prst="rect">
            <a:avLst/>
          </a:prstGeom>
        </p:spPr>
        <p:txBody>
          <a:bodyPr/>
          <a:lstStyle/>
          <a:p>
            <a:pPr marL="0" indent="0">
              <a:buSzTx/>
              <a:buNone/>
            </a:pPr>
            <a:r>
              <a:t>The null values were replaced with max occurring value of the said categorical feature and mean value was used for features with continuous data.</a:t>
            </a:r>
          </a:p>
          <a:p>
            <a:pPr marL="0" indent="0">
              <a:buSzTx/>
              <a:buNone/>
            </a:pPr>
            <a:r>
              <a:t>Features that had the same value in the entire data were dropped and tuples containing HTML methods as noise were dropped</a:t>
            </a:r>
          </a:p>
          <a:p>
            <a:pPr marL="0" indent="0">
              <a:buSzTx/>
              <a:buNone/>
            </a:pPr>
            <a:r>
              <a:t>Since there were very less records, z-score outlier detection and removal was appropriate. The threshold value was kept at 3 to avoid severe data loss.</a:t>
            </a:r>
          </a:p>
          <a:p>
            <a:pPr marL="0" indent="0">
              <a:buSzTx/>
              <a:buNone/>
            </a:pPr>
            <a:r>
              <a:t>Skew was treated with yeo-johnson power transform method. The skew thereafter was under acceptable values.</a:t>
            </a:r>
          </a:p>
          <a:p>
            <a:pPr marL="0" indent="0">
              <a:buSzTx/>
              <a:buNone/>
            </a:pPr>
            <a:r>
              <a:t>Standard scaler was used to make the distribution more gaussian and remove the median. This scale the distribution between the first and the third quartile.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Implementation"/>
          <p:cNvSpPr txBox="1"/>
          <p:nvPr>
            <p:ph type="title"/>
          </p:nvPr>
        </p:nvSpPr>
        <p:spPr>
          <a:prstGeom prst="rect">
            <a:avLst/>
          </a:prstGeom>
        </p:spPr>
        <p:txBody>
          <a:bodyPr/>
          <a:lstStyle/>
          <a:p>
            <a:pPr/>
            <a:r>
              <a:t>Implementation</a:t>
            </a:r>
          </a:p>
        </p:txBody>
      </p:sp>
      <p:sp>
        <p:nvSpPr>
          <p:cNvPr id="175" name="Modell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Modelling</a:t>
            </a:r>
          </a:p>
        </p:txBody>
      </p:sp>
      <p:sp>
        <p:nvSpPr>
          <p:cNvPr id="176" name="Since the data was affected with behavioural sentiment factors, PCA was used to reduce dimensionality.…"/>
          <p:cNvSpPr txBox="1"/>
          <p:nvPr>
            <p:ph type="body" idx="1"/>
          </p:nvPr>
        </p:nvSpPr>
        <p:spPr>
          <a:xfrm>
            <a:off x="1206500" y="3553691"/>
            <a:ext cx="21971000" cy="8950825"/>
          </a:xfrm>
          <a:prstGeom prst="rect">
            <a:avLst/>
          </a:prstGeom>
        </p:spPr>
        <p:txBody>
          <a:bodyPr/>
          <a:lstStyle/>
          <a:p>
            <a:pPr marL="0" indent="0" defTabSz="1731220">
              <a:spcBef>
                <a:spcPts val="3100"/>
              </a:spcBef>
              <a:buSzTx/>
              <a:buNone/>
              <a:defRPr sz="3407"/>
            </a:pPr>
            <a:r>
              <a:t>Since the data was affected with behavioural sentiment factors, PCA was used to reduce dimensionality.</a:t>
            </a:r>
          </a:p>
          <a:p>
            <a:pPr marL="0" indent="0" defTabSz="1731220">
              <a:spcBef>
                <a:spcPts val="3100"/>
              </a:spcBef>
              <a:buSzTx/>
              <a:buNone/>
              <a:defRPr sz="3407"/>
            </a:pPr>
            <a:r>
              <a:t>The regression model was chosen by comparing the different algorithms:</a:t>
            </a:r>
          </a:p>
          <a:p>
            <a:pPr marL="432815" indent="-432815" defTabSz="1731220">
              <a:spcBef>
                <a:spcPts val="3100"/>
              </a:spcBef>
              <a:defRPr sz="3407"/>
            </a:pPr>
            <a:r>
              <a:t>ElasticNet</a:t>
            </a:r>
          </a:p>
          <a:p>
            <a:pPr marL="432815" indent="-432815" defTabSz="1731220">
              <a:spcBef>
                <a:spcPts val="3100"/>
              </a:spcBef>
              <a:defRPr sz="3407"/>
            </a:pPr>
            <a:r>
              <a:t>Logistic Regression</a:t>
            </a:r>
          </a:p>
          <a:p>
            <a:pPr marL="432815" indent="-432815" defTabSz="1731220">
              <a:spcBef>
                <a:spcPts val="3100"/>
              </a:spcBef>
              <a:defRPr sz="3407"/>
            </a:pPr>
            <a:r>
              <a:t>Decision Tree Regressor</a:t>
            </a:r>
          </a:p>
          <a:p>
            <a:pPr marL="432815" indent="-432815" defTabSz="1731220">
              <a:spcBef>
                <a:spcPts val="3100"/>
              </a:spcBef>
              <a:defRPr sz="3407"/>
            </a:pPr>
            <a:r>
              <a:t>Random Forest Regressor</a:t>
            </a:r>
          </a:p>
          <a:p>
            <a:pPr marL="432815" indent="-432815" defTabSz="1731220">
              <a:spcBef>
                <a:spcPts val="3100"/>
              </a:spcBef>
              <a:defRPr sz="3407"/>
            </a:pPr>
            <a:r>
              <a:t>ADABoost Regressor</a:t>
            </a:r>
          </a:p>
          <a:p>
            <a:pPr marL="432815" indent="-432815" defTabSz="1731220">
              <a:spcBef>
                <a:spcPts val="3100"/>
              </a:spcBef>
              <a:defRPr sz="3407"/>
            </a:pPr>
            <a:r>
              <a:t>SVM</a:t>
            </a:r>
          </a:p>
          <a:p>
            <a:pPr marL="432815" indent="-432815" defTabSz="1731220">
              <a:spcBef>
                <a:spcPts val="3100"/>
              </a:spcBef>
              <a:defRPr sz="3407"/>
            </a:pPr>
            <a:r>
              <a:t>LGBM Regressor</a:t>
            </a:r>
          </a:p>
          <a:p>
            <a:pPr marL="0" indent="0" defTabSz="1731220">
              <a:spcBef>
                <a:spcPts val="3100"/>
              </a:spcBef>
              <a:buSzTx/>
              <a:buNone/>
              <a:defRPr sz="3407"/>
            </a:pPr>
            <a:r>
              <a:t>The initial comparison was done with default regressor values with .25 test split on random state 1(Lowest error). The comparison factor was rmse and cv with 5 folds.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Implementation"/>
          <p:cNvSpPr txBox="1"/>
          <p:nvPr>
            <p:ph type="title"/>
          </p:nvPr>
        </p:nvSpPr>
        <p:spPr>
          <a:prstGeom prst="rect">
            <a:avLst/>
          </a:prstGeom>
        </p:spPr>
        <p:txBody>
          <a:bodyPr/>
          <a:lstStyle/>
          <a:p>
            <a:pPr/>
            <a:r>
              <a:t>Implementation</a:t>
            </a:r>
          </a:p>
        </p:txBody>
      </p:sp>
      <p:sp>
        <p:nvSpPr>
          <p:cNvPr id="179" name="Parameter Tun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Parameter Tuning</a:t>
            </a:r>
          </a:p>
        </p:txBody>
      </p:sp>
      <p:sp>
        <p:nvSpPr>
          <p:cNvPr id="180" name="From the initial model, Logistic regressor was chosen for parameter duding due to better cv scores and reduced errors.…"/>
          <p:cNvSpPr txBox="1"/>
          <p:nvPr>
            <p:ph type="body" idx="1"/>
          </p:nvPr>
        </p:nvSpPr>
        <p:spPr>
          <a:xfrm>
            <a:off x="1206500" y="3553691"/>
            <a:ext cx="21971000" cy="8950825"/>
          </a:xfrm>
          <a:prstGeom prst="rect">
            <a:avLst/>
          </a:prstGeom>
        </p:spPr>
        <p:txBody>
          <a:bodyPr/>
          <a:lstStyle/>
          <a:p>
            <a:pPr marL="0" indent="0">
              <a:buSzTx/>
              <a:buNone/>
            </a:pPr>
            <a:r>
              <a:t>From the initial model, Logistic regressor was chosen for parameter duding due to better cv scores and reduced errors.</a:t>
            </a:r>
          </a:p>
          <a:p>
            <a:pPr marL="0" indent="0">
              <a:buSzTx/>
              <a:buNone/>
            </a:pPr>
            <a:r>
              <a:t>The parameters chosen for the grid were:</a:t>
            </a:r>
          </a:p>
          <a:p>
            <a:pPr marL="0" indent="0" defTabSz="457200">
              <a:lnSpc>
                <a:spcPct val="100000"/>
              </a:lnSpc>
              <a:spcBef>
                <a:spcPts val="1200"/>
              </a:spcBef>
              <a:buSzTx/>
              <a:buNone/>
              <a:defRPr sz="4666">
                <a:latin typeface="Times Roman"/>
                <a:ea typeface="Times Roman"/>
                <a:cs typeface="Times Roman"/>
                <a:sym typeface="Times Roman"/>
              </a:defRPr>
            </a:pPr>
          </a:p>
          <a:p>
            <a:pPr marL="592670" indent="-592670" defTabSz="457200">
              <a:lnSpc>
                <a:spcPct val="150000"/>
              </a:lnSpc>
              <a:spcBef>
                <a:spcPts val="1200"/>
              </a:spcBef>
              <a:defRPr sz="4666">
                <a:latin typeface="Times Roman"/>
                <a:ea typeface="Times Roman"/>
                <a:cs typeface="Times Roman"/>
                <a:sym typeface="Times Roman"/>
              </a:defRPr>
            </a:pPr>
            <a:r>
              <a:rPr b="1"/>
              <a:t>penalty</a:t>
            </a:r>
            <a:r>
              <a:t>: l1, l2, elasticnet, none</a:t>
            </a:r>
          </a:p>
          <a:p>
            <a:pPr marL="592670" indent="-592670" defTabSz="457200">
              <a:lnSpc>
                <a:spcPct val="150000"/>
              </a:lnSpc>
              <a:spcBef>
                <a:spcPts val="1200"/>
              </a:spcBef>
              <a:defRPr sz="4666">
                <a:latin typeface="Times Roman"/>
                <a:ea typeface="Times Roman"/>
                <a:cs typeface="Times Roman"/>
                <a:sym typeface="Times Roman"/>
              </a:defRPr>
            </a:pPr>
            <a:r>
              <a:rPr b="1"/>
              <a:t>solver</a:t>
            </a:r>
            <a:r>
              <a:t>: newton-cg, lbfgs, liblinear, sag, saga</a:t>
            </a:r>
          </a:p>
          <a:p>
            <a:pPr marL="592670" indent="-592670" defTabSz="457200">
              <a:lnSpc>
                <a:spcPct val="150000"/>
              </a:lnSpc>
              <a:spcBef>
                <a:spcPts val="1200"/>
              </a:spcBef>
              <a:defRPr sz="4666">
                <a:latin typeface="Times Roman"/>
                <a:ea typeface="Times Roman"/>
                <a:cs typeface="Times Roman"/>
                <a:sym typeface="Times Roman"/>
              </a:defRPr>
            </a:pPr>
            <a:r>
              <a:rPr b="1"/>
              <a:t>max_iter</a:t>
            </a:r>
            <a:r>
              <a:t>: 12 randomised numbers between 100 and 1200 </a:t>
            </a:r>
          </a:p>
          <a:p>
            <a:pPr marL="592670" indent="-592670" defTabSz="457200">
              <a:lnSpc>
                <a:spcPct val="150000"/>
              </a:lnSpc>
              <a:spcBef>
                <a:spcPts val="1200"/>
              </a:spcBef>
              <a:defRPr sz="4666">
                <a:latin typeface="Times Roman"/>
                <a:ea typeface="Times Roman"/>
                <a:cs typeface="Times Roman"/>
                <a:sym typeface="Times Roman"/>
              </a:defRPr>
            </a:pPr>
            <a:r>
              <a:rPr b="1"/>
              <a:t>multi_class</a:t>
            </a:r>
            <a:r>
              <a:t>: auto, ovr, multinomial </a:t>
            </a:r>
            <a:endParaRPr sz="1200"/>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Conclusion"/>
          <p:cNvSpPr txBox="1"/>
          <p:nvPr>
            <p:ph type="title"/>
          </p:nvPr>
        </p:nvSpPr>
        <p:spPr>
          <a:prstGeom prst="rect">
            <a:avLst/>
          </a:prstGeom>
        </p:spPr>
        <p:txBody>
          <a:bodyPr/>
          <a:lstStyle/>
          <a:p>
            <a:pPr/>
            <a:r>
              <a:t>Conclusion</a:t>
            </a:r>
          </a:p>
        </p:txBody>
      </p:sp>
      <p:sp>
        <p:nvSpPr>
          <p:cNvPr id="183" name="The submitted model provides consistent results that can be validated under other circumstances. The result obtained from the provided data can be assumed competitive and can provide better insights to companies looking forward to the real estate busines"/>
          <p:cNvSpPr txBox="1"/>
          <p:nvPr>
            <p:ph type="body" idx="1"/>
          </p:nvPr>
        </p:nvSpPr>
        <p:spPr>
          <a:xfrm>
            <a:off x="1206500" y="2596346"/>
            <a:ext cx="21971000" cy="9908170"/>
          </a:xfrm>
          <a:prstGeom prst="rect">
            <a:avLst/>
          </a:prstGeom>
        </p:spPr>
        <p:txBody>
          <a:bodyPr/>
          <a:lstStyle/>
          <a:p>
            <a:pPr marL="0" indent="0">
              <a:lnSpc>
                <a:spcPct val="120000"/>
              </a:lnSpc>
              <a:buSzTx/>
              <a:buNone/>
            </a:pPr>
            <a:r>
              <a:t>The submitted model provides consistent results that can be validated under other circumstances. The result obtained from the provided data can be assumed competitive and can provide better insights to companies looking forward to the real estate business. The provided solution satisfies all the requirements stated by the company and hence this project can be considered successful. </a:t>
            </a:r>
          </a:p>
          <a:p>
            <a:pPr marL="0" indent="0">
              <a:lnSpc>
                <a:spcPct val="120000"/>
              </a:lnSpc>
              <a:buSzTx/>
              <a:buNone/>
            </a:pPr>
            <a:r>
              <a:t>Future Work could include cleaner localised data with more feature parameters to provide better estimations and analytical relationships.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