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numpy.org/doc/stable/" TargetMode="External"/><Relationship Id="rId3" Type="http://schemas.openxmlformats.org/officeDocument/2006/relationships/hyperlink" Target="https://pandas.pydata.org/docs/" TargetMode="External"/><Relationship Id="rId4" Type="http://schemas.openxmlformats.org/officeDocument/2006/relationships/hyperlink" Target="https://scikit-learn.org/stable/" TargetMode="External"/><Relationship Id="rId5" Type="http://schemas.openxmlformats.org/officeDocument/2006/relationships/hyperlink" Target="https://scikit-learn.org/stable/modules/generated/sklearn.preprocessing.StandardScaler.html" TargetMode="External"/><Relationship Id="rId6" Type="http://schemas.openxmlformats.org/officeDocument/2006/relationships/hyperlink" Target="https://www.geeksforgeeks.org/z-score-for-outlier-detection-python/" TargetMode="External"/><Relationship Id="rId7" Type="http://schemas.openxmlformats.org/officeDocument/2006/relationships/hyperlink" Target="https://docs.scipy.org/doc/scipy/reference/generated/scipy.stats.yeojohnson.html" TargetMode="External"/><Relationship Id="rId8" Type="http://schemas.openxmlformats.org/officeDocument/2006/relationships/hyperlink" Target="https://towardsdatascience.com/introduction-to-regression-analysis-9151d8ac14b3" TargetMode="External"/><Relationship Id="rId9" Type="http://schemas.openxmlformats.org/officeDocument/2006/relationships/hyperlink" Target="https://towardsdatascience.com/understanding-auc-roc-curve-68b2303cc9c5" TargetMode="External"/><Relationship Id="rId10" Type="http://schemas.openxmlformats.org/officeDocument/2006/relationships/hyperlink" Target="https://towardsdatascience.com/machine-learning-basics-random-forest-regression-be3e1e3bb91a" TargetMode="External"/><Relationship Id="rId11" Type="http://schemas.openxmlformats.org/officeDocument/2006/relationships/hyperlink" Target="https://towardsdatascience.com/gridsearchcv-for-beginners-db48a90114ee"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hyperlink" Target="mailto:engardaelton.work@gmail.com" TargetMode="External"/><Relationship Id="rId3" Type="http://schemas.openxmlformats.org/officeDocument/2006/relationships/hyperlink" Target="tel:+91%20984%20439%203563"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Elton Grivith D Souza                                                                                                                 SEP 16 2021"/>
          <p:cNvSpPr txBox="1"/>
          <p:nvPr>
            <p:ph type="body" idx="21"/>
          </p:nvPr>
        </p:nvSpPr>
        <p:spPr>
          <a:xfrm>
            <a:off x="1206499" y="11798828"/>
            <a:ext cx="21971002" cy="717420"/>
          </a:xfrm>
          <a:prstGeom prst="rect">
            <a:avLst/>
          </a:prstGeom>
          <a:extLst>
            <a:ext uri="{C572A759-6A51-4108-AA02-DFA0A04FC94B}">
              <ma14:wrappingTextBoxFlag xmlns:ma14="http://schemas.microsoft.com/office/mac/drawingml/2011/main" val="1"/>
            </a:ext>
          </a:extLst>
        </p:spPr>
        <p:txBody>
          <a:bodyPr/>
          <a:lstStyle/>
          <a:p>
            <a:pPr/>
            <a:r>
              <a:t>Elton Grivith D Souza                                                                                                                 SEP 16 2021</a:t>
            </a:r>
          </a:p>
        </p:txBody>
      </p:sp>
      <p:sp>
        <p:nvSpPr>
          <p:cNvPr id="152" name="Machine Learning Basics:…"/>
          <p:cNvSpPr txBox="1"/>
          <p:nvPr>
            <p:ph type="ctrTitle"/>
          </p:nvPr>
        </p:nvSpPr>
        <p:spPr>
          <a:xfrm>
            <a:off x="1206496" y="2574991"/>
            <a:ext cx="21971004" cy="3443955"/>
          </a:xfrm>
          <a:prstGeom prst="rect">
            <a:avLst/>
          </a:prstGeom>
        </p:spPr>
        <p:txBody>
          <a:bodyPr/>
          <a:lstStyle/>
          <a:p>
            <a:pPr/>
            <a:r>
              <a:t>Machine Learning Basics:</a:t>
            </a:r>
          </a:p>
          <a:p>
            <a:pPr/>
            <a:r>
              <a:t>Customer Retention Project</a:t>
            </a:r>
          </a:p>
        </p:txBody>
      </p:sp>
      <p:sp>
        <p:nvSpPr>
          <p:cNvPr id="153" name="Internship assignments : Flip Robo Technologies"/>
          <p:cNvSpPr txBox="1"/>
          <p:nvPr>
            <p:ph type="subTitle" sz="quarter" idx="1"/>
          </p:nvPr>
        </p:nvSpPr>
        <p:spPr>
          <a:xfrm>
            <a:off x="1206500" y="6344591"/>
            <a:ext cx="21971001" cy="1026818"/>
          </a:xfrm>
          <a:prstGeom prst="rect">
            <a:avLst/>
          </a:prstGeom>
        </p:spPr>
        <p:txBody>
          <a:bodyPr/>
          <a:lstStyle/>
          <a:p>
            <a:pPr/>
            <a:r>
              <a:t>Internship assignments : Flip Robo Technologies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Data Preprocessing"/>
          <p:cNvSpPr txBox="1"/>
          <p:nvPr>
            <p:ph type="title"/>
          </p:nvPr>
        </p:nvSpPr>
        <p:spPr>
          <a:prstGeom prst="rect">
            <a:avLst/>
          </a:prstGeom>
        </p:spPr>
        <p:txBody>
          <a:bodyPr/>
          <a:lstStyle/>
          <a:p>
            <a:pPr/>
            <a:r>
              <a:t>Data Preprocessing</a:t>
            </a:r>
          </a:p>
        </p:txBody>
      </p:sp>
      <p:sp>
        <p:nvSpPr>
          <p:cNvPr id="188" name="The procedure started with renaming columns. This made analysis a lot easier.…"/>
          <p:cNvSpPr txBox="1"/>
          <p:nvPr>
            <p:ph type="body" idx="1"/>
          </p:nvPr>
        </p:nvSpPr>
        <p:spPr>
          <a:xfrm>
            <a:off x="1206500" y="2642966"/>
            <a:ext cx="21971000" cy="9861550"/>
          </a:xfrm>
          <a:prstGeom prst="rect">
            <a:avLst/>
          </a:prstGeom>
        </p:spPr>
        <p:txBody>
          <a:bodyPr/>
          <a:lstStyle/>
          <a:p>
            <a:pPr marL="0" indent="0">
              <a:buSzTx/>
              <a:buNone/>
            </a:pPr>
            <a:r>
              <a:t>The procedure started with renaming columns. This made analysis a lot easier.</a:t>
            </a:r>
          </a:p>
          <a:p>
            <a:pPr marL="0" indent="0">
              <a:buSzTx/>
              <a:buNone/>
            </a:pPr>
            <a:r>
              <a:t>The features that were permutations of user choices were split into the unique values present in the said feature.</a:t>
            </a:r>
          </a:p>
          <a:p>
            <a:pPr marL="0" indent="0">
              <a:buSzTx/>
              <a:buNone/>
            </a:pPr>
            <a:r>
              <a:t>Since there were very less records, z-score outlier detection and removal was appropriate. The threshold value was kept at 4 to avoid severe data loss.</a:t>
            </a:r>
          </a:p>
          <a:p>
            <a:pPr marL="0" indent="0">
              <a:buSzTx/>
              <a:buNone/>
            </a:pPr>
            <a:r>
              <a:t>Skew was treated with yeo-johnson power transform method. The skew thereafter was under acceptable values.</a:t>
            </a:r>
          </a:p>
          <a:p>
            <a:pPr marL="0" indent="0">
              <a:buSzTx/>
              <a:buNone/>
            </a:pPr>
            <a:r>
              <a:t>Standard scaler was used to make the distribution more gaussian and remove the median. This scale the distribution between the first and the third quartile.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Implementation"/>
          <p:cNvSpPr txBox="1"/>
          <p:nvPr>
            <p:ph type="title"/>
          </p:nvPr>
        </p:nvSpPr>
        <p:spPr>
          <a:prstGeom prst="rect">
            <a:avLst/>
          </a:prstGeom>
        </p:spPr>
        <p:txBody>
          <a:bodyPr/>
          <a:lstStyle/>
          <a:p>
            <a:pPr/>
            <a:r>
              <a:t>Implementation</a:t>
            </a:r>
          </a:p>
        </p:txBody>
      </p:sp>
      <p:sp>
        <p:nvSpPr>
          <p:cNvPr id="191" name="Preprocess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Preprocessing</a:t>
            </a:r>
          </a:p>
        </p:txBody>
      </p:sp>
      <p:sp>
        <p:nvSpPr>
          <p:cNvPr id="192" name="The procedure started with renaming columns. This made analysis a lot easier.…"/>
          <p:cNvSpPr txBox="1"/>
          <p:nvPr>
            <p:ph type="body" idx="1"/>
          </p:nvPr>
        </p:nvSpPr>
        <p:spPr>
          <a:xfrm>
            <a:off x="1206500" y="3462006"/>
            <a:ext cx="21971001" cy="8604104"/>
          </a:xfrm>
          <a:prstGeom prst="rect">
            <a:avLst/>
          </a:prstGeom>
        </p:spPr>
        <p:txBody>
          <a:bodyPr/>
          <a:lstStyle/>
          <a:p>
            <a:pPr marL="0" indent="0">
              <a:buSzTx/>
              <a:buNone/>
            </a:pPr>
            <a:r>
              <a:t>The procedure started with renaming columns. This made analysis a lot easier.</a:t>
            </a:r>
          </a:p>
          <a:p>
            <a:pPr marL="0" indent="0">
              <a:buSzTx/>
              <a:buNone/>
            </a:pPr>
            <a:r>
              <a:t>The features that were permutations of user choices were split into the unique values present in the said feature.</a:t>
            </a:r>
          </a:p>
          <a:p>
            <a:pPr marL="0" indent="0">
              <a:buSzTx/>
              <a:buNone/>
            </a:pPr>
            <a:r>
              <a:t>Since there were very less records, z-score outlier detection and removal was appropriate. The threshold value was kept at 4 to avoid severe data loss.</a:t>
            </a:r>
          </a:p>
          <a:p>
            <a:pPr marL="0" indent="0">
              <a:buSzTx/>
              <a:buNone/>
            </a:pPr>
            <a:r>
              <a:t>Skew was treated with yeo-johnson power transform method. The skew thereafter was under acceptable values.</a:t>
            </a:r>
          </a:p>
          <a:p>
            <a:pPr marL="0" indent="0">
              <a:buSzTx/>
              <a:buNone/>
            </a:pPr>
            <a:r>
              <a:t>Standard scaler was used to make the distribution more gaussian and remove the median. This scale the distribution between the first and the third quartile.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Implementation"/>
          <p:cNvSpPr txBox="1"/>
          <p:nvPr>
            <p:ph type="title"/>
          </p:nvPr>
        </p:nvSpPr>
        <p:spPr>
          <a:prstGeom prst="rect">
            <a:avLst/>
          </a:prstGeom>
        </p:spPr>
        <p:txBody>
          <a:bodyPr/>
          <a:lstStyle/>
          <a:p>
            <a:pPr/>
            <a:r>
              <a:t>Implementation</a:t>
            </a:r>
          </a:p>
        </p:txBody>
      </p:sp>
      <p:sp>
        <p:nvSpPr>
          <p:cNvPr id="195" name="Model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Modelling</a:t>
            </a:r>
          </a:p>
        </p:txBody>
      </p:sp>
      <p:sp>
        <p:nvSpPr>
          <p:cNvPr id="196" name="Since the data was affected with behavioural sentiment factors, PCA was used to reduce dimensionality.…"/>
          <p:cNvSpPr txBox="1"/>
          <p:nvPr>
            <p:ph type="body" idx="1"/>
          </p:nvPr>
        </p:nvSpPr>
        <p:spPr>
          <a:xfrm>
            <a:off x="1206500" y="3553691"/>
            <a:ext cx="21971000" cy="8950825"/>
          </a:xfrm>
          <a:prstGeom prst="rect">
            <a:avLst/>
          </a:prstGeom>
        </p:spPr>
        <p:txBody>
          <a:bodyPr/>
          <a:lstStyle/>
          <a:p>
            <a:pPr marL="0" indent="0">
              <a:buSzTx/>
              <a:buNone/>
            </a:pPr>
            <a:r>
              <a:t>Since the data was affected with behavioural sentiment factors, PCA was used to reduce dimensionality.</a:t>
            </a:r>
          </a:p>
          <a:p>
            <a:pPr marL="0" indent="0">
              <a:buSzTx/>
              <a:buNone/>
            </a:pPr>
            <a:r>
              <a:t>The regression model was chosen by comparing the different algorithms:</a:t>
            </a:r>
          </a:p>
          <a:p>
            <a:pPr/>
            <a:r>
              <a:t>ElasticNet</a:t>
            </a:r>
          </a:p>
          <a:p>
            <a:pPr/>
            <a:r>
              <a:t>Decision Tree Regressor</a:t>
            </a:r>
          </a:p>
          <a:p>
            <a:pPr/>
            <a:r>
              <a:t>Random Forest Regressor</a:t>
            </a:r>
          </a:p>
          <a:p>
            <a:pPr marL="0" indent="0">
              <a:buSzTx/>
              <a:buNone/>
            </a:pPr>
            <a:r>
              <a:t>The initial comparison was done with default regressor values with .25 test split on random state 1(Lowest error). The comparison factor was rmse and cv with 5 folds.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Implementation"/>
          <p:cNvSpPr txBox="1"/>
          <p:nvPr>
            <p:ph type="title"/>
          </p:nvPr>
        </p:nvSpPr>
        <p:spPr>
          <a:prstGeom prst="rect">
            <a:avLst/>
          </a:prstGeom>
        </p:spPr>
        <p:txBody>
          <a:bodyPr/>
          <a:lstStyle/>
          <a:p>
            <a:pPr/>
            <a:r>
              <a:t>Implementation</a:t>
            </a:r>
          </a:p>
        </p:txBody>
      </p:sp>
      <p:sp>
        <p:nvSpPr>
          <p:cNvPr id="199" name="Parameter Tun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Parameter Tuning</a:t>
            </a:r>
          </a:p>
        </p:txBody>
      </p:sp>
      <p:sp>
        <p:nvSpPr>
          <p:cNvPr id="200" name="From the initial model, Decision tree regressor was chosen for parameter duding due to better cv scores and reduced errors.…"/>
          <p:cNvSpPr txBox="1"/>
          <p:nvPr>
            <p:ph type="body" idx="1"/>
          </p:nvPr>
        </p:nvSpPr>
        <p:spPr>
          <a:xfrm>
            <a:off x="1206500" y="3553691"/>
            <a:ext cx="21971000" cy="8950825"/>
          </a:xfrm>
          <a:prstGeom prst="rect">
            <a:avLst/>
          </a:prstGeom>
        </p:spPr>
        <p:txBody>
          <a:bodyPr/>
          <a:lstStyle/>
          <a:p>
            <a:pPr marL="0" indent="0">
              <a:buSzTx/>
              <a:buNone/>
            </a:pPr>
            <a:r>
              <a:t>From the initial model, Decision tree regressor was chosen for parameter duding due to better cv scores and reduced errors.</a:t>
            </a:r>
          </a:p>
          <a:p>
            <a:pPr marL="0" indent="0">
              <a:buSzTx/>
              <a:buNone/>
            </a:pPr>
            <a:r>
              <a:t>The parameters chosen for the grid were:</a:t>
            </a:r>
          </a:p>
          <a:p>
            <a:pPr lvl="1" marL="0" indent="457200">
              <a:buSzTx/>
              <a:buNone/>
            </a:pPr>
            <a:r>
              <a:t>[ ``criterion``, ``splitter``, ``max_features``, ``min_samples_leaf``, ``max_leaf_nodes``, ``max_depth``] </a:t>
            </a:r>
          </a:p>
          <a:p>
            <a:pPr lvl="1" marL="0" indent="0">
              <a:buSzTx/>
              <a:buNone/>
            </a:pPr>
            <a:r>
              <a:t>This fit 5 folds of 52,272 candidates that totalled to 261,360 fits.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nclusion"/>
          <p:cNvSpPr txBox="1"/>
          <p:nvPr>
            <p:ph type="title"/>
          </p:nvPr>
        </p:nvSpPr>
        <p:spPr>
          <a:prstGeom prst="rect">
            <a:avLst/>
          </a:prstGeom>
        </p:spPr>
        <p:txBody>
          <a:bodyPr/>
          <a:lstStyle/>
          <a:p>
            <a:pPr/>
            <a:r>
              <a:t>Conclusion</a:t>
            </a:r>
          </a:p>
        </p:txBody>
      </p:sp>
      <p:sp>
        <p:nvSpPr>
          <p:cNvPr id="203" name="The work produced competitive results when compared to similar research.…"/>
          <p:cNvSpPr txBox="1"/>
          <p:nvPr>
            <p:ph type="body" idx="1"/>
          </p:nvPr>
        </p:nvSpPr>
        <p:spPr>
          <a:prstGeom prst="rect">
            <a:avLst/>
          </a:prstGeom>
        </p:spPr>
        <p:txBody>
          <a:bodyPr/>
          <a:lstStyle/>
          <a:p>
            <a:pPr marL="0" indent="0">
              <a:buSzTx/>
              <a:buNone/>
            </a:pPr>
            <a:r>
              <a:t>The work produced competitive results when compared to similar research.</a:t>
            </a:r>
          </a:p>
          <a:p>
            <a:pPr marL="0" indent="0">
              <a:buSzTx/>
              <a:buNone/>
            </a:pPr>
            <a:r>
              <a:t>This work produces valid observations upon the given feature space on the participants’ behavioural aesthetics.</a:t>
            </a:r>
          </a:p>
          <a:p>
            <a:pPr marL="0" indent="0">
              <a:buSzTx/>
              <a:buNone/>
            </a:pPr>
            <a:r>
              <a:t>This work is extensible to other target spaces given that the appropriate participant data is acquired</a:t>
            </a:r>
          </a:p>
          <a:p>
            <a:pPr marL="0" indent="0">
              <a:buSzTx/>
              <a:buNone/>
            </a:pPr>
            <a:r>
              <a:t>Future work can include specialising to specific subject behaviours and then hosting multiple models to personalise the results rather than arriving at a general consensus of subjective behavioural traits.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References"/>
          <p:cNvSpPr txBox="1"/>
          <p:nvPr>
            <p:ph type="title"/>
          </p:nvPr>
        </p:nvSpPr>
        <p:spPr>
          <a:prstGeom prst="rect">
            <a:avLst/>
          </a:prstGeom>
        </p:spPr>
        <p:txBody>
          <a:bodyPr/>
          <a:lstStyle/>
          <a:p>
            <a:pPr/>
            <a:r>
              <a:t>References</a:t>
            </a:r>
          </a:p>
        </p:txBody>
      </p:sp>
      <p:sp>
        <p:nvSpPr>
          <p:cNvPr id="206" name="https://numpy.org/doc/stable/…"/>
          <p:cNvSpPr txBox="1"/>
          <p:nvPr>
            <p:ph type="body" idx="1"/>
          </p:nvPr>
        </p:nvSpPr>
        <p:spPr>
          <a:xfrm>
            <a:off x="1206500" y="2729994"/>
            <a:ext cx="21971000" cy="10503893"/>
          </a:xfrm>
          <a:prstGeom prst="rect">
            <a:avLst/>
          </a:prstGeom>
        </p:spPr>
        <p:txBody>
          <a:bodyPr/>
          <a:lstStyle/>
          <a:p>
            <a:pPr marL="863600" indent="-863600" algn="just" defTabSz="457200">
              <a:lnSpc>
                <a:spcPct val="150000"/>
              </a:lnSpc>
              <a:spcBef>
                <a:spcPts val="0"/>
              </a:spcBef>
              <a:buSzPct val="100000"/>
              <a:buAutoNum type="arabicPeriod" startAt="1"/>
              <a:defRPr sz="3800"/>
            </a:pPr>
            <a:r>
              <a:rPr u="sng">
                <a:hlinkClick r:id="rId2" invalidUrl="" action="" tgtFrame="" tooltip="" history="1" highlightClick="0" endSnd="0"/>
              </a:rPr>
              <a:t>https://numpy.org/doc/stable/</a:t>
            </a:r>
          </a:p>
          <a:p>
            <a:pPr marL="863600" indent="-863600" algn="just" defTabSz="457200">
              <a:lnSpc>
                <a:spcPct val="150000"/>
              </a:lnSpc>
              <a:spcBef>
                <a:spcPts val="0"/>
              </a:spcBef>
              <a:buSzPct val="100000"/>
              <a:buAutoNum type="arabicPeriod" startAt="1"/>
              <a:defRPr sz="3800"/>
            </a:pPr>
            <a:r>
              <a:rPr u="sng">
                <a:hlinkClick r:id="rId3" invalidUrl="" action="" tgtFrame="" tooltip="" history="1" highlightClick="0" endSnd="0"/>
              </a:rPr>
              <a:t>https://pandas.pydata.org/docs/</a:t>
            </a:r>
          </a:p>
          <a:p>
            <a:pPr marL="863600" indent="-863600" algn="just" defTabSz="457200">
              <a:lnSpc>
                <a:spcPct val="150000"/>
              </a:lnSpc>
              <a:spcBef>
                <a:spcPts val="0"/>
              </a:spcBef>
              <a:buSzPct val="100000"/>
              <a:buAutoNum type="arabicPeriod" startAt="1"/>
              <a:defRPr sz="3800"/>
            </a:pPr>
            <a:r>
              <a:rPr u="sng">
                <a:hlinkClick r:id="rId4" invalidUrl="" action="" tgtFrame="" tooltip="" history="1" highlightClick="0" endSnd="0"/>
              </a:rPr>
              <a:t>https://scikit-learn.org/stable/</a:t>
            </a:r>
          </a:p>
          <a:p>
            <a:pPr marL="863600" indent="-863600" algn="just" defTabSz="457200">
              <a:lnSpc>
                <a:spcPct val="150000"/>
              </a:lnSpc>
              <a:spcBef>
                <a:spcPts val="0"/>
              </a:spcBef>
              <a:buSzPct val="100000"/>
              <a:buAutoNum type="arabicPeriod" startAt="1"/>
              <a:defRPr sz="3800"/>
            </a:pPr>
            <a:r>
              <a:rPr u="sng">
                <a:hlinkClick r:id="rId5" invalidUrl="" action="" tgtFrame="" tooltip="" history="1" highlightClick="0" endSnd="0"/>
              </a:rPr>
              <a:t>https://scikit-learn.org/stable/modules/generated/sklearn.preprocessing.StandardScaler.html</a:t>
            </a:r>
          </a:p>
          <a:p>
            <a:pPr marL="863600" indent="-863600" algn="just" defTabSz="457200">
              <a:lnSpc>
                <a:spcPct val="150000"/>
              </a:lnSpc>
              <a:spcBef>
                <a:spcPts val="0"/>
              </a:spcBef>
              <a:buSzPct val="100000"/>
              <a:buAutoNum type="arabicPeriod" startAt="1"/>
              <a:defRPr sz="3800"/>
            </a:pPr>
            <a:r>
              <a:rPr u="sng">
                <a:hlinkClick r:id="rId6" invalidUrl="" action="" tgtFrame="" tooltip="" history="1" highlightClick="0" endSnd="0"/>
              </a:rPr>
              <a:t>https://www.geeksforgeeks.org/z-score-for-outlier-detection-python/</a:t>
            </a:r>
          </a:p>
          <a:p>
            <a:pPr marL="863600" indent="-863600" algn="just" defTabSz="457200">
              <a:lnSpc>
                <a:spcPct val="150000"/>
              </a:lnSpc>
              <a:spcBef>
                <a:spcPts val="0"/>
              </a:spcBef>
              <a:buSzPct val="100000"/>
              <a:buAutoNum type="arabicPeriod" startAt="1"/>
              <a:defRPr sz="3800"/>
            </a:pPr>
            <a:r>
              <a:rPr u="sng">
                <a:hlinkClick r:id="rId7" invalidUrl="" action="" tgtFrame="" tooltip="" history="1" highlightClick="0" endSnd="0"/>
              </a:rPr>
              <a:t>https://docs.scipy.org/doc/scipy/reference/generated/scipy.stats.yeojohnson.html</a:t>
            </a:r>
          </a:p>
          <a:p>
            <a:pPr marL="863600" indent="-863600" algn="just" defTabSz="457200">
              <a:lnSpc>
                <a:spcPct val="150000"/>
              </a:lnSpc>
              <a:spcBef>
                <a:spcPts val="0"/>
              </a:spcBef>
              <a:buSzPct val="100000"/>
              <a:buAutoNum type="arabicPeriod" startAt="1"/>
              <a:defRPr sz="3800"/>
            </a:pPr>
            <a:r>
              <a:rPr u="sng">
                <a:hlinkClick r:id="rId8" invalidUrl="" action="" tgtFrame="" tooltip="" history="1" highlightClick="0" endSnd="0"/>
              </a:rPr>
              <a:t>https://towardsdatascience.com/introduction-to-regression-analysis-9151d8ac14b3</a:t>
            </a:r>
          </a:p>
          <a:p>
            <a:pPr marL="863600" indent="-863600" algn="just" defTabSz="457200">
              <a:lnSpc>
                <a:spcPct val="150000"/>
              </a:lnSpc>
              <a:spcBef>
                <a:spcPts val="0"/>
              </a:spcBef>
              <a:buSzPct val="100000"/>
              <a:buAutoNum type="arabicPeriod" startAt="1"/>
              <a:defRPr sz="3800"/>
            </a:pPr>
            <a:r>
              <a:rPr u="sng">
                <a:hlinkClick r:id="rId9" invalidUrl="" action="" tgtFrame="" tooltip="" history="1" highlightClick="0" endSnd="0"/>
              </a:rPr>
              <a:t>https://towardsdatascience.com/understanding-auc-roc-curve-68b2303cc9c5</a:t>
            </a:r>
          </a:p>
          <a:p>
            <a:pPr marL="863600" indent="-863600" algn="just" defTabSz="457200">
              <a:lnSpc>
                <a:spcPct val="150000"/>
              </a:lnSpc>
              <a:spcBef>
                <a:spcPts val="0"/>
              </a:spcBef>
              <a:buSzPct val="100000"/>
              <a:buAutoNum type="arabicPeriod" startAt="1"/>
              <a:defRPr sz="3800"/>
            </a:pPr>
            <a:r>
              <a:rPr u="sng">
                <a:hlinkClick r:id="rId10" invalidUrl="" action="" tgtFrame="" tooltip="" history="1" highlightClick="0" endSnd="0"/>
              </a:rPr>
              <a:t>https://towardsdatascience.com/machine-learning-basics-random-forest-regression-be3e1e3bb91a</a:t>
            </a:r>
          </a:p>
          <a:p>
            <a:pPr marL="863600" indent="-863600" algn="just" defTabSz="457200">
              <a:lnSpc>
                <a:spcPct val="150000"/>
              </a:lnSpc>
              <a:spcBef>
                <a:spcPts val="0"/>
              </a:spcBef>
              <a:buSzPct val="100000"/>
              <a:buAutoNum type="arabicPeriod" startAt="1"/>
              <a:defRPr sz="3800"/>
            </a:pPr>
            <a:r>
              <a:rPr u="sng">
                <a:hlinkClick r:id="rId11" invalidUrl="" action="" tgtFrame="" tooltip="" history="1" highlightClick="0" endSnd="0"/>
              </a:rPr>
              <a:t>https://towardsdatascience.com/gridsearchcv-for-beginners-db48a90114ee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Thank You !"/>
          <p:cNvSpPr txBox="1"/>
          <p:nvPr>
            <p:ph type="body" idx="1"/>
          </p:nvPr>
        </p:nvSpPr>
        <p:spPr>
          <a:prstGeom prst="rect">
            <a:avLst/>
          </a:prstGeom>
        </p:spPr>
        <p:txBody>
          <a:bodyPr/>
          <a:lstStyle/>
          <a:p>
            <a:pPr/>
            <a:r>
              <a:t>Thank You !</a:t>
            </a:r>
          </a:p>
        </p:txBody>
      </p:sp>
      <p:sp>
        <p:nvSpPr>
          <p:cNvPr id="209" name="Elton Grivith D Souza…"/>
          <p:cNvSpPr txBox="1"/>
          <p:nvPr>
            <p:ph type="body" idx="21"/>
          </p:nvPr>
        </p:nvSpPr>
        <p:spPr>
          <a:xfrm>
            <a:off x="1206499" y="8379186"/>
            <a:ext cx="21971001" cy="1440281"/>
          </a:xfrm>
          <a:prstGeom prst="rect">
            <a:avLst/>
          </a:prstGeom>
          <a:extLst>
            <a:ext uri="{C572A759-6A51-4108-AA02-DFA0A04FC94B}">
              <ma14:wrappingTextBoxFlag xmlns:ma14="http://schemas.microsoft.com/office/mac/drawingml/2011/main" val="1"/>
            </a:ext>
          </a:extLst>
        </p:spPr>
        <p:txBody>
          <a:bodyPr/>
          <a:lstStyle/>
          <a:p>
            <a:pPr/>
            <a:r>
              <a:t>Elton Grivith D Souza</a:t>
            </a:r>
          </a:p>
          <a:p>
            <a:pPr>
              <a:defRPr sz="2700"/>
            </a:pPr>
            <a:r>
              <a:rPr u="sng">
                <a:hlinkClick r:id="rId2" invalidUrl="" action="" tgtFrame="" tooltip="" history="1" highlightClick="0" endSnd="0"/>
              </a:rPr>
              <a:t>engardaelton.work@gmail.com</a:t>
            </a:r>
            <a:r>
              <a:t>  - </a:t>
            </a:r>
            <a:r>
              <a:rPr u="sng">
                <a:hlinkClick r:id="rId3" invalidUrl="" action="" tgtFrame="" tooltip="" history="1" highlightClick="0" endSnd="0"/>
              </a:rPr>
              <a:t>+91 984 439 3563</a:t>
            </a:r>
            <a:r>
              <a:rPr u="sng"/>
              <a:t>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blem Definition"/>
          <p:cNvSpPr txBox="1"/>
          <p:nvPr>
            <p:ph type="title"/>
          </p:nvPr>
        </p:nvSpPr>
        <p:spPr>
          <a:prstGeom prst="rect">
            <a:avLst/>
          </a:prstGeom>
        </p:spPr>
        <p:txBody>
          <a:bodyPr/>
          <a:lstStyle/>
          <a:p>
            <a:pPr/>
            <a:r>
              <a:t>Problem Definition</a:t>
            </a:r>
          </a:p>
        </p:txBody>
      </p:sp>
      <p:sp>
        <p:nvSpPr>
          <p:cNvPr id="156" name="Customer Reten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Customer Retention</a:t>
            </a:r>
          </a:p>
        </p:txBody>
      </p:sp>
      <p:sp>
        <p:nvSpPr>
          <p:cNvPr id="157" name="Customer satisfaction has emerged as one of the most important factors that guarantee the success of online store; it has been posited as a key stimulant of purchase, repurchase intentions and customer loyalty.…"/>
          <p:cNvSpPr txBox="1"/>
          <p:nvPr>
            <p:ph type="body" idx="1"/>
          </p:nvPr>
        </p:nvSpPr>
        <p:spPr>
          <a:prstGeom prst="rect">
            <a:avLst/>
          </a:prstGeom>
        </p:spPr>
        <p:txBody>
          <a:bodyPr/>
          <a:lstStyle/>
          <a:p>
            <a:pPr marL="0" indent="0">
              <a:buSzTx/>
              <a:buNone/>
            </a:pPr>
            <a:r>
              <a:t>Customer satisfaction has emerged as one of the most important factors that guarantee the success of online store; it has been posited as a key stimulant of purchase, repurchase intentions and customer loyalty. </a:t>
            </a:r>
          </a:p>
          <a:p>
            <a:pPr marL="0" indent="0">
              <a:buSzTx/>
              <a:buNone/>
            </a:pPr>
            <a:r>
              <a:t>A comprehensive review of the literature, theories and models have been carried out to propose the models for customer activation and customer retention. </a:t>
            </a:r>
          </a:p>
          <a:p>
            <a:pPr marL="0" indent="0">
              <a:buSzTx/>
              <a:buNone/>
            </a:pPr>
            <a:r>
              <a:t>Existing methodologies provide the means to classify and categorise these images based upon its level of infection. But, the models that are currently used average their performance at approximately 90%.</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Problem Definition"/>
          <p:cNvSpPr txBox="1"/>
          <p:nvPr>
            <p:ph type="title"/>
          </p:nvPr>
        </p:nvSpPr>
        <p:spPr>
          <a:prstGeom prst="rect">
            <a:avLst/>
          </a:prstGeom>
        </p:spPr>
        <p:txBody>
          <a:bodyPr/>
          <a:lstStyle/>
          <a:p>
            <a:pPr/>
            <a:r>
              <a:t>Problem Definition</a:t>
            </a:r>
          </a:p>
        </p:txBody>
      </p:sp>
      <p:sp>
        <p:nvSpPr>
          <p:cNvPr id="160" name="Customer Reten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Customer Retention</a:t>
            </a:r>
          </a:p>
        </p:txBody>
      </p:sp>
      <p:sp>
        <p:nvSpPr>
          <p:cNvPr id="161" name="Five major factors that contributed to the success of an e-commerce store have been identified as:…"/>
          <p:cNvSpPr txBox="1"/>
          <p:nvPr>
            <p:ph type="body" idx="1"/>
          </p:nvPr>
        </p:nvSpPr>
        <p:spPr>
          <a:prstGeom prst="rect">
            <a:avLst/>
          </a:prstGeom>
        </p:spPr>
        <p:txBody>
          <a:bodyPr/>
          <a:lstStyle/>
          <a:p>
            <a:pPr marL="0" indent="0">
              <a:buSzTx/>
              <a:buNone/>
            </a:pPr>
            <a:r>
              <a:t>Five major factors that contributed to the success of an e-commerce store have been identified as: </a:t>
            </a:r>
          </a:p>
          <a:p>
            <a:pPr/>
            <a:r>
              <a:t>Service Quality</a:t>
            </a:r>
          </a:p>
          <a:p>
            <a:pPr/>
            <a:r>
              <a:t>System Quality</a:t>
            </a:r>
          </a:p>
          <a:p>
            <a:pPr/>
            <a:r>
              <a:t>Information Quality</a:t>
            </a:r>
          </a:p>
          <a:p>
            <a:pPr/>
            <a:r>
              <a:t>Trust</a:t>
            </a:r>
          </a:p>
          <a:p>
            <a:pPr/>
            <a:r>
              <a:t>Net Benefit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Problem Definition"/>
          <p:cNvSpPr txBox="1"/>
          <p:nvPr>
            <p:ph type="title"/>
          </p:nvPr>
        </p:nvSpPr>
        <p:spPr>
          <a:prstGeom prst="rect">
            <a:avLst/>
          </a:prstGeom>
        </p:spPr>
        <p:txBody>
          <a:bodyPr/>
          <a:lstStyle/>
          <a:p>
            <a:pPr/>
            <a:r>
              <a:t>Problem Definition</a:t>
            </a:r>
          </a:p>
        </p:txBody>
      </p:sp>
      <p:sp>
        <p:nvSpPr>
          <p:cNvPr id="164" name="Customer Reten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Customer Retention</a:t>
            </a:r>
          </a:p>
        </p:txBody>
      </p:sp>
      <p:sp>
        <p:nvSpPr>
          <p:cNvPr id="165" name="The research furthermore investigated the factors that influence the online customers repeat purchase intention.…"/>
          <p:cNvSpPr txBox="1"/>
          <p:nvPr>
            <p:ph type="body" idx="1"/>
          </p:nvPr>
        </p:nvSpPr>
        <p:spPr>
          <a:prstGeom prst="rect">
            <a:avLst/>
          </a:prstGeom>
        </p:spPr>
        <p:txBody>
          <a:bodyPr/>
          <a:lstStyle/>
          <a:p>
            <a:pPr marL="0" indent="0">
              <a:buSzTx/>
              <a:buNone/>
            </a:pPr>
            <a:r>
              <a:t>The research furthermore investigated the factors that influence the online customers repeat purchase intention. </a:t>
            </a:r>
          </a:p>
          <a:p>
            <a:pPr marL="0" indent="0">
              <a:buSzTx/>
              <a:buNone/>
            </a:pPr>
            <a:r>
              <a:t>The combination of both utilitarian value and hedonistic values are needed to affect the repeat purchase intention (loyalty) positively. </a:t>
            </a:r>
          </a:p>
          <a:p>
            <a:pPr marL="0" indent="0">
              <a:buSzTx/>
              <a:buNone/>
            </a:pPr>
            <a:r>
              <a:t>The data is collected from the Indian online shoppers. Results indicate the e-retail success factors, which are very much critical for customer satisfaction.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Problem Definition"/>
          <p:cNvSpPr txBox="1"/>
          <p:nvPr>
            <p:ph type="title"/>
          </p:nvPr>
        </p:nvSpPr>
        <p:spPr>
          <a:prstGeom prst="rect">
            <a:avLst/>
          </a:prstGeom>
        </p:spPr>
        <p:txBody>
          <a:bodyPr/>
          <a:lstStyle/>
          <a:p>
            <a:pPr/>
            <a:r>
              <a:t>Problem Definition</a:t>
            </a:r>
          </a:p>
        </p:txBody>
      </p:sp>
      <p:sp>
        <p:nvSpPr>
          <p:cNvPr id="168" name="Customer Reten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Customer Retention</a:t>
            </a:r>
          </a:p>
        </p:txBody>
      </p:sp>
      <p:pic>
        <p:nvPicPr>
          <p:cNvPr id="169" name="https://www.researchgate.net/profile/Vikas_Kumar146/publication/346412647/figure/fig1/AS:962618307145728@1606517497246/Proposed-customer-retention-model_W640.jpg" descr="https://www.researchgate.net/profile/Vikas_Kumar146/publication/346412647/figure/fig1/AS:962618307145728@1606517497246/Proposed-customer-retention-model_W640.jpg"/>
          <p:cNvPicPr>
            <a:picLocks noChangeAspect="1"/>
          </p:cNvPicPr>
          <p:nvPr/>
        </p:nvPicPr>
        <p:blipFill>
          <a:blip r:embed="rId2">
            <a:extLst/>
          </a:blip>
          <a:stretch>
            <a:fillRect/>
          </a:stretch>
        </p:blipFill>
        <p:spPr>
          <a:xfrm>
            <a:off x="4111643" y="4377760"/>
            <a:ext cx="16160714" cy="739857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Exploratory Data Analysis"/>
          <p:cNvSpPr txBox="1"/>
          <p:nvPr>
            <p:ph type="title"/>
          </p:nvPr>
        </p:nvSpPr>
        <p:spPr>
          <a:prstGeom prst="rect">
            <a:avLst/>
          </a:prstGeom>
        </p:spPr>
        <p:txBody>
          <a:bodyPr/>
          <a:lstStyle/>
          <a:p>
            <a:pPr/>
            <a:r>
              <a:t>Exploratory Data Analysis</a:t>
            </a:r>
          </a:p>
        </p:txBody>
      </p:sp>
      <p:sp>
        <p:nvSpPr>
          <p:cNvPr id="172" name="Un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Univariate Analysis</a:t>
            </a:r>
          </a:p>
        </p:txBody>
      </p:sp>
      <p:sp>
        <p:nvSpPr>
          <p:cNvPr id="173" name="The data consists of a survey done for 269 different participants for 71 different questions.…"/>
          <p:cNvSpPr txBox="1"/>
          <p:nvPr>
            <p:ph type="body" idx="1"/>
          </p:nvPr>
        </p:nvSpPr>
        <p:spPr>
          <a:prstGeom prst="rect">
            <a:avLst/>
          </a:prstGeom>
        </p:spPr>
        <p:txBody>
          <a:bodyPr/>
          <a:lstStyle/>
          <a:p>
            <a:pPr marL="0" indent="0" defTabSz="2413955">
              <a:spcBef>
                <a:spcPts val="4400"/>
              </a:spcBef>
              <a:buSzTx/>
              <a:buNone/>
              <a:defRPr sz="4752"/>
            </a:pPr>
            <a:r>
              <a:t>The data consists of a survey done for 269 different participants for 71 different questions.</a:t>
            </a:r>
          </a:p>
          <a:p>
            <a:pPr marL="0" indent="0" defTabSz="2413955">
              <a:spcBef>
                <a:spcPts val="4400"/>
              </a:spcBef>
              <a:buSzTx/>
              <a:buNone/>
              <a:defRPr sz="4752"/>
            </a:pPr>
            <a:r>
              <a:t>From the data we can conclude that most of the survey was done under predetermined values. So the problem domain is narrowed down to the retention values unique to the dataset.</a:t>
            </a:r>
          </a:p>
          <a:p>
            <a:pPr marL="0" indent="0" defTabSz="2413955">
              <a:spcBef>
                <a:spcPts val="4400"/>
              </a:spcBef>
              <a:buSzTx/>
              <a:buNone/>
              <a:defRPr sz="4752"/>
            </a:pPr>
            <a:r>
              <a:t>The dataset consists of items as either integers or objects. </a:t>
            </a:r>
          </a:p>
          <a:p>
            <a:pPr marL="0" indent="0" defTabSz="2413955">
              <a:spcBef>
                <a:spcPts val="4400"/>
              </a:spcBef>
              <a:buSzTx/>
              <a:buNone/>
              <a:defRPr sz="4752"/>
            </a:pPr>
            <a:r>
              <a:t>Some of the object features are permutations of user choices.</a:t>
            </a:r>
          </a:p>
          <a:p>
            <a:pPr marL="0" indent="0" defTabSz="2413955">
              <a:spcBef>
                <a:spcPts val="4400"/>
              </a:spcBef>
              <a:buSzTx/>
              <a:buNone/>
              <a:defRPr sz="4752"/>
            </a:pPr>
            <a:r>
              <a:t>The survey has restricted user input. This in turn validated the user inputs while reducing noise.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xploratory Data Analysis"/>
          <p:cNvSpPr txBox="1"/>
          <p:nvPr>
            <p:ph type="title"/>
          </p:nvPr>
        </p:nvSpPr>
        <p:spPr>
          <a:prstGeom prst="rect">
            <a:avLst/>
          </a:prstGeom>
        </p:spPr>
        <p:txBody>
          <a:bodyPr/>
          <a:lstStyle/>
          <a:p>
            <a:pPr/>
            <a:r>
              <a:t>Exploratory Data Analysis</a:t>
            </a:r>
          </a:p>
        </p:txBody>
      </p:sp>
      <p:sp>
        <p:nvSpPr>
          <p:cNvPr id="176" name="Bivariate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Bivariate Analysis</a:t>
            </a:r>
          </a:p>
        </p:txBody>
      </p:sp>
      <p:sp>
        <p:nvSpPr>
          <p:cNvPr id="177" name="The data is gender biased towards value 1. This will make our model more suitable for gender 1.…"/>
          <p:cNvSpPr txBox="1"/>
          <p:nvPr>
            <p:ph type="body" idx="1"/>
          </p:nvPr>
        </p:nvSpPr>
        <p:spPr>
          <a:xfrm>
            <a:off x="1206500" y="3553691"/>
            <a:ext cx="21971000" cy="8950825"/>
          </a:xfrm>
          <a:prstGeom prst="rect">
            <a:avLst/>
          </a:prstGeom>
        </p:spPr>
        <p:txBody>
          <a:bodyPr/>
          <a:lstStyle/>
          <a:p>
            <a:pPr marL="0" indent="0">
              <a:buSzTx/>
              <a:buNone/>
            </a:pPr>
            <a:r>
              <a:t>The data is gender biased towards value 1. This will make our model more suitable for gender 1.</a:t>
            </a:r>
          </a:p>
          <a:p>
            <a:pPr marL="0" indent="0">
              <a:buSzTx/>
              <a:buNone/>
            </a:pPr>
            <a:r>
              <a:t>The data is restricted to certain gender based age groups. This will introduce bias to the mentioned subjects browsing and purchasing interests.</a:t>
            </a:r>
          </a:p>
          <a:p>
            <a:pPr marL="0" indent="0">
              <a:buSzTx/>
              <a:buNone/>
            </a:pPr>
            <a:r>
              <a:t>The data is imbalanced based on location i.e. certain locations have a higher amount of records. This will make our model more suitable to subjects of a certain area.</a:t>
            </a:r>
          </a:p>
          <a:p>
            <a:pPr marL="0" indent="0">
              <a:buSzTx/>
              <a:buNone/>
            </a:pPr>
            <a:r>
              <a:t>The data is biased towards participants with higher screen size. This could mean that the participants mainly belonged to a certain device group.</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Exploratory Data Analysis"/>
          <p:cNvSpPr txBox="1"/>
          <p:nvPr>
            <p:ph type="title"/>
          </p:nvPr>
        </p:nvSpPr>
        <p:spPr>
          <a:prstGeom prst="rect">
            <a:avLst/>
          </a:prstGeom>
        </p:spPr>
        <p:txBody>
          <a:bodyPr/>
          <a:lstStyle/>
          <a:p>
            <a:pPr/>
            <a:r>
              <a:t>Exploratory Data Analysis</a:t>
            </a:r>
          </a:p>
        </p:txBody>
      </p:sp>
      <p:sp>
        <p:nvSpPr>
          <p:cNvPr id="180" name="The data shows that the fun attribute increases with the attribute offers. This could be a sentiment bias from the survey participants.…"/>
          <p:cNvSpPr txBox="1"/>
          <p:nvPr>
            <p:ph type="body" idx="1"/>
          </p:nvPr>
        </p:nvSpPr>
        <p:spPr>
          <a:xfrm>
            <a:off x="1206500" y="3553691"/>
            <a:ext cx="21971000" cy="8950825"/>
          </a:xfrm>
          <a:prstGeom prst="rect">
            <a:avLst/>
          </a:prstGeom>
        </p:spPr>
        <p:txBody>
          <a:bodyPr/>
          <a:lstStyle/>
          <a:p>
            <a:pPr marL="0" indent="0">
              <a:buSzTx/>
              <a:buNone/>
            </a:pPr>
            <a:r>
              <a:t>The data shows that the fun attribute increases with the attribute offers. This could be a sentiment bias from the survey participants.</a:t>
            </a:r>
          </a:p>
          <a:p>
            <a:pPr marL="0" indent="0">
              <a:buSzTx/>
              <a:buNone/>
            </a:pPr>
            <a:r>
              <a:t>Similarly, user friendliness and ease of navigation has a high correlation but shows behavioural sentiment bias.</a:t>
            </a:r>
          </a:p>
          <a:p>
            <a:pPr lvl="1" marL="0" indent="457200" algn="just">
              <a:buSzTx/>
              <a:buNone/>
            </a:pPr>
            <a:r>
              <a:rPr i="1"/>
              <a:t>T</a:t>
            </a:r>
            <a:r>
              <a:rPr i="1" sz="4600"/>
              <a:t>his could mean that the participants are interpreting different attributes with the same sentiments. If this is true, then a lot of attributes can be dropped by filtering the features according to sentiments.</a:t>
            </a:r>
          </a:p>
        </p:txBody>
      </p:sp>
      <p:sp>
        <p:nvSpPr>
          <p:cNvPr id="181" name="Bivariate Analysi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Bivariate Analysis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Exploratory Data Analysis"/>
          <p:cNvSpPr txBox="1"/>
          <p:nvPr>
            <p:ph type="title"/>
          </p:nvPr>
        </p:nvSpPr>
        <p:spPr>
          <a:prstGeom prst="rect">
            <a:avLst/>
          </a:prstGeom>
        </p:spPr>
        <p:txBody>
          <a:bodyPr/>
          <a:lstStyle/>
          <a:p>
            <a:pPr/>
            <a:r>
              <a:t>Exploratory Data Analysis</a:t>
            </a:r>
          </a:p>
        </p:txBody>
      </p:sp>
      <p:sp>
        <p:nvSpPr>
          <p:cNvPr id="184" name="The distribution of the dataset shows signs of skew and outliers.…"/>
          <p:cNvSpPr txBox="1"/>
          <p:nvPr>
            <p:ph type="body" idx="1"/>
          </p:nvPr>
        </p:nvSpPr>
        <p:spPr>
          <a:xfrm>
            <a:off x="1206500" y="3553691"/>
            <a:ext cx="21971000" cy="8950825"/>
          </a:xfrm>
          <a:prstGeom prst="rect">
            <a:avLst/>
          </a:prstGeom>
        </p:spPr>
        <p:txBody>
          <a:bodyPr/>
          <a:lstStyle/>
          <a:p>
            <a:pPr marL="0" indent="0">
              <a:buSzTx/>
              <a:buNone/>
            </a:pPr>
            <a:r>
              <a:t>The distribution of the dataset shows signs of skew and outliers.</a:t>
            </a:r>
          </a:p>
          <a:p>
            <a:pPr marL="0" indent="0">
              <a:buSzTx/>
              <a:buNone/>
            </a:pPr>
            <a:r>
              <a:t>There is imbalance in feature values</a:t>
            </a:r>
          </a:p>
          <a:p>
            <a:pPr marL="0" indent="0">
              <a:buSzTx/>
              <a:buNone/>
            </a:pPr>
            <a:r>
              <a:t>There is imbalance in the value distributions of feature values in accordance to the target labels.</a:t>
            </a:r>
          </a:p>
          <a:p>
            <a:pPr marL="0" indent="0">
              <a:buSzTx/>
              <a:buNone/>
            </a:pPr>
            <a:r>
              <a:t>The correlation metric shows higher correlation between attributes of similar sentiments. But the relation each of these values have with the target label is vastly different.</a:t>
            </a:r>
          </a:p>
        </p:txBody>
      </p:sp>
      <p:sp>
        <p:nvSpPr>
          <p:cNvPr id="185" name="Multivariate Analysis"/>
          <p:cNvSpPr txBox="1"/>
          <p:nvPr/>
        </p:nvSpPr>
        <p:spPr>
          <a:xfrm>
            <a:off x="1206500" y="2245962"/>
            <a:ext cx="21971000" cy="93478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lgn="l" defTabSz="825500">
              <a:defRPr b="1" sz="5500">
                <a:solidFill>
                  <a:srgbClr val="000000"/>
                </a:solidFill>
              </a:defRPr>
            </a:lvl1pPr>
          </a:lstStyle>
          <a:p>
            <a:pPr/>
            <a:r>
              <a:t>Multivariate Analysis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