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mailto:engardaelton.work@gmail.com" TargetMode="External"/><Relationship Id="rId3" Type="http://schemas.openxmlformats.org/officeDocument/2006/relationships/hyperlink" Target="tel:+91%20984%20439%203563"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umpy.org/doc/stable/" TargetMode="External"/><Relationship Id="rId3" Type="http://schemas.openxmlformats.org/officeDocument/2006/relationships/hyperlink" Target="https://pandas.pydata.org/docs/" TargetMode="External"/><Relationship Id="rId4" Type="http://schemas.openxmlformats.org/officeDocument/2006/relationships/hyperlink" Target="https://scikit-learn.org/stable/" TargetMode="External"/><Relationship Id="rId5" Type="http://schemas.openxmlformats.org/officeDocument/2006/relationships/hyperlink" Target="https://scikit-learn.org/stable/modules/generated/sklearn.preprocessing.StandardScaler.html" TargetMode="External"/><Relationship Id="rId6" Type="http://schemas.openxmlformats.org/officeDocument/2006/relationships/hyperlink" Target="https://www.geeksforgeeks.org/z-score-for-outlier-detection-python/" TargetMode="External"/><Relationship Id="rId7" Type="http://schemas.openxmlformats.org/officeDocument/2006/relationships/hyperlink" Target="https://docs.scipy.org/doc/scipy/reference/generated/scipy.stats.yeojohnson.html" TargetMode="External"/><Relationship Id="rId8" Type="http://schemas.openxmlformats.org/officeDocument/2006/relationships/hyperlink" Target="https://towardsdatascience.com/introduction-to-regression-analysis-9151d8ac14b3" TargetMode="External"/><Relationship Id="rId9" Type="http://schemas.openxmlformats.org/officeDocument/2006/relationships/hyperlink" Target="https://towardsdatascience.com/understanding-auc-roc-curve-68b2303cc9c5" TargetMode="External"/><Relationship Id="rId10" Type="http://schemas.openxmlformats.org/officeDocument/2006/relationships/hyperlink" Target="https://towardsdatascience.com/machine-learning-basics-random-forest-regression-be3e1e3bb91a" TargetMode="External"/><Relationship Id="rId11" Type="http://schemas.openxmlformats.org/officeDocument/2006/relationships/hyperlink" Target="https://towardsdatascience.com/gridsearchcv-for-beginners-db48a90114ee"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Elton Grivith D Souza                                                                                                                       DEC 2021"/>
          <p:cNvSpPr txBox="1"/>
          <p:nvPr>
            <p:ph type="body" idx="21"/>
          </p:nvPr>
        </p:nvSpPr>
        <p:spPr>
          <a:xfrm>
            <a:off x="1206499" y="11798827"/>
            <a:ext cx="21971002" cy="717421"/>
          </a:xfrm>
          <a:prstGeom prst="rect">
            <a:avLst/>
          </a:prstGeom>
          <a:extLst>
            <a:ext uri="{C572A759-6A51-4108-AA02-DFA0A04FC94B}">
              <ma14:wrappingTextBoxFlag xmlns:ma14="http://schemas.microsoft.com/office/mac/drawingml/2011/main" val="1"/>
            </a:ext>
          </a:extLst>
        </p:spPr>
        <p:txBody>
          <a:bodyPr/>
          <a:lstStyle/>
          <a:p>
            <a:pPr/>
            <a:r>
              <a:t>Elton Grivith D Souza                                                                                                                       DEC 2021</a:t>
            </a:r>
          </a:p>
        </p:txBody>
      </p:sp>
      <p:sp>
        <p:nvSpPr>
          <p:cNvPr id="152" name="Machine Learning:…"/>
          <p:cNvSpPr txBox="1"/>
          <p:nvPr>
            <p:ph type="ctrTitle"/>
          </p:nvPr>
        </p:nvSpPr>
        <p:spPr>
          <a:xfrm>
            <a:off x="1206496" y="2574991"/>
            <a:ext cx="21971004" cy="3443955"/>
          </a:xfrm>
          <a:prstGeom prst="rect">
            <a:avLst/>
          </a:prstGeom>
        </p:spPr>
        <p:txBody>
          <a:bodyPr/>
          <a:lstStyle/>
          <a:p>
            <a:pPr defTabSz="1999437">
              <a:defRPr spc="-190" sz="9512"/>
            </a:pPr>
            <a:r>
              <a:t>Machine Learning:</a:t>
            </a:r>
          </a:p>
          <a:p>
            <a:pPr defTabSz="1999437">
              <a:defRPr spc="-190" sz="9512"/>
            </a:pPr>
            <a:r>
              <a:t>Malignant Comments Classifier Project</a:t>
            </a:r>
          </a:p>
        </p:txBody>
      </p:sp>
      <p:sp>
        <p:nvSpPr>
          <p:cNvPr id="153" name="Internship assignments : Flip Robo Technologies, Bangalore"/>
          <p:cNvSpPr txBox="1"/>
          <p:nvPr>
            <p:ph type="subTitle" sz="quarter" idx="1"/>
          </p:nvPr>
        </p:nvSpPr>
        <p:spPr>
          <a:xfrm>
            <a:off x="1206500" y="6344591"/>
            <a:ext cx="21971000" cy="1026818"/>
          </a:xfrm>
          <a:prstGeom prst="rect">
            <a:avLst/>
          </a:prstGeom>
        </p:spPr>
        <p:txBody>
          <a:bodyPr/>
          <a:lstStyle/>
          <a:p>
            <a:pPr/>
            <a:r>
              <a:t>Internship assignments : Flip Robo Technologies, Bangalore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hank You !"/>
          <p:cNvSpPr txBox="1"/>
          <p:nvPr>
            <p:ph type="body" idx="1"/>
          </p:nvPr>
        </p:nvSpPr>
        <p:spPr>
          <a:prstGeom prst="rect">
            <a:avLst/>
          </a:prstGeom>
        </p:spPr>
        <p:txBody>
          <a:bodyPr/>
          <a:lstStyle/>
          <a:p>
            <a:pPr/>
            <a:r>
              <a:t>Thank You !</a:t>
            </a:r>
          </a:p>
        </p:txBody>
      </p:sp>
      <p:sp>
        <p:nvSpPr>
          <p:cNvPr id="187" name="Elton Grivith D Souza…"/>
          <p:cNvSpPr txBox="1"/>
          <p:nvPr>
            <p:ph type="body" idx="21"/>
          </p:nvPr>
        </p:nvSpPr>
        <p:spPr>
          <a:xfrm>
            <a:off x="1206500" y="8379186"/>
            <a:ext cx="21971000" cy="1440282"/>
          </a:xfrm>
          <a:prstGeom prst="rect">
            <a:avLst/>
          </a:prstGeom>
          <a:extLst>
            <a:ext uri="{C572A759-6A51-4108-AA02-DFA0A04FC94B}">
              <ma14:wrappingTextBoxFlag xmlns:ma14="http://schemas.microsoft.com/office/mac/drawingml/2011/main" val="1"/>
            </a:ext>
          </a:extLst>
        </p:spPr>
        <p:txBody>
          <a:bodyPr/>
          <a:lstStyle/>
          <a:p>
            <a:pPr/>
            <a:r>
              <a:t>Elton Grivith D Souza</a:t>
            </a:r>
          </a:p>
          <a:p>
            <a:pPr>
              <a:defRPr sz="2700"/>
            </a:pPr>
            <a:r>
              <a:rPr u="sng">
                <a:hlinkClick r:id="rId2" invalidUrl="" action="" tgtFrame="" tooltip="" history="1" highlightClick="0" endSnd="0"/>
              </a:rPr>
              <a:t>engardaelton.work@gmail.com</a:t>
            </a:r>
            <a:r>
              <a:t>  - </a:t>
            </a:r>
            <a:r>
              <a:rPr u="sng">
                <a:hlinkClick r:id="rId3" invalidUrl="" action="" tgtFrame="" tooltip="" history="1" highlightClick="0" endSnd="0"/>
              </a:rPr>
              <a:t>+91 984 439 3563</a:t>
            </a:r>
            <a:r>
              <a:rPr u="sng"/>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blem Definition"/>
          <p:cNvSpPr txBox="1"/>
          <p:nvPr>
            <p:ph type="title"/>
          </p:nvPr>
        </p:nvSpPr>
        <p:spPr>
          <a:prstGeom prst="rect">
            <a:avLst/>
          </a:prstGeom>
        </p:spPr>
        <p:txBody>
          <a:bodyPr/>
          <a:lstStyle/>
          <a:p>
            <a:pPr/>
            <a:r>
              <a:t>Problem Definition</a:t>
            </a:r>
          </a:p>
        </p:txBody>
      </p:sp>
      <p:sp>
        <p:nvSpPr>
          <p:cNvPr id="156" name="Malignant comments Classifier Pro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Malignant comments Classifier Project</a:t>
            </a:r>
          </a:p>
        </p:txBody>
      </p:sp>
      <p:sp>
        <p:nvSpPr>
          <p:cNvPr id="157" name="Social media enables people to express their opinions widely online. However, at the same time, this has resulted in the emergence of conflict and hate, making online environments uninviting for users.…"/>
          <p:cNvSpPr txBox="1"/>
          <p:nvPr>
            <p:ph type="body" idx="1"/>
          </p:nvPr>
        </p:nvSpPr>
        <p:spPr>
          <a:xfrm>
            <a:off x="1206500" y="3500033"/>
            <a:ext cx="21971000" cy="7119593"/>
          </a:xfrm>
          <a:prstGeom prst="rect">
            <a:avLst/>
          </a:prstGeom>
        </p:spPr>
        <p:txBody>
          <a:bodyPr/>
          <a:lstStyle/>
          <a:p>
            <a:pPr marL="0" indent="0" algn="just">
              <a:buSzTx/>
              <a:buNone/>
            </a:pPr>
            <a:r>
              <a:t>Social media enables people to express their opinions widely online. However, at the same time, this has resulted in the emergence of conflict and hate, making online environments uninviting for users. </a:t>
            </a:r>
          </a:p>
          <a:p>
            <a:pPr marL="0" indent="0" algn="just">
              <a:buSzTx/>
              <a:buNone/>
            </a:pPr>
            <a:r>
              <a:t>Researchers have found that hate is a problem across multiple platforms. Online hate, described as abusive language, aggression, cyberbullying, hatefulness etc. has been identified as a major threat on online social media platforms.</a:t>
            </a:r>
          </a:p>
          <a:p>
            <a:pPr marL="0" indent="0" algn="just">
              <a:buSzTx/>
              <a:buNone/>
            </a:pPr>
            <a:r>
              <a:t>The requirement of this project is to provide classifications of malignant comments that would be toxic to the provided online community.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Exploratory Data Analysis"/>
          <p:cNvSpPr txBox="1"/>
          <p:nvPr>
            <p:ph type="title"/>
          </p:nvPr>
        </p:nvSpPr>
        <p:spPr>
          <a:prstGeom prst="rect">
            <a:avLst/>
          </a:prstGeom>
        </p:spPr>
        <p:txBody>
          <a:bodyPr/>
          <a:lstStyle/>
          <a:p>
            <a:pPr/>
            <a:r>
              <a:t>Exploratory Data Analysis</a:t>
            </a:r>
          </a:p>
        </p:txBody>
      </p:sp>
      <p:sp>
        <p:nvSpPr>
          <p:cNvPr id="160"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161" name="The train data consists of approximately 159,000 tuples with 8 features which have no null values.…"/>
          <p:cNvSpPr txBox="1"/>
          <p:nvPr>
            <p:ph type="body" idx="1"/>
          </p:nvPr>
        </p:nvSpPr>
        <p:spPr>
          <a:xfrm>
            <a:off x="1206500" y="3633766"/>
            <a:ext cx="21971000" cy="8870750"/>
          </a:xfrm>
          <a:prstGeom prst="rect">
            <a:avLst/>
          </a:prstGeom>
        </p:spPr>
        <p:txBody>
          <a:bodyPr/>
          <a:lstStyle/>
          <a:p>
            <a:pPr marL="0" indent="0">
              <a:buSzTx/>
              <a:buNone/>
            </a:pPr>
            <a:r>
              <a:t>The train data consists of approximately 159,000 tuples with 8 features which have no null values.</a:t>
            </a:r>
          </a:p>
          <a:p>
            <a:pPr marL="0" indent="0">
              <a:buSzTx/>
              <a:buNone/>
            </a:pPr>
            <a:r>
              <a:t>The dataset consists of items as integers and objects. </a:t>
            </a:r>
          </a:p>
          <a:p>
            <a:pPr marL="0" indent="0">
              <a:buSzTx/>
              <a:buNone/>
            </a:pPr>
            <a:r>
              <a:t>The data is heavily imbalanced and skewed</a:t>
            </a:r>
          </a:p>
          <a:p>
            <a:pPr marL="0" indent="0">
              <a:buSzTx/>
              <a:buNone/>
            </a:pPr>
            <a:r>
              <a:t>The data has a lot of noise and outliers</a:t>
            </a:r>
          </a:p>
          <a:p>
            <a:pPr marL="0" indent="0">
              <a:buSzTx/>
              <a:buNone/>
            </a:pPr>
            <a:r>
              <a:t>Spam filter consists of values that are too unrealistic.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Exploratory Data Analysis"/>
          <p:cNvSpPr txBox="1"/>
          <p:nvPr>
            <p:ph type="title"/>
          </p:nvPr>
        </p:nvSpPr>
        <p:spPr>
          <a:prstGeom prst="rect">
            <a:avLst/>
          </a:prstGeom>
        </p:spPr>
        <p:txBody>
          <a:bodyPr/>
          <a:lstStyle/>
          <a:p>
            <a:pPr/>
            <a:r>
              <a:t>Exploratory Data Analysis</a:t>
            </a:r>
          </a:p>
        </p:txBody>
      </p:sp>
      <p:sp>
        <p:nvSpPr>
          <p:cNvPr id="164" name="The distribution of the dataset shows signs of skew and outliers.…"/>
          <p:cNvSpPr txBox="1"/>
          <p:nvPr>
            <p:ph type="body" sz="half" idx="1"/>
          </p:nvPr>
        </p:nvSpPr>
        <p:spPr>
          <a:xfrm>
            <a:off x="1206500" y="3998312"/>
            <a:ext cx="21971000" cy="4757540"/>
          </a:xfrm>
          <a:prstGeom prst="rect">
            <a:avLst/>
          </a:prstGeom>
        </p:spPr>
        <p:txBody>
          <a:bodyPr/>
          <a:lstStyle/>
          <a:p>
            <a:pPr marL="0" indent="0" defTabSz="2243271">
              <a:spcBef>
                <a:spcPts val="4100"/>
              </a:spcBef>
              <a:buSzTx/>
              <a:buNone/>
              <a:defRPr sz="4416"/>
            </a:pPr>
            <a:r>
              <a:t>The distribution of the dataset shows signs of skew and outliers.</a:t>
            </a:r>
          </a:p>
          <a:p>
            <a:pPr marL="0" indent="0" defTabSz="2243271">
              <a:spcBef>
                <a:spcPts val="4100"/>
              </a:spcBef>
              <a:buSzTx/>
              <a:buNone/>
              <a:defRPr sz="4416"/>
            </a:pPr>
            <a:r>
              <a:t>There is imbalance in per - feature values</a:t>
            </a:r>
          </a:p>
          <a:p>
            <a:pPr marL="0" indent="0" defTabSz="2243271">
              <a:spcBef>
                <a:spcPts val="4100"/>
              </a:spcBef>
              <a:buSzTx/>
              <a:buNone/>
              <a:defRPr sz="4416"/>
            </a:pPr>
            <a:r>
              <a:t>There is imbalance in the value distributions of feature values in accordance to the target labels.</a:t>
            </a:r>
          </a:p>
        </p:txBody>
      </p:sp>
      <p:sp>
        <p:nvSpPr>
          <p:cNvPr id="165" name="Multivariate Analysi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Multivariate Analysis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Preprocessing"/>
          <p:cNvSpPr txBox="1"/>
          <p:nvPr>
            <p:ph type="title"/>
          </p:nvPr>
        </p:nvSpPr>
        <p:spPr>
          <a:prstGeom prst="rect">
            <a:avLst/>
          </a:prstGeom>
        </p:spPr>
        <p:txBody>
          <a:bodyPr/>
          <a:lstStyle/>
          <a:p>
            <a:pPr/>
            <a:r>
              <a:t>Data Preprocessing</a:t>
            </a:r>
          </a:p>
        </p:txBody>
      </p:sp>
      <p:sp>
        <p:nvSpPr>
          <p:cNvPr id="168" name="All features were first correctly formatted to provide proper input to the model.…"/>
          <p:cNvSpPr txBox="1"/>
          <p:nvPr>
            <p:ph type="body" idx="1"/>
          </p:nvPr>
        </p:nvSpPr>
        <p:spPr>
          <a:xfrm>
            <a:off x="1206500" y="2642966"/>
            <a:ext cx="21971000" cy="9861550"/>
          </a:xfrm>
          <a:prstGeom prst="rect">
            <a:avLst/>
          </a:prstGeom>
        </p:spPr>
        <p:txBody>
          <a:bodyPr/>
          <a:lstStyle/>
          <a:p>
            <a:pPr algn="just"/>
            <a:r>
              <a:t>All features were first correctly formatted to provide proper input to the model.</a:t>
            </a:r>
          </a:p>
          <a:p>
            <a:pPr algn="just"/>
            <a:r>
              <a:t>The comments were converted to lower case to reduce intra-diversity.</a:t>
            </a:r>
          </a:p>
          <a:p>
            <a:pPr algn="just"/>
            <a:r>
              <a:t>WordNetLemmatiser was used to group different inflected forms of a word.</a:t>
            </a:r>
          </a:p>
          <a:p>
            <a:pPr algn="just"/>
            <a:r>
              <a:t>Wordcloud was used to sense which words were offensive.</a:t>
            </a:r>
          </a:p>
          <a:p>
            <a:pPr algn="just"/>
            <a:r>
              <a:t>VIF was used to check multi-collinearity with a threshold of 5. The data showed no signs of the said issue.</a:t>
            </a:r>
          </a:p>
          <a:p>
            <a:pPr algn="just"/>
            <a:r>
              <a:t>Skew was treated with yeo-johnson power transform method. The skew thereafter was under acceptable values.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Implementation"/>
          <p:cNvSpPr txBox="1"/>
          <p:nvPr>
            <p:ph type="title"/>
          </p:nvPr>
        </p:nvSpPr>
        <p:spPr>
          <a:prstGeom prst="rect">
            <a:avLst/>
          </a:prstGeom>
        </p:spPr>
        <p:txBody>
          <a:bodyPr/>
          <a:lstStyle/>
          <a:p>
            <a:pPr/>
            <a:r>
              <a:t>Implementation</a:t>
            </a:r>
          </a:p>
        </p:txBody>
      </p:sp>
      <p:sp>
        <p:nvSpPr>
          <p:cNvPr id="171" name="Modell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Modelling</a:t>
            </a:r>
          </a:p>
        </p:txBody>
      </p:sp>
      <p:sp>
        <p:nvSpPr>
          <p:cNvPr id="172" name="The best classification model was chosen by comparison of the said algorithms:…"/>
          <p:cNvSpPr txBox="1"/>
          <p:nvPr>
            <p:ph type="body" idx="1"/>
          </p:nvPr>
        </p:nvSpPr>
        <p:spPr>
          <a:xfrm>
            <a:off x="1206500" y="3553691"/>
            <a:ext cx="21971000" cy="8950825"/>
          </a:xfrm>
          <a:prstGeom prst="rect">
            <a:avLst/>
          </a:prstGeom>
        </p:spPr>
        <p:txBody>
          <a:bodyPr/>
          <a:lstStyle/>
          <a:p>
            <a:pPr marL="0" indent="0" defTabSz="2292038">
              <a:spcBef>
                <a:spcPts val="4200"/>
              </a:spcBef>
              <a:buSzTx/>
              <a:buNone/>
              <a:defRPr sz="4512"/>
            </a:pPr>
            <a:r>
              <a:t>The best classification model was chosen by comparison of the said algorithms:</a:t>
            </a:r>
          </a:p>
          <a:p>
            <a:pPr marL="0" indent="0" defTabSz="2292038">
              <a:spcBef>
                <a:spcPts val="4200"/>
              </a:spcBef>
              <a:buSzTx/>
              <a:buNone/>
              <a:defRPr sz="4512"/>
            </a:pPr>
          </a:p>
          <a:p>
            <a:pPr marL="0" indent="0" defTabSz="2292038">
              <a:spcBef>
                <a:spcPts val="4200"/>
              </a:spcBef>
              <a:buSzTx/>
              <a:buNone/>
              <a:defRPr sz="4512"/>
            </a:pPr>
          </a:p>
          <a:p>
            <a:pPr marL="0" indent="0" defTabSz="2292038">
              <a:spcBef>
                <a:spcPts val="4200"/>
              </a:spcBef>
              <a:buSzTx/>
              <a:buNone/>
              <a:defRPr sz="4512"/>
            </a:pPr>
          </a:p>
          <a:p>
            <a:pPr marL="0" indent="0" defTabSz="2292038">
              <a:spcBef>
                <a:spcPts val="4200"/>
              </a:spcBef>
              <a:buSzTx/>
              <a:buNone/>
              <a:defRPr sz="4512"/>
            </a:pPr>
          </a:p>
          <a:p>
            <a:pPr marL="0" indent="0" defTabSz="2292038">
              <a:spcBef>
                <a:spcPts val="4200"/>
              </a:spcBef>
              <a:buSzTx/>
              <a:buNone/>
              <a:defRPr sz="4512"/>
            </a:pPr>
          </a:p>
          <a:p>
            <a:pPr marL="0" indent="0" defTabSz="2292038">
              <a:spcBef>
                <a:spcPts val="4200"/>
              </a:spcBef>
              <a:buSzTx/>
              <a:buNone/>
              <a:defRPr sz="4512"/>
            </a:pPr>
            <a:r>
              <a:t>The initial comparison was done with default regressor values with .30 test split on random state 1(Lowest error). The comparison acc, precision, recall, f1 score and AUC/ROC curves</a:t>
            </a:r>
          </a:p>
        </p:txBody>
      </p:sp>
      <p:sp>
        <p:nvSpPr>
          <p:cNvPr id="173" name="Logistic Regression…"/>
          <p:cNvSpPr txBox="1"/>
          <p:nvPr/>
        </p:nvSpPr>
        <p:spPr>
          <a:xfrm>
            <a:off x="3033083" y="5276826"/>
            <a:ext cx="7038479" cy="4025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199" indent="-317499" algn="just"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Logistic Regression</a:t>
            </a:r>
            <a:endParaRPr>
              <a:latin typeface="Times Roman"/>
              <a:ea typeface="Times Roman"/>
              <a:cs typeface="Times Roman"/>
              <a:sym typeface="Times Roman"/>
            </a:endParaRPr>
          </a:p>
          <a:p>
            <a:pPr marL="457199" indent="-317499" algn="just"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MultinomialNB </a:t>
            </a:r>
          </a:p>
          <a:p>
            <a:pPr marL="457199" indent="-317499" algn="just"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Decision Tree Classifier</a:t>
            </a:r>
          </a:p>
          <a:p>
            <a:pPr marL="457199" indent="-317499" algn="just"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K Neighbours Classifier</a:t>
            </a:r>
          </a:p>
        </p:txBody>
      </p:sp>
      <p:sp>
        <p:nvSpPr>
          <p:cNvPr id="174" name="XGB Classifier…"/>
          <p:cNvSpPr txBox="1"/>
          <p:nvPr/>
        </p:nvSpPr>
        <p:spPr>
          <a:xfrm>
            <a:off x="9782609" y="5178171"/>
            <a:ext cx="7866934" cy="29121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XGB Classifier</a:t>
            </a:r>
          </a:p>
          <a:p>
            <a:pPr marL="457200" indent="-317500" algn="l"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ADABoost Classifier</a:t>
            </a:r>
          </a:p>
          <a:p>
            <a:pPr marL="457200" indent="-317500" algn="l" defTabSz="457200">
              <a:lnSpc>
                <a:spcPct val="150000"/>
              </a:lnSpc>
              <a:spcBef>
                <a:spcPts val="1800"/>
              </a:spcBef>
              <a:buClr>
                <a:srgbClr val="000000"/>
              </a:buClr>
              <a:buSzPct val="100000"/>
              <a:buFont typeface="Century Gothic"/>
              <a:buChar char="•"/>
              <a:defRPr sz="3800">
                <a:solidFill>
                  <a:srgbClr val="000000"/>
                </a:solidFill>
                <a:latin typeface="Century Gothic"/>
                <a:ea typeface="Century Gothic"/>
                <a:cs typeface="Century Gothic"/>
                <a:sym typeface="Century Gothic"/>
              </a:defRPr>
            </a:pPr>
            <a:r>
              <a:t>Gradient Boosting Regressor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mplementation"/>
          <p:cNvSpPr txBox="1"/>
          <p:nvPr>
            <p:ph type="title"/>
          </p:nvPr>
        </p:nvSpPr>
        <p:spPr>
          <a:prstGeom prst="rect">
            <a:avLst/>
          </a:prstGeom>
        </p:spPr>
        <p:txBody>
          <a:bodyPr/>
          <a:lstStyle/>
          <a:p>
            <a:pPr/>
            <a:r>
              <a:t>Implementation</a:t>
            </a:r>
          </a:p>
        </p:txBody>
      </p:sp>
      <p:sp>
        <p:nvSpPr>
          <p:cNvPr id="177" name="Parameter Tu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Parameter Tuning</a:t>
            </a:r>
          </a:p>
        </p:txBody>
      </p:sp>
      <p:sp>
        <p:nvSpPr>
          <p:cNvPr id="178" name="From the initially trained models, the logistic regression model was chosen for parameter tuning due to better cv scores and reduced errors.…"/>
          <p:cNvSpPr txBox="1"/>
          <p:nvPr>
            <p:ph type="body" idx="1"/>
          </p:nvPr>
        </p:nvSpPr>
        <p:spPr>
          <a:xfrm>
            <a:off x="1206500" y="3553691"/>
            <a:ext cx="21971000" cy="8950825"/>
          </a:xfrm>
          <a:prstGeom prst="rect">
            <a:avLst/>
          </a:prstGeom>
        </p:spPr>
        <p:txBody>
          <a:bodyPr/>
          <a:lstStyle/>
          <a:p>
            <a:pPr marL="0" indent="0">
              <a:buSzTx/>
              <a:buNone/>
            </a:pPr>
            <a:r>
              <a:t>From the initially trained models, the logistic regression model was chosen for parameter tuning due to better cv scores and reduced errors.</a:t>
            </a:r>
          </a:p>
          <a:p>
            <a:pPr marL="0" indent="0">
              <a:buSzTx/>
              <a:buNone/>
            </a:pPr>
            <a:r>
              <a:t>The parameters chosen for the grid were:</a:t>
            </a:r>
          </a:p>
          <a:p>
            <a:pPr marL="155863" indent="-155863" algn="just" defTabSz="457200">
              <a:lnSpc>
                <a:spcPct val="150000"/>
              </a:lnSpc>
              <a:spcBef>
                <a:spcPts val="1200"/>
              </a:spcBef>
              <a:buSzPct val="100000"/>
              <a:defRPr sz="4400"/>
            </a:pPr>
          </a:p>
          <a:p>
            <a:pPr marL="155863" indent="-155863" algn="just" defTabSz="457200">
              <a:lnSpc>
                <a:spcPct val="150000"/>
              </a:lnSpc>
              <a:spcBef>
                <a:spcPts val="1200"/>
              </a:spcBef>
              <a:buSzPct val="100000"/>
              <a:defRPr sz="4400"/>
            </a:pPr>
            <a:r>
              <a:t> </a:t>
            </a:r>
            <a:r>
              <a:rPr b="1"/>
              <a:t>C</a:t>
            </a:r>
            <a:r>
              <a:t> : [0.001, 0.01, 0.1, 1, 10, 100] </a:t>
            </a:r>
          </a:p>
          <a:p>
            <a:pPr marL="155863" indent="-155863" algn="just" defTabSz="457200">
              <a:lnSpc>
                <a:spcPct val="150000"/>
              </a:lnSpc>
              <a:spcBef>
                <a:spcPts val="1200"/>
              </a:spcBef>
              <a:buSzPct val="100000"/>
              <a:defRPr sz="4400"/>
            </a:pPr>
            <a:r>
              <a:t> </a:t>
            </a:r>
            <a:r>
              <a:rPr b="1"/>
              <a:t>penalty</a:t>
            </a:r>
            <a:r>
              <a:t> : [‘l1’,‘l2’] </a:t>
            </a:r>
          </a:p>
          <a:p>
            <a:pPr marL="155863" indent="-155863" algn="just" defTabSz="457200">
              <a:lnSpc>
                <a:spcPct val="150000"/>
              </a:lnSpc>
              <a:spcBef>
                <a:spcPts val="1200"/>
              </a:spcBef>
              <a:buSzPct val="100000"/>
              <a:defRPr sz="4400"/>
            </a:pPr>
            <a:r>
              <a:t> </a:t>
            </a:r>
            <a:r>
              <a:rPr b="1"/>
              <a:t>max_iter</a:t>
            </a:r>
            <a:r>
              <a:t> : list(range(1,3002,500)) </a:t>
            </a:r>
          </a:p>
          <a:p>
            <a:pPr marL="155863" indent="-155863" algn="just" defTabSz="457200">
              <a:lnSpc>
                <a:spcPct val="150000"/>
              </a:lnSpc>
              <a:spcBef>
                <a:spcPts val="1200"/>
              </a:spcBef>
              <a:buSzPct val="100000"/>
              <a:defRPr sz="4400"/>
            </a:pPr>
            <a:r>
              <a:t> </a:t>
            </a:r>
            <a:r>
              <a:rPr b="1"/>
              <a:t>solver</a:t>
            </a:r>
            <a:r>
              <a:t> : [‘newton-cg’,’lbfgs’,‘liblinear’]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onclusion"/>
          <p:cNvSpPr txBox="1"/>
          <p:nvPr>
            <p:ph type="title"/>
          </p:nvPr>
        </p:nvSpPr>
        <p:spPr>
          <a:prstGeom prst="rect">
            <a:avLst/>
          </a:prstGeom>
        </p:spPr>
        <p:txBody>
          <a:bodyPr/>
          <a:lstStyle/>
          <a:p>
            <a:pPr/>
            <a:r>
              <a:t>Conclusion</a:t>
            </a:r>
          </a:p>
        </p:txBody>
      </p:sp>
      <p:sp>
        <p:nvSpPr>
          <p:cNvPr id="181" name="The submitted model provides consistent results that can be validated under other circumstances. The result obtained from the provided data can be assumed to be competitive and can provide better insights to the client. Hence this project has passed all "/>
          <p:cNvSpPr txBox="1"/>
          <p:nvPr>
            <p:ph type="body" idx="1"/>
          </p:nvPr>
        </p:nvSpPr>
        <p:spPr>
          <a:xfrm>
            <a:off x="1206500" y="2596346"/>
            <a:ext cx="21971000" cy="9908170"/>
          </a:xfrm>
          <a:prstGeom prst="rect">
            <a:avLst/>
          </a:prstGeom>
        </p:spPr>
        <p:txBody>
          <a:bodyPr/>
          <a:lstStyle/>
          <a:p>
            <a:pPr marL="0" indent="0" algn="just" defTabSz="457200">
              <a:lnSpc>
                <a:spcPct val="150000"/>
              </a:lnSpc>
              <a:spcBef>
                <a:spcPts val="1200"/>
              </a:spcBef>
              <a:buSzTx/>
              <a:buNone/>
              <a:defRPr sz="4300"/>
            </a:pPr>
            <a:r>
              <a:t>The submitted model provides consistent results that can be validated under other circumstances. The result obtained from the provided data can be assumed to be competitive and can provide better insights to the client. Hence this project has passed all the requirements of the given assignment.</a:t>
            </a:r>
          </a:p>
          <a:p>
            <a:pPr marL="0" indent="0" algn="just" defTabSz="457200">
              <a:lnSpc>
                <a:spcPct val="150000"/>
              </a:lnSpc>
              <a:spcBef>
                <a:spcPts val="1200"/>
              </a:spcBef>
              <a:buSzTx/>
              <a:buNone/>
              <a:defRPr sz="4300"/>
            </a:pPr>
            <a:r>
              <a:t>Future Work could include cleaner, balanced and localised data with more dependent and independent feature sets to provide better estimations and analytical relationships.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ferences"/>
          <p:cNvSpPr txBox="1"/>
          <p:nvPr>
            <p:ph type="title"/>
          </p:nvPr>
        </p:nvSpPr>
        <p:spPr>
          <a:prstGeom prst="rect">
            <a:avLst/>
          </a:prstGeom>
        </p:spPr>
        <p:txBody>
          <a:bodyPr/>
          <a:lstStyle/>
          <a:p>
            <a:pPr/>
            <a:r>
              <a:t>References</a:t>
            </a:r>
          </a:p>
        </p:txBody>
      </p:sp>
      <p:sp>
        <p:nvSpPr>
          <p:cNvPr id="184" name="https://numpy.org/doc/stable/…"/>
          <p:cNvSpPr txBox="1"/>
          <p:nvPr>
            <p:ph type="body" idx="1"/>
          </p:nvPr>
        </p:nvSpPr>
        <p:spPr>
          <a:xfrm>
            <a:off x="1206500" y="2729994"/>
            <a:ext cx="21971000" cy="10503893"/>
          </a:xfrm>
          <a:prstGeom prst="rect">
            <a:avLst/>
          </a:prstGeom>
        </p:spPr>
        <p:txBody>
          <a:bodyPr/>
          <a:lstStyle/>
          <a:p>
            <a:pPr marL="863600" indent="-863600" algn="just" defTabSz="457200">
              <a:lnSpc>
                <a:spcPct val="150000"/>
              </a:lnSpc>
              <a:spcBef>
                <a:spcPts val="0"/>
              </a:spcBef>
              <a:buSzPct val="100000"/>
              <a:buAutoNum type="arabicPeriod" startAt="1"/>
              <a:defRPr sz="3800"/>
            </a:pPr>
            <a:r>
              <a:rPr u="sng">
                <a:hlinkClick r:id="rId2" invalidUrl="" action="" tgtFrame="" tooltip="" history="1" highlightClick="0" endSnd="0"/>
              </a:rPr>
              <a:t>https://numpy.org/doc/stable/</a:t>
            </a:r>
          </a:p>
          <a:p>
            <a:pPr marL="863600" indent="-863600" algn="just" defTabSz="457200">
              <a:lnSpc>
                <a:spcPct val="150000"/>
              </a:lnSpc>
              <a:spcBef>
                <a:spcPts val="0"/>
              </a:spcBef>
              <a:buSzPct val="100000"/>
              <a:buAutoNum type="arabicPeriod" startAt="1"/>
              <a:defRPr sz="3800"/>
            </a:pPr>
            <a:r>
              <a:rPr u="sng">
                <a:hlinkClick r:id="rId3" invalidUrl="" action="" tgtFrame="" tooltip="" history="1" highlightClick="0" endSnd="0"/>
              </a:rPr>
              <a:t>https://pandas.pydata.org/docs/</a:t>
            </a:r>
          </a:p>
          <a:p>
            <a:pPr marL="863600" indent="-863600" algn="just" defTabSz="457200">
              <a:lnSpc>
                <a:spcPct val="150000"/>
              </a:lnSpc>
              <a:spcBef>
                <a:spcPts val="0"/>
              </a:spcBef>
              <a:buSzPct val="100000"/>
              <a:buAutoNum type="arabicPeriod" startAt="1"/>
              <a:defRPr sz="3800"/>
            </a:pPr>
            <a:r>
              <a:rPr u="sng">
                <a:hlinkClick r:id="rId4" invalidUrl="" action="" tgtFrame="" tooltip="" history="1" highlightClick="0" endSnd="0"/>
              </a:rPr>
              <a:t>https://scikit-learn.org/stable/</a:t>
            </a:r>
          </a:p>
          <a:p>
            <a:pPr marL="863600" indent="-863600" algn="just" defTabSz="457200">
              <a:lnSpc>
                <a:spcPct val="150000"/>
              </a:lnSpc>
              <a:spcBef>
                <a:spcPts val="0"/>
              </a:spcBef>
              <a:buSzPct val="100000"/>
              <a:buAutoNum type="arabicPeriod" startAt="1"/>
              <a:defRPr sz="3800"/>
            </a:pPr>
            <a:r>
              <a:rPr u="sng">
                <a:hlinkClick r:id="rId5" invalidUrl="" action="" tgtFrame="" tooltip="" history="1" highlightClick="0" endSnd="0"/>
              </a:rPr>
              <a:t>https://scikit-learn.org/stable/modules/generated/sklearn.preprocessing.StandardScaler.html</a:t>
            </a:r>
          </a:p>
          <a:p>
            <a:pPr marL="863600" indent="-863600" algn="just" defTabSz="457200">
              <a:lnSpc>
                <a:spcPct val="150000"/>
              </a:lnSpc>
              <a:spcBef>
                <a:spcPts val="0"/>
              </a:spcBef>
              <a:buSzPct val="100000"/>
              <a:buAutoNum type="arabicPeriod" startAt="1"/>
              <a:defRPr sz="3800"/>
            </a:pPr>
            <a:r>
              <a:rPr u="sng">
                <a:hlinkClick r:id="rId6" invalidUrl="" action="" tgtFrame="" tooltip="" history="1" highlightClick="0" endSnd="0"/>
              </a:rPr>
              <a:t>https://www.geeksforgeeks.org/z-score-for-outlier-detection-python/</a:t>
            </a:r>
          </a:p>
          <a:p>
            <a:pPr marL="863600" indent="-863600" algn="just" defTabSz="457200">
              <a:lnSpc>
                <a:spcPct val="150000"/>
              </a:lnSpc>
              <a:spcBef>
                <a:spcPts val="0"/>
              </a:spcBef>
              <a:buSzPct val="100000"/>
              <a:buAutoNum type="arabicPeriod" startAt="1"/>
              <a:defRPr sz="3800"/>
            </a:pPr>
            <a:r>
              <a:rPr u="sng">
                <a:hlinkClick r:id="rId7" invalidUrl="" action="" tgtFrame="" tooltip="" history="1" highlightClick="0" endSnd="0"/>
              </a:rPr>
              <a:t>https://docs.scipy.org/doc/scipy/reference/generated/scipy.stats.yeojohnson.html</a:t>
            </a:r>
          </a:p>
          <a:p>
            <a:pPr marL="863600" indent="-863600" algn="just" defTabSz="457200">
              <a:lnSpc>
                <a:spcPct val="150000"/>
              </a:lnSpc>
              <a:spcBef>
                <a:spcPts val="0"/>
              </a:spcBef>
              <a:buSzPct val="100000"/>
              <a:buAutoNum type="arabicPeriod" startAt="1"/>
              <a:defRPr sz="3800"/>
            </a:pPr>
            <a:r>
              <a:rPr u="sng">
                <a:hlinkClick r:id="rId8" invalidUrl="" action="" tgtFrame="" tooltip="" history="1" highlightClick="0" endSnd="0"/>
              </a:rPr>
              <a:t>https://towardsdatascience.com/introduction-to-regression-analysis-9151d8ac14b3</a:t>
            </a:r>
          </a:p>
          <a:p>
            <a:pPr marL="863600" indent="-863600" algn="just" defTabSz="457200">
              <a:lnSpc>
                <a:spcPct val="150000"/>
              </a:lnSpc>
              <a:spcBef>
                <a:spcPts val="0"/>
              </a:spcBef>
              <a:buSzPct val="100000"/>
              <a:buAutoNum type="arabicPeriod" startAt="1"/>
              <a:defRPr sz="3800"/>
            </a:pPr>
            <a:r>
              <a:rPr u="sng">
                <a:hlinkClick r:id="rId9" invalidUrl="" action="" tgtFrame="" tooltip="" history="1" highlightClick="0" endSnd="0"/>
              </a:rPr>
              <a:t>https://towardsdatascience.com/understanding-auc-roc-curve-68b2303cc9c5</a:t>
            </a:r>
          </a:p>
          <a:p>
            <a:pPr marL="863600" indent="-863600" algn="just" defTabSz="457200">
              <a:lnSpc>
                <a:spcPct val="150000"/>
              </a:lnSpc>
              <a:spcBef>
                <a:spcPts val="0"/>
              </a:spcBef>
              <a:buSzPct val="100000"/>
              <a:buAutoNum type="arabicPeriod" startAt="1"/>
              <a:defRPr sz="3800"/>
            </a:pPr>
            <a:r>
              <a:rPr u="sng">
                <a:hlinkClick r:id="rId10" invalidUrl="" action="" tgtFrame="" tooltip="" history="1" highlightClick="0" endSnd="0"/>
              </a:rPr>
              <a:t>https://towardsdatascience.com/machine-learning-basics-random-forest-regression-be3e1e3bb91a</a:t>
            </a:r>
          </a:p>
          <a:p>
            <a:pPr marL="863600" indent="-863600" algn="just" defTabSz="457200">
              <a:lnSpc>
                <a:spcPct val="150000"/>
              </a:lnSpc>
              <a:spcBef>
                <a:spcPts val="0"/>
              </a:spcBef>
              <a:buSzPct val="100000"/>
              <a:buAutoNum type="arabicPeriod" startAt="1"/>
              <a:defRPr sz="3800"/>
            </a:pPr>
            <a:r>
              <a:rPr u="sng">
                <a:hlinkClick r:id="rId11" invalidUrl="" action="" tgtFrame="" tooltip="" history="1" highlightClick="0" endSnd="0"/>
              </a:rPr>
              <a:t>https://towardsdatascience.com/gridsearchcv-for-beginners-db48a90114ee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