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617931575_1991x1322.jpg"/>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740627569_2880x1920.jpg"/>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996267730_2880x1920.jpg"/>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996267730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627569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136959463_1989x1321.jpg"/>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17931575_1991x1322.jpg"/>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mailto:engardaelton.work@gmail.com" TargetMode="External"/><Relationship Id="rId3" Type="http://schemas.openxmlformats.org/officeDocument/2006/relationships/hyperlink" Target="tel:+91%20984%20439%203563"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numpy.org/doc/stable/" TargetMode="External"/><Relationship Id="rId3" Type="http://schemas.openxmlformats.org/officeDocument/2006/relationships/hyperlink" Target="https://pandas.pydata.org/docs/" TargetMode="External"/><Relationship Id="rId4" Type="http://schemas.openxmlformats.org/officeDocument/2006/relationships/hyperlink" Target="https://scikit-learn.org/stable/" TargetMode="External"/><Relationship Id="rId5" Type="http://schemas.openxmlformats.org/officeDocument/2006/relationships/hyperlink" Target="https://scikit-learn.org/stable/modules/generated/sklearn.preprocessing.StandardScaler.html" TargetMode="External"/><Relationship Id="rId6" Type="http://schemas.openxmlformats.org/officeDocument/2006/relationships/hyperlink" Target="https://www.geeksforgeeks.org/z-score-for-outlier-detection-python/" TargetMode="External"/><Relationship Id="rId7" Type="http://schemas.openxmlformats.org/officeDocument/2006/relationships/hyperlink" Target="https://docs.scipy.org/doc/scipy/reference/generated/scipy.stats.yeojohnson.html" TargetMode="External"/><Relationship Id="rId8" Type="http://schemas.openxmlformats.org/officeDocument/2006/relationships/hyperlink" Target="https://towardsdatascience.com/introduction-to-regression-analysis-9151d8ac14b3" TargetMode="External"/><Relationship Id="rId9" Type="http://schemas.openxmlformats.org/officeDocument/2006/relationships/hyperlink" Target="https://towardsdatascience.com/understanding-auc-roc-curve-68b2303cc9c5" TargetMode="External"/><Relationship Id="rId10" Type="http://schemas.openxmlformats.org/officeDocument/2006/relationships/hyperlink" Target="https://towardsdatascience.com/machine-learning-basics-random-forest-regression-be3e1e3bb91a" TargetMode="External"/><Relationship Id="rId11" Type="http://schemas.openxmlformats.org/officeDocument/2006/relationships/hyperlink" Target="https://towardsdatascience.com/gridsearchcv-for-beginners-db48a90114ee"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Elton Grivith D Souza                                                                                                                       NOV 2021"/>
          <p:cNvSpPr txBox="1"/>
          <p:nvPr>
            <p:ph type="body" idx="21"/>
          </p:nvPr>
        </p:nvSpPr>
        <p:spPr>
          <a:xfrm>
            <a:off x="1206499" y="11798827"/>
            <a:ext cx="21971002" cy="717421"/>
          </a:xfrm>
          <a:prstGeom prst="rect">
            <a:avLst/>
          </a:prstGeom>
          <a:extLst>
            <a:ext uri="{C572A759-6A51-4108-AA02-DFA0A04FC94B}">
              <ma14:wrappingTextBoxFlag xmlns:ma14="http://schemas.microsoft.com/office/mac/drawingml/2011/main" val="1"/>
            </a:ext>
          </a:extLst>
        </p:spPr>
        <p:txBody>
          <a:bodyPr/>
          <a:lstStyle/>
          <a:p>
            <a:pPr/>
            <a:r>
              <a:t>Elton Grivith D Souza                                                                                                                       NOV 2021</a:t>
            </a:r>
          </a:p>
        </p:txBody>
      </p:sp>
      <p:sp>
        <p:nvSpPr>
          <p:cNvPr id="152" name="Machine Learning:…"/>
          <p:cNvSpPr txBox="1"/>
          <p:nvPr>
            <p:ph type="ctrTitle"/>
          </p:nvPr>
        </p:nvSpPr>
        <p:spPr>
          <a:xfrm>
            <a:off x="1206496" y="2574991"/>
            <a:ext cx="21971004" cy="3443955"/>
          </a:xfrm>
          <a:prstGeom prst="rect">
            <a:avLst/>
          </a:prstGeom>
        </p:spPr>
        <p:txBody>
          <a:bodyPr/>
          <a:lstStyle/>
          <a:p>
            <a:pPr/>
            <a:r>
              <a:t>Machine Learning:</a:t>
            </a:r>
          </a:p>
          <a:p>
            <a:pPr/>
            <a:r>
              <a:t>Flight Price Prediction Project</a:t>
            </a:r>
          </a:p>
        </p:txBody>
      </p:sp>
      <p:sp>
        <p:nvSpPr>
          <p:cNvPr id="153" name="Internship assignments : Flip Robo Technologies, Bangalore"/>
          <p:cNvSpPr txBox="1"/>
          <p:nvPr>
            <p:ph type="subTitle" sz="quarter" idx="1"/>
          </p:nvPr>
        </p:nvSpPr>
        <p:spPr>
          <a:xfrm>
            <a:off x="1206500" y="6344591"/>
            <a:ext cx="21971000" cy="1026818"/>
          </a:xfrm>
          <a:prstGeom prst="rect">
            <a:avLst/>
          </a:prstGeom>
        </p:spPr>
        <p:txBody>
          <a:bodyPr/>
          <a:lstStyle/>
          <a:p>
            <a:pPr/>
            <a:r>
              <a:t>Internship assignments : Flip Robo Technologies, Bangalore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hank You !"/>
          <p:cNvSpPr txBox="1"/>
          <p:nvPr>
            <p:ph type="body" idx="1"/>
          </p:nvPr>
        </p:nvSpPr>
        <p:spPr>
          <a:prstGeom prst="rect">
            <a:avLst/>
          </a:prstGeom>
        </p:spPr>
        <p:txBody>
          <a:bodyPr/>
          <a:lstStyle/>
          <a:p>
            <a:pPr/>
            <a:r>
              <a:t>Thank You !</a:t>
            </a:r>
          </a:p>
        </p:txBody>
      </p:sp>
      <p:sp>
        <p:nvSpPr>
          <p:cNvPr id="185" name="Elton Grivith D Souza…"/>
          <p:cNvSpPr txBox="1"/>
          <p:nvPr>
            <p:ph type="body" idx="21"/>
          </p:nvPr>
        </p:nvSpPr>
        <p:spPr>
          <a:xfrm>
            <a:off x="1206500" y="8379186"/>
            <a:ext cx="21971000" cy="1440282"/>
          </a:xfrm>
          <a:prstGeom prst="rect">
            <a:avLst/>
          </a:prstGeom>
          <a:extLst>
            <a:ext uri="{C572A759-6A51-4108-AA02-DFA0A04FC94B}">
              <ma14:wrappingTextBoxFlag xmlns:ma14="http://schemas.microsoft.com/office/mac/drawingml/2011/main" val="1"/>
            </a:ext>
          </a:extLst>
        </p:spPr>
        <p:txBody>
          <a:bodyPr/>
          <a:lstStyle/>
          <a:p>
            <a:pPr/>
            <a:r>
              <a:t>Elton Grivith D Souza</a:t>
            </a:r>
          </a:p>
          <a:p>
            <a:pPr>
              <a:defRPr sz="2700"/>
            </a:pPr>
            <a:r>
              <a:rPr u="sng">
                <a:hlinkClick r:id="rId2" invalidUrl="" action="" tgtFrame="" tooltip="" history="1" highlightClick="0" endSnd="0"/>
              </a:rPr>
              <a:t>engardaelton.work@gmail.com</a:t>
            </a:r>
            <a:r>
              <a:t>  - </a:t>
            </a:r>
            <a:r>
              <a:rPr u="sng">
                <a:hlinkClick r:id="rId3" invalidUrl="" action="" tgtFrame="" tooltip="" history="1" highlightClick="0" endSnd="0"/>
              </a:rPr>
              <a:t>+91 984 439 3563</a:t>
            </a:r>
            <a:r>
              <a:rPr u="sng"/>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Problem Definition"/>
          <p:cNvSpPr txBox="1"/>
          <p:nvPr>
            <p:ph type="title"/>
          </p:nvPr>
        </p:nvSpPr>
        <p:spPr>
          <a:prstGeom prst="rect">
            <a:avLst/>
          </a:prstGeom>
        </p:spPr>
        <p:txBody>
          <a:bodyPr/>
          <a:lstStyle/>
          <a:p>
            <a:pPr/>
            <a:r>
              <a:t>Problem Definition</a:t>
            </a:r>
          </a:p>
        </p:txBody>
      </p:sp>
      <p:sp>
        <p:nvSpPr>
          <p:cNvPr id="156" name="Flight Price Prediction Projec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Flight Price Prediction Project</a:t>
            </a:r>
          </a:p>
        </p:txBody>
      </p:sp>
      <p:sp>
        <p:nvSpPr>
          <p:cNvPr id="157" name="The requirement of this project collect data worth more than 1500 tuples with features deemed necessary by the user to predict flight fares from mainstream airlines."/>
          <p:cNvSpPr txBox="1"/>
          <p:nvPr>
            <p:ph type="body" idx="1"/>
          </p:nvPr>
        </p:nvSpPr>
        <p:spPr>
          <a:prstGeom prst="rect">
            <a:avLst/>
          </a:prstGeom>
        </p:spPr>
        <p:txBody>
          <a:bodyPr/>
          <a:lstStyle>
            <a:lvl1pPr marL="0" indent="0">
              <a:buSzTx/>
              <a:buNone/>
            </a:lvl1pPr>
          </a:lstStyle>
          <a:p>
            <a:pPr/>
            <a:r>
              <a:t>The requirement of this project collect data worth more than 1500 tuples with features deemed necessary by the user to predict flight fares from mainstream airlines.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Exploratory Data Analysis"/>
          <p:cNvSpPr txBox="1"/>
          <p:nvPr>
            <p:ph type="title"/>
          </p:nvPr>
        </p:nvSpPr>
        <p:spPr>
          <a:prstGeom prst="rect">
            <a:avLst/>
          </a:prstGeom>
        </p:spPr>
        <p:txBody>
          <a:bodyPr/>
          <a:lstStyle/>
          <a:p>
            <a:pPr/>
            <a:r>
              <a:t>Exploratory Data Analysis</a:t>
            </a:r>
          </a:p>
        </p:txBody>
      </p:sp>
      <p:sp>
        <p:nvSpPr>
          <p:cNvPr id="160" name="Un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Univariate Analysis</a:t>
            </a:r>
          </a:p>
        </p:txBody>
      </p:sp>
      <p:sp>
        <p:nvSpPr>
          <p:cNvPr id="161" name="The data consists of 10,683 tuples with 11 features which have some null values.…"/>
          <p:cNvSpPr txBox="1"/>
          <p:nvPr>
            <p:ph type="body" idx="1"/>
          </p:nvPr>
        </p:nvSpPr>
        <p:spPr>
          <a:xfrm>
            <a:off x="1206500" y="3633766"/>
            <a:ext cx="21971000" cy="8870750"/>
          </a:xfrm>
          <a:prstGeom prst="rect">
            <a:avLst/>
          </a:prstGeom>
        </p:spPr>
        <p:txBody>
          <a:bodyPr/>
          <a:lstStyle/>
          <a:p>
            <a:pPr marL="0" indent="0">
              <a:buSzTx/>
              <a:buNone/>
            </a:pPr>
            <a:r>
              <a:t>The data consists of 10,683 tuples with 11 features which have some null values.</a:t>
            </a:r>
          </a:p>
          <a:p>
            <a:pPr marL="0" indent="0">
              <a:buSzTx/>
              <a:buNone/>
            </a:pPr>
            <a:r>
              <a:t>The dataset consists of items as integers, float and objects. </a:t>
            </a:r>
          </a:p>
          <a:p>
            <a:pPr marL="0" indent="0">
              <a:buSzTx/>
              <a:buNone/>
            </a:pPr>
            <a:r>
              <a:t>Data consists of values that are too unrealistic.</a:t>
            </a:r>
          </a:p>
          <a:p>
            <a:pPr marL="0" indent="0">
              <a:buSzTx/>
              <a:buNone/>
            </a:pPr>
            <a:r>
              <a:t>Data has features that need to be broken down into multiple values.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Exploratory Data Analysis"/>
          <p:cNvSpPr txBox="1"/>
          <p:nvPr>
            <p:ph type="title"/>
          </p:nvPr>
        </p:nvSpPr>
        <p:spPr>
          <a:prstGeom prst="rect">
            <a:avLst/>
          </a:prstGeom>
        </p:spPr>
        <p:txBody>
          <a:bodyPr/>
          <a:lstStyle/>
          <a:p>
            <a:pPr/>
            <a:r>
              <a:t>Exploratory Data Analysis</a:t>
            </a:r>
          </a:p>
        </p:txBody>
      </p:sp>
      <p:sp>
        <p:nvSpPr>
          <p:cNvPr id="164" name="The distribution of the dataset shows signs of skew and outliers.…"/>
          <p:cNvSpPr txBox="1"/>
          <p:nvPr>
            <p:ph type="body" idx="1"/>
          </p:nvPr>
        </p:nvSpPr>
        <p:spPr>
          <a:xfrm>
            <a:off x="1206500" y="3998312"/>
            <a:ext cx="21971000" cy="7402511"/>
          </a:xfrm>
          <a:prstGeom prst="rect">
            <a:avLst/>
          </a:prstGeom>
        </p:spPr>
        <p:txBody>
          <a:bodyPr/>
          <a:lstStyle/>
          <a:p>
            <a:pPr marL="0" indent="0">
              <a:buSzTx/>
              <a:buNone/>
            </a:pPr>
            <a:r>
              <a:t>The distribution of the dataset shows signs of skew and outliers.</a:t>
            </a:r>
          </a:p>
          <a:p>
            <a:pPr marL="0" indent="0">
              <a:buSzTx/>
              <a:buNone/>
            </a:pPr>
            <a:r>
              <a:t>There is imbalance in per - feature values</a:t>
            </a:r>
          </a:p>
          <a:p>
            <a:pPr marL="0" indent="0">
              <a:buSzTx/>
              <a:buNone/>
            </a:pPr>
            <a:r>
              <a:t>There is imbalance in the value distributions of feature values in accordance to the target labels.</a:t>
            </a:r>
          </a:p>
          <a:p>
            <a:pPr marL="0" indent="0">
              <a:buSzTx/>
              <a:buNone/>
            </a:pPr>
            <a:r>
              <a:t>Distance shows significantly high correlation to fares when compared to other features</a:t>
            </a:r>
          </a:p>
        </p:txBody>
      </p:sp>
      <p:sp>
        <p:nvSpPr>
          <p:cNvPr id="165" name="Multivariate Analysi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Multivariate Analysis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Data Preprocessing"/>
          <p:cNvSpPr txBox="1"/>
          <p:nvPr>
            <p:ph type="title"/>
          </p:nvPr>
        </p:nvSpPr>
        <p:spPr>
          <a:prstGeom prst="rect">
            <a:avLst/>
          </a:prstGeom>
        </p:spPr>
        <p:txBody>
          <a:bodyPr/>
          <a:lstStyle/>
          <a:p>
            <a:pPr/>
            <a:r>
              <a:t>Data Preprocessing</a:t>
            </a:r>
          </a:p>
        </p:txBody>
      </p:sp>
      <p:sp>
        <p:nvSpPr>
          <p:cNvPr id="168" name="Encoding was done with label encoder to maximise process efficiency.…"/>
          <p:cNvSpPr txBox="1"/>
          <p:nvPr>
            <p:ph type="body" idx="1"/>
          </p:nvPr>
        </p:nvSpPr>
        <p:spPr>
          <a:xfrm>
            <a:off x="1206500" y="2642966"/>
            <a:ext cx="21971000" cy="9861550"/>
          </a:xfrm>
          <a:prstGeom prst="rect">
            <a:avLst/>
          </a:prstGeom>
        </p:spPr>
        <p:txBody>
          <a:bodyPr/>
          <a:lstStyle/>
          <a:p>
            <a:pPr marL="548639" indent="-548639" algn="just" defTabSz="2194505">
              <a:spcBef>
                <a:spcPts val="4000"/>
              </a:spcBef>
              <a:defRPr sz="4319"/>
            </a:pPr>
            <a:r>
              <a:t>Encoding was done with label encoder to maximise process efficiency.</a:t>
            </a:r>
          </a:p>
          <a:p>
            <a:pPr marL="548639" indent="-548639" algn="just" defTabSz="2194505">
              <a:spcBef>
                <a:spcPts val="4000"/>
              </a:spcBef>
              <a:defRPr sz="4319"/>
            </a:pPr>
            <a:r>
              <a:t>VIF was used to check multi-collinearity with a threshold of 5. The data showed no signs of the said issue.</a:t>
            </a:r>
          </a:p>
          <a:p>
            <a:pPr marL="548639" indent="-548639" algn="just" defTabSz="2194505">
              <a:spcBef>
                <a:spcPts val="4000"/>
              </a:spcBef>
              <a:defRPr sz="4319"/>
            </a:pPr>
            <a:r>
              <a:t>Some features like date of booking, departure, arrival etc. were broken down into independent values.</a:t>
            </a:r>
          </a:p>
          <a:p>
            <a:pPr marL="548639" indent="-548639" algn="just" defTabSz="2194505">
              <a:spcBef>
                <a:spcPts val="4000"/>
              </a:spcBef>
              <a:defRPr sz="4319"/>
            </a:pPr>
            <a:r>
              <a:t>Route was not considered due to there being very less similarity to draw out any meaningful relationships </a:t>
            </a:r>
          </a:p>
          <a:p>
            <a:pPr marL="548639" indent="-548639" algn="just" defTabSz="2194505">
              <a:spcBef>
                <a:spcPts val="4000"/>
              </a:spcBef>
              <a:defRPr sz="4319"/>
            </a:pPr>
            <a:r>
              <a:t>Skew was treated with yeo-johnson power transform method. The skew thereafter was under acceptable values.</a:t>
            </a:r>
          </a:p>
          <a:p>
            <a:pPr marL="548639" indent="-548639" algn="just" defTabSz="2194505">
              <a:spcBef>
                <a:spcPts val="4000"/>
              </a:spcBef>
              <a:defRPr sz="4319"/>
            </a:pPr>
            <a:r>
              <a:t>Standard scaler was used to make the distribution more gaussian and remove the median. This procedure scales the distribution to fit between the first and the third quartile.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Implementation"/>
          <p:cNvSpPr txBox="1"/>
          <p:nvPr>
            <p:ph type="title"/>
          </p:nvPr>
        </p:nvSpPr>
        <p:spPr>
          <a:prstGeom prst="rect">
            <a:avLst/>
          </a:prstGeom>
        </p:spPr>
        <p:txBody>
          <a:bodyPr/>
          <a:lstStyle/>
          <a:p>
            <a:pPr/>
            <a:r>
              <a:t>Implementation</a:t>
            </a:r>
          </a:p>
        </p:txBody>
      </p:sp>
      <p:sp>
        <p:nvSpPr>
          <p:cNvPr id="171" name="Modell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Modelling</a:t>
            </a:r>
          </a:p>
        </p:txBody>
      </p:sp>
      <p:sp>
        <p:nvSpPr>
          <p:cNvPr id="172" name="The best classification model was chosen by comparison of the said algorithms:…"/>
          <p:cNvSpPr txBox="1"/>
          <p:nvPr>
            <p:ph type="body" idx="1"/>
          </p:nvPr>
        </p:nvSpPr>
        <p:spPr>
          <a:xfrm>
            <a:off x="1206500" y="3553691"/>
            <a:ext cx="21971000" cy="8950825"/>
          </a:xfrm>
          <a:prstGeom prst="rect">
            <a:avLst/>
          </a:prstGeom>
        </p:spPr>
        <p:txBody>
          <a:bodyPr/>
          <a:lstStyle/>
          <a:p>
            <a:pPr marL="0" indent="0" defTabSz="1926287">
              <a:spcBef>
                <a:spcPts val="3500"/>
              </a:spcBef>
              <a:buSzTx/>
              <a:buNone/>
              <a:defRPr sz="3792"/>
            </a:pPr>
            <a:r>
              <a:t>The best classification model was chosen by comparison of the said algorithms:</a:t>
            </a:r>
          </a:p>
          <a:p>
            <a:pPr marL="481584" indent="-481584" defTabSz="1926287">
              <a:spcBef>
                <a:spcPts val="3500"/>
              </a:spcBef>
              <a:defRPr sz="3792"/>
            </a:pPr>
            <a:r>
              <a:t>ElasticNet</a:t>
            </a:r>
          </a:p>
          <a:p>
            <a:pPr marL="481584" indent="-481584" defTabSz="1926287">
              <a:spcBef>
                <a:spcPts val="3500"/>
              </a:spcBef>
              <a:defRPr sz="3792"/>
            </a:pPr>
            <a:r>
              <a:t>Random Forest Regressor</a:t>
            </a:r>
          </a:p>
          <a:p>
            <a:pPr marL="481584" indent="-481584" defTabSz="1926287">
              <a:spcBef>
                <a:spcPts val="3500"/>
              </a:spcBef>
              <a:defRPr sz="3792"/>
            </a:pPr>
            <a:r>
              <a:t>Decision Tree Regressor</a:t>
            </a:r>
          </a:p>
          <a:p>
            <a:pPr marL="481584" indent="-481584" defTabSz="1926287">
              <a:spcBef>
                <a:spcPts val="3500"/>
              </a:spcBef>
              <a:defRPr sz="3792"/>
            </a:pPr>
            <a:r>
              <a:t>AdaBoost Regressor</a:t>
            </a:r>
          </a:p>
          <a:p>
            <a:pPr marL="481584" indent="-481584" defTabSz="1926287">
              <a:spcBef>
                <a:spcPts val="3500"/>
              </a:spcBef>
              <a:defRPr sz="3792"/>
            </a:pPr>
            <a:r>
              <a:t>SVR</a:t>
            </a:r>
          </a:p>
          <a:p>
            <a:pPr marL="481584" indent="-481584" defTabSz="1926287">
              <a:spcBef>
                <a:spcPts val="3500"/>
              </a:spcBef>
              <a:defRPr sz="3792"/>
            </a:pPr>
            <a:r>
              <a:t>LGBM Regressor</a:t>
            </a:r>
          </a:p>
          <a:p>
            <a:pPr marL="481584" indent="-481584" defTabSz="1926287">
              <a:spcBef>
                <a:spcPts val="3500"/>
              </a:spcBef>
              <a:defRPr sz="3792"/>
            </a:pPr>
            <a:r>
              <a:t>XGB Regressor</a:t>
            </a:r>
          </a:p>
          <a:p>
            <a:pPr marL="0" indent="0" defTabSz="1926287">
              <a:spcBef>
                <a:spcPts val="3500"/>
              </a:spcBef>
              <a:buSzTx/>
              <a:buNone/>
              <a:defRPr sz="3792"/>
            </a:pPr>
            <a:r>
              <a:t>The initial comparison was done with default regressor values with .30 test split on random state 1(Lowest error). The models were evaluated based on CV Scores derived from RMSE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Implementation"/>
          <p:cNvSpPr txBox="1"/>
          <p:nvPr>
            <p:ph type="title"/>
          </p:nvPr>
        </p:nvSpPr>
        <p:spPr>
          <a:prstGeom prst="rect">
            <a:avLst/>
          </a:prstGeom>
        </p:spPr>
        <p:txBody>
          <a:bodyPr/>
          <a:lstStyle/>
          <a:p>
            <a:pPr/>
            <a:r>
              <a:t>Implementation</a:t>
            </a:r>
          </a:p>
        </p:txBody>
      </p:sp>
      <p:sp>
        <p:nvSpPr>
          <p:cNvPr id="175" name="Parameter Tun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Parameter Tuning</a:t>
            </a:r>
          </a:p>
        </p:txBody>
      </p:sp>
      <p:sp>
        <p:nvSpPr>
          <p:cNvPr id="176" name="From the initial model, AdaBoost Regressor was chosen for parameter due to better cv scores and reduced errors.…"/>
          <p:cNvSpPr txBox="1"/>
          <p:nvPr>
            <p:ph type="body" idx="1"/>
          </p:nvPr>
        </p:nvSpPr>
        <p:spPr>
          <a:xfrm>
            <a:off x="1206500" y="3553691"/>
            <a:ext cx="21971000" cy="8950825"/>
          </a:xfrm>
          <a:prstGeom prst="rect">
            <a:avLst/>
          </a:prstGeom>
        </p:spPr>
        <p:txBody>
          <a:bodyPr/>
          <a:lstStyle/>
          <a:p>
            <a:pPr marL="0" indent="0">
              <a:buSzTx/>
              <a:buNone/>
            </a:pPr>
            <a:r>
              <a:t>From the initial model, AdaBoost Regressor was chosen for parameter due to better cv scores and reduced errors.</a:t>
            </a:r>
          </a:p>
          <a:p>
            <a:pPr marL="0" indent="0">
              <a:buSzTx/>
              <a:buNone/>
            </a:pPr>
            <a:r>
              <a:t>The parameters chosen for the grid were:</a:t>
            </a:r>
          </a:p>
          <a:p>
            <a:pPr marL="155863" indent="-155863" algn="just" defTabSz="457200">
              <a:lnSpc>
                <a:spcPct val="150000"/>
              </a:lnSpc>
              <a:spcBef>
                <a:spcPts val="1200"/>
              </a:spcBef>
              <a:buSzPct val="100000"/>
              <a:defRPr sz="4400"/>
            </a:pPr>
          </a:p>
          <a:p>
            <a:pPr marL="155863" indent="-155863" algn="just" defTabSz="457200">
              <a:lnSpc>
                <a:spcPct val="150000"/>
              </a:lnSpc>
              <a:spcBef>
                <a:spcPts val="1200"/>
              </a:spcBef>
              <a:buSzPct val="100000"/>
              <a:defRPr sz="4400"/>
            </a:pPr>
            <a:r>
              <a:t> </a:t>
            </a:r>
            <a:r>
              <a:rPr b="1"/>
              <a:t>n_estimators: </a:t>
            </a:r>
            <a:r>
              <a:t>range(100,1200,12)</a:t>
            </a:r>
          </a:p>
          <a:p>
            <a:pPr marL="155863" indent="-155863" algn="just" defTabSz="457200">
              <a:lnSpc>
                <a:spcPct val="150000"/>
              </a:lnSpc>
              <a:spcBef>
                <a:spcPts val="1200"/>
              </a:spcBef>
              <a:buSzPct val="100000"/>
              <a:defRPr sz="4400"/>
            </a:pPr>
            <a:r>
              <a:rPr b="1"/>
              <a:t> Loss: </a:t>
            </a:r>
            <a:r>
              <a:t>[‘linear’, ‘square’, ‘exponential’]</a:t>
            </a:r>
          </a:p>
          <a:p>
            <a:pPr marL="155863" indent="-155863" algn="just" defTabSz="457200">
              <a:lnSpc>
                <a:spcPct val="150000"/>
              </a:lnSpc>
              <a:spcBef>
                <a:spcPts val="1200"/>
              </a:spcBef>
              <a:buSzPct val="100000"/>
              <a:defRPr sz="4400"/>
            </a:pPr>
            <a:r>
              <a:rPr b="1"/>
              <a:t> Learning rate:</a:t>
            </a:r>
            <a:r>
              <a:t> range(0.001,0.1,10)</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Conclusion"/>
          <p:cNvSpPr txBox="1"/>
          <p:nvPr>
            <p:ph type="title"/>
          </p:nvPr>
        </p:nvSpPr>
        <p:spPr>
          <a:prstGeom prst="rect">
            <a:avLst/>
          </a:prstGeom>
        </p:spPr>
        <p:txBody>
          <a:bodyPr/>
          <a:lstStyle/>
          <a:p>
            <a:pPr/>
            <a:r>
              <a:t>Conclusion</a:t>
            </a:r>
          </a:p>
        </p:txBody>
      </p:sp>
      <p:sp>
        <p:nvSpPr>
          <p:cNvPr id="179" name="The submitted model provides consistent results that can be validated under other circumstances. The result obtained from the provided data can be assumed to be competitive and can provide better insights to the client. Hence this project has passed all "/>
          <p:cNvSpPr txBox="1"/>
          <p:nvPr>
            <p:ph type="body" idx="1"/>
          </p:nvPr>
        </p:nvSpPr>
        <p:spPr>
          <a:xfrm>
            <a:off x="1206500" y="2596346"/>
            <a:ext cx="21971000" cy="9908170"/>
          </a:xfrm>
          <a:prstGeom prst="rect">
            <a:avLst/>
          </a:prstGeom>
        </p:spPr>
        <p:txBody>
          <a:bodyPr/>
          <a:lstStyle/>
          <a:p>
            <a:pPr marL="0" indent="0" algn="just" defTabSz="457200">
              <a:lnSpc>
                <a:spcPct val="150000"/>
              </a:lnSpc>
              <a:spcBef>
                <a:spcPts val="1200"/>
              </a:spcBef>
              <a:buSzTx/>
              <a:buNone/>
              <a:defRPr sz="4300"/>
            </a:pPr>
            <a:r>
              <a:t>The submitted model provides consistent results that can be validated under other circumstances. The result obtained from the provided data can be assumed to be competitive and can provide better insights to the client. Hence this project has passed all the requirements of the given assignment.</a:t>
            </a:r>
          </a:p>
          <a:p>
            <a:pPr marL="0" indent="0" algn="just" defTabSz="457200">
              <a:lnSpc>
                <a:spcPct val="150000"/>
              </a:lnSpc>
              <a:spcBef>
                <a:spcPts val="1200"/>
              </a:spcBef>
              <a:buSzTx/>
              <a:buNone/>
              <a:defRPr sz="4300"/>
            </a:pPr>
            <a:r>
              <a:t>Future Work could include cleaner, balanced and localised data with more independent feature sets to provide better estimations and analytical relationships.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References"/>
          <p:cNvSpPr txBox="1"/>
          <p:nvPr>
            <p:ph type="title"/>
          </p:nvPr>
        </p:nvSpPr>
        <p:spPr>
          <a:prstGeom prst="rect">
            <a:avLst/>
          </a:prstGeom>
        </p:spPr>
        <p:txBody>
          <a:bodyPr/>
          <a:lstStyle/>
          <a:p>
            <a:pPr/>
            <a:r>
              <a:t>References</a:t>
            </a:r>
          </a:p>
        </p:txBody>
      </p:sp>
      <p:sp>
        <p:nvSpPr>
          <p:cNvPr id="182" name="https://numpy.org/doc/stable/…"/>
          <p:cNvSpPr txBox="1"/>
          <p:nvPr>
            <p:ph type="body" idx="1"/>
          </p:nvPr>
        </p:nvSpPr>
        <p:spPr>
          <a:xfrm>
            <a:off x="1206500" y="2729994"/>
            <a:ext cx="21971000" cy="10503893"/>
          </a:xfrm>
          <a:prstGeom prst="rect">
            <a:avLst/>
          </a:prstGeom>
        </p:spPr>
        <p:txBody>
          <a:bodyPr/>
          <a:lstStyle/>
          <a:p>
            <a:pPr marL="863600" indent="-863600" algn="just" defTabSz="457200">
              <a:lnSpc>
                <a:spcPct val="150000"/>
              </a:lnSpc>
              <a:spcBef>
                <a:spcPts val="0"/>
              </a:spcBef>
              <a:buSzPct val="100000"/>
              <a:buAutoNum type="arabicPeriod" startAt="1"/>
              <a:defRPr sz="3800"/>
            </a:pPr>
            <a:r>
              <a:rPr u="sng">
                <a:hlinkClick r:id="rId2" invalidUrl="" action="" tgtFrame="" tooltip="" history="1" highlightClick="0" endSnd="0"/>
              </a:rPr>
              <a:t>https://numpy.org/doc/stable/</a:t>
            </a:r>
          </a:p>
          <a:p>
            <a:pPr marL="863600" indent="-863600" algn="just" defTabSz="457200">
              <a:lnSpc>
                <a:spcPct val="150000"/>
              </a:lnSpc>
              <a:spcBef>
                <a:spcPts val="0"/>
              </a:spcBef>
              <a:buSzPct val="100000"/>
              <a:buAutoNum type="arabicPeriod" startAt="1"/>
              <a:defRPr sz="3800"/>
            </a:pPr>
            <a:r>
              <a:rPr u="sng">
                <a:hlinkClick r:id="rId3" invalidUrl="" action="" tgtFrame="" tooltip="" history="1" highlightClick="0" endSnd="0"/>
              </a:rPr>
              <a:t>https://pandas.pydata.org/docs/</a:t>
            </a:r>
          </a:p>
          <a:p>
            <a:pPr marL="863600" indent="-863600" algn="just" defTabSz="457200">
              <a:lnSpc>
                <a:spcPct val="150000"/>
              </a:lnSpc>
              <a:spcBef>
                <a:spcPts val="0"/>
              </a:spcBef>
              <a:buSzPct val="100000"/>
              <a:buAutoNum type="arabicPeriod" startAt="1"/>
              <a:defRPr sz="3800"/>
            </a:pPr>
            <a:r>
              <a:rPr u="sng">
                <a:hlinkClick r:id="rId4" invalidUrl="" action="" tgtFrame="" tooltip="" history="1" highlightClick="0" endSnd="0"/>
              </a:rPr>
              <a:t>https://scikit-learn.org/stable/</a:t>
            </a:r>
          </a:p>
          <a:p>
            <a:pPr marL="863600" indent="-863600" algn="just" defTabSz="457200">
              <a:lnSpc>
                <a:spcPct val="150000"/>
              </a:lnSpc>
              <a:spcBef>
                <a:spcPts val="0"/>
              </a:spcBef>
              <a:buSzPct val="100000"/>
              <a:buAutoNum type="arabicPeriod" startAt="1"/>
              <a:defRPr sz="3800"/>
            </a:pPr>
            <a:r>
              <a:rPr u="sng">
                <a:hlinkClick r:id="rId5" invalidUrl="" action="" tgtFrame="" tooltip="" history="1" highlightClick="0" endSnd="0"/>
              </a:rPr>
              <a:t>https://scikit-learn.org/stable/modules/generated/sklearn.preprocessing.StandardScaler.html</a:t>
            </a:r>
          </a:p>
          <a:p>
            <a:pPr marL="863600" indent="-863600" algn="just" defTabSz="457200">
              <a:lnSpc>
                <a:spcPct val="150000"/>
              </a:lnSpc>
              <a:spcBef>
                <a:spcPts val="0"/>
              </a:spcBef>
              <a:buSzPct val="100000"/>
              <a:buAutoNum type="arabicPeriod" startAt="1"/>
              <a:defRPr sz="3800"/>
            </a:pPr>
            <a:r>
              <a:rPr u="sng">
                <a:hlinkClick r:id="rId6" invalidUrl="" action="" tgtFrame="" tooltip="" history="1" highlightClick="0" endSnd="0"/>
              </a:rPr>
              <a:t>https://www.geeksforgeeks.org/z-score-for-outlier-detection-python/</a:t>
            </a:r>
          </a:p>
          <a:p>
            <a:pPr marL="863600" indent="-863600" algn="just" defTabSz="457200">
              <a:lnSpc>
                <a:spcPct val="150000"/>
              </a:lnSpc>
              <a:spcBef>
                <a:spcPts val="0"/>
              </a:spcBef>
              <a:buSzPct val="100000"/>
              <a:buAutoNum type="arabicPeriod" startAt="1"/>
              <a:defRPr sz="3800"/>
            </a:pPr>
            <a:r>
              <a:rPr u="sng">
                <a:hlinkClick r:id="rId7" invalidUrl="" action="" tgtFrame="" tooltip="" history="1" highlightClick="0" endSnd="0"/>
              </a:rPr>
              <a:t>https://docs.scipy.org/doc/scipy/reference/generated/scipy.stats.yeojohnson.html</a:t>
            </a:r>
          </a:p>
          <a:p>
            <a:pPr marL="863600" indent="-863600" algn="just" defTabSz="457200">
              <a:lnSpc>
                <a:spcPct val="150000"/>
              </a:lnSpc>
              <a:spcBef>
                <a:spcPts val="0"/>
              </a:spcBef>
              <a:buSzPct val="100000"/>
              <a:buAutoNum type="arabicPeriod" startAt="1"/>
              <a:defRPr sz="3800"/>
            </a:pPr>
            <a:r>
              <a:rPr u="sng">
                <a:hlinkClick r:id="rId8" invalidUrl="" action="" tgtFrame="" tooltip="" history="1" highlightClick="0" endSnd="0"/>
              </a:rPr>
              <a:t>https://towardsdatascience.com/introduction-to-regression-analysis-9151d8ac14b3</a:t>
            </a:r>
          </a:p>
          <a:p>
            <a:pPr marL="863600" indent="-863600" algn="just" defTabSz="457200">
              <a:lnSpc>
                <a:spcPct val="150000"/>
              </a:lnSpc>
              <a:spcBef>
                <a:spcPts val="0"/>
              </a:spcBef>
              <a:buSzPct val="100000"/>
              <a:buAutoNum type="arabicPeriod" startAt="1"/>
              <a:defRPr sz="3800"/>
            </a:pPr>
            <a:r>
              <a:rPr u="sng">
                <a:hlinkClick r:id="rId9" invalidUrl="" action="" tgtFrame="" tooltip="" history="1" highlightClick="0" endSnd="0"/>
              </a:rPr>
              <a:t>https://towardsdatascience.com/understanding-auc-roc-curve-68b2303cc9c5</a:t>
            </a:r>
          </a:p>
          <a:p>
            <a:pPr marL="863600" indent="-863600" algn="just" defTabSz="457200">
              <a:lnSpc>
                <a:spcPct val="150000"/>
              </a:lnSpc>
              <a:spcBef>
                <a:spcPts val="0"/>
              </a:spcBef>
              <a:buSzPct val="100000"/>
              <a:buAutoNum type="arabicPeriod" startAt="1"/>
              <a:defRPr sz="3800"/>
            </a:pPr>
            <a:r>
              <a:rPr u="sng">
                <a:hlinkClick r:id="rId10" invalidUrl="" action="" tgtFrame="" tooltip="" history="1" highlightClick="0" endSnd="0"/>
              </a:rPr>
              <a:t>https://towardsdatascience.com/machine-learning-basics-random-forest-regression-be3e1e3bb91a</a:t>
            </a:r>
          </a:p>
          <a:p>
            <a:pPr marL="863600" indent="-863600" algn="just" defTabSz="457200">
              <a:lnSpc>
                <a:spcPct val="150000"/>
              </a:lnSpc>
              <a:spcBef>
                <a:spcPts val="0"/>
              </a:spcBef>
              <a:buSzPct val="100000"/>
              <a:buAutoNum type="arabicPeriod" startAt="1"/>
              <a:defRPr sz="3800"/>
            </a:pPr>
            <a:r>
              <a:rPr u="sng">
                <a:hlinkClick r:id="rId11" invalidUrl="" action="" tgtFrame="" tooltip="" history="1" highlightClick="0" endSnd="0"/>
              </a:rPr>
              <a:t>https://towardsdatascience.com/gridsearchcv-for-beginners-db48a90114ee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