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256" r:id="rId2"/>
    <p:sldId id="319" r:id="rId3"/>
    <p:sldId id="326" r:id="rId4"/>
    <p:sldId id="329" r:id="rId5"/>
    <p:sldId id="325" r:id="rId6"/>
    <p:sldId id="334" r:id="rId7"/>
    <p:sldId id="327" r:id="rId8"/>
    <p:sldId id="321" r:id="rId9"/>
    <p:sldId id="310" r:id="rId10"/>
    <p:sldId id="330" r:id="rId11"/>
    <p:sldId id="290" r:id="rId12"/>
    <p:sldId id="306" r:id="rId13"/>
    <p:sldId id="332" r:id="rId14"/>
    <p:sldId id="316" r:id="rId15"/>
    <p:sldId id="315" r:id="rId16"/>
    <p:sldId id="309" r:id="rId17"/>
    <p:sldId id="308" r:id="rId18"/>
    <p:sldId id="337" r:id="rId19"/>
    <p:sldId id="338" r:id="rId20"/>
    <p:sldId id="305" r:id="rId21"/>
    <p:sldId id="328" r:id="rId22"/>
    <p:sldId id="339" r:id="rId23"/>
    <p:sldId id="317" r:id="rId24"/>
    <p:sldId id="340" r:id="rId25"/>
    <p:sldId id="344" r:id="rId26"/>
    <p:sldId id="341" r:id="rId27"/>
    <p:sldId id="342" r:id="rId28"/>
    <p:sldId id="343" r:id="rId29"/>
    <p:sldId id="346" r:id="rId30"/>
    <p:sldId id="345" r:id="rId3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25" autoAdjust="0"/>
    <p:restoredTop sz="65385" autoAdjust="0"/>
  </p:normalViewPr>
  <p:slideViewPr>
    <p:cSldViewPr>
      <p:cViewPr>
        <p:scale>
          <a:sx n="80" d="100"/>
          <a:sy n="80" d="100"/>
        </p:scale>
        <p:origin x="1488" y="192"/>
      </p:cViewPr>
      <p:guideLst>
        <p:guide orient="horz" pos="2160"/>
        <p:guide pos="3840"/>
      </p:guideLst>
    </p:cSldViewPr>
  </p:slideViewPr>
  <p:outlineViewPr>
    <p:cViewPr>
      <p:scale>
        <a:sx n="33" d="100"/>
        <a:sy n="33" d="100"/>
      </p:scale>
      <p:origin x="240" y="33132"/>
    </p:cViewPr>
  </p:outlineViewPr>
  <p:notesTextViewPr>
    <p:cViewPr>
      <p:scale>
        <a:sx n="100" d="100"/>
        <a:sy n="100" d="100"/>
      </p:scale>
      <p:origin x="0" y="0"/>
    </p:cViewPr>
  </p:notesTextViewPr>
  <p:notesViewPr>
    <p:cSldViewPr>
      <p:cViewPr varScale="1">
        <p:scale>
          <a:sx n="96" d="100"/>
          <a:sy n="96" d="100"/>
        </p:scale>
        <p:origin x="3032" y="168"/>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95D7E5-BEC8-3B49-84AC-ED6E1F6BA7CE}" type="datetimeFigureOut">
              <a:rPr kumimoji="1" lang="ja-JP" altLang="en-US" smtClean="0"/>
              <a:t>2016/2/4</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7988E6C-F1E9-C34E-9A9B-CEDF3FA373AF}" type="slidenum">
              <a:rPr kumimoji="1" lang="ja-JP" altLang="en-US" smtClean="0"/>
              <a:t>‹#›</a:t>
            </a:fld>
            <a:endParaRPr kumimoji="1" lang="ja-JP" altLang="en-US"/>
          </a:p>
        </p:txBody>
      </p:sp>
    </p:spTree>
    <p:extLst>
      <p:ext uri="{BB962C8B-B14F-4D97-AF65-F5344CB8AC3E}">
        <p14:creationId xmlns:p14="http://schemas.microsoft.com/office/powerpoint/2010/main" val="2145174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3C2BCD-3DA0-4A19-8120-3DF42FCBE8DA}" type="datetimeFigureOut">
              <a:rPr kumimoji="1" lang="ja-JP" altLang="en-US" smtClean="0"/>
              <a:pPr/>
              <a:t>2016/2/4</a:t>
            </a:fld>
            <a:endParaRPr kumimoji="1" lang="ja-JP" altLang="en-US"/>
          </a:p>
        </p:txBody>
      </p:sp>
      <p:sp>
        <p:nvSpPr>
          <p:cNvPr id="4" name="スライド イメージ プレースホル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37737F-B5DE-47AF-BF9D-130C67482FFE}" type="slidenum">
              <a:rPr kumimoji="1" lang="ja-JP" altLang="en-US" smtClean="0"/>
              <a:pPr/>
              <a:t>‹#›</a:t>
            </a:fld>
            <a:endParaRPr kumimoji="1" lang="ja-JP" altLang="en-US"/>
          </a:p>
        </p:txBody>
      </p:sp>
    </p:spTree>
    <p:extLst>
      <p:ext uri="{BB962C8B-B14F-4D97-AF65-F5344CB8AC3E}">
        <p14:creationId xmlns:p14="http://schemas.microsoft.com/office/powerpoint/2010/main" val="35922988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381000" y="685800"/>
            <a:ext cx="6096000" cy="3429000"/>
          </a:xfrm>
        </p:spPr>
      </p:sp>
      <p:sp>
        <p:nvSpPr>
          <p:cNvPr id="3" name="ノート プレースホルダ 2"/>
          <p:cNvSpPr>
            <a:spLocks noGrp="1"/>
          </p:cNvSpPr>
          <p:nvPr>
            <p:ph type="body" idx="1"/>
          </p:nvPr>
        </p:nvSpPr>
        <p:spPr/>
        <p:txBody>
          <a:bodyPr>
            <a:normAutofit/>
          </a:bodyPr>
          <a:lstStyle/>
          <a:p>
            <a:r>
              <a:rPr kumimoji="1" lang="ja-JP" altLang="en-US" dirty="0" smtClean="0"/>
              <a:t>ゆっくりしゃべろうね！！</a:t>
            </a:r>
          </a:p>
        </p:txBody>
      </p:sp>
      <p:sp>
        <p:nvSpPr>
          <p:cNvPr id="4" name="スライド番号プレースホルダ 3"/>
          <p:cNvSpPr>
            <a:spLocks noGrp="1"/>
          </p:cNvSpPr>
          <p:nvPr>
            <p:ph type="sldNum" sz="quarter" idx="10"/>
          </p:nvPr>
        </p:nvSpPr>
        <p:spPr/>
        <p:txBody>
          <a:bodyPr/>
          <a:lstStyle/>
          <a:p>
            <a:fld id="{3837737F-B5DE-47AF-BF9D-130C67482FFE}" type="slidenum">
              <a:rPr kumimoji="1" lang="ja-JP" altLang="en-US" smtClean="0"/>
              <a:pPr/>
              <a:t>1</a:t>
            </a:fld>
            <a:endParaRPr kumimoji="1" lang="ja-JP" altLang="en-US"/>
          </a:p>
        </p:txBody>
      </p:sp>
    </p:spTree>
    <p:extLst>
      <p:ext uri="{BB962C8B-B14F-4D97-AF65-F5344CB8AC3E}">
        <p14:creationId xmlns:p14="http://schemas.microsoft.com/office/powerpoint/2010/main" val="1250801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Immutable</a:t>
            </a:r>
            <a:r>
              <a:rPr kumimoji="1" lang="ja-JP" altLang="en-US" dirty="0" smtClean="0"/>
              <a:t>なデータ管理とは通常，ファイルに対して更新が行われるとそのファイルがそのまま上書きされ，歴史は残されないが，</a:t>
            </a:r>
            <a:r>
              <a:rPr kumimoji="1" lang="en-US" altLang="ja-JP" dirty="0" smtClean="0"/>
              <a:t>Immutable</a:t>
            </a:r>
            <a:r>
              <a:rPr kumimoji="1" lang="ja-JP" altLang="en-US" dirty="0" smtClean="0"/>
              <a:t>な管理では，更新ごとにバージョンをつけ，別のファイルとして作成する．</a:t>
            </a:r>
          </a:p>
          <a:p>
            <a:r>
              <a:rPr kumimoji="1" lang="ja-JP" altLang="en-US" dirty="0" smtClean="0"/>
              <a:t>以降作成したファイルは変更することなく保存する．</a:t>
            </a:r>
          </a:p>
          <a:p>
            <a:r>
              <a:rPr kumimoji="1" lang="ja-JP" altLang="en-US" dirty="0" smtClean="0"/>
              <a:t>こうすることで，分散環境において分散キャッシュを行ったとしてもキャッシュエクスパイアのタイミング等を気にすることなく，バージョンを指定して取得を行えばファイルの変更が無いことが保証されるので必ず正しいデータを共有可能になる．</a:t>
            </a:r>
          </a:p>
          <a:p>
            <a:r>
              <a:rPr kumimoji="1" lang="ja-JP" altLang="en-US" dirty="0" smtClean="0"/>
              <a:t>また，更新の歴史を残すためバックアップ</a:t>
            </a:r>
            <a:r>
              <a:rPr kumimoji="1" lang="en-US" altLang="ja-JP" dirty="0" smtClean="0"/>
              <a:t>/</a:t>
            </a:r>
            <a:r>
              <a:rPr kumimoji="1" lang="ja-JP" altLang="en-US" dirty="0" smtClean="0"/>
              <a:t>リストアが容易になったり，永続キャッシュが可能になるのでキャッシュを通常のローカルファイルと同様に扱うことが出来る．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3837737F-B5DE-47AF-BF9D-130C67482FFE}" type="slidenum">
              <a:rPr kumimoji="1" lang="ja-JP" altLang="en-US" smtClean="0"/>
              <a:pPr/>
              <a:t>10</a:t>
            </a:fld>
            <a:endParaRPr kumimoji="1" lang="ja-JP" altLang="en-US"/>
          </a:p>
        </p:txBody>
      </p:sp>
    </p:spTree>
    <p:extLst>
      <p:ext uri="{BB962C8B-B14F-4D97-AF65-F5344CB8AC3E}">
        <p14:creationId xmlns:p14="http://schemas.microsoft.com/office/powerpoint/2010/main" val="1202969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ja-JP" altLang="en-US" dirty="0" smtClean="0"/>
              <a:t>こういった特徴を持った疎結合マルチクラスタに向けた分散ストレージシステム </a:t>
            </a:r>
            <a:r>
              <a:rPr kumimoji="1" lang="en-US" altLang="ja-JP" dirty="0" smtClean="0"/>
              <a:t>Elton</a:t>
            </a:r>
            <a:r>
              <a:rPr kumimoji="1" lang="ja-JP" altLang="en-US" dirty="0" smtClean="0"/>
              <a:t>というものを提案する．</a:t>
            </a:r>
          </a:p>
          <a:p>
            <a:r>
              <a:rPr kumimoji="1" lang="en-US" altLang="ja-JP" dirty="0" smtClean="0"/>
              <a:t>Commit</a:t>
            </a:r>
            <a:r>
              <a:rPr kumimoji="1" lang="ja-JP" altLang="en-US" dirty="0" smtClean="0"/>
              <a:t>したタイミングでデータ共有が可能となる</a:t>
            </a:r>
            <a:r>
              <a:rPr kumimoji="1" lang="en-US" altLang="ja-JP" dirty="0" smtClean="0"/>
              <a:t>Commit</a:t>
            </a:r>
            <a:r>
              <a:rPr kumimoji="1" lang="ja-JP" altLang="en-US" dirty="0" smtClean="0"/>
              <a:t>ベースの分散ファイルシステムとして実装をし，</a:t>
            </a:r>
          </a:p>
          <a:p>
            <a:r>
              <a:rPr kumimoji="1" lang="ja-JP" altLang="en-US" dirty="0" smtClean="0"/>
              <a:t>作成・変更時にバージョンを発行し，</a:t>
            </a:r>
            <a:r>
              <a:rPr kumimoji="1" lang="en-US" altLang="ja-JP" dirty="0" smtClean="0"/>
              <a:t>Immutable</a:t>
            </a:r>
            <a:r>
              <a:rPr kumimoji="1" lang="ja-JP" altLang="en-US" dirty="0" smtClean="0"/>
              <a:t>な形でデータ管理をする．</a:t>
            </a:r>
          </a:p>
          <a:p>
            <a:r>
              <a:rPr kumimoji="1" lang="ja-JP" altLang="en-US" dirty="0" smtClean="0"/>
              <a:t>取得時はバージョンを指定して取得することでかならず正しいデータを取得することが可能になる．</a:t>
            </a:r>
          </a:p>
          <a:p>
            <a:r>
              <a:rPr kumimoji="1" lang="ja-JP" altLang="en-US" dirty="0" smtClean="0"/>
              <a:t>また，データ管理が</a:t>
            </a:r>
            <a:r>
              <a:rPr kumimoji="1" lang="en-US" altLang="ja-JP" dirty="0" smtClean="0"/>
              <a:t>Immutable</a:t>
            </a:r>
            <a:r>
              <a:rPr kumimoji="1" lang="ja-JP" altLang="en-US" dirty="0" smtClean="0"/>
              <a:t>なので半永続的にキャッシュ可能となり取得後は</a:t>
            </a:r>
            <a:r>
              <a:rPr kumimoji="1" lang="en-US" altLang="ja-JP" dirty="0" smtClean="0"/>
              <a:t>SSD</a:t>
            </a:r>
            <a:r>
              <a:rPr kumimoji="1" lang="ja-JP" altLang="en-US" dirty="0" smtClean="0"/>
              <a:t>等の高速なストレージでローカルファイルとして扱う事ができる．</a:t>
            </a:r>
          </a:p>
          <a:p>
            <a:r>
              <a:rPr kumimoji="1" lang="ja-JP" altLang="en-US" dirty="0" smtClean="0"/>
              <a:t>こういった特徴を持つ分散ストレージシステムとして実装する．</a:t>
            </a:r>
          </a:p>
        </p:txBody>
      </p:sp>
      <p:sp>
        <p:nvSpPr>
          <p:cNvPr id="4" name="スライド番号プレースホルダー 3"/>
          <p:cNvSpPr>
            <a:spLocks noGrp="1"/>
          </p:cNvSpPr>
          <p:nvPr>
            <p:ph type="sldNum" sz="quarter" idx="10"/>
          </p:nvPr>
        </p:nvSpPr>
        <p:spPr/>
        <p:txBody>
          <a:bodyPr/>
          <a:lstStyle/>
          <a:p>
            <a:fld id="{3837737F-B5DE-47AF-BF9D-130C67482FFE}" type="slidenum">
              <a:rPr kumimoji="1" lang="ja-JP" altLang="en-US" smtClean="0"/>
              <a:pPr/>
              <a:t>11</a:t>
            </a:fld>
            <a:endParaRPr kumimoji="1" lang="ja-JP" altLang="en-US"/>
          </a:p>
        </p:txBody>
      </p:sp>
    </p:spTree>
    <p:extLst>
      <p:ext uri="{BB962C8B-B14F-4D97-AF65-F5344CB8AC3E}">
        <p14:creationId xmlns:p14="http://schemas.microsoft.com/office/powerpoint/2010/main" val="1242907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normAutofit fontScale="92500"/>
          </a:bodyPr>
          <a:lstStyle/>
          <a:p>
            <a:r>
              <a:rPr kumimoji="1" lang="en-US" altLang="ja-JP" dirty="0" smtClean="0"/>
              <a:t>Elton</a:t>
            </a:r>
            <a:r>
              <a:rPr kumimoji="1" lang="ja-JP" altLang="en-US" dirty="0" smtClean="0"/>
              <a:t>は</a:t>
            </a:r>
            <a:r>
              <a:rPr kumimoji="1" lang="en-US" altLang="ja-JP" dirty="0" smtClean="0"/>
              <a:t>Elton Master</a:t>
            </a:r>
            <a:r>
              <a:rPr kumimoji="1" lang="ja-JP" altLang="en-US" dirty="0" smtClean="0"/>
              <a:t>，</a:t>
            </a:r>
            <a:r>
              <a:rPr kumimoji="1" lang="en-US" altLang="ja-JP" dirty="0" smtClean="0"/>
              <a:t>Elton Slave</a:t>
            </a:r>
            <a:r>
              <a:rPr kumimoji="1" lang="ja-JP" altLang="en-US" dirty="0" smtClean="0"/>
              <a:t>，</a:t>
            </a:r>
            <a:r>
              <a:rPr kumimoji="1" lang="en-US" altLang="ja-JP" dirty="0" err="1" smtClean="0"/>
              <a:t>Eltonfs</a:t>
            </a:r>
            <a:r>
              <a:rPr kumimoji="1" lang="ja-JP" altLang="en-US" dirty="0" smtClean="0"/>
              <a:t>，</a:t>
            </a:r>
            <a:r>
              <a:rPr kumimoji="1" lang="en-US" altLang="ja-JP" dirty="0" smtClean="0"/>
              <a:t>Docker</a:t>
            </a:r>
            <a:r>
              <a:rPr kumimoji="1" lang="ja-JP" altLang="en-US" dirty="0" smtClean="0"/>
              <a:t> </a:t>
            </a:r>
            <a:r>
              <a:rPr kumimoji="1" lang="en-US" altLang="ja-JP" dirty="0" smtClean="0"/>
              <a:t>Volume Plugin for </a:t>
            </a:r>
            <a:r>
              <a:rPr kumimoji="1" lang="en-US" altLang="ja-JP" dirty="0" err="1" smtClean="0"/>
              <a:t>Eltonfs</a:t>
            </a:r>
            <a:r>
              <a:rPr kumimoji="1" lang="ja-JP" altLang="en-US" dirty="0" smtClean="0"/>
              <a:t>で構成される．</a:t>
            </a:r>
            <a:endParaRPr kumimoji="1" lang="en-US" altLang="ja-JP" dirty="0" smtClean="0"/>
          </a:p>
          <a:p>
            <a:endParaRPr kumimoji="1" lang="en-US" altLang="ja-JP" dirty="0" smtClean="0"/>
          </a:p>
          <a:p>
            <a:r>
              <a:rPr kumimoji="1" lang="en-US" altLang="ja-JP" dirty="0" smtClean="0"/>
              <a:t>Elton</a:t>
            </a:r>
            <a:r>
              <a:rPr kumimoji="1" lang="ja-JP" altLang="en-US" dirty="0" smtClean="0"/>
              <a:t> </a:t>
            </a:r>
            <a:r>
              <a:rPr kumimoji="1" lang="en-US" altLang="ja-JP" dirty="0" smtClean="0"/>
              <a:t>Master</a:t>
            </a:r>
            <a:r>
              <a:rPr kumimoji="1" lang="ja-JP" altLang="en-US" dirty="0" smtClean="0"/>
              <a:t>はバージョン管理・発行を行うメタデータサーバとして動作する．</a:t>
            </a:r>
            <a:endParaRPr kumimoji="1" lang="en-US" altLang="ja-JP" dirty="0" smtClean="0"/>
          </a:p>
          <a:p>
            <a:r>
              <a:rPr kumimoji="1" lang="ja-JP" altLang="en-US" dirty="0" smtClean="0"/>
              <a:t>各ノードで保存されているファイル</a:t>
            </a:r>
            <a:r>
              <a:rPr kumimoji="1" lang="en-US" altLang="ja-JP" dirty="0" smtClean="0"/>
              <a:t>Key</a:t>
            </a:r>
            <a:r>
              <a:rPr kumimoji="1" lang="ja-JP" altLang="en-US" dirty="0" smtClean="0"/>
              <a:t>と最新バージョン番号，ファイルの各バージョンがどこのノードで管理されているかが保存されている．</a:t>
            </a:r>
            <a:endParaRPr kumimoji="1" lang="en-US" altLang="ja-JP" dirty="0" smtClean="0"/>
          </a:p>
          <a:p>
            <a:r>
              <a:rPr kumimoji="1" lang="ja-JP" altLang="en-US" dirty="0" smtClean="0"/>
              <a:t>この情報を元に新規バージョンの発行・ファイル取得リクエスト時にどのノードにあるかの探索，担当ノードへの取得リクエストプロキシ，バックアップ・キャッシュのスケジューリングなどの機能を持っている．</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Elton</a:t>
            </a:r>
            <a:r>
              <a:rPr kumimoji="1" lang="ja-JP" altLang="en-US" dirty="0" smtClean="0"/>
              <a:t> </a:t>
            </a:r>
            <a:r>
              <a:rPr kumimoji="1" lang="en-US" altLang="ja-JP" dirty="0" smtClean="0"/>
              <a:t>Slave</a:t>
            </a:r>
            <a:r>
              <a:rPr kumimoji="1" lang="ja-JP" altLang="en-US" dirty="0" smtClean="0"/>
              <a:t>は</a:t>
            </a:r>
            <a:r>
              <a:rPr kumimoji="1" lang="en-US" altLang="ja-JP" dirty="0" smtClean="0"/>
              <a:t>Elton</a:t>
            </a:r>
            <a:r>
              <a:rPr kumimoji="1" lang="ja-JP" altLang="en-US" dirty="0" smtClean="0"/>
              <a:t>でファイルを扱うための</a:t>
            </a:r>
            <a:r>
              <a:rPr kumimoji="1" lang="en-US" altLang="ja-JP" dirty="0" smtClean="0"/>
              <a:t>HTTP</a:t>
            </a:r>
            <a:r>
              <a:rPr kumimoji="1" lang="ja-JP" altLang="en-US" dirty="0" smtClean="0"/>
              <a:t>インタフェースを提供するキャッシュサーバとして動作する．</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Elton Master</a:t>
            </a:r>
            <a:r>
              <a:rPr kumimoji="1" lang="ja-JP" altLang="en-US" sz="1200" kern="1200" dirty="0" smtClean="0">
                <a:solidFill>
                  <a:schemeClr val="tx1"/>
                </a:solidFill>
                <a:effectLst/>
                <a:latin typeface="+mn-lt"/>
                <a:ea typeface="+mn-ea"/>
                <a:cs typeface="+mn-cs"/>
              </a:rPr>
              <a:t>に対してファイルの作成・更新等のメタデータの送信，ファイル取得の際には </a:t>
            </a:r>
            <a:r>
              <a:rPr kumimoji="1" lang="en-US" altLang="ja-JP" sz="1200" kern="1200" dirty="0" smtClean="0">
                <a:solidFill>
                  <a:schemeClr val="tx1"/>
                </a:solidFill>
                <a:effectLst/>
                <a:latin typeface="+mn-lt"/>
                <a:ea typeface="+mn-ea"/>
                <a:cs typeface="+mn-cs"/>
              </a:rPr>
              <a:t>Master </a:t>
            </a:r>
            <a:r>
              <a:rPr kumimoji="1" lang="ja-JP" altLang="en-US" sz="1200" kern="1200" dirty="0" smtClean="0">
                <a:solidFill>
                  <a:schemeClr val="tx1"/>
                </a:solidFill>
                <a:effectLst/>
                <a:latin typeface="+mn-lt"/>
                <a:ea typeface="+mn-ea"/>
                <a:cs typeface="+mn-cs"/>
              </a:rPr>
              <a:t>へのリクエストの送信やローカルでのファイルキャッシュを行う機能を備えている</a:t>
            </a:r>
            <a:r>
              <a:rPr kumimoji="1" lang="en-US" altLang="ja-JP" sz="1200" kern="1200" dirty="0" smtClean="0">
                <a:solidFill>
                  <a:schemeClr val="tx1"/>
                </a:solidFill>
                <a:effectLst/>
                <a:latin typeface="+mn-lt"/>
                <a:ea typeface="+mn-ea"/>
                <a:cs typeface="+mn-cs"/>
              </a:rPr>
              <a:t>. </a:t>
            </a:r>
            <a:endParaRPr lang="ja-JP"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smtClean="0"/>
              <a:t>Eltonfs</a:t>
            </a:r>
            <a:r>
              <a:rPr kumimoji="1" lang="ja-JP" altLang="en-US" dirty="0" smtClean="0"/>
              <a:t>は</a:t>
            </a:r>
            <a:r>
              <a:rPr kumimoji="1" lang="en-US" altLang="ja-JP" dirty="0" smtClean="0"/>
              <a:t>Elton</a:t>
            </a:r>
            <a:r>
              <a:rPr kumimoji="1" lang="ja-JP" altLang="en-US" dirty="0" smtClean="0"/>
              <a:t>でファイルを扱うためのファイルシステムインタフェースで</a:t>
            </a:r>
            <a:r>
              <a:rPr kumimoji="1" lang="en-US" altLang="ja-JP" dirty="0" smtClean="0"/>
              <a:t>FUSE</a:t>
            </a:r>
            <a:r>
              <a:rPr kumimoji="1" lang="ja-JP" altLang="en-US" dirty="0" smtClean="0"/>
              <a:t>ベースのファイルシステムとして動作する．</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大きな特徴として</a:t>
            </a:r>
            <a:r>
              <a:rPr kumimoji="1" lang="en-US"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ファイルシステムのディレクトリツリーも </a:t>
            </a:r>
            <a:r>
              <a:rPr kumimoji="1" lang="en-US" altLang="ja-JP" sz="1200" kern="1200" dirty="0" smtClean="0">
                <a:solidFill>
                  <a:schemeClr val="tx1"/>
                </a:solidFill>
                <a:effectLst/>
                <a:latin typeface="+mn-lt"/>
                <a:ea typeface="+mn-ea"/>
                <a:cs typeface="+mn-cs"/>
              </a:rPr>
              <a:t>1 </a:t>
            </a:r>
            <a:r>
              <a:rPr kumimoji="1" lang="ja-JP" altLang="en-US" sz="1200" kern="1200" dirty="0" smtClean="0">
                <a:solidFill>
                  <a:schemeClr val="tx1"/>
                </a:solidFill>
                <a:effectLst/>
                <a:latin typeface="+mn-lt"/>
                <a:ea typeface="+mn-ea"/>
                <a:cs typeface="+mn-cs"/>
              </a:rPr>
              <a:t>つのファイルとして </a:t>
            </a:r>
            <a:r>
              <a:rPr kumimoji="1" lang="en-US" altLang="ja-JP" sz="1200" kern="1200" dirty="0" smtClean="0">
                <a:solidFill>
                  <a:schemeClr val="tx1"/>
                </a:solidFill>
                <a:effectLst/>
                <a:latin typeface="+mn-lt"/>
                <a:ea typeface="+mn-ea"/>
                <a:cs typeface="+mn-cs"/>
              </a:rPr>
              <a:t>Elton </a:t>
            </a:r>
            <a:r>
              <a:rPr kumimoji="1" lang="ja-JP" altLang="en-US" sz="1200" kern="1200" dirty="0" smtClean="0">
                <a:solidFill>
                  <a:schemeClr val="tx1"/>
                </a:solidFill>
                <a:effectLst/>
                <a:latin typeface="+mn-lt"/>
                <a:ea typeface="+mn-ea"/>
                <a:cs typeface="+mn-cs"/>
              </a:rPr>
              <a:t>で管理する点である</a:t>
            </a:r>
            <a:r>
              <a:rPr kumimoji="1" lang="en-US"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こうすることでさまざまなディレクトリツリーそのものを共有可能になる</a:t>
            </a:r>
            <a:r>
              <a:rPr kumimoji="1" lang="en-US" altLang="ja-JP"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effectLst/>
                <a:latin typeface="+mn-lt"/>
                <a:ea typeface="+mn-ea"/>
                <a:cs typeface="+mn-cs"/>
              </a:rPr>
              <a:t>Docker Volume Plugin for </a:t>
            </a:r>
            <a:r>
              <a:rPr kumimoji="1" lang="en-US" altLang="ja-JP" sz="1200" kern="1200" dirty="0" err="1" smtClean="0">
                <a:solidFill>
                  <a:schemeClr val="tx1"/>
                </a:solidFill>
                <a:effectLst/>
                <a:latin typeface="+mn-lt"/>
                <a:ea typeface="+mn-ea"/>
                <a:cs typeface="+mn-cs"/>
              </a:rPr>
              <a:t>Eltonfs</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は </a:t>
            </a:r>
            <a:r>
              <a:rPr kumimoji="1" lang="en-US" altLang="ja-JP" sz="1200" kern="1200" dirty="0" err="1" smtClean="0">
                <a:solidFill>
                  <a:schemeClr val="tx1"/>
                </a:solidFill>
                <a:effectLst/>
                <a:latin typeface="+mn-lt"/>
                <a:ea typeface="+mn-ea"/>
                <a:cs typeface="+mn-cs"/>
              </a:rPr>
              <a:t>Eltonfs</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を使って </a:t>
            </a:r>
            <a:r>
              <a:rPr kumimoji="1" lang="en-US" altLang="ja-JP" sz="1200" kern="1200" dirty="0" smtClean="0">
                <a:solidFill>
                  <a:schemeClr val="tx1"/>
                </a:solidFill>
                <a:effectLst/>
                <a:latin typeface="+mn-lt"/>
                <a:ea typeface="+mn-ea"/>
                <a:cs typeface="+mn-cs"/>
              </a:rPr>
              <a:t>Docker </a:t>
            </a:r>
            <a:r>
              <a:rPr kumimoji="1" lang="ja-JP" altLang="en-US" sz="1200" kern="1200" dirty="0" smtClean="0">
                <a:solidFill>
                  <a:schemeClr val="tx1"/>
                </a:solidFill>
                <a:effectLst/>
                <a:latin typeface="+mn-lt"/>
                <a:ea typeface="+mn-ea"/>
                <a:cs typeface="+mn-cs"/>
              </a:rPr>
              <a:t>コンテナ内で利用するファイル群を 共有するためのものである</a:t>
            </a:r>
            <a:r>
              <a:rPr kumimoji="1" lang="en-US" altLang="ja-JP"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effectLst/>
                <a:latin typeface="+mn-lt"/>
                <a:ea typeface="+mn-ea"/>
                <a:cs typeface="+mn-cs"/>
              </a:rPr>
              <a:t>Docker </a:t>
            </a:r>
            <a:r>
              <a:rPr kumimoji="1" lang="ja-JP" altLang="en-US" sz="1200" kern="1200" dirty="0" smtClean="0">
                <a:solidFill>
                  <a:schemeClr val="tx1"/>
                </a:solidFill>
                <a:effectLst/>
                <a:latin typeface="+mn-lt"/>
                <a:ea typeface="+mn-ea"/>
                <a:cs typeface="+mn-cs"/>
              </a:rPr>
              <a:t>で提供されている </a:t>
            </a:r>
            <a:r>
              <a:rPr kumimoji="1" lang="en-US" altLang="ja-JP" sz="1200" kern="1200" dirty="0" smtClean="0">
                <a:solidFill>
                  <a:schemeClr val="tx1"/>
                </a:solidFill>
                <a:effectLst/>
                <a:latin typeface="+mn-lt"/>
                <a:ea typeface="+mn-ea"/>
                <a:cs typeface="+mn-cs"/>
              </a:rPr>
              <a:t>Volume Plugin </a:t>
            </a:r>
            <a:r>
              <a:rPr kumimoji="1" lang="ja-JP" altLang="en-US" sz="1200" kern="1200" dirty="0" smtClean="0">
                <a:solidFill>
                  <a:schemeClr val="tx1"/>
                </a:solidFill>
                <a:effectLst/>
                <a:latin typeface="+mn-lt"/>
                <a:ea typeface="+mn-ea"/>
                <a:cs typeface="+mn-cs"/>
              </a:rPr>
              <a:t>機能を </a:t>
            </a:r>
            <a:r>
              <a:rPr kumimoji="1" lang="en-US" altLang="ja-JP" sz="1200" kern="1200" dirty="0" err="1" smtClean="0">
                <a:solidFill>
                  <a:schemeClr val="tx1"/>
                </a:solidFill>
                <a:effectLst/>
                <a:latin typeface="+mn-lt"/>
                <a:ea typeface="+mn-ea"/>
                <a:cs typeface="+mn-cs"/>
              </a:rPr>
              <a:t>Eltonfs</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用に用意し て利用する</a:t>
            </a:r>
            <a:r>
              <a:rPr kumimoji="1" lang="en-US" altLang="ja-JP" sz="1200" kern="1200" dirty="0" smtClean="0">
                <a:solidFill>
                  <a:schemeClr val="tx1"/>
                </a:solidFill>
                <a:effectLst/>
                <a:latin typeface="+mn-lt"/>
                <a:ea typeface="+mn-ea"/>
                <a:cs typeface="+mn-cs"/>
              </a:rPr>
              <a:t>. </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ja-JP" altLang="en-US" dirty="0" smtClean="0"/>
          </a:p>
        </p:txBody>
      </p:sp>
      <p:sp>
        <p:nvSpPr>
          <p:cNvPr id="4" name="スライド番号プレースホルダー 3"/>
          <p:cNvSpPr>
            <a:spLocks noGrp="1"/>
          </p:cNvSpPr>
          <p:nvPr>
            <p:ph type="sldNum" sz="quarter" idx="10"/>
          </p:nvPr>
        </p:nvSpPr>
        <p:spPr/>
        <p:txBody>
          <a:bodyPr/>
          <a:lstStyle/>
          <a:p>
            <a:fld id="{3837737F-B5DE-47AF-BF9D-130C67482FFE}" type="slidenum">
              <a:rPr kumimoji="1" lang="ja-JP" altLang="en-US" smtClean="0"/>
              <a:pPr/>
              <a:t>12</a:t>
            </a:fld>
            <a:endParaRPr kumimoji="1" lang="ja-JP" altLang="en-US"/>
          </a:p>
        </p:txBody>
      </p:sp>
    </p:spTree>
    <p:extLst>
      <p:ext uri="{BB962C8B-B14F-4D97-AF65-F5344CB8AC3E}">
        <p14:creationId xmlns:p14="http://schemas.microsoft.com/office/powerpoint/2010/main" val="1451042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en-US" altLang="ja-JP" dirty="0" smtClean="0"/>
              <a:t># </a:t>
            </a:r>
            <a:r>
              <a:rPr kumimoji="1" lang="ja-JP" altLang="en-US" dirty="0" smtClean="0"/>
              <a:t>指差し確認</a:t>
            </a:r>
            <a:endParaRPr kumimoji="1" lang="en-US" altLang="ja-JP" dirty="0" smtClean="0"/>
          </a:p>
          <a:p>
            <a:r>
              <a:rPr kumimoji="1" lang="ja-JP" altLang="en-US" dirty="0" smtClean="0"/>
              <a:t>具体的なファイルの共有方法としてはたとえばノード</a:t>
            </a:r>
            <a:r>
              <a:rPr kumimoji="1" lang="en-US" altLang="ja-JP" dirty="0" smtClean="0"/>
              <a:t>A</a:t>
            </a:r>
            <a:r>
              <a:rPr kumimoji="1" lang="ja-JP" altLang="en-US" dirty="0" smtClean="0"/>
              <a:t>でファイル</a:t>
            </a:r>
            <a:r>
              <a:rPr kumimoji="1" lang="en-US" altLang="ja-JP" dirty="0" smtClean="0"/>
              <a:t>A</a:t>
            </a:r>
            <a:r>
              <a:rPr kumimoji="1" lang="ja-JP" altLang="en-US" dirty="0" smtClean="0"/>
              <a:t>のバージョン</a:t>
            </a:r>
            <a:r>
              <a:rPr kumimoji="1" lang="en-US" altLang="ja-JP" dirty="0" smtClean="0"/>
              <a:t>2</a:t>
            </a:r>
            <a:r>
              <a:rPr kumimoji="1" lang="ja-JP" altLang="en-US" dirty="0" smtClean="0"/>
              <a:t>が必要になった際にはまずローカルキャッシュを参照し，この場合ファイルが無いためメタデータサーバを経由してファイルの取得を行います．</a:t>
            </a:r>
          </a:p>
          <a:p>
            <a:r>
              <a:rPr kumimoji="1" lang="ja-JP" altLang="en-US" dirty="0" smtClean="0"/>
              <a:t>ファイル</a:t>
            </a:r>
            <a:r>
              <a:rPr kumimoji="1" lang="en-US" altLang="ja-JP" dirty="0" smtClean="0"/>
              <a:t>A</a:t>
            </a:r>
            <a:r>
              <a:rPr kumimoji="1" lang="ja-JP" altLang="en-US" dirty="0" smtClean="0"/>
              <a:t>のバージョン</a:t>
            </a:r>
            <a:r>
              <a:rPr kumimoji="1" lang="en-US" altLang="ja-JP" dirty="0" smtClean="0"/>
              <a:t>2</a:t>
            </a:r>
            <a:r>
              <a:rPr kumimoji="1" lang="ja-JP" altLang="en-US" dirty="0" smtClean="0"/>
              <a:t>が管理されているのはノード</a:t>
            </a:r>
            <a:r>
              <a:rPr kumimoji="1" lang="en-US" altLang="ja-JP" dirty="0" smtClean="0"/>
              <a:t>C</a:t>
            </a:r>
            <a:r>
              <a:rPr kumimoji="1" lang="ja-JP" altLang="en-US" dirty="0" smtClean="0"/>
              <a:t>なので</a:t>
            </a:r>
            <a:r>
              <a:rPr kumimoji="1" lang="en-US" altLang="ja-JP" dirty="0" smtClean="0"/>
              <a:t>C</a:t>
            </a:r>
            <a:r>
              <a:rPr kumimoji="1" lang="ja-JP" altLang="en-US" dirty="0" smtClean="0"/>
              <a:t>からファイルを取得してローカルキャッシュすることでデータの共有を行います．</a:t>
            </a:r>
            <a:endParaRPr kumimoji="1" lang="en-US" altLang="ja-JP" dirty="0" smtClean="0"/>
          </a:p>
          <a:p>
            <a:r>
              <a:rPr kumimoji="1" lang="ja-JP" altLang="en-US" dirty="0" smtClean="0"/>
              <a:t>同様にノード</a:t>
            </a:r>
            <a:r>
              <a:rPr kumimoji="1" lang="en-US" altLang="ja-JP" dirty="0" smtClean="0"/>
              <a:t>A</a:t>
            </a:r>
            <a:r>
              <a:rPr kumimoji="1" lang="ja-JP" altLang="en-US" dirty="0" smtClean="0"/>
              <a:t>で</a:t>
            </a:r>
            <a:r>
              <a:rPr kumimoji="1" lang="en-US" altLang="ja-JP" dirty="0" smtClean="0"/>
              <a:t>A</a:t>
            </a:r>
            <a:r>
              <a:rPr kumimoji="1" lang="ja-JP" altLang="en-US" dirty="0" smtClean="0"/>
              <a:t>のファイルの更新を行う際はまずメタデータサーバに対して</a:t>
            </a:r>
            <a:r>
              <a:rPr kumimoji="1" lang="en-US" altLang="ja-JP" dirty="0" smtClean="0"/>
              <a:t>A</a:t>
            </a:r>
            <a:r>
              <a:rPr kumimoji="1" lang="ja-JP" altLang="en-US" dirty="0" smtClean="0"/>
              <a:t>の最新バージョンがいくつか問い合わせ、最新バージョンは２なのでひとつインクリメントした３が返り、そのバージョン番号をもとにファイル</a:t>
            </a:r>
            <a:r>
              <a:rPr kumimoji="1" lang="en-US" altLang="ja-JP" dirty="0" smtClean="0"/>
              <a:t>A3</a:t>
            </a:r>
            <a:r>
              <a:rPr kumimoji="1" lang="ja-JP" altLang="en-US" dirty="0" smtClean="0"/>
              <a:t>を作成します。</a:t>
            </a:r>
          </a:p>
          <a:p>
            <a:r>
              <a:rPr kumimoji="1" lang="ja-JP" altLang="en-US" dirty="0" smtClean="0"/>
              <a:t>作成後はメタデータサーバに対して</a:t>
            </a:r>
            <a:r>
              <a:rPr kumimoji="1" lang="en-US" altLang="ja-JP" dirty="0" smtClean="0"/>
              <a:t>A3</a:t>
            </a:r>
            <a:r>
              <a:rPr kumimoji="1" lang="ja-JP" altLang="en-US" dirty="0" smtClean="0"/>
              <a:t>をノード</a:t>
            </a:r>
            <a:r>
              <a:rPr kumimoji="1" lang="en-US" altLang="ja-JP" dirty="0" smtClean="0"/>
              <a:t>A</a:t>
            </a:r>
            <a:r>
              <a:rPr kumimoji="1" lang="ja-JP" altLang="en-US" dirty="0" smtClean="0"/>
              <a:t>で管理していることを伝えることですべての環境で共有可能な状態になります。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3837737F-B5DE-47AF-BF9D-130C67482FFE}" type="slidenum">
              <a:rPr kumimoji="1" lang="ja-JP" altLang="en-US" smtClean="0"/>
              <a:pPr/>
              <a:t>13</a:t>
            </a:fld>
            <a:endParaRPr kumimoji="1" lang="ja-JP" altLang="en-US"/>
          </a:p>
        </p:txBody>
      </p:sp>
    </p:spTree>
    <p:extLst>
      <p:ext uri="{BB962C8B-B14F-4D97-AF65-F5344CB8AC3E}">
        <p14:creationId xmlns:p14="http://schemas.microsoft.com/office/powerpoint/2010/main" val="1417076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それに対して、</a:t>
            </a:r>
            <a:r>
              <a:rPr kumimoji="1" lang="en-US" altLang="ja-JP" dirty="0" smtClean="0"/>
              <a:t>NFS</a:t>
            </a:r>
            <a:r>
              <a:rPr kumimoji="1" lang="ja-JP" altLang="en-US" dirty="0" smtClean="0"/>
              <a:t>によるデータ共有方法では，</a:t>
            </a:r>
            <a:r>
              <a:rPr kumimoji="1" lang="en-US" altLang="ja-JP" dirty="0" smtClean="0"/>
              <a:t>NFS</a:t>
            </a:r>
            <a:r>
              <a:rPr kumimoji="1" lang="ja-JP" altLang="en-US" dirty="0" smtClean="0"/>
              <a:t> </a:t>
            </a:r>
            <a:r>
              <a:rPr kumimoji="1" lang="en-US" altLang="ja-JP" dirty="0" smtClean="0"/>
              <a:t>Client</a:t>
            </a:r>
            <a:r>
              <a:rPr kumimoji="1" lang="ja-JP" altLang="en-US" dirty="0" smtClean="0"/>
              <a:t>からのファイル操作が全てネットワークを通じて</a:t>
            </a:r>
            <a:r>
              <a:rPr kumimoji="1" lang="en-US" altLang="ja-JP" dirty="0" smtClean="0"/>
              <a:t>NFS</a:t>
            </a:r>
            <a:r>
              <a:rPr kumimoji="1" lang="ja-JP" altLang="en-US" dirty="0" smtClean="0"/>
              <a:t> </a:t>
            </a:r>
            <a:r>
              <a:rPr kumimoji="1" lang="en-US" altLang="ja-JP" dirty="0" smtClean="0"/>
              <a:t>Server</a:t>
            </a:r>
            <a:r>
              <a:rPr kumimoji="1" lang="ja-JP" altLang="en-US" dirty="0" smtClean="0"/>
              <a:t>に対して実行される．</a:t>
            </a:r>
          </a:p>
          <a:p>
            <a:r>
              <a:rPr kumimoji="1" lang="en-US" altLang="ja-JP" dirty="0" smtClean="0"/>
              <a:t>NFS Client</a:t>
            </a:r>
            <a:r>
              <a:rPr kumimoji="1" lang="ja-JP" altLang="en-US" dirty="0" smtClean="0"/>
              <a:t>側で一度読み込んだファイルをキャッシュすることが可能だが，他で変更があるたびにキャッシュのエクスパイア命令が送られるなど</a:t>
            </a:r>
            <a:endParaRPr kumimoji="1" lang="en-US" altLang="ja-JP" dirty="0" smtClean="0"/>
          </a:p>
          <a:p>
            <a:r>
              <a:rPr kumimoji="1" lang="ja-JP" altLang="en-US" dirty="0" smtClean="0"/>
              <a:t>疎結合マルチクラスタ間のデータ共有では同期トラフィックが増大し，コストが高くなったり，同期遅延による不整合が起こる可能性があります．</a:t>
            </a:r>
          </a:p>
        </p:txBody>
      </p:sp>
      <p:sp>
        <p:nvSpPr>
          <p:cNvPr id="4" name="スライド番号プレースホルダー 3"/>
          <p:cNvSpPr>
            <a:spLocks noGrp="1"/>
          </p:cNvSpPr>
          <p:nvPr>
            <p:ph type="sldNum" sz="quarter" idx="10"/>
          </p:nvPr>
        </p:nvSpPr>
        <p:spPr/>
        <p:txBody>
          <a:bodyPr/>
          <a:lstStyle/>
          <a:p>
            <a:fld id="{3837737F-B5DE-47AF-BF9D-130C67482FFE}" type="slidenum">
              <a:rPr kumimoji="1" lang="ja-JP" altLang="en-US" smtClean="0"/>
              <a:pPr/>
              <a:t>14</a:t>
            </a:fld>
            <a:endParaRPr kumimoji="1" lang="ja-JP" altLang="en-US"/>
          </a:p>
        </p:txBody>
      </p:sp>
    </p:spTree>
    <p:extLst>
      <p:ext uri="{BB962C8B-B14F-4D97-AF65-F5344CB8AC3E}">
        <p14:creationId xmlns:p14="http://schemas.microsoft.com/office/powerpoint/2010/main" val="213801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疎結合クラスタ間のファイル共有では，メタデータサーバ同士をネットワークで接続することで別のクラスターでもファイル共有が可能になる</a:t>
            </a:r>
          </a:p>
          <a:p>
            <a:r>
              <a:rPr kumimoji="1" lang="ja-JP" altLang="en-US" dirty="0" smtClean="0"/>
              <a:t>クラスタごとにメタデータサーバを置き，メタデータサーバ同士をトンネリングで経路確保することでやりとりを可能にする．</a:t>
            </a:r>
            <a:endParaRPr kumimoji="1" lang="en-US" altLang="ja-JP" dirty="0" smtClean="0"/>
          </a:p>
          <a:p>
            <a:r>
              <a:rPr kumimoji="1" lang="ja-JP" altLang="en-US" dirty="0" smtClean="0"/>
              <a:t>この構成でも先ほど同様メタデータサーバに対して問い合わせをすることでファイルを共有する．</a:t>
            </a:r>
          </a:p>
          <a:p>
            <a:r>
              <a:rPr kumimoji="1" lang="ja-JP" altLang="en-US" dirty="0" smtClean="0"/>
              <a:t>クラスタ</a:t>
            </a:r>
            <a:r>
              <a:rPr kumimoji="1" lang="en-US" altLang="ja-JP" dirty="0" smtClean="0"/>
              <a:t>1</a:t>
            </a:r>
            <a:r>
              <a:rPr kumimoji="1" lang="ja-JP" altLang="en-US" dirty="0" smtClean="0"/>
              <a:t>のメタデータサーバで管理されていないファイルについては自動的にクラスタ</a:t>
            </a:r>
            <a:r>
              <a:rPr kumimoji="1" lang="en-US" altLang="ja-JP" dirty="0" smtClean="0"/>
              <a:t>2</a:t>
            </a:r>
            <a:r>
              <a:rPr kumimoji="1" lang="ja-JP" altLang="en-US" dirty="0" smtClean="0"/>
              <a:t>のメタデータサーバに対して問い合わせをプロキシし，全体を通じてファイル管理を行う．</a:t>
            </a:r>
            <a:endParaRPr kumimoji="1" lang="ja-JP" altLang="en-US" dirty="0"/>
          </a:p>
        </p:txBody>
      </p:sp>
      <p:sp>
        <p:nvSpPr>
          <p:cNvPr id="4" name="スライド番号プレースホルダー 3"/>
          <p:cNvSpPr>
            <a:spLocks noGrp="1"/>
          </p:cNvSpPr>
          <p:nvPr>
            <p:ph type="sldNum" sz="quarter" idx="10"/>
          </p:nvPr>
        </p:nvSpPr>
        <p:spPr/>
        <p:txBody>
          <a:bodyPr/>
          <a:lstStyle/>
          <a:p>
            <a:fld id="{3837737F-B5DE-47AF-BF9D-130C67482FFE}" type="slidenum">
              <a:rPr kumimoji="1" lang="ja-JP" altLang="en-US" smtClean="0"/>
              <a:pPr/>
              <a:t>15</a:t>
            </a:fld>
            <a:endParaRPr kumimoji="1" lang="ja-JP" altLang="en-US"/>
          </a:p>
        </p:txBody>
      </p:sp>
    </p:spTree>
    <p:extLst>
      <p:ext uri="{BB962C8B-B14F-4D97-AF65-F5344CB8AC3E}">
        <p14:creationId xmlns:p14="http://schemas.microsoft.com/office/powerpoint/2010/main" val="1868423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ja-JP" altLang="en-US" dirty="0" smtClean="0"/>
              <a:t>疎結合マルチクラスタ間におけるファイル共有の全体像はこのようになる．</a:t>
            </a:r>
          </a:p>
          <a:p>
            <a:r>
              <a:rPr kumimoji="1" lang="ja-JP" altLang="en-US" dirty="0" smtClean="0"/>
              <a:t>メタデータサーバが各ノードにある永続キャッシュを管理・共有し，メタデータサーバ同士がネットワークでつながることで全体として共有する．</a:t>
            </a:r>
          </a:p>
          <a:p>
            <a:r>
              <a:rPr kumimoji="1" lang="ja-JP" altLang="en-US" dirty="0" smtClean="0"/>
              <a:t>従来</a:t>
            </a:r>
            <a:r>
              <a:rPr kumimoji="1" lang="en-US" altLang="ja-JP" dirty="0" smtClean="0"/>
              <a:t>NFS</a:t>
            </a:r>
            <a:r>
              <a:rPr kumimoji="1" lang="ja-JP" altLang="en-US" dirty="0" smtClean="0"/>
              <a:t>では中央に</a:t>
            </a:r>
            <a:r>
              <a:rPr kumimoji="1" lang="en-US" altLang="ja-JP" dirty="0" smtClean="0"/>
              <a:t>File Server</a:t>
            </a:r>
            <a:r>
              <a:rPr kumimoji="1" lang="ja-JP" altLang="en-US" dirty="0" smtClean="0"/>
              <a:t>を用意し，各ノードすべてが接続できる必要があったが，メタデータサーバさえネットワークでつながれば良くなるため，</a:t>
            </a:r>
          </a:p>
          <a:p>
            <a:r>
              <a:rPr kumimoji="1" lang="ja-JP" altLang="en-US" dirty="0" smtClean="0"/>
              <a:t>疎結合クラスタ間でも，従来よりも分散システムの構成を簡略化することができる．</a:t>
            </a:r>
          </a:p>
        </p:txBody>
      </p:sp>
      <p:sp>
        <p:nvSpPr>
          <p:cNvPr id="4" name="スライド番号プレースホルダー 3"/>
          <p:cNvSpPr>
            <a:spLocks noGrp="1"/>
          </p:cNvSpPr>
          <p:nvPr>
            <p:ph type="sldNum" sz="quarter" idx="10"/>
          </p:nvPr>
        </p:nvSpPr>
        <p:spPr/>
        <p:txBody>
          <a:bodyPr/>
          <a:lstStyle/>
          <a:p>
            <a:fld id="{3837737F-B5DE-47AF-BF9D-130C67482FFE}" type="slidenum">
              <a:rPr kumimoji="1" lang="ja-JP" altLang="en-US" smtClean="0"/>
              <a:pPr/>
              <a:t>16</a:t>
            </a:fld>
            <a:endParaRPr kumimoji="1" lang="ja-JP" altLang="en-US"/>
          </a:p>
        </p:txBody>
      </p:sp>
    </p:spTree>
    <p:extLst>
      <p:ext uri="{BB962C8B-B14F-4D97-AF65-F5344CB8AC3E}">
        <p14:creationId xmlns:p14="http://schemas.microsoft.com/office/powerpoint/2010/main" val="9864782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en-US" altLang="ja-JP" dirty="0" smtClean="0"/>
              <a:t>Elton</a:t>
            </a:r>
            <a:r>
              <a:rPr kumimoji="1" lang="ja-JP" altLang="en-US" dirty="0" smtClean="0"/>
              <a:t>が提供するインタフェースの利用方法として，ファイルシステムによる共有では，ストレージシステムに接続する</a:t>
            </a:r>
            <a:r>
              <a:rPr kumimoji="1" lang="en-US" altLang="ja-JP" dirty="0" err="1" smtClean="0"/>
              <a:t>Eltonfs</a:t>
            </a:r>
            <a:r>
              <a:rPr kumimoji="1" lang="ja-JP" altLang="en-US" dirty="0" smtClean="0"/>
              <a:t>・</a:t>
            </a:r>
            <a:r>
              <a:rPr kumimoji="1" lang="en-US" altLang="ja-JP" dirty="0" smtClean="0"/>
              <a:t>Docker</a:t>
            </a:r>
            <a:r>
              <a:rPr kumimoji="1" lang="ja-JP" altLang="en-US" dirty="0" smtClean="0"/>
              <a:t> </a:t>
            </a:r>
            <a:r>
              <a:rPr kumimoji="1" lang="en-US" altLang="ja-JP" dirty="0" smtClean="0"/>
              <a:t>Volume Plugin for </a:t>
            </a:r>
            <a:r>
              <a:rPr kumimoji="1" lang="en-US" altLang="ja-JP" dirty="0" err="1" smtClean="0"/>
              <a:t>Eltonfs</a:t>
            </a:r>
            <a:r>
              <a:rPr kumimoji="1" lang="ja-JP" altLang="en-US" dirty="0" smtClean="0"/>
              <a:t>で利用する．</a:t>
            </a:r>
          </a:p>
          <a:p>
            <a:r>
              <a:rPr kumimoji="1" lang="en-US" altLang="ja-JP" dirty="0" err="1" smtClean="0"/>
              <a:t>Eltonfs</a:t>
            </a:r>
            <a:r>
              <a:rPr kumimoji="1" lang="ja-JP" altLang="en-US" dirty="0" smtClean="0"/>
              <a:t>は</a:t>
            </a:r>
            <a:r>
              <a:rPr kumimoji="1" lang="en-US" altLang="ja-JP" dirty="0" smtClean="0"/>
              <a:t>Read Only</a:t>
            </a:r>
            <a:r>
              <a:rPr kumimoji="1" lang="ja-JP" altLang="en-US" dirty="0" smtClean="0"/>
              <a:t>レイヤと</a:t>
            </a:r>
            <a:r>
              <a:rPr kumimoji="1" lang="en-US" altLang="ja-JP" dirty="0" smtClean="0"/>
              <a:t>Read Write</a:t>
            </a:r>
            <a:r>
              <a:rPr kumimoji="1" lang="ja-JP" altLang="en-US" dirty="0" smtClean="0"/>
              <a:t>可能なレイヤの</a:t>
            </a:r>
            <a:r>
              <a:rPr kumimoji="1" lang="en-US" altLang="ja-JP" dirty="0" smtClean="0"/>
              <a:t>2</a:t>
            </a:r>
            <a:r>
              <a:rPr kumimoji="1" lang="ja-JP" altLang="en-US" dirty="0" smtClean="0"/>
              <a:t>層からなるレイヤ型ファイルシステムで</a:t>
            </a:r>
            <a:r>
              <a:rPr kumimoji="1" lang="en-US" altLang="ja-JP" dirty="0" smtClean="0"/>
              <a:t>Commit</a:t>
            </a:r>
            <a:r>
              <a:rPr kumimoji="1" lang="ja-JP" altLang="en-US" dirty="0" smtClean="0"/>
              <a:t>した段階でファイルシステム全体の内容を同期する．</a:t>
            </a:r>
          </a:p>
          <a:p>
            <a:r>
              <a:rPr kumimoji="1" lang="ja-JP" altLang="en-US" dirty="0" smtClean="0"/>
              <a:t>変更分は</a:t>
            </a:r>
            <a:r>
              <a:rPr kumimoji="1" lang="en-US" altLang="ja-JP" dirty="0" smtClean="0"/>
              <a:t>Read Write</a:t>
            </a:r>
            <a:r>
              <a:rPr kumimoji="1" lang="ja-JP" altLang="en-US" dirty="0" smtClean="0"/>
              <a:t>可能なレイヤにたまり，ある段階で</a:t>
            </a:r>
            <a:r>
              <a:rPr kumimoji="1" lang="en-US" altLang="ja-JP" dirty="0" smtClean="0"/>
              <a:t>Commit</a:t>
            </a:r>
            <a:r>
              <a:rPr kumimoji="1" lang="ja-JP" altLang="en-US" dirty="0" smtClean="0"/>
              <a:t>することでファイルシステム全体をストレージシステムに対して同期する．</a:t>
            </a:r>
          </a:p>
          <a:p>
            <a:r>
              <a:rPr kumimoji="1" lang="ja-JP" altLang="en-US" dirty="0" smtClean="0"/>
              <a:t>同期されたものに関しては以降</a:t>
            </a:r>
            <a:r>
              <a:rPr kumimoji="1" lang="en-US" altLang="ja-JP" dirty="0" smtClean="0"/>
              <a:t>Read Only</a:t>
            </a:r>
            <a:r>
              <a:rPr kumimoji="1" lang="ja-JP" altLang="en-US" dirty="0" smtClean="0"/>
              <a:t>レイヤがメタデータサーバに対してアクセス・キャッシュを行う仕組みをとる．</a:t>
            </a:r>
          </a:p>
          <a:p>
            <a:r>
              <a:rPr kumimoji="1" lang="ja-JP" altLang="en-US" dirty="0" smtClean="0"/>
              <a:t>こうすることで，まだ</a:t>
            </a:r>
            <a:r>
              <a:rPr kumimoji="1" lang="en-US" altLang="ja-JP" dirty="0" smtClean="0"/>
              <a:t>Commit</a:t>
            </a:r>
            <a:r>
              <a:rPr kumimoji="1" lang="ja-JP" altLang="en-US" dirty="0" smtClean="0"/>
              <a:t>前のデータは</a:t>
            </a:r>
            <a:r>
              <a:rPr kumimoji="1" lang="en-US" altLang="ja-JP" dirty="0" smtClean="0"/>
              <a:t>Read Write</a:t>
            </a:r>
            <a:r>
              <a:rPr kumimoji="1" lang="ja-JP" altLang="en-US" dirty="0" smtClean="0"/>
              <a:t>レイヤに変更差分がたまり，ファイルシステムを</a:t>
            </a:r>
            <a:r>
              <a:rPr kumimoji="1" lang="en-US" altLang="ja-JP" dirty="0" smtClean="0"/>
              <a:t>Commit</a:t>
            </a:r>
            <a:r>
              <a:rPr kumimoji="1" lang="ja-JP" altLang="en-US" dirty="0" smtClean="0"/>
              <a:t>すると以降複数環境で使用可能となる．</a:t>
            </a:r>
            <a:endParaRPr kumimoji="1" lang="ja-JP" altLang="en-US" dirty="0"/>
          </a:p>
        </p:txBody>
      </p:sp>
      <p:sp>
        <p:nvSpPr>
          <p:cNvPr id="4" name="スライド番号プレースホルダー 3"/>
          <p:cNvSpPr>
            <a:spLocks noGrp="1"/>
          </p:cNvSpPr>
          <p:nvPr>
            <p:ph type="sldNum" sz="quarter" idx="10"/>
          </p:nvPr>
        </p:nvSpPr>
        <p:spPr/>
        <p:txBody>
          <a:bodyPr/>
          <a:lstStyle/>
          <a:p>
            <a:fld id="{3837737F-B5DE-47AF-BF9D-130C67482FFE}" type="slidenum">
              <a:rPr kumimoji="1" lang="ja-JP" altLang="en-US" smtClean="0"/>
              <a:pPr/>
              <a:t>17</a:t>
            </a:fld>
            <a:endParaRPr kumimoji="1" lang="ja-JP" altLang="en-US"/>
          </a:p>
        </p:txBody>
      </p:sp>
    </p:spTree>
    <p:extLst>
      <p:ext uri="{BB962C8B-B14F-4D97-AF65-F5344CB8AC3E}">
        <p14:creationId xmlns:p14="http://schemas.microsoft.com/office/powerpoint/2010/main" val="844169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このファイルシステムの利用では，たとえば</a:t>
            </a:r>
            <a:r>
              <a:rPr kumimoji="1" lang="en-US" altLang="ja-JP" sz="1200" kern="1200" dirty="0" smtClean="0">
                <a:solidFill>
                  <a:schemeClr val="tx1"/>
                </a:solidFill>
                <a:effectLst/>
                <a:latin typeface="+mn-lt"/>
                <a:ea typeface="+mn-ea"/>
                <a:cs typeface="+mn-cs"/>
              </a:rPr>
              <a:t>Docker</a:t>
            </a:r>
            <a:r>
              <a:rPr kumimoji="1" lang="ja-JP" altLang="en-US" sz="1200" kern="1200" dirty="0" smtClean="0">
                <a:solidFill>
                  <a:schemeClr val="tx1"/>
                </a:solidFill>
                <a:effectLst/>
                <a:latin typeface="+mn-lt"/>
                <a:ea typeface="+mn-ea"/>
                <a:cs typeface="+mn-cs"/>
              </a:rPr>
              <a:t>で利用した際に，コンテナ本体の情報は変えず</a:t>
            </a:r>
            <a:r>
              <a:rPr kumimoji="1" lang="en-US" altLang="ja-JP" sz="1200" kern="1200" dirty="0" smtClean="0">
                <a:solidFill>
                  <a:schemeClr val="tx1"/>
                </a:solidFill>
                <a:effectLst/>
                <a:latin typeface="+mn-lt"/>
                <a:ea typeface="+mn-ea"/>
                <a:cs typeface="+mn-cs"/>
              </a:rPr>
              <a:t>Elton</a:t>
            </a:r>
            <a:r>
              <a:rPr kumimoji="1" lang="ja-JP" altLang="en-US" sz="1200" kern="1200" dirty="0" smtClean="0">
                <a:solidFill>
                  <a:schemeClr val="tx1"/>
                </a:solidFill>
                <a:effectLst/>
                <a:latin typeface="+mn-lt"/>
                <a:ea typeface="+mn-ea"/>
                <a:cs typeface="+mn-cs"/>
              </a:rPr>
              <a:t>のファイルシステムを外付けし</a:t>
            </a:r>
            <a:r>
              <a:rPr kumimoji="1" lang="en-US"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メタデータサーバを経由してファイルシステム全体を共有できる</a:t>
            </a:r>
            <a:r>
              <a:rPr kumimoji="1" lang="en-US" altLang="ja-JP"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こうすることでノード</a:t>
            </a:r>
            <a:r>
              <a:rPr kumimoji="1" lang="en-US"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クラスタ間をファイルシステムそのものが移動してくる感覚で利用することが可能になる</a:t>
            </a:r>
            <a:r>
              <a:rPr kumimoji="1" lang="en-US" altLang="ja-JP" sz="1200" kern="1200" dirty="0" smtClean="0">
                <a:solidFill>
                  <a:schemeClr val="tx1"/>
                </a:solidFill>
                <a:effectLst/>
                <a:latin typeface="+mn-lt"/>
                <a:ea typeface="+mn-ea"/>
                <a:cs typeface="+mn-cs"/>
              </a:rPr>
              <a:t>. </a:t>
            </a:r>
            <a:endParaRPr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837737F-B5DE-47AF-BF9D-130C67482FFE}" type="slidenum">
              <a:rPr kumimoji="1" lang="ja-JP" altLang="en-US" smtClean="0"/>
              <a:pPr/>
              <a:t>18</a:t>
            </a:fld>
            <a:endParaRPr kumimoji="1" lang="ja-JP" altLang="en-US"/>
          </a:p>
        </p:txBody>
      </p:sp>
    </p:spTree>
    <p:extLst>
      <p:ext uri="{BB962C8B-B14F-4D97-AF65-F5344CB8AC3E}">
        <p14:creationId xmlns:p14="http://schemas.microsoft.com/office/powerpoint/2010/main" val="1498970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同様に</a:t>
            </a:r>
            <a:r>
              <a:rPr kumimoji="1" lang="en-US" altLang="ja-JP" dirty="0" smtClean="0"/>
              <a:t>HTTP</a:t>
            </a:r>
            <a:r>
              <a:rPr kumimoji="1" lang="ja-JP" altLang="en-US" dirty="0" smtClean="0"/>
              <a:t>インタフェースでは，分散ストレージレイヤとして利用することができる．</a:t>
            </a:r>
            <a:endParaRPr kumimoji="1" lang="en-US" altLang="ja-JP" dirty="0" smtClean="0"/>
          </a:p>
          <a:p>
            <a:r>
              <a:rPr kumimoji="1" lang="en-US" altLang="ja-JP" dirty="0" smtClean="0"/>
              <a:t>Elton</a:t>
            </a:r>
            <a:r>
              <a:rPr kumimoji="1" lang="ja-JP" altLang="en-US" dirty="0" smtClean="0"/>
              <a:t> </a:t>
            </a:r>
            <a:r>
              <a:rPr kumimoji="1" lang="en-US" altLang="ja-JP" dirty="0" smtClean="0"/>
              <a:t>Slave</a:t>
            </a:r>
            <a:r>
              <a:rPr kumimoji="1" lang="ja-JP" altLang="en-US" dirty="0" smtClean="0"/>
              <a:t>を各ノードまたは各クラスタのローカルで動作させ，コンテンツデリバリネットワークを構築することができる．</a:t>
            </a:r>
            <a:endParaRPr kumimoji="1" lang="en-US" altLang="ja-JP" dirty="0" smtClean="0"/>
          </a:p>
          <a:p>
            <a:r>
              <a:rPr kumimoji="1" lang="ja-JP" altLang="en-US" dirty="0" smtClean="0"/>
              <a:t>アプリケーションは</a:t>
            </a:r>
            <a:r>
              <a:rPr kumimoji="1" lang="en-US" altLang="ja-JP" dirty="0" smtClean="0"/>
              <a:t>Elton Slave</a:t>
            </a:r>
            <a:r>
              <a:rPr kumimoji="1" lang="ja-JP" altLang="en-US" dirty="0" smtClean="0"/>
              <a:t>から</a:t>
            </a:r>
            <a:r>
              <a:rPr kumimoji="1" lang="en-US" altLang="ja-JP" dirty="0" smtClean="0"/>
              <a:t>HTTP</a:t>
            </a:r>
            <a:r>
              <a:rPr kumimoji="1" lang="ja-JP" altLang="en-US" dirty="0" smtClean="0"/>
              <a:t>経由でコンテンツ等の習得が可能になる．</a:t>
            </a:r>
            <a:endParaRPr kumimoji="1" lang="en-US" altLang="ja-JP" dirty="0" smtClean="0"/>
          </a:p>
          <a:p>
            <a:r>
              <a:rPr kumimoji="1" lang="ja-JP" altLang="en-US" dirty="0" smtClean="0"/>
              <a:t>また，</a:t>
            </a:r>
            <a:r>
              <a:rPr kumimoji="1" lang="en-US" altLang="ja-JP" dirty="0" smtClean="0"/>
              <a:t>Elton Slave</a:t>
            </a:r>
            <a:r>
              <a:rPr kumimoji="1" lang="ja-JP" altLang="en-US" dirty="0" smtClean="0"/>
              <a:t>は頻繁に利用するファイルはローカルキャッシュされる続けるため各ノード・各クラスタに最適なキャッシュが行われた</a:t>
            </a:r>
            <a:r>
              <a:rPr kumimoji="1" lang="en-US" altLang="ja-JP" dirty="0" smtClean="0"/>
              <a:t>CDN</a:t>
            </a:r>
            <a:r>
              <a:rPr kumimoji="1" lang="ja-JP" altLang="en-US" dirty="0" smtClean="0"/>
              <a:t>機構を作ることができる．</a:t>
            </a:r>
            <a:endParaRPr kumimoji="1" lang="ja-JP" altLang="en-US" dirty="0"/>
          </a:p>
        </p:txBody>
      </p:sp>
      <p:sp>
        <p:nvSpPr>
          <p:cNvPr id="4" name="スライド番号プレースホルダー 3"/>
          <p:cNvSpPr>
            <a:spLocks noGrp="1"/>
          </p:cNvSpPr>
          <p:nvPr>
            <p:ph type="sldNum" sz="quarter" idx="10"/>
          </p:nvPr>
        </p:nvSpPr>
        <p:spPr/>
        <p:txBody>
          <a:bodyPr/>
          <a:lstStyle/>
          <a:p>
            <a:fld id="{3837737F-B5DE-47AF-BF9D-130C67482FFE}" type="slidenum">
              <a:rPr kumimoji="1" lang="ja-JP" altLang="en-US" smtClean="0"/>
              <a:pPr/>
              <a:t>19</a:t>
            </a:fld>
            <a:endParaRPr kumimoji="1" lang="ja-JP" altLang="en-US"/>
          </a:p>
        </p:txBody>
      </p:sp>
    </p:spTree>
    <p:extLst>
      <p:ext uri="{BB962C8B-B14F-4D97-AF65-F5344CB8AC3E}">
        <p14:creationId xmlns:p14="http://schemas.microsoft.com/office/powerpoint/2010/main" val="603047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近年，クラウドコンピューティングが普及し，様々な企業・団体が開発・導入を行っている．</a:t>
            </a:r>
          </a:p>
          <a:p>
            <a:r>
              <a:rPr lang="ja-JP" altLang="en-US" dirty="0" smtClean="0"/>
              <a:t>それにともないクラウド基盤技術が急速に発展しており，</a:t>
            </a:r>
          </a:p>
          <a:p>
            <a:r>
              <a:rPr lang="ja-JP" altLang="en-US" dirty="0" smtClean="0"/>
              <a:t>たとえば</a:t>
            </a:r>
            <a:r>
              <a:rPr lang="en-US" altLang="ja-JP" dirty="0" err="1" smtClean="0"/>
              <a:t>Docker</a:t>
            </a:r>
            <a:r>
              <a:rPr lang="ja-JP" altLang="en-US" dirty="0" smtClean="0"/>
              <a:t>に代表されるコンテナ型仮想化技術が出現し，多くのクラウドサービスが導入をしていたり，</a:t>
            </a:r>
          </a:p>
          <a:p>
            <a:r>
              <a:rPr lang="en-US" altLang="ja-JP" dirty="0" smtClean="0"/>
              <a:t>Linux</a:t>
            </a:r>
            <a:r>
              <a:rPr lang="en-US" altLang="ja-JP" baseline="0" dirty="0" smtClean="0"/>
              <a:t> Foundation</a:t>
            </a:r>
            <a:r>
              <a:rPr lang="ja-JP" altLang="en-US" baseline="0" dirty="0" smtClean="0"/>
              <a:t>，</a:t>
            </a:r>
            <a:r>
              <a:rPr lang="en-US" altLang="ja-JP" baseline="0" dirty="0" smtClean="0"/>
              <a:t>Google</a:t>
            </a:r>
            <a:r>
              <a:rPr lang="ja-JP" altLang="en-US" baseline="0" dirty="0" smtClean="0"/>
              <a:t>，インテル，</a:t>
            </a:r>
            <a:r>
              <a:rPr lang="en-US" altLang="ja-JP" baseline="0" dirty="0" err="1" smtClean="0"/>
              <a:t>Docker</a:t>
            </a:r>
            <a:r>
              <a:rPr lang="ja-JP" altLang="en-US" baseline="0" dirty="0" smtClean="0"/>
              <a:t>などメジャーな</a:t>
            </a:r>
            <a:r>
              <a:rPr lang="en-US" altLang="ja-JP" baseline="0" dirty="0" smtClean="0"/>
              <a:t>IT</a:t>
            </a:r>
            <a:r>
              <a:rPr lang="ja-JP" altLang="en-US" baseline="0" dirty="0" smtClean="0"/>
              <a:t>企業等で構成される</a:t>
            </a:r>
            <a:r>
              <a:rPr lang="en-US" altLang="ja-JP" dirty="0" smtClean="0"/>
              <a:t>Cloud Native</a:t>
            </a:r>
            <a:r>
              <a:rPr lang="ja-JP" altLang="en-US" dirty="0" smtClean="0"/>
              <a:t> </a:t>
            </a:r>
            <a:r>
              <a:rPr lang="en-US" altLang="ja-JP" dirty="0" smtClean="0"/>
              <a:t>Computing Foundation</a:t>
            </a:r>
            <a:r>
              <a:rPr lang="ja-JP" altLang="en-US" dirty="0" smtClean="0"/>
              <a:t>が昨年</a:t>
            </a:r>
            <a:r>
              <a:rPr lang="en-US" altLang="ja-JP" dirty="0" smtClean="0"/>
              <a:t>7</a:t>
            </a:r>
            <a:r>
              <a:rPr lang="ja-JP" altLang="en-US" dirty="0" smtClean="0"/>
              <a:t>月発足し，コンテナ管理フレームワーク</a:t>
            </a:r>
            <a:r>
              <a:rPr lang="en-US" altLang="ja-JP" dirty="0" smtClean="0"/>
              <a:t>Kubernetes</a:t>
            </a:r>
            <a:r>
              <a:rPr lang="ja-JP" altLang="en-US" dirty="0" smtClean="0"/>
              <a:t>等コンテナ運用に関わるソフトウェアの開発を委譲されている．</a:t>
            </a:r>
          </a:p>
        </p:txBody>
      </p:sp>
      <p:sp>
        <p:nvSpPr>
          <p:cNvPr id="4" name="スライド番号プレースホルダー 3"/>
          <p:cNvSpPr>
            <a:spLocks noGrp="1"/>
          </p:cNvSpPr>
          <p:nvPr>
            <p:ph type="sldNum" sz="quarter" idx="10"/>
          </p:nvPr>
        </p:nvSpPr>
        <p:spPr/>
        <p:txBody>
          <a:bodyPr/>
          <a:lstStyle/>
          <a:p>
            <a:fld id="{3837737F-B5DE-47AF-BF9D-130C67482FFE}" type="slidenum">
              <a:rPr kumimoji="1" lang="ja-JP" altLang="en-US" smtClean="0"/>
              <a:pPr/>
              <a:t>2</a:t>
            </a:fld>
            <a:endParaRPr kumimoji="1" lang="ja-JP" altLang="en-US"/>
          </a:p>
        </p:txBody>
      </p:sp>
    </p:spTree>
    <p:extLst>
      <p:ext uri="{BB962C8B-B14F-4D97-AF65-F5344CB8AC3E}">
        <p14:creationId xmlns:p14="http://schemas.microsoft.com/office/powerpoint/2010/main" val="7580290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ja-JP" altLang="en-US" dirty="0" smtClean="0"/>
              <a:t>ストレージシステムの特徴としてファイルの更新による影響を局所化できるということが挙げられる．</a:t>
            </a:r>
          </a:p>
          <a:p>
            <a:r>
              <a:rPr kumimoji="1" lang="ja-JP" altLang="en-US" dirty="0" smtClean="0"/>
              <a:t>バージョンがついたタイミングで分散可能となり，</a:t>
            </a:r>
            <a:r>
              <a:rPr kumimoji="1" lang="en-US" altLang="ja-JP" dirty="0" smtClean="0"/>
              <a:t>SSD</a:t>
            </a:r>
            <a:r>
              <a:rPr kumimoji="1" lang="ja-JP" altLang="en-US" dirty="0" smtClean="0"/>
              <a:t>等の高速ストレージでキャッシュ可能となるため，ネットワークトラフィックが抑制できたり，</a:t>
            </a:r>
            <a:r>
              <a:rPr kumimoji="1" lang="en-US" altLang="ja-JP" dirty="0" smtClean="0"/>
              <a:t>I/O</a:t>
            </a:r>
            <a:r>
              <a:rPr kumimoji="1" lang="ja-JP" altLang="en-US" dirty="0" smtClean="0"/>
              <a:t>の高速化を図ることが出来る．</a:t>
            </a:r>
          </a:p>
          <a:p>
            <a:r>
              <a:rPr kumimoji="1" lang="ja-JP" altLang="en-US" dirty="0" smtClean="0"/>
              <a:t>また，</a:t>
            </a:r>
            <a:r>
              <a:rPr kumimoji="1" lang="en-US" altLang="ja-JP" dirty="0" smtClean="0"/>
              <a:t>Immutable</a:t>
            </a:r>
            <a:r>
              <a:rPr kumimoji="1" lang="ja-JP" altLang="en-US" dirty="0" smtClean="0"/>
              <a:t>なのでキャッシュ間でデータコピーが可能になるため，バックアップ</a:t>
            </a:r>
            <a:r>
              <a:rPr kumimoji="1" lang="en-US" altLang="ja-JP" dirty="0" smtClean="0"/>
              <a:t>/</a:t>
            </a:r>
            <a:r>
              <a:rPr kumimoji="1" lang="ja-JP" altLang="en-US" dirty="0" smtClean="0"/>
              <a:t>リストアが容易になる</a:t>
            </a:r>
          </a:p>
          <a:p>
            <a:endParaRPr kumimoji="1" lang="ja-JP" altLang="en-US" dirty="0" smtClean="0"/>
          </a:p>
          <a:p>
            <a:r>
              <a:rPr kumimoji="1" lang="ja-JP" altLang="en-US" dirty="0" smtClean="0"/>
              <a:t>こうすることで分散システム全体の構成を簡略化することが出来る．</a:t>
            </a:r>
            <a:endParaRPr kumimoji="1" lang="ja-JP" altLang="en-US" dirty="0"/>
          </a:p>
        </p:txBody>
      </p:sp>
      <p:sp>
        <p:nvSpPr>
          <p:cNvPr id="4" name="スライド番号プレースホルダー 3"/>
          <p:cNvSpPr>
            <a:spLocks noGrp="1"/>
          </p:cNvSpPr>
          <p:nvPr>
            <p:ph type="sldNum" sz="quarter" idx="10"/>
          </p:nvPr>
        </p:nvSpPr>
        <p:spPr/>
        <p:txBody>
          <a:bodyPr/>
          <a:lstStyle/>
          <a:p>
            <a:fld id="{3837737F-B5DE-47AF-BF9D-130C67482FFE}" type="slidenum">
              <a:rPr kumimoji="1" lang="ja-JP" altLang="en-US" smtClean="0"/>
              <a:pPr/>
              <a:t>20</a:t>
            </a:fld>
            <a:endParaRPr kumimoji="1" lang="ja-JP" altLang="en-US"/>
          </a:p>
        </p:txBody>
      </p:sp>
    </p:spTree>
    <p:extLst>
      <p:ext uri="{BB962C8B-B14F-4D97-AF65-F5344CB8AC3E}">
        <p14:creationId xmlns:p14="http://schemas.microsoft.com/office/powerpoint/2010/main" val="1959585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現在実装は全て</a:t>
            </a:r>
            <a:r>
              <a:rPr kumimoji="1" lang="en-US" altLang="ja-JP" dirty="0" smtClean="0"/>
              <a:t>Go</a:t>
            </a:r>
            <a:r>
              <a:rPr kumimoji="1" lang="ja-JP" altLang="en-US" dirty="0" smtClean="0"/>
              <a:t>言語で実装した．</a:t>
            </a:r>
          </a:p>
          <a:p>
            <a:r>
              <a:rPr kumimoji="1" lang="ja-JP" altLang="en-US" dirty="0" smtClean="0"/>
              <a:t>内部通信には</a:t>
            </a:r>
            <a:r>
              <a:rPr kumimoji="1" lang="en-US" altLang="ja-JP" dirty="0" err="1" smtClean="0"/>
              <a:t>gRPC</a:t>
            </a:r>
            <a:r>
              <a:rPr kumimoji="1" lang="ja-JP" altLang="en-US" dirty="0" smtClean="0"/>
              <a:t>，通信データのシリアライズフォーマットには</a:t>
            </a:r>
            <a:r>
              <a:rPr kumimoji="1" lang="en-US" altLang="ja-JP" dirty="0" smtClean="0"/>
              <a:t>Protocol Buffers</a:t>
            </a:r>
            <a:r>
              <a:rPr kumimoji="1" lang="ja-JP" altLang="en-US" dirty="0" smtClean="0"/>
              <a:t>を使用している．</a:t>
            </a:r>
          </a:p>
          <a:p>
            <a:r>
              <a:rPr kumimoji="1" lang="en-US" altLang="ja-JP" dirty="0" err="1" smtClean="0"/>
              <a:t>gRPC</a:t>
            </a:r>
            <a:r>
              <a:rPr kumimoji="1" lang="ja-JP" altLang="en-US" dirty="0" smtClean="0"/>
              <a:t>は</a:t>
            </a:r>
            <a:r>
              <a:rPr kumimoji="1" lang="en-US" altLang="ja-JP" dirty="0" smtClean="0"/>
              <a:t>Google</a:t>
            </a:r>
            <a:r>
              <a:rPr kumimoji="1" lang="ja-JP" altLang="en-US" dirty="0" smtClean="0"/>
              <a:t>が開発している</a:t>
            </a:r>
            <a:r>
              <a:rPr kumimoji="1" lang="en-US" altLang="ja-JP" dirty="0" smtClean="0"/>
              <a:t>RPC</a:t>
            </a:r>
            <a:r>
              <a:rPr kumimoji="1" lang="ja-JP" altLang="en-US" dirty="0" smtClean="0"/>
              <a:t>ライブラリとフレームワークで通信層は</a:t>
            </a:r>
            <a:r>
              <a:rPr kumimoji="1" lang="en-US" altLang="ja-JP" dirty="0" smtClean="0"/>
              <a:t>HTTP/2</a:t>
            </a:r>
            <a:r>
              <a:rPr kumimoji="1" lang="ja-JP" altLang="en-US" dirty="0" smtClean="0"/>
              <a:t>を使用している．</a:t>
            </a:r>
          </a:p>
          <a:p>
            <a:r>
              <a:rPr kumimoji="1" lang="en-US" altLang="ja-JP" dirty="0" smtClean="0"/>
              <a:t>Protocol Buffers</a:t>
            </a:r>
            <a:r>
              <a:rPr kumimoji="1" lang="ja-JP" altLang="en-US" dirty="0" smtClean="0"/>
              <a:t>は</a:t>
            </a:r>
            <a:r>
              <a:rPr kumimoji="1" lang="en-US" altLang="ja-JP" dirty="0" smtClean="0"/>
              <a:t>Google</a:t>
            </a:r>
            <a:r>
              <a:rPr kumimoji="1" lang="ja-JP" altLang="en-US" dirty="0" smtClean="0"/>
              <a:t>が開発しているシリアライズフォーマットで</a:t>
            </a:r>
            <a:r>
              <a:rPr kumimoji="1" lang="en-US" altLang="ja-JP" dirty="0" err="1" smtClean="0"/>
              <a:t>gRPC</a:t>
            </a:r>
            <a:r>
              <a:rPr kumimoji="1" lang="ja-JP" altLang="en-US" dirty="0" smtClean="0"/>
              <a:t>のデータ層のデフォルトとなっている．</a:t>
            </a:r>
            <a:endParaRPr kumimoji="1" lang="ja-JP" altLang="en-US" dirty="0"/>
          </a:p>
        </p:txBody>
      </p:sp>
      <p:sp>
        <p:nvSpPr>
          <p:cNvPr id="4" name="スライド番号プレースホルダー 3"/>
          <p:cNvSpPr>
            <a:spLocks noGrp="1"/>
          </p:cNvSpPr>
          <p:nvPr>
            <p:ph type="sldNum" sz="quarter" idx="10"/>
          </p:nvPr>
        </p:nvSpPr>
        <p:spPr/>
        <p:txBody>
          <a:bodyPr/>
          <a:lstStyle/>
          <a:p>
            <a:fld id="{3837737F-B5DE-47AF-BF9D-130C67482FFE}" type="slidenum">
              <a:rPr kumimoji="1" lang="ja-JP" altLang="en-US" smtClean="0"/>
              <a:pPr/>
              <a:t>21</a:t>
            </a:fld>
            <a:endParaRPr kumimoji="1" lang="ja-JP" altLang="en-US"/>
          </a:p>
        </p:txBody>
      </p:sp>
    </p:spTree>
    <p:extLst>
      <p:ext uri="{BB962C8B-B14F-4D97-AF65-F5344CB8AC3E}">
        <p14:creationId xmlns:p14="http://schemas.microsoft.com/office/powerpoint/2010/main" val="18768555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Elton</a:t>
            </a:r>
            <a:r>
              <a:rPr kumimoji="1" lang="ja-JP" altLang="en-US" dirty="0" smtClean="0"/>
              <a:t>の評価を行うため，ファイルシステム性能検証・ネットワークトラフィック性能検証の</a:t>
            </a:r>
            <a:r>
              <a:rPr kumimoji="1" lang="en-US" altLang="ja-JP" dirty="0" smtClean="0"/>
              <a:t>2</a:t>
            </a:r>
            <a:r>
              <a:rPr kumimoji="1" lang="ja-JP" altLang="en-US" dirty="0" smtClean="0"/>
              <a:t>項目で評価を行った．</a:t>
            </a:r>
            <a:endParaRPr kumimoji="1" lang="en-US" altLang="ja-JP" dirty="0" smtClean="0"/>
          </a:p>
          <a:p>
            <a:r>
              <a:rPr kumimoji="1" lang="ja-JP" altLang="en-US" dirty="0" smtClean="0"/>
              <a:t>ファイルシステム性能検証ではファイルシステムとしての</a:t>
            </a:r>
            <a:r>
              <a:rPr kumimoji="1" lang="en-US" altLang="ja-JP" dirty="0" smtClean="0"/>
              <a:t>I/O</a:t>
            </a:r>
            <a:r>
              <a:rPr kumimoji="1" lang="ja-JP" altLang="en-US" dirty="0" smtClean="0"/>
              <a:t>性能測定し，</a:t>
            </a:r>
            <a:r>
              <a:rPr kumimoji="1" lang="en-US" altLang="ja-JP" dirty="0" smtClean="0"/>
              <a:t>XFS</a:t>
            </a:r>
            <a:r>
              <a:rPr kumimoji="1" lang="ja-JP" altLang="en-US" dirty="0" smtClean="0"/>
              <a:t>，</a:t>
            </a:r>
            <a:r>
              <a:rPr kumimoji="1" lang="en-US" altLang="ja-JP" dirty="0" err="1" smtClean="0"/>
              <a:t>Eltonfs</a:t>
            </a:r>
            <a:r>
              <a:rPr kumimoji="1" lang="ja-JP" altLang="en-US" dirty="0" smtClean="0"/>
              <a:t>，</a:t>
            </a:r>
            <a:r>
              <a:rPr kumimoji="1" lang="en-US" altLang="ja-JP" dirty="0" smtClean="0"/>
              <a:t>NFS</a:t>
            </a:r>
            <a:r>
              <a:rPr kumimoji="1" lang="ja-JP" altLang="en-US" dirty="0" smtClean="0"/>
              <a:t>の比較を行った．</a:t>
            </a:r>
            <a:endParaRPr kumimoji="1" lang="en-US" altLang="ja-JP" dirty="0" smtClean="0"/>
          </a:p>
          <a:p>
            <a:endParaRPr kumimoji="1" lang="en-US" altLang="ja-JP" dirty="0" smtClean="0"/>
          </a:p>
          <a:p>
            <a:r>
              <a:rPr kumimoji="1" lang="ja-JP" altLang="en-US" dirty="0" smtClean="0"/>
              <a:t>同様にネットワークトラフィック性能検証では，プライベートクラウド環境と</a:t>
            </a:r>
            <a:r>
              <a:rPr kumimoji="1" lang="en-US" altLang="ja-JP" dirty="0" smtClean="0"/>
              <a:t>AWS</a:t>
            </a:r>
            <a:r>
              <a:rPr kumimoji="1" lang="ja-JP" altLang="en-US" dirty="0" smtClean="0"/>
              <a:t>を連携し，ファイル同期におけるネットワークトラフィックを測定し，</a:t>
            </a:r>
            <a:r>
              <a:rPr kumimoji="1" lang="en-US" altLang="ja-JP" dirty="0" err="1" smtClean="0"/>
              <a:t>Eltonfs</a:t>
            </a:r>
            <a:r>
              <a:rPr kumimoji="1" lang="ja-JP" altLang="en-US" dirty="0" smtClean="0"/>
              <a:t>と</a:t>
            </a:r>
            <a:r>
              <a:rPr kumimoji="1" lang="en-US" altLang="ja-JP" dirty="0" smtClean="0"/>
              <a:t>NFS</a:t>
            </a:r>
            <a:r>
              <a:rPr kumimoji="1" lang="ja-JP" altLang="en-US" dirty="0" smtClean="0"/>
              <a:t>を比較して評価を行った．</a:t>
            </a:r>
            <a:endParaRPr kumimoji="1" lang="en-US" altLang="ja-JP" dirty="0" smtClean="0"/>
          </a:p>
          <a:p>
            <a:r>
              <a:rPr kumimoji="1" lang="ja-JP" altLang="en-US" dirty="0" smtClean="0"/>
              <a:t>測定のシナリオとしては，プライベートクラウド上の </a:t>
            </a:r>
            <a:r>
              <a:rPr kumimoji="1" lang="en-US" altLang="ja-JP" dirty="0" err="1" smtClean="0"/>
              <a:t>Eltonfs</a:t>
            </a:r>
            <a:r>
              <a:rPr kumimoji="1" lang="ja-JP" altLang="en-US" dirty="0" smtClean="0"/>
              <a:t>・</a:t>
            </a:r>
            <a:r>
              <a:rPr kumimoji="1" lang="en-US" altLang="ja-JP" dirty="0" smtClean="0"/>
              <a:t>NFS Client </a:t>
            </a:r>
            <a:r>
              <a:rPr kumimoji="1" lang="ja-JP" altLang="en-US" dirty="0" smtClean="0"/>
              <a:t>用途サーバの対象ディレ クトリにファイルを書き込み，</a:t>
            </a:r>
          </a:p>
          <a:p>
            <a:r>
              <a:rPr kumimoji="1" lang="ja-JP" altLang="en-US" dirty="0" smtClean="0"/>
              <a:t>パブリッククラウド上の </a:t>
            </a:r>
            <a:r>
              <a:rPr kumimoji="1" lang="en-US" altLang="ja-JP" dirty="0" err="1" smtClean="0"/>
              <a:t>Eltonfs</a:t>
            </a:r>
            <a:r>
              <a:rPr kumimoji="1" lang="ja-JP" altLang="en-US" dirty="0" smtClean="0"/>
              <a:t>・</a:t>
            </a:r>
            <a:r>
              <a:rPr kumimoji="1" lang="en-US" altLang="ja-JP" dirty="0" smtClean="0"/>
              <a:t>NFS Client </a:t>
            </a:r>
            <a:r>
              <a:rPr kumimoji="1" lang="ja-JP" altLang="en-US" dirty="0" smtClean="0"/>
              <a:t>用途サーバの対象ディレク トリに共有されたファイルを読み込む </a:t>
            </a:r>
          </a:p>
          <a:p>
            <a:r>
              <a:rPr kumimoji="1" lang="ja-JP" altLang="en-US" dirty="0" smtClean="0"/>
              <a:t>読み込みを</a:t>
            </a:r>
            <a:r>
              <a:rPr kumimoji="1" lang="en-US" altLang="ja-JP" dirty="0" smtClean="0"/>
              <a:t>5</a:t>
            </a:r>
            <a:r>
              <a:rPr kumimoji="1" lang="ja-JP" altLang="en-US" dirty="0" smtClean="0"/>
              <a:t>分間隔で</a:t>
            </a:r>
            <a:r>
              <a:rPr kumimoji="1" lang="en-US" altLang="ja-JP" dirty="0" smtClean="0"/>
              <a:t>3</a:t>
            </a:r>
            <a:r>
              <a:rPr kumimoji="1" lang="ja-JP" altLang="en-US" dirty="0" smtClean="0"/>
              <a:t>回繰り返すというシナリオで行った．</a:t>
            </a:r>
          </a:p>
          <a:p>
            <a:endParaRPr kumimoji="1" lang="en-US" altLang="ja-JP" dirty="0" smtClean="0"/>
          </a:p>
          <a:p>
            <a:r>
              <a:rPr kumimoji="1" lang="ja-JP" altLang="en-US" dirty="0" smtClean="0"/>
              <a:t>ここから時間をかけて丁寧に</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3837737F-B5DE-47AF-BF9D-130C67482FFE}" type="slidenum">
              <a:rPr kumimoji="1" lang="ja-JP" altLang="en-US" smtClean="0"/>
              <a:pPr/>
              <a:t>22</a:t>
            </a:fld>
            <a:endParaRPr kumimoji="1" lang="ja-JP" altLang="en-US"/>
          </a:p>
        </p:txBody>
      </p:sp>
    </p:spTree>
    <p:extLst>
      <p:ext uri="{BB962C8B-B14F-4D97-AF65-F5344CB8AC3E}">
        <p14:creationId xmlns:p14="http://schemas.microsoft.com/office/powerpoint/2010/main" val="6952840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評価に用いる環境としてプライベートクラウド環境には</a:t>
            </a:r>
            <a:r>
              <a:rPr kumimoji="1" lang="en-US" altLang="ja-JP" dirty="0" smtClean="0"/>
              <a:t>Elton Master</a:t>
            </a:r>
            <a:r>
              <a:rPr kumimoji="1" lang="ja-JP" altLang="en-US" dirty="0" smtClean="0"/>
              <a:t>・</a:t>
            </a:r>
            <a:r>
              <a:rPr kumimoji="1" lang="en-US" altLang="ja-JP" dirty="0" smtClean="0"/>
              <a:t>NFS Server</a:t>
            </a:r>
            <a:r>
              <a:rPr kumimoji="1" lang="ja-JP" altLang="en-US" dirty="0" smtClean="0"/>
              <a:t>用途のサーバと</a:t>
            </a:r>
            <a:r>
              <a:rPr kumimoji="1" lang="en-US" altLang="ja-JP" dirty="0" err="1" smtClean="0"/>
              <a:t>Eltonfs</a:t>
            </a:r>
            <a:r>
              <a:rPr kumimoji="1" lang="ja-JP" altLang="en-US" dirty="0" smtClean="0"/>
              <a:t>・</a:t>
            </a:r>
            <a:r>
              <a:rPr kumimoji="1" lang="en-US" altLang="ja-JP" dirty="0" smtClean="0"/>
              <a:t>NFS Client</a:t>
            </a:r>
            <a:r>
              <a:rPr kumimoji="1" lang="ja-JP" altLang="en-US" dirty="0" smtClean="0"/>
              <a:t>用途のサーバをそれぞれ</a:t>
            </a:r>
            <a:r>
              <a:rPr kumimoji="1" lang="en-US" altLang="ja-JP" dirty="0" smtClean="0"/>
              <a:t>4</a:t>
            </a:r>
            <a:r>
              <a:rPr kumimoji="1" lang="ja-JP" altLang="en-US" dirty="0" smtClean="0"/>
              <a:t>コア </a:t>
            </a:r>
            <a:r>
              <a:rPr kumimoji="1" lang="en-US" altLang="ja-JP" dirty="0" smtClean="0"/>
              <a:t>4GB</a:t>
            </a:r>
            <a:r>
              <a:rPr kumimoji="1" lang="ja-JP" altLang="en-US" dirty="0" smtClean="0"/>
              <a:t>メモリの</a:t>
            </a:r>
            <a:r>
              <a:rPr kumimoji="1" lang="en-US" altLang="ja-JP" dirty="0" smtClean="0"/>
              <a:t>VM</a:t>
            </a:r>
            <a:r>
              <a:rPr kumimoji="1" lang="ja-JP" altLang="en-US" dirty="0" smtClean="0"/>
              <a:t>として用意した．</a:t>
            </a:r>
            <a:endParaRPr kumimoji="1" lang="en-US" altLang="ja-JP" dirty="0" smtClean="0"/>
          </a:p>
          <a:p>
            <a:r>
              <a:rPr kumimoji="1" lang="ja-JP" altLang="en-US" dirty="0" smtClean="0"/>
              <a:t>同様にパブリッククラウド環境には</a:t>
            </a:r>
            <a:r>
              <a:rPr kumimoji="1" lang="en-US" altLang="ja-JP" dirty="0" err="1" smtClean="0"/>
              <a:t>Eltonfs</a:t>
            </a:r>
            <a:r>
              <a:rPr kumimoji="1" lang="ja-JP" altLang="en-US" dirty="0" smtClean="0"/>
              <a:t>・</a:t>
            </a:r>
            <a:r>
              <a:rPr kumimoji="1" lang="en-US" altLang="ja-JP" dirty="0" smtClean="0"/>
              <a:t>NFS</a:t>
            </a:r>
            <a:r>
              <a:rPr kumimoji="1" lang="ja-JP" altLang="en-US" dirty="0" smtClean="0"/>
              <a:t> </a:t>
            </a:r>
            <a:r>
              <a:rPr kumimoji="1" lang="en-US" altLang="ja-JP" dirty="0" smtClean="0"/>
              <a:t>Client</a:t>
            </a:r>
            <a:r>
              <a:rPr kumimoji="1" lang="ja-JP" altLang="en-US" dirty="0" smtClean="0"/>
              <a:t>用途のインスタンスを</a:t>
            </a:r>
            <a:r>
              <a:rPr kumimoji="1" lang="en-US" altLang="ja-JP" dirty="0" smtClean="0"/>
              <a:t>AWS</a:t>
            </a:r>
            <a:r>
              <a:rPr kumimoji="1" lang="ja-JP" altLang="en-US" dirty="0" smtClean="0"/>
              <a:t>の東京リージョンに</a:t>
            </a:r>
            <a:r>
              <a:rPr kumimoji="1" lang="en-US" altLang="ja-JP" dirty="0" smtClean="0"/>
              <a:t>t2.micro</a:t>
            </a:r>
            <a:r>
              <a:rPr kumimoji="1" lang="ja-JP" altLang="en-US" dirty="0" smtClean="0"/>
              <a:t>の</a:t>
            </a:r>
            <a:r>
              <a:rPr kumimoji="1" lang="en-US" altLang="ja-JP" dirty="0" smtClean="0"/>
              <a:t>EC2</a:t>
            </a:r>
            <a:r>
              <a:rPr kumimoji="1" lang="ja-JP" altLang="en-US" dirty="0" smtClean="0"/>
              <a:t>インスタンスとして用意した．</a:t>
            </a:r>
            <a:endParaRPr kumimoji="1" lang="en-US" altLang="ja-JP" dirty="0" smtClean="0"/>
          </a:p>
          <a:p>
            <a:r>
              <a:rPr kumimoji="1" lang="ja-JP" altLang="en-US" dirty="0" smtClean="0"/>
              <a:t>それぞれを連携することで評価の環境として用いる．</a:t>
            </a:r>
            <a:endParaRPr kumimoji="1" lang="ja-JP" altLang="en-US" dirty="0"/>
          </a:p>
        </p:txBody>
      </p:sp>
      <p:sp>
        <p:nvSpPr>
          <p:cNvPr id="4" name="スライド番号プレースホルダー 3"/>
          <p:cNvSpPr>
            <a:spLocks noGrp="1"/>
          </p:cNvSpPr>
          <p:nvPr>
            <p:ph type="sldNum" sz="quarter" idx="10"/>
          </p:nvPr>
        </p:nvSpPr>
        <p:spPr/>
        <p:txBody>
          <a:bodyPr/>
          <a:lstStyle/>
          <a:p>
            <a:fld id="{3837737F-B5DE-47AF-BF9D-130C67482FFE}" type="slidenum">
              <a:rPr kumimoji="1" lang="ja-JP" altLang="en-US" smtClean="0"/>
              <a:pPr/>
              <a:t>23</a:t>
            </a:fld>
            <a:endParaRPr kumimoji="1" lang="ja-JP" altLang="en-US"/>
          </a:p>
        </p:txBody>
      </p:sp>
    </p:spTree>
    <p:extLst>
      <p:ext uri="{BB962C8B-B14F-4D97-AF65-F5344CB8AC3E}">
        <p14:creationId xmlns:p14="http://schemas.microsoft.com/office/powerpoint/2010/main" val="10697559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プライベートクラウド上に用意した</a:t>
            </a:r>
            <a:r>
              <a:rPr kumimoji="1" lang="en-US" altLang="ja-JP" dirty="0" smtClean="0"/>
              <a:t>VM</a:t>
            </a:r>
            <a:r>
              <a:rPr kumimoji="1" lang="ja-JP" altLang="en-US" dirty="0" smtClean="0"/>
              <a:t>を対象にシーケンシャル リード</a:t>
            </a:r>
            <a:r>
              <a:rPr kumimoji="1" lang="en-US" altLang="ja-JP" dirty="0" smtClean="0"/>
              <a:t>/</a:t>
            </a:r>
            <a:r>
              <a:rPr kumimoji="1" lang="ja-JP" altLang="en-US" dirty="0" smtClean="0"/>
              <a:t>ライトの性能を測定した．</a:t>
            </a:r>
            <a:endParaRPr kumimoji="1" lang="en-US" altLang="ja-JP" dirty="0" smtClean="0"/>
          </a:p>
          <a:p>
            <a:r>
              <a:rPr kumimoji="1" lang="en-US" altLang="ja-JP" dirty="0" smtClean="0"/>
              <a:t>VM</a:t>
            </a:r>
            <a:r>
              <a:rPr kumimoji="1" lang="ja-JP" altLang="en-US" dirty="0" smtClean="0"/>
              <a:t>上で動作させている</a:t>
            </a:r>
            <a:r>
              <a:rPr kumimoji="1" lang="en-US" altLang="ja-JP" dirty="0" smtClean="0"/>
              <a:t>CentOS7</a:t>
            </a:r>
            <a:r>
              <a:rPr kumimoji="1" lang="ja-JP" altLang="en-US" dirty="0" smtClean="0"/>
              <a:t>のデフォルトのファイルシステムである</a:t>
            </a:r>
            <a:r>
              <a:rPr kumimoji="1" lang="en-US" altLang="ja-JP" dirty="0" smtClean="0"/>
              <a:t>XFS</a:t>
            </a:r>
            <a:r>
              <a:rPr kumimoji="1" lang="ja-JP" altLang="en-US" dirty="0" smtClean="0"/>
              <a:t>，</a:t>
            </a:r>
            <a:r>
              <a:rPr kumimoji="1" lang="en-US" altLang="ja-JP" dirty="0" err="1" smtClean="0"/>
              <a:t>Eltonfs</a:t>
            </a:r>
            <a:r>
              <a:rPr kumimoji="1" lang="ja-JP" altLang="en-US" dirty="0" smtClean="0"/>
              <a:t>，</a:t>
            </a:r>
            <a:r>
              <a:rPr kumimoji="1" lang="en-US" altLang="ja-JP" dirty="0" smtClean="0"/>
              <a:t>NFS</a:t>
            </a:r>
            <a:r>
              <a:rPr kumimoji="1" lang="ja-JP" altLang="en-US" dirty="0" smtClean="0"/>
              <a:t>の</a:t>
            </a:r>
            <a:r>
              <a:rPr kumimoji="1" lang="en-US" altLang="ja-JP" dirty="0" smtClean="0"/>
              <a:t>3</a:t>
            </a:r>
            <a:r>
              <a:rPr kumimoji="1" lang="ja-JP" altLang="en-US" dirty="0" smtClean="0"/>
              <a:t>つで測定を行い，それぞれの結果は表の通りになった．</a:t>
            </a:r>
            <a:endParaRPr kumimoji="1" lang="en-US" altLang="ja-JP" dirty="0" smtClean="0"/>
          </a:p>
          <a:p>
            <a:endParaRPr kumimoji="1" lang="en-US" altLang="ja-JP" dirty="0" smtClean="0"/>
          </a:p>
          <a:p>
            <a:r>
              <a:rPr kumimoji="1" lang="ja-JP" altLang="en-US" dirty="0" smtClean="0"/>
              <a:t>シーケンシャルリードでは，</a:t>
            </a:r>
            <a:r>
              <a:rPr kumimoji="1" lang="en-US" altLang="ja-JP" dirty="0" smtClean="0"/>
              <a:t>XFS</a:t>
            </a:r>
            <a:r>
              <a:rPr kumimoji="1" lang="ja-JP" altLang="en-US" dirty="0" smtClean="0"/>
              <a:t>が</a:t>
            </a:r>
            <a:r>
              <a:rPr kumimoji="1" lang="en-US" altLang="ja-JP" dirty="0" smtClean="0"/>
              <a:t>10</a:t>
            </a:r>
            <a:r>
              <a:rPr kumimoji="1" lang="ja-JP" altLang="en-US" dirty="0" smtClean="0"/>
              <a:t>万</a:t>
            </a:r>
            <a:r>
              <a:rPr kumimoji="1" lang="en-US" altLang="ja-JP" dirty="0" smtClean="0"/>
              <a:t>7170KB/sec</a:t>
            </a:r>
            <a:r>
              <a:rPr kumimoji="1" lang="ja-JP" altLang="en-US" dirty="0" smtClean="0"/>
              <a:t>，</a:t>
            </a:r>
            <a:r>
              <a:rPr kumimoji="1" lang="en-US" altLang="ja-JP" dirty="0" err="1" smtClean="0"/>
              <a:t>Eltonfs</a:t>
            </a:r>
            <a:r>
              <a:rPr kumimoji="1" lang="ja-JP" altLang="en-US" dirty="0" smtClean="0"/>
              <a:t>が</a:t>
            </a:r>
            <a:r>
              <a:rPr kumimoji="1" lang="en-US" altLang="ja-JP" dirty="0" smtClean="0"/>
              <a:t>8</a:t>
            </a:r>
            <a:r>
              <a:rPr kumimoji="1" lang="ja-JP" altLang="en-US" dirty="0" smtClean="0"/>
              <a:t>万</a:t>
            </a:r>
            <a:r>
              <a:rPr kumimoji="1" lang="en-US" altLang="ja-JP" dirty="0" smtClean="0"/>
              <a:t>6950KB/sec</a:t>
            </a:r>
            <a:r>
              <a:rPr kumimoji="1" lang="ja-JP" altLang="en-US" dirty="0" smtClean="0"/>
              <a:t>，</a:t>
            </a:r>
            <a:r>
              <a:rPr kumimoji="1" lang="en-US" altLang="ja-JP" dirty="0" smtClean="0"/>
              <a:t>NFS</a:t>
            </a:r>
            <a:r>
              <a:rPr kumimoji="1" lang="ja-JP" altLang="en-US" dirty="0" smtClean="0"/>
              <a:t>が</a:t>
            </a:r>
            <a:r>
              <a:rPr kumimoji="1" lang="en-US" altLang="ja-JP" dirty="0" smtClean="0"/>
              <a:t>7</a:t>
            </a:r>
            <a:r>
              <a:rPr kumimoji="1" lang="ja-JP" altLang="en-US" dirty="0" smtClean="0"/>
              <a:t>万</a:t>
            </a:r>
            <a:r>
              <a:rPr kumimoji="1" lang="en-US" altLang="ja-JP" dirty="0" smtClean="0"/>
              <a:t>4165KB/sec</a:t>
            </a:r>
            <a:r>
              <a:rPr kumimoji="1" lang="ja-JP" altLang="en-US" dirty="0" smtClean="0"/>
              <a:t>となり，</a:t>
            </a:r>
            <a:endParaRPr kumimoji="1" lang="en-US" altLang="ja-JP" dirty="0" smtClean="0"/>
          </a:p>
          <a:p>
            <a:r>
              <a:rPr kumimoji="1" lang="ja-JP" altLang="en-US" dirty="0" smtClean="0"/>
              <a:t>シーケンシャルライトでは，</a:t>
            </a:r>
            <a:r>
              <a:rPr kumimoji="1" lang="en-US" altLang="ja-JP" dirty="0" smtClean="0"/>
              <a:t>XFS</a:t>
            </a:r>
            <a:r>
              <a:rPr kumimoji="1" lang="ja-JP" altLang="en-US" dirty="0" smtClean="0"/>
              <a:t>が</a:t>
            </a:r>
            <a:r>
              <a:rPr kumimoji="1" lang="en-US" altLang="ja-JP" dirty="0" smtClean="0"/>
              <a:t>10</a:t>
            </a:r>
            <a:r>
              <a:rPr kumimoji="1" lang="ja-JP" altLang="en-US" dirty="0" smtClean="0"/>
              <a:t>万</a:t>
            </a:r>
            <a:r>
              <a:rPr kumimoji="1" lang="en-US" altLang="ja-JP" dirty="0" smtClean="0"/>
              <a:t>3250KB/sec</a:t>
            </a:r>
            <a:r>
              <a:rPr kumimoji="1" lang="ja-JP" altLang="en-US" dirty="0" smtClean="0"/>
              <a:t>，</a:t>
            </a:r>
            <a:r>
              <a:rPr kumimoji="1" lang="en-US" altLang="ja-JP" dirty="0" err="1" smtClean="0"/>
              <a:t>Eltonfs</a:t>
            </a:r>
            <a:r>
              <a:rPr kumimoji="1" lang="ja-JP" altLang="en-US" dirty="0" smtClean="0"/>
              <a:t>が</a:t>
            </a:r>
            <a:r>
              <a:rPr kumimoji="1" lang="en-US" altLang="ja-JP" dirty="0" smtClean="0"/>
              <a:t>10</a:t>
            </a:r>
            <a:r>
              <a:rPr kumimoji="1" lang="ja-JP" altLang="en-US" dirty="0" smtClean="0"/>
              <a:t>万</a:t>
            </a:r>
            <a:r>
              <a:rPr kumimoji="1" lang="en-US" altLang="ja-JP" dirty="0" smtClean="0"/>
              <a:t>3050KB/sec</a:t>
            </a:r>
            <a:r>
              <a:rPr kumimoji="1" lang="ja-JP" altLang="en-US" dirty="0" smtClean="0"/>
              <a:t>，</a:t>
            </a:r>
            <a:r>
              <a:rPr kumimoji="1" lang="en-US" altLang="ja-JP" dirty="0" smtClean="0"/>
              <a:t>NFS</a:t>
            </a:r>
            <a:r>
              <a:rPr kumimoji="1" lang="ja-JP" altLang="en-US" dirty="0" smtClean="0"/>
              <a:t>が</a:t>
            </a:r>
            <a:r>
              <a:rPr kumimoji="1" lang="en-US" altLang="ja-JP" dirty="0" smtClean="0"/>
              <a:t>1</a:t>
            </a:r>
            <a:r>
              <a:rPr kumimoji="1" lang="ja-JP" altLang="en-US" dirty="0" smtClean="0"/>
              <a:t>万</a:t>
            </a:r>
            <a:r>
              <a:rPr kumimoji="1" lang="en-US" altLang="ja-JP" dirty="0" smtClean="0"/>
              <a:t>8565KB/sec</a:t>
            </a:r>
            <a:r>
              <a:rPr kumimoji="1" lang="ja-JP" altLang="en-US" dirty="0" smtClean="0"/>
              <a:t>となった．</a:t>
            </a:r>
            <a:endParaRPr kumimoji="1" lang="en-US" altLang="ja-JP" dirty="0" smtClean="0"/>
          </a:p>
          <a:p>
            <a:endParaRPr kumimoji="1" lang="en-US" altLang="ja-JP" dirty="0" smtClean="0"/>
          </a:p>
          <a:p>
            <a:r>
              <a:rPr kumimoji="1" lang="ja-JP" altLang="en-US" dirty="0" smtClean="0"/>
              <a:t>すべての項目において</a:t>
            </a:r>
            <a:r>
              <a:rPr kumimoji="1" lang="en-US" altLang="ja-JP" dirty="0" err="1" smtClean="0"/>
              <a:t>Eltonfs</a:t>
            </a:r>
            <a:r>
              <a:rPr kumimoji="1" lang="ja-JP" altLang="en-US" dirty="0" smtClean="0"/>
              <a:t>は</a:t>
            </a:r>
            <a:r>
              <a:rPr kumimoji="1" lang="en-US" altLang="ja-JP" dirty="0" smtClean="0"/>
              <a:t>NFS</a:t>
            </a:r>
            <a:r>
              <a:rPr kumimoji="1" lang="ja-JP" altLang="en-US" dirty="0" smtClean="0"/>
              <a:t>よりも性能が高くなり，ベースのファイルシステムである</a:t>
            </a:r>
            <a:r>
              <a:rPr kumimoji="1" lang="en-US" altLang="ja-JP" dirty="0" smtClean="0"/>
              <a:t>XFS</a:t>
            </a:r>
            <a:r>
              <a:rPr kumimoji="1" lang="ja-JP" altLang="en-US" dirty="0" smtClean="0"/>
              <a:t>に近い性能が出ている．</a:t>
            </a:r>
            <a:endParaRPr kumimoji="1" lang="en-US" altLang="ja-JP" dirty="0" smtClean="0"/>
          </a:p>
          <a:p>
            <a:r>
              <a:rPr kumimoji="1" lang="ja-JP" altLang="en-US" dirty="0" smtClean="0"/>
              <a:t>特に</a:t>
            </a:r>
            <a:r>
              <a:rPr kumimoji="1" lang="en-US" altLang="ja-JP" dirty="0" err="1" smtClean="0"/>
              <a:t>Eltonfs</a:t>
            </a:r>
            <a:r>
              <a:rPr kumimoji="1" lang="ja-JP" altLang="en-US" dirty="0" smtClean="0"/>
              <a:t>と</a:t>
            </a:r>
            <a:r>
              <a:rPr kumimoji="1" lang="en-US" altLang="ja-JP" dirty="0" smtClean="0"/>
              <a:t>NFS</a:t>
            </a:r>
            <a:r>
              <a:rPr kumimoji="1" lang="ja-JP" altLang="en-US" dirty="0" smtClean="0"/>
              <a:t>では，書き込みにおいて性能差が顕著に出ることがわかった．</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837737F-B5DE-47AF-BF9D-130C67482FFE}" type="slidenum">
              <a:rPr kumimoji="1" lang="ja-JP" altLang="en-US" smtClean="0"/>
              <a:pPr/>
              <a:t>24</a:t>
            </a:fld>
            <a:endParaRPr kumimoji="1" lang="ja-JP" altLang="en-US"/>
          </a:p>
        </p:txBody>
      </p:sp>
    </p:spTree>
    <p:extLst>
      <p:ext uri="{BB962C8B-B14F-4D97-AF65-F5344CB8AC3E}">
        <p14:creationId xmlns:p14="http://schemas.microsoft.com/office/powerpoint/2010/main" val="20741016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同様にパブリッククラウド上に用意したインスタンスを対象にシーケンシャル リード</a:t>
            </a:r>
            <a:r>
              <a:rPr kumimoji="1" lang="en-US" altLang="ja-JP" dirty="0" smtClean="0"/>
              <a:t>/</a:t>
            </a:r>
            <a:r>
              <a:rPr kumimoji="1" lang="ja-JP" altLang="en-US" dirty="0" smtClean="0"/>
              <a:t>ライトの性能を測定した．</a:t>
            </a:r>
            <a:endParaRPr kumimoji="1" lang="en-US" altLang="ja-JP" dirty="0" smtClean="0"/>
          </a:p>
          <a:p>
            <a:r>
              <a:rPr kumimoji="1" lang="ja-JP" altLang="en-US" dirty="0" smtClean="0"/>
              <a:t>インスタンス上で動作させている</a:t>
            </a:r>
            <a:r>
              <a:rPr kumimoji="1" lang="en-US" altLang="ja-JP" dirty="0" smtClean="0"/>
              <a:t>CentOS7</a:t>
            </a:r>
            <a:r>
              <a:rPr kumimoji="1" lang="ja-JP" altLang="en-US" dirty="0" smtClean="0"/>
              <a:t>のデフォルトのファイルシステムである</a:t>
            </a:r>
            <a:r>
              <a:rPr kumimoji="1" lang="en-US" altLang="ja-JP" dirty="0" smtClean="0"/>
              <a:t>XFS</a:t>
            </a:r>
            <a:r>
              <a:rPr kumimoji="1" lang="ja-JP" altLang="en-US" dirty="0" smtClean="0"/>
              <a:t>，</a:t>
            </a:r>
            <a:r>
              <a:rPr kumimoji="1" lang="en-US" altLang="ja-JP" dirty="0" err="1" smtClean="0"/>
              <a:t>Eltonfs</a:t>
            </a:r>
            <a:r>
              <a:rPr kumimoji="1" lang="ja-JP" altLang="en-US" dirty="0" smtClean="0"/>
              <a:t>，</a:t>
            </a:r>
            <a:r>
              <a:rPr kumimoji="1" lang="en-US" altLang="ja-JP" dirty="0" smtClean="0"/>
              <a:t>NFS</a:t>
            </a:r>
            <a:r>
              <a:rPr kumimoji="1" lang="ja-JP" altLang="en-US" dirty="0" smtClean="0"/>
              <a:t>の</a:t>
            </a:r>
            <a:r>
              <a:rPr kumimoji="1" lang="en-US" altLang="ja-JP" dirty="0" smtClean="0"/>
              <a:t>3</a:t>
            </a:r>
            <a:r>
              <a:rPr kumimoji="1" lang="ja-JP" altLang="en-US" dirty="0" smtClean="0"/>
              <a:t>つで測定を行い，それぞれの結果は表の通りになった．</a:t>
            </a:r>
            <a:endParaRPr kumimoji="1" lang="en-US" altLang="ja-JP" dirty="0" smtClean="0"/>
          </a:p>
          <a:p>
            <a:endParaRPr kumimoji="1" lang="en-US" altLang="ja-JP" dirty="0" smtClean="0"/>
          </a:p>
          <a:p>
            <a:r>
              <a:rPr kumimoji="1" lang="ja-JP" altLang="en-US" dirty="0" smtClean="0"/>
              <a:t>シーケンシャルリードでは，</a:t>
            </a:r>
            <a:r>
              <a:rPr kumimoji="1" lang="en-US" altLang="ja-JP" dirty="0" smtClean="0"/>
              <a:t>XFS</a:t>
            </a:r>
            <a:r>
              <a:rPr kumimoji="1" lang="ja-JP" altLang="en-US" dirty="0" smtClean="0"/>
              <a:t>が</a:t>
            </a:r>
            <a:r>
              <a:rPr kumimoji="1" lang="en-US" altLang="ja-JP" dirty="0" smtClean="0"/>
              <a:t>7</a:t>
            </a:r>
            <a:r>
              <a:rPr kumimoji="1" lang="ja-JP" altLang="en-US" dirty="0" smtClean="0"/>
              <a:t>万</a:t>
            </a:r>
            <a:r>
              <a:rPr kumimoji="1" lang="en-US" altLang="ja-JP" dirty="0" smtClean="0"/>
              <a:t>2060KB/sec</a:t>
            </a:r>
            <a:r>
              <a:rPr kumimoji="1" lang="ja-JP" altLang="en-US" dirty="0" smtClean="0"/>
              <a:t>，</a:t>
            </a:r>
            <a:r>
              <a:rPr kumimoji="1" lang="en-US" altLang="ja-JP" dirty="0" err="1" smtClean="0"/>
              <a:t>Eltonfs</a:t>
            </a:r>
            <a:r>
              <a:rPr kumimoji="1" lang="ja-JP" altLang="en-US" dirty="0" smtClean="0"/>
              <a:t>が</a:t>
            </a:r>
            <a:r>
              <a:rPr kumimoji="1" lang="en-US" altLang="ja-JP" dirty="0" smtClean="0"/>
              <a:t>6</a:t>
            </a:r>
            <a:r>
              <a:rPr kumimoji="1" lang="ja-JP" altLang="en-US" dirty="0" smtClean="0"/>
              <a:t>万</a:t>
            </a:r>
            <a:r>
              <a:rPr kumimoji="1" lang="en-US" altLang="ja-JP" dirty="0" smtClean="0"/>
              <a:t>3823KB/sec</a:t>
            </a:r>
            <a:r>
              <a:rPr kumimoji="1" lang="ja-JP" altLang="en-US" dirty="0" smtClean="0"/>
              <a:t>，</a:t>
            </a:r>
            <a:r>
              <a:rPr kumimoji="1" lang="en-US" altLang="ja-JP" dirty="0" smtClean="0"/>
              <a:t>NFS</a:t>
            </a:r>
            <a:r>
              <a:rPr kumimoji="1" lang="ja-JP" altLang="en-US" dirty="0" smtClean="0"/>
              <a:t>が</a:t>
            </a:r>
            <a:r>
              <a:rPr kumimoji="1" lang="en-US" altLang="ja-JP" dirty="0" smtClean="0"/>
              <a:t>1</a:t>
            </a:r>
            <a:r>
              <a:rPr kumimoji="1" lang="ja-JP" altLang="en-US" dirty="0" smtClean="0"/>
              <a:t>万</a:t>
            </a:r>
            <a:r>
              <a:rPr kumimoji="1" lang="en-US" altLang="ja-JP" dirty="0" smtClean="0"/>
              <a:t>4833KB/sec</a:t>
            </a:r>
            <a:r>
              <a:rPr kumimoji="1" lang="ja-JP" altLang="en-US" dirty="0" smtClean="0"/>
              <a:t>となり，</a:t>
            </a:r>
            <a:endParaRPr kumimoji="1" lang="en-US" altLang="ja-JP" dirty="0" smtClean="0"/>
          </a:p>
          <a:p>
            <a:r>
              <a:rPr kumimoji="1" lang="ja-JP" altLang="en-US" dirty="0" smtClean="0"/>
              <a:t>シーケンシャルライトでは，</a:t>
            </a:r>
            <a:r>
              <a:rPr kumimoji="1" lang="en-US" altLang="ja-JP" dirty="0" smtClean="0"/>
              <a:t>XFS</a:t>
            </a:r>
            <a:r>
              <a:rPr kumimoji="1" lang="ja-JP" altLang="en-US" dirty="0" smtClean="0"/>
              <a:t>が</a:t>
            </a:r>
            <a:r>
              <a:rPr kumimoji="1" lang="en-US" altLang="ja-JP" dirty="0" smtClean="0"/>
              <a:t>6</a:t>
            </a:r>
            <a:r>
              <a:rPr kumimoji="1" lang="ja-JP" altLang="en-US" dirty="0" smtClean="0"/>
              <a:t>万</a:t>
            </a:r>
            <a:r>
              <a:rPr kumimoji="1" lang="en-US" altLang="ja-JP" dirty="0" smtClean="0"/>
              <a:t>4285KB/sec</a:t>
            </a:r>
            <a:r>
              <a:rPr kumimoji="1" lang="ja-JP" altLang="en-US" dirty="0" smtClean="0"/>
              <a:t>，</a:t>
            </a:r>
            <a:r>
              <a:rPr kumimoji="1" lang="en-US" altLang="ja-JP" dirty="0" err="1" smtClean="0"/>
              <a:t>Eltonfs</a:t>
            </a:r>
            <a:r>
              <a:rPr kumimoji="1" lang="ja-JP" altLang="en-US" dirty="0" smtClean="0"/>
              <a:t>が</a:t>
            </a:r>
            <a:r>
              <a:rPr kumimoji="1" lang="en-US" altLang="ja-JP" dirty="0" smtClean="0"/>
              <a:t>6</a:t>
            </a:r>
            <a:r>
              <a:rPr kumimoji="1" lang="ja-JP" altLang="en-US" dirty="0" smtClean="0"/>
              <a:t>万</a:t>
            </a:r>
            <a:r>
              <a:rPr kumimoji="1" lang="en-US" altLang="ja-JP" dirty="0" smtClean="0"/>
              <a:t>7253KB/sec</a:t>
            </a:r>
            <a:r>
              <a:rPr kumimoji="1" lang="ja-JP" altLang="en-US" dirty="0" smtClean="0"/>
              <a:t>，</a:t>
            </a:r>
            <a:r>
              <a:rPr kumimoji="1" lang="en-US" altLang="ja-JP" dirty="0" smtClean="0"/>
              <a:t>NFS</a:t>
            </a:r>
            <a:r>
              <a:rPr kumimoji="1" lang="ja-JP" altLang="en-US" dirty="0" smtClean="0"/>
              <a:t>が</a:t>
            </a:r>
            <a:r>
              <a:rPr kumimoji="1" lang="en-US" altLang="ja-JP" dirty="0" smtClean="0"/>
              <a:t>2</a:t>
            </a:r>
            <a:r>
              <a:rPr kumimoji="1" lang="ja-JP" altLang="en-US" dirty="0" smtClean="0"/>
              <a:t>万</a:t>
            </a:r>
            <a:r>
              <a:rPr kumimoji="1" lang="en-US" altLang="ja-JP" dirty="0" smtClean="0"/>
              <a:t>8709KB/sec</a:t>
            </a:r>
            <a:r>
              <a:rPr kumimoji="1" lang="ja-JP" altLang="en-US" dirty="0" smtClean="0"/>
              <a:t>となった．</a:t>
            </a:r>
            <a:endParaRPr kumimoji="1" lang="en-US" altLang="ja-JP" dirty="0" smtClean="0"/>
          </a:p>
          <a:p>
            <a:endParaRPr kumimoji="1" lang="en-US" altLang="ja-JP" dirty="0" smtClean="0"/>
          </a:p>
          <a:p>
            <a:r>
              <a:rPr kumimoji="1" lang="ja-JP" altLang="en-US" dirty="0" smtClean="0"/>
              <a:t>こちらもすべての項目において</a:t>
            </a:r>
            <a:r>
              <a:rPr kumimoji="1" lang="en-US" altLang="ja-JP" dirty="0" err="1" smtClean="0"/>
              <a:t>Eltonfs</a:t>
            </a:r>
            <a:r>
              <a:rPr kumimoji="1" lang="ja-JP" altLang="en-US" dirty="0" smtClean="0"/>
              <a:t>は</a:t>
            </a:r>
            <a:r>
              <a:rPr kumimoji="1" lang="en-US" altLang="ja-JP" dirty="0" smtClean="0"/>
              <a:t>NFS</a:t>
            </a:r>
            <a:r>
              <a:rPr kumimoji="1" lang="ja-JP" altLang="en-US" dirty="0" smtClean="0"/>
              <a:t>よりも性能が高くなり，ベースのファイルシステムである</a:t>
            </a:r>
            <a:r>
              <a:rPr kumimoji="1" lang="en-US" altLang="ja-JP" dirty="0" smtClean="0"/>
              <a:t>XFS</a:t>
            </a:r>
            <a:r>
              <a:rPr kumimoji="1" lang="ja-JP" altLang="en-US" dirty="0" smtClean="0"/>
              <a:t>に近い性能が出ている．</a:t>
            </a:r>
            <a:endParaRPr kumimoji="1" lang="en-US" altLang="ja-JP" dirty="0" smtClean="0"/>
          </a:p>
          <a:p>
            <a:r>
              <a:rPr kumimoji="1" lang="en-US" altLang="ja-JP" dirty="0" smtClean="0"/>
              <a:t>NFS</a:t>
            </a:r>
            <a:r>
              <a:rPr kumimoji="1" lang="ja-JP" altLang="en-US" dirty="0" smtClean="0"/>
              <a:t>は，</a:t>
            </a:r>
            <a:r>
              <a:rPr kumimoji="1" lang="en-US" altLang="ja-JP" dirty="0" smtClean="0"/>
              <a:t>I/O</a:t>
            </a:r>
            <a:r>
              <a:rPr kumimoji="1" lang="ja-JP" altLang="en-US" dirty="0" smtClean="0"/>
              <a:t>を</a:t>
            </a:r>
            <a:r>
              <a:rPr kumimoji="1" lang="en-US" altLang="ja-JP" dirty="0" smtClean="0"/>
              <a:t>WAN</a:t>
            </a:r>
            <a:r>
              <a:rPr kumimoji="1" lang="ja-JP" altLang="en-US" dirty="0" smtClean="0"/>
              <a:t>越しに行うようになったため，読み書きともに</a:t>
            </a:r>
            <a:r>
              <a:rPr kumimoji="1" lang="en-US" altLang="ja-JP" dirty="0" err="1" smtClean="0"/>
              <a:t>Eltonfs</a:t>
            </a:r>
            <a:r>
              <a:rPr kumimoji="1" lang="ja-JP" altLang="en-US" dirty="0" smtClean="0"/>
              <a:t>に比べて性能差が顕著に出た．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837737F-B5DE-47AF-BF9D-130C67482FFE}" type="slidenum">
              <a:rPr kumimoji="1" lang="ja-JP" altLang="en-US" smtClean="0"/>
              <a:pPr/>
              <a:t>25</a:t>
            </a:fld>
            <a:endParaRPr kumimoji="1" lang="ja-JP" altLang="en-US"/>
          </a:p>
        </p:txBody>
      </p:sp>
    </p:spTree>
    <p:extLst>
      <p:ext uri="{BB962C8B-B14F-4D97-AF65-F5344CB8AC3E}">
        <p14:creationId xmlns:p14="http://schemas.microsoft.com/office/powerpoint/2010/main" val="1339129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つぎにネットワークトラフィック測定を行いました．</a:t>
            </a:r>
            <a:endParaRPr kumimoji="1" lang="en-US" altLang="ja-JP" dirty="0" smtClean="0"/>
          </a:p>
          <a:p>
            <a:r>
              <a:rPr kumimoji="1" lang="ja-JP" altLang="en-US" dirty="0" smtClean="0"/>
              <a:t>プライベートクラウド側の</a:t>
            </a:r>
            <a:r>
              <a:rPr kumimoji="1" lang="en-US" altLang="ja-JP" dirty="0" smtClean="0"/>
              <a:t>Elton Master</a:t>
            </a:r>
            <a:r>
              <a:rPr kumimoji="1" lang="ja-JP" altLang="en-US" dirty="0" smtClean="0"/>
              <a:t>，</a:t>
            </a:r>
            <a:r>
              <a:rPr kumimoji="1" lang="en-US" altLang="ja-JP" dirty="0" smtClean="0"/>
              <a:t>NFS</a:t>
            </a:r>
            <a:r>
              <a:rPr kumimoji="1" lang="ja-JP" altLang="en-US" dirty="0" smtClean="0"/>
              <a:t>サーバのネットワークトラフィックを測定した結果がこの通りになった．</a:t>
            </a:r>
            <a:endParaRPr kumimoji="1" lang="en-US" altLang="ja-JP" dirty="0" smtClean="0"/>
          </a:p>
          <a:p>
            <a:r>
              <a:rPr kumimoji="1" lang="ja-JP" altLang="en-US" dirty="0" smtClean="0"/>
              <a:t>トラフィックが高いところは</a:t>
            </a:r>
            <a:r>
              <a:rPr kumimoji="1" lang="en-US" altLang="ja-JP" dirty="0" err="1" smtClean="0"/>
              <a:t>Eltonfs</a:t>
            </a:r>
            <a:r>
              <a:rPr kumimoji="1" lang="ja-JP" altLang="en-US" dirty="0" smtClean="0"/>
              <a:t>が最初に読み込みを行った瞬間，</a:t>
            </a:r>
            <a:r>
              <a:rPr kumimoji="1" lang="en-US" altLang="ja-JP" dirty="0" smtClean="0"/>
              <a:t>NFS</a:t>
            </a:r>
            <a:r>
              <a:rPr kumimoji="1" lang="ja-JP" altLang="en-US" dirty="0" smtClean="0"/>
              <a:t>では書き込みを行った瞬間になっている．</a:t>
            </a:r>
            <a:endParaRPr kumimoji="1" lang="en-US" altLang="ja-JP" dirty="0" smtClean="0"/>
          </a:p>
          <a:p>
            <a:endParaRPr kumimoji="1" lang="en-US" altLang="ja-JP" dirty="0" smtClean="0"/>
          </a:p>
          <a:p>
            <a:r>
              <a:rPr kumimoji="1" lang="en-US" altLang="ja-JP" dirty="0" err="1" smtClean="0"/>
              <a:t>Eltonfs</a:t>
            </a:r>
            <a:r>
              <a:rPr kumimoji="1" lang="ja-JP" altLang="en-US" dirty="0" smtClean="0"/>
              <a:t>では初回読み込み時のみトラフィックが上がっているが，</a:t>
            </a:r>
            <a:r>
              <a:rPr kumimoji="1" lang="en-US" altLang="ja-JP" dirty="0" smtClean="0"/>
              <a:t>NFS</a:t>
            </a:r>
            <a:r>
              <a:rPr kumimoji="1" lang="ja-JP" altLang="en-US" dirty="0" smtClean="0"/>
              <a:t>ではそれ以外に読み込みを行った</a:t>
            </a:r>
            <a:r>
              <a:rPr kumimoji="1" lang="en-US" altLang="ja-JP" dirty="0" smtClean="0"/>
              <a:t>3</a:t>
            </a:r>
            <a:r>
              <a:rPr kumimoji="1" lang="ja-JP" altLang="en-US" dirty="0" smtClean="0"/>
              <a:t>回それぞれでトラフィックが上がっている．</a:t>
            </a:r>
            <a:endParaRPr kumimoji="1" lang="en-US" altLang="ja-JP" dirty="0" smtClean="0"/>
          </a:p>
          <a:p>
            <a:r>
              <a:rPr kumimoji="1" lang="ja-JP" altLang="en-US" dirty="0" smtClean="0"/>
              <a:t>プライベートクラウド側では</a:t>
            </a:r>
            <a:r>
              <a:rPr kumimoji="1" lang="en-US" altLang="ja-JP" dirty="0" smtClean="0"/>
              <a:t>Elton</a:t>
            </a:r>
            <a:r>
              <a:rPr kumimoji="1" lang="ja-JP" altLang="en-US" dirty="0" smtClean="0"/>
              <a:t>の方がファイル同期の回数を減らし，トラフィックを抑えることができている事がわかる．</a:t>
            </a:r>
            <a:endParaRPr kumimoji="1" lang="ja-JP" altLang="en-US" dirty="0"/>
          </a:p>
        </p:txBody>
      </p:sp>
      <p:sp>
        <p:nvSpPr>
          <p:cNvPr id="4" name="スライド番号プレースホルダー 3"/>
          <p:cNvSpPr>
            <a:spLocks noGrp="1"/>
          </p:cNvSpPr>
          <p:nvPr>
            <p:ph type="sldNum" sz="quarter" idx="10"/>
          </p:nvPr>
        </p:nvSpPr>
        <p:spPr/>
        <p:txBody>
          <a:bodyPr/>
          <a:lstStyle/>
          <a:p>
            <a:fld id="{3837737F-B5DE-47AF-BF9D-130C67482FFE}" type="slidenum">
              <a:rPr kumimoji="1" lang="ja-JP" altLang="en-US" smtClean="0"/>
              <a:pPr/>
              <a:t>26</a:t>
            </a:fld>
            <a:endParaRPr kumimoji="1" lang="ja-JP" altLang="en-US"/>
          </a:p>
        </p:txBody>
      </p:sp>
    </p:spTree>
    <p:extLst>
      <p:ext uri="{BB962C8B-B14F-4D97-AF65-F5344CB8AC3E}">
        <p14:creationId xmlns:p14="http://schemas.microsoft.com/office/powerpoint/2010/main" val="8044956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同様にパブリッククラウド側の</a:t>
            </a:r>
            <a:r>
              <a:rPr kumimoji="1" lang="en-US" altLang="ja-JP" dirty="0" err="1" smtClean="0"/>
              <a:t>Eltonfs</a:t>
            </a:r>
            <a:r>
              <a:rPr kumimoji="1" lang="ja-JP" altLang="en-US" dirty="0" smtClean="0"/>
              <a:t>，</a:t>
            </a:r>
            <a:r>
              <a:rPr kumimoji="1" lang="en-US" altLang="ja-JP" dirty="0" smtClean="0"/>
              <a:t>NFS</a:t>
            </a:r>
            <a:r>
              <a:rPr kumimoji="1" lang="ja-JP" altLang="en-US" dirty="0" smtClean="0"/>
              <a:t>クライアントのネットワークトラフィックを測定した結果がこの通りになった．</a:t>
            </a:r>
            <a:endParaRPr kumimoji="1" lang="en-US" altLang="ja-JP" dirty="0" smtClean="0"/>
          </a:p>
          <a:p>
            <a:r>
              <a:rPr kumimoji="1" lang="ja-JP" altLang="en-US" dirty="0" smtClean="0"/>
              <a:t>トラフィックが高いところは</a:t>
            </a:r>
            <a:r>
              <a:rPr kumimoji="1" lang="en-US" altLang="ja-JP" dirty="0" err="1" smtClean="0"/>
              <a:t>Eltonfs</a:t>
            </a:r>
            <a:r>
              <a:rPr kumimoji="1" lang="ja-JP" altLang="en-US" dirty="0" smtClean="0"/>
              <a:t>が最初に読み込みを行った瞬間，</a:t>
            </a:r>
            <a:r>
              <a:rPr kumimoji="1" lang="en-US" altLang="ja-JP" dirty="0" smtClean="0"/>
              <a:t>NFS</a:t>
            </a:r>
            <a:r>
              <a:rPr kumimoji="1" lang="ja-JP" altLang="en-US" dirty="0" smtClean="0"/>
              <a:t>では書き込みを行った</a:t>
            </a:r>
            <a:r>
              <a:rPr kumimoji="1" lang="en-US" altLang="ja-JP" dirty="0" smtClean="0"/>
              <a:t>3</a:t>
            </a:r>
            <a:r>
              <a:rPr kumimoji="1" lang="ja-JP" altLang="en-US" dirty="0" smtClean="0"/>
              <a:t>回の瞬間になっている．</a:t>
            </a:r>
            <a:endParaRPr kumimoji="1" lang="en-US" altLang="ja-JP" dirty="0" smtClean="0"/>
          </a:p>
          <a:p>
            <a:r>
              <a:rPr kumimoji="1" lang="ja-JP" altLang="en-US" dirty="0" smtClean="0"/>
              <a:t>このことからパブリッククラウド側から見ても</a:t>
            </a:r>
            <a:r>
              <a:rPr kumimoji="1" lang="en-US" altLang="ja-JP" dirty="0" smtClean="0"/>
              <a:t>Elton</a:t>
            </a:r>
            <a:r>
              <a:rPr kumimoji="1" lang="ja-JP" altLang="en-US" dirty="0" smtClean="0"/>
              <a:t>の方がファイル同期の回数を減らし，トラフィックを抑えることができている事がわかる．</a:t>
            </a:r>
          </a:p>
          <a:p>
            <a:endParaRPr kumimoji="1" lang="ja-JP" altLang="en-US" dirty="0"/>
          </a:p>
        </p:txBody>
      </p:sp>
      <p:sp>
        <p:nvSpPr>
          <p:cNvPr id="4" name="スライド番号プレースホルダー 3"/>
          <p:cNvSpPr>
            <a:spLocks noGrp="1"/>
          </p:cNvSpPr>
          <p:nvPr>
            <p:ph type="sldNum" sz="quarter" idx="10"/>
          </p:nvPr>
        </p:nvSpPr>
        <p:spPr/>
        <p:txBody>
          <a:bodyPr/>
          <a:lstStyle/>
          <a:p>
            <a:fld id="{3837737F-B5DE-47AF-BF9D-130C67482FFE}" type="slidenum">
              <a:rPr kumimoji="1" lang="ja-JP" altLang="en-US" smtClean="0"/>
              <a:pPr/>
              <a:t>27</a:t>
            </a:fld>
            <a:endParaRPr kumimoji="1" lang="ja-JP" altLang="en-US"/>
          </a:p>
        </p:txBody>
      </p:sp>
    </p:spTree>
    <p:extLst>
      <p:ext uri="{BB962C8B-B14F-4D97-AF65-F5344CB8AC3E}">
        <p14:creationId xmlns:p14="http://schemas.microsoft.com/office/powerpoint/2010/main" val="9075187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評価の結果から</a:t>
            </a:r>
            <a:r>
              <a:rPr kumimoji="1" lang="en-US" altLang="ja-JP" dirty="0" smtClean="0"/>
              <a:t>Elton</a:t>
            </a:r>
            <a:r>
              <a:rPr kumimoji="1" lang="ja-JP" altLang="en-US" dirty="0" smtClean="0"/>
              <a:t>は疎結合マルチクラスタ向きのストレージ基盤として実用に値する性能であることがわかった．</a:t>
            </a:r>
            <a:endParaRPr kumimoji="1" lang="en-US" altLang="ja-JP" dirty="0" smtClean="0"/>
          </a:p>
          <a:p>
            <a:r>
              <a:rPr kumimoji="1" lang="ja-JP" altLang="en-US" dirty="0" smtClean="0"/>
              <a:t>このことから最小限のコストでサービス運用可能な構成が可能となった．</a:t>
            </a:r>
            <a:endParaRPr kumimoji="1" lang="en-US" altLang="ja-JP" dirty="0" smtClean="0"/>
          </a:p>
          <a:p>
            <a:endParaRPr kumimoji="1" lang="en-US" altLang="ja-JP" dirty="0" smtClean="0"/>
          </a:p>
          <a:p>
            <a:r>
              <a:rPr kumimoji="1" lang="ja-JP" altLang="en-US" dirty="0" smtClean="0"/>
              <a:t>今後の予定としてコンテンツ配信基盤としてクラウドサービスセンターでの利用計画が進行しているため，それに合わせ各構成要素の改良やストレージ管理機構の拡充を行っていく予定である．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3837737F-B5DE-47AF-BF9D-130C67482FFE}" type="slidenum">
              <a:rPr kumimoji="1" lang="ja-JP" altLang="en-US" smtClean="0"/>
              <a:pPr/>
              <a:t>28</a:t>
            </a:fld>
            <a:endParaRPr kumimoji="1" lang="ja-JP" altLang="en-US"/>
          </a:p>
        </p:txBody>
      </p:sp>
    </p:spTree>
    <p:extLst>
      <p:ext uri="{BB962C8B-B14F-4D97-AF65-F5344CB8AC3E}">
        <p14:creationId xmlns:p14="http://schemas.microsoft.com/office/powerpoint/2010/main" val="14418580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GFS</a:t>
            </a:r>
            <a:r>
              <a:rPr kumimoji="1" lang="ja-JP" altLang="en-US" dirty="0" smtClean="0"/>
              <a:t>は冗長性を重視して設計</a:t>
            </a:r>
          </a:p>
          <a:p>
            <a:r>
              <a:rPr kumimoji="1" lang="en-US" altLang="ja-JP" dirty="0" smtClean="0"/>
              <a:t>Elton</a:t>
            </a:r>
            <a:r>
              <a:rPr kumimoji="1" lang="ja-JP" altLang="en-US" dirty="0" smtClean="0"/>
              <a:t>と似たように複数ノードにコピーを作るけどこれはノードが壊れても簡単に復旧できるようにするための仕組みでトラフィックを抑えるためのキャッシュという使い方ではない</a:t>
            </a:r>
          </a:p>
          <a:p>
            <a:endParaRPr kumimoji="1" lang="ja-JP" altLang="en-US" dirty="0" smtClean="0"/>
          </a:p>
          <a:p>
            <a:r>
              <a:rPr kumimoji="1" lang="en-US" altLang="ja-JP" dirty="0" smtClean="0"/>
              <a:t>HDFS</a:t>
            </a:r>
            <a:r>
              <a:rPr kumimoji="1" lang="ja-JP" altLang="en-US" dirty="0" smtClean="0"/>
              <a:t>は</a:t>
            </a:r>
            <a:r>
              <a:rPr kumimoji="1" lang="en-US" altLang="ja-JP" dirty="0" smtClean="0"/>
              <a:t>I/O</a:t>
            </a:r>
            <a:r>
              <a:rPr kumimoji="1" lang="ja-JP" altLang="en-US" dirty="0" smtClean="0"/>
              <a:t>の性能向上を重視して設計</a:t>
            </a:r>
          </a:p>
          <a:p>
            <a:r>
              <a:rPr kumimoji="1" lang="en-US" altLang="ja-JP" dirty="0" smtClean="0"/>
              <a:t>Hadoop</a:t>
            </a:r>
            <a:r>
              <a:rPr kumimoji="1" lang="ja-JP" altLang="en-US" dirty="0" smtClean="0"/>
              <a:t>の</a:t>
            </a:r>
            <a:r>
              <a:rPr kumimoji="1" lang="en-US" altLang="ja-JP" dirty="0" err="1" smtClean="0"/>
              <a:t>MapReduce</a:t>
            </a:r>
            <a:r>
              <a:rPr kumimoji="1" lang="ja-JP" altLang="en-US" dirty="0" smtClean="0"/>
              <a:t>の高速化がコンセプトなのでストレージ基盤という感じじゃない</a:t>
            </a:r>
          </a:p>
          <a:p>
            <a:endParaRPr kumimoji="1" lang="ja-JP" altLang="en-US" dirty="0" smtClean="0"/>
          </a:p>
          <a:p>
            <a:r>
              <a:rPr kumimoji="1" lang="ja-JP" altLang="en-US" dirty="0" smtClean="0"/>
              <a:t>そもそも上</a:t>
            </a:r>
            <a:r>
              <a:rPr kumimoji="1" lang="en-US" altLang="ja-JP" dirty="0" smtClean="0"/>
              <a:t>2</a:t>
            </a:r>
            <a:r>
              <a:rPr kumimoji="1" lang="ja-JP" altLang="en-US" dirty="0" smtClean="0"/>
              <a:t>つは密に結合したクラスタで使うことを想定してる</a:t>
            </a:r>
            <a:r>
              <a:rPr kumimoji="1" lang="en-US" altLang="ja-JP" dirty="0" smtClean="0"/>
              <a:t>GFS</a:t>
            </a:r>
            <a:r>
              <a:rPr kumimoji="1" lang="ja-JP" altLang="en-US" dirty="0" smtClean="0"/>
              <a:t>は内部通信</a:t>
            </a:r>
            <a:r>
              <a:rPr kumimoji="1" lang="en-US" altLang="ja-JP" dirty="0" err="1" smtClean="0"/>
              <a:t>Infiniband</a:t>
            </a:r>
            <a:r>
              <a:rPr kumimoji="1" lang="ja-JP" altLang="en-US" dirty="0" smtClean="0"/>
              <a:t>らしいし</a:t>
            </a:r>
            <a:r>
              <a:rPr kumimoji="1" lang="en-US" altLang="ja-JP" dirty="0" smtClean="0"/>
              <a:t>HDFS</a:t>
            </a:r>
            <a:r>
              <a:rPr kumimoji="1" lang="ja-JP" altLang="en-US" dirty="0" smtClean="0"/>
              <a:t>は</a:t>
            </a:r>
            <a:r>
              <a:rPr kumimoji="1" lang="en-US" altLang="ja-JP" dirty="0" smtClean="0"/>
              <a:t>I/O</a:t>
            </a:r>
            <a:r>
              <a:rPr kumimoji="1" lang="ja-JP" altLang="en-US" dirty="0" smtClean="0"/>
              <a:t>の高速化なんだからネットワークがボトルネックじゃ意味ない</a:t>
            </a:r>
          </a:p>
          <a:p>
            <a:endParaRPr kumimoji="1" lang="ja-JP" altLang="en-US" dirty="0" smtClean="0"/>
          </a:p>
          <a:p>
            <a:r>
              <a:rPr kumimoji="1" lang="en-US" altLang="ja-JP" dirty="0" err="1" smtClean="0"/>
              <a:t>Git</a:t>
            </a:r>
            <a:r>
              <a:rPr kumimoji="1" lang="ja-JP" altLang="en-US" dirty="0" smtClean="0"/>
              <a:t>はそもそもソースコードの管理システム</a:t>
            </a:r>
          </a:p>
          <a:p>
            <a:r>
              <a:rPr kumimoji="1" lang="en-US" altLang="ja-JP" dirty="0" smtClean="0"/>
              <a:t>Commit</a:t>
            </a:r>
            <a:r>
              <a:rPr kumimoji="1" lang="ja-JP" altLang="en-US" dirty="0" smtClean="0"/>
              <a:t>ベースでバージョン付きというのは</a:t>
            </a:r>
            <a:r>
              <a:rPr kumimoji="1" lang="en-US" altLang="ja-JP" dirty="0" smtClean="0"/>
              <a:t>Elton</a:t>
            </a:r>
            <a:r>
              <a:rPr kumimoji="1" lang="ja-JP" altLang="en-US" dirty="0" smtClean="0"/>
              <a:t>と特徴が似ていて実際にスクリプト言語で書かれたアプリケーションのデプロイとかはローカルから</a:t>
            </a:r>
            <a:r>
              <a:rPr kumimoji="1" lang="en-US" altLang="ja-JP" dirty="0" err="1" smtClean="0"/>
              <a:t>Git</a:t>
            </a:r>
            <a:r>
              <a:rPr kumimoji="1" lang="ja-JP" altLang="en-US" dirty="0" smtClean="0"/>
              <a:t>に</a:t>
            </a:r>
            <a:r>
              <a:rPr kumimoji="1" lang="en-US" altLang="ja-JP" dirty="0" smtClean="0"/>
              <a:t>Push</a:t>
            </a:r>
            <a:r>
              <a:rPr kumimoji="1" lang="ja-JP" altLang="en-US" dirty="0" smtClean="0"/>
              <a:t>して，サーバ側で</a:t>
            </a:r>
            <a:r>
              <a:rPr kumimoji="1" lang="en-US" altLang="ja-JP" dirty="0" smtClean="0"/>
              <a:t>Pull</a:t>
            </a:r>
            <a:r>
              <a:rPr kumimoji="1" lang="ja-JP" altLang="en-US" dirty="0" smtClean="0"/>
              <a:t>してその段階のディレクトリツリーを共有するみたいな使い方もする．</a:t>
            </a:r>
          </a:p>
          <a:p>
            <a:r>
              <a:rPr kumimoji="1" lang="ja-JP" altLang="en-US" dirty="0" smtClean="0"/>
              <a:t>でも基本全</a:t>
            </a:r>
            <a:r>
              <a:rPr kumimoji="1" lang="en-US" altLang="ja-JP" dirty="0" smtClean="0"/>
              <a:t>Push/Pull</a:t>
            </a:r>
            <a:r>
              <a:rPr kumimoji="1" lang="ja-JP" altLang="en-US" dirty="0" smtClean="0"/>
              <a:t>だから必要なものだけってわけにも行かない．</a:t>
            </a:r>
          </a:p>
          <a:p>
            <a:endParaRPr kumimoji="1" lang="ja-JP" altLang="en-US" dirty="0" smtClean="0"/>
          </a:p>
          <a:p>
            <a:r>
              <a:rPr kumimoji="1" lang="ja-JP" altLang="en-US" dirty="0" smtClean="0"/>
              <a:t>でもこの辺から設計に影響をもらってるよ</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3837737F-B5DE-47AF-BF9D-130C67482FFE}" type="slidenum">
              <a:rPr kumimoji="1" lang="ja-JP" altLang="en-US" smtClean="0"/>
              <a:pPr/>
              <a:t>30</a:t>
            </a:fld>
            <a:endParaRPr kumimoji="1" lang="ja-JP" altLang="en-US"/>
          </a:p>
        </p:txBody>
      </p:sp>
    </p:spTree>
    <p:extLst>
      <p:ext uri="{BB962C8B-B14F-4D97-AF65-F5344CB8AC3E}">
        <p14:creationId xmlns:p14="http://schemas.microsoft.com/office/powerpoint/2010/main" val="895229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コンテナ型仮想化技術 </a:t>
            </a:r>
            <a:r>
              <a:rPr kumimoji="1" lang="en-US" altLang="ja-JP" dirty="0" err="1" smtClean="0"/>
              <a:t>Docker</a:t>
            </a:r>
            <a:r>
              <a:rPr kumimoji="1" lang="ja-JP" altLang="en-US" dirty="0" smtClean="0"/>
              <a:t>とはユーザランド＋</a:t>
            </a:r>
            <a:r>
              <a:rPr kumimoji="1" lang="en-US" altLang="ja-JP" dirty="0" smtClean="0"/>
              <a:t>α</a:t>
            </a:r>
            <a:r>
              <a:rPr kumimoji="1" lang="ja-JP" altLang="en-US" dirty="0" smtClean="0"/>
              <a:t>のみを仮想化する仮想化技術で，</a:t>
            </a:r>
          </a:p>
          <a:p>
            <a:r>
              <a:rPr kumimoji="1" lang="ja-JP" altLang="en-US" dirty="0" smtClean="0"/>
              <a:t>アプリケーションを</a:t>
            </a:r>
            <a:r>
              <a:rPr kumimoji="1" lang="en-US" altLang="ja-JP" dirty="0" smtClean="0"/>
              <a:t>OS</a:t>
            </a:r>
            <a:r>
              <a:rPr kumimoji="1" lang="ja-JP" altLang="en-US" dirty="0" smtClean="0"/>
              <a:t>ごとパッケージングするというコンセプトで作られています．</a:t>
            </a:r>
          </a:p>
          <a:p>
            <a:r>
              <a:rPr kumimoji="1" lang="en-US" altLang="ja-JP" dirty="0" smtClean="0"/>
              <a:t>Host</a:t>
            </a:r>
            <a:r>
              <a:rPr kumimoji="1" lang="ja-JP" altLang="en-US" dirty="0" smtClean="0"/>
              <a:t> </a:t>
            </a:r>
            <a:r>
              <a:rPr kumimoji="1" lang="en-US" altLang="ja-JP" dirty="0" smtClean="0"/>
              <a:t>OS</a:t>
            </a:r>
            <a:r>
              <a:rPr kumimoji="1" lang="ja-JP" altLang="en-US" dirty="0" smtClean="0"/>
              <a:t>とカーネルを共有しており，</a:t>
            </a:r>
            <a:r>
              <a:rPr kumimoji="1" lang="en-US" altLang="ja-JP" dirty="0" smtClean="0"/>
              <a:t>Host</a:t>
            </a:r>
            <a:r>
              <a:rPr kumimoji="1" lang="ja-JP" altLang="en-US" dirty="0" smtClean="0"/>
              <a:t> </a:t>
            </a:r>
            <a:r>
              <a:rPr kumimoji="1" lang="en-US" altLang="ja-JP" dirty="0" smtClean="0"/>
              <a:t>OS</a:t>
            </a:r>
            <a:r>
              <a:rPr kumimoji="1" lang="ja-JP" altLang="en-US" dirty="0" smtClean="0"/>
              <a:t>側から見ると</a:t>
            </a:r>
            <a:r>
              <a:rPr kumimoji="1" lang="en-US" altLang="ja-JP" dirty="0" smtClean="0"/>
              <a:t>1</a:t>
            </a:r>
            <a:r>
              <a:rPr kumimoji="1" lang="ja-JP" altLang="en-US" dirty="0" smtClean="0"/>
              <a:t>コンテナ＝</a:t>
            </a:r>
            <a:r>
              <a:rPr kumimoji="1" lang="en-US" altLang="ja-JP" dirty="0" smtClean="0"/>
              <a:t>1</a:t>
            </a:r>
            <a:r>
              <a:rPr kumimoji="1" lang="ja-JP" altLang="en-US" dirty="0" smtClean="0"/>
              <a:t>プロセスとして見えますがコンテナ側からはプロセステーブル・ディレクトリツリー・ネットワーク・</a:t>
            </a:r>
            <a:r>
              <a:rPr kumimoji="1" lang="en-US" altLang="ja-JP" dirty="0" smtClean="0"/>
              <a:t>CPU</a:t>
            </a:r>
            <a:r>
              <a:rPr kumimoji="1" lang="ja-JP" altLang="en-US" dirty="0" smtClean="0"/>
              <a:t>・</a:t>
            </a:r>
            <a:r>
              <a:rPr kumimoji="1" lang="en-US" altLang="ja-JP" dirty="0" smtClean="0"/>
              <a:t>RAM</a:t>
            </a:r>
            <a:r>
              <a:rPr kumimoji="1" lang="ja-JP" altLang="en-US" dirty="0" smtClean="0"/>
              <a:t>リソースなどの空間は隔離されて見える．</a:t>
            </a:r>
          </a:p>
          <a:p>
            <a:endParaRPr kumimoji="1" lang="ja-JP" altLang="en-US" dirty="0" smtClean="0"/>
          </a:p>
          <a:p>
            <a:r>
              <a:rPr kumimoji="1" lang="en-US" altLang="ja-JP" dirty="0" smtClean="0"/>
              <a:t># </a:t>
            </a:r>
            <a:r>
              <a:rPr kumimoji="1" lang="ja-JP" altLang="en-US" dirty="0" smtClean="0"/>
              <a:t>指差し確認</a:t>
            </a:r>
          </a:p>
          <a:p>
            <a:r>
              <a:rPr kumimoji="1" lang="ja-JP" altLang="en-US" dirty="0" smtClean="0"/>
              <a:t>一般的な</a:t>
            </a:r>
            <a:r>
              <a:rPr kumimoji="1" lang="en-US" altLang="ja-JP" dirty="0" smtClean="0"/>
              <a:t>Hypervisor</a:t>
            </a:r>
            <a:r>
              <a:rPr kumimoji="1" lang="ja-JP" altLang="en-US" dirty="0" smtClean="0"/>
              <a:t>型の仮想化技術では</a:t>
            </a:r>
            <a:r>
              <a:rPr kumimoji="1" lang="en-US" altLang="ja-JP" dirty="0" smtClean="0"/>
              <a:t>Host</a:t>
            </a:r>
            <a:r>
              <a:rPr kumimoji="1" lang="ja-JP" altLang="en-US" dirty="0" smtClean="0"/>
              <a:t> </a:t>
            </a:r>
            <a:r>
              <a:rPr kumimoji="1" lang="en-US" altLang="ja-JP" dirty="0" smtClean="0"/>
              <a:t>OS</a:t>
            </a:r>
            <a:r>
              <a:rPr kumimoji="1" lang="ja-JP" altLang="en-US" dirty="0" smtClean="0"/>
              <a:t>上の</a:t>
            </a:r>
            <a:r>
              <a:rPr kumimoji="1" lang="en-US" altLang="ja-JP" dirty="0" smtClean="0"/>
              <a:t>Hypervisor</a:t>
            </a:r>
            <a:r>
              <a:rPr kumimoji="1" lang="ja-JP" altLang="en-US" dirty="0" smtClean="0"/>
              <a:t>がハードウェアエミュレーションを行い，その上で</a:t>
            </a:r>
            <a:r>
              <a:rPr kumimoji="1" lang="en-US" altLang="ja-JP" dirty="0" smtClean="0"/>
              <a:t>Guest OS</a:t>
            </a:r>
            <a:r>
              <a:rPr kumimoji="1" lang="ja-JP" altLang="en-US" dirty="0" smtClean="0"/>
              <a:t>を動作させます．</a:t>
            </a:r>
          </a:p>
          <a:p>
            <a:r>
              <a:rPr kumimoji="1" lang="ja-JP" altLang="en-US" dirty="0" smtClean="0"/>
              <a:t>その上でそれぞれアプリケーションが動作するという仕組みをとります．</a:t>
            </a:r>
          </a:p>
          <a:p>
            <a:r>
              <a:rPr kumimoji="1" lang="ja-JP" altLang="en-US" dirty="0" smtClean="0"/>
              <a:t>それに対し，コンテナ型仮想化では，</a:t>
            </a:r>
            <a:r>
              <a:rPr kumimoji="1" lang="en-US" altLang="ja-JP" dirty="0" smtClean="0"/>
              <a:t>Host OS</a:t>
            </a:r>
            <a:r>
              <a:rPr kumimoji="1" lang="ja-JP" altLang="en-US" dirty="0" smtClean="0"/>
              <a:t>とコンテナがカーネルを共有することで</a:t>
            </a:r>
            <a:r>
              <a:rPr kumimoji="1" lang="en-US" altLang="ja-JP" dirty="0" smtClean="0"/>
              <a:t>Hypervisor</a:t>
            </a:r>
            <a:r>
              <a:rPr kumimoji="1" lang="ja-JP" altLang="en-US" dirty="0" smtClean="0"/>
              <a:t>型の</a:t>
            </a:r>
            <a:r>
              <a:rPr kumimoji="1" lang="en-US" altLang="ja-JP" dirty="0" smtClean="0"/>
              <a:t>Guest OS</a:t>
            </a:r>
            <a:r>
              <a:rPr kumimoji="1" lang="ja-JP" altLang="en-US" dirty="0" smtClean="0"/>
              <a:t>に当たる部分をそれぞれ</a:t>
            </a:r>
            <a:r>
              <a:rPr kumimoji="1" lang="en-US" altLang="ja-JP" dirty="0" smtClean="0"/>
              <a:t>1</a:t>
            </a:r>
            <a:r>
              <a:rPr kumimoji="1" lang="ja-JP" altLang="en-US" dirty="0" smtClean="0"/>
              <a:t>つのプロセスとして扱います．</a:t>
            </a:r>
            <a:r>
              <a:rPr kumimoji="1" lang="en-US" altLang="ja-JP" dirty="0" smtClean="0"/>
              <a:t>Guest OS</a:t>
            </a:r>
            <a:r>
              <a:rPr kumimoji="1" lang="ja-JP" altLang="en-US" dirty="0" smtClean="0"/>
              <a:t>がなくなり，ハードウェアエミュレーションをする必要がなくなるため起動のオーバーヘッドが少なくなり，そのため</a:t>
            </a:r>
            <a:r>
              <a:rPr kumimoji="1" lang="en-US" altLang="ja-JP" dirty="0" smtClean="0"/>
              <a:t>Hypervisor</a:t>
            </a:r>
            <a:r>
              <a:rPr kumimoji="1" lang="ja-JP" altLang="en-US" dirty="0" smtClean="0"/>
              <a:t>型に比べ，高速に起動することが出来る．</a:t>
            </a:r>
          </a:p>
          <a:p>
            <a:endParaRPr kumimoji="1" lang="ja-JP" altLang="en-US" dirty="0" smtClean="0"/>
          </a:p>
        </p:txBody>
      </p:sp>
      <p:sp>
        <p:nvSpPr>
          <p:cNvPr id="4" name="スライド番号プレースホルダー 3"/>
          <p:cNvSpPr>
            <a:spLocks noGrp="1"/>
          </p:cNvSpPr>
          <p:nvPr>
            <p:ph type="sldNum" sz="quarter" idx="10"/>
          </p:nvPr>
        </p:nvSpPr>
        <p:spPr/>
        <p:txBody>
          <a:bodyPr/>
          <a:lstStyle/>
          <a:p>
            <a:fld id="{3837737F-B5DE-47AF-BF9D-130C67482FFE}" type="slidenum">
              <a:rPr kumimoji="1" lang="ja-JP" altLang="en-US" smtClean="0"/>
              <a:pPr/>
              <a:t>3</a:t>
            </a:fld>
            <a:endParaRPr kumimoji="1" lang="ja-JP" altLang="en-US"/>
          </a:p>
        </p:txBody>
      </p:sp>
    </p:spTree>
    <p:extLst>
      <p:ext uri="{BB962C8B-B14F-4D97-AF65-F5344CB8AC3E}">
        <p14:creationId xmlns:p14="http://schemas.microsoft.com/office/powerpoint/2010/main" val="2071977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a:bodyPr>
          <a:lstStyle/>
          <a:p>
            <a:r>
              <a:rPr kumimoji="1" lang="ja-JP" altLang="en-US" dirty="0" smtClean="0"/>
              <a:t>また，</a:t>
            </a:r>
            <a:r>
              <a:rPr kumimoji="1" lang="en-US" altLang="ja-JP" dirty="0" err="1" smtClean="0"/>
              <a:t>Docker</a:t>
            </a:r>
            <a:r>
              <a:rPr kumimoji="1" lang="ja-JP" altLang="en-US" dirty="0" smtClean="0"/>
              <a:t>はポータビリティが高いという特徴も持ちます．</a:t>
            </a:r>
          </a:p>
          <a:p>
            <a:r>
              <a:rPr kumimoji="1" lang="en-US" altLang="ja-JP" dirty="0" err="1" smtClean="0"/>
              <a:t>Dockerfile</a:t>
            </a:r>
            <a:r>
              <a:rPr kumimoji="1" lang="ja-JP" altLang="en-US" dirty="0" smtClean="0"/>
              <a:t>と呼ばれるコンテナの構成情報を記述したテキストファイルを元にコンテナイメージを作成するため，</a:t>
            </a:r>
            <a:r>
              <a:rPr kumimoji="1" lang="en-US" altLang="ja-JP" dirty="0" err="1" smtClean="0"/>
              <a:t>Dockerfile</a:t>
            </a:r>
            <a:r>
              <a:rPr kumimoji="1" lang="ja-JP" altLang="en-US" dirty="0" smtClean="0"/>
              <a:t>をきちんと管理しておけば，どの環境においても必ず同じコンテナを再現することを可能にするコンテナ作成における仕組みがある．</a:t>
            </a:r>
          </a:p>
          <a:p>
            <a:endParaRPr kumimoji="1" lang="ja-JP" altLang="en-US" dirty="0" smtClean="0"/>
          </a:p>
          <a:p>
            <a:r>
              <a:rPr kumimoji="1" lang="ja-JP" altLang="en-US" dirty="0" smtClean="0"/>
              <a:t>また，コンテナイメージは</a:t>
            </a:r>
            <a:r>
              <a:rPr kumimoji="1" lang="en-US" altLang="ja-JP" dirty="0" smtClean="0"/>
              <a:t>Device mapper</a:t>
            </a:r>
            <a:r>
              <a:rPr kumimoji="1" lang="ja-JP" altLang="en-US" dirty="0" smtClean="0"/>
              <a:t>，</a:t>
            </a:r>
            <a:r>
              <a:rPr kumimoji="1" lang="en-US" altLang="ja-JP" dirty="0" err="1" smtClean="0"/>
              <a:t>Aufs</a:t>
            </a:r>
            <a:r>
              <a:rPr kumimoji="1" lang="ja-JP" altLang="en-US" dirty="0" smtClean="0"/>
              <a:t>等をレイヤ型ファイルシステムとして採用</a:t>
            </a:r>
            <a:r>
              <a:rPr kumimoji="1" lang="ja-JP" altLang="en-US" dirty="0" smtClean="0"/>
              <a:t>しており，変更差分をコンテナイメージに差分レイヤとして保存する．</a:t>
            </a:r>
          </a:p>
          <a:p>
            <a:r>
              <a:rPr kumimoji="1" lang="ja-JP" altLang="en-US" dirty="0" smtClean="0"/>
              <a:t>そのため更新による影響をコンテナ内部に閉じ込め，また，</a:t>
            </a:r>
            <a:r>
              <a:rPr kumimoji="1" lang="en-US" altLang="ja-JP" dirty="0" smtClean="0"/>
              <a:t>Commit</a:t>
            </a:r>
            <a:r>
              <a:rPr kumimoji="1" lang="ja-JP" altLang="en-US" dirty="0" smtClean="0"/>
              <a:t>の操作により新たなコンテナイメージとして分岐することが出来るランタイムにおける仕組みがある．</a:t>
            </a:r>
            <a:endParaRPr kumimoji="1" lang="en-US" altLang="ja-JP" dirty="0" smtClean="0"/>
          </a:p>
          <a:p>
            <a:endParaRPr kumimoji="1" lang="en-US" altLang="ja-JP" dirty="0" smtClean="0"/>
          </a:p>
          <a:p>
            <a:r>
              <a:rPr kumimoji="1" lang="ja-JP" altLang="en-US" dirty="0" smtClean="0"/>
              <a:t>近年分散環境におけるデータ管理ではソースコード管理システムの</a:t>
            </a:r>
            <a:r>
              <a:rPr kumimoji="1" lang="en-US" altLang="ja-JP" dirty="0" err="1" smtClean="0"/>
              <a:t>Git</a:t>
            </a:r>
            <a:r>
              <a:rPr kumimoji="1" lang="ja-JP" altLang="en-US" dirty="0" smtClean="0"/>
              <a:t>を始め</a:t>
            </a:r>
            <a:r>
              <a:rPr kumimoji="1" lang="en-US" altLang="ja-JP" dirty="0" smtClean="0"/>
              <a:t>Commit</a:t>
            </a:r>
            <a:r>
              <a:rPr kumimoji="1" lang="ja-JP" altLang="en-US" dirty="0" smtClean="0"/>
              <a:t>の操作を</a:t>
            </a:r>
            <a:r>
              <a:rPr kumimoji="1" lang="ja-JP" altLang="en-US" baseline="0" dirty="0" smtClean="0"/>
              <a:t>ベース</a:t>
            </a:r>
            <a:r>
              <a:rPr kumimoji="1" lang="ja-JP" altLang="en-US" dirty="0" smtClean="0"/>
              <a:t>としたデータ管理を行うことで管理の効率化を図っている．</a:t>
            </a:r>
            <a:endParaRPr kumimoji="1" lang="en-US" altLang="ja-JP" dirty="0" smtClean="0"/>
          </a:p>
          <a:p>
            <a:r>
              <a:rPr kumimoji="1" lang="en-US" altLang="ja-JP" dirty="0" smtClean="0"/>
              <a:t>Docker</a:t>
            </a:r>
            <a:r>
              <a:rPr kumimoji="1" lang="ja-JP" altLang="en-US" dirty="0" smtClean="0"/>
              <a:t>ではファイルシステムにそのコミットの操作を用いており，ある時点のファイルシステムからの分岐やイメージ作成時にキャッシュを効かせることを容易にしている．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3837737F-B5DE-47AF-BF9D-130C67482FFE}" type="slidenum">
              <a:rPr kumimoji="1" lang="ja-JP" altLang="en-US" smtClean="0"/>
              <a:pPr/>
              <a:t>4</a:t>
            </a:fld>
            <a:endParaRPr kumimoji="1" lang="ja-JP" altLang="en-US"/>
          </a:p>
        </p:txBody>
      </p:sp>
    </p:spTree>
    <p:extLst>
      <p:ext uri="{BB962C8B-B14F-4D97-AF65-F5344CB8AC3E}">
        <p14:creationId xmlns:p14="http://schemas.microsoft.com/office/powerpoint/2010/main" val="770361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こういった仕組みを持つ</a:t>
            </a:r>
            <a:r>
              <a:rPr kumimoji="1" lang="en-US" altLang="ja-JP" dirty="0" err="1" smtClean="0"/>
              <a:t>Docker</a:t>
            </a:r>
            <a:r>
              <a:rPr kumimoji="1" lang="ja-JP" altLang="en-US" dirty="0" smtClean="0"/>
              <a:t>を用いることでピーク時にパブリッククラウドに対してダイナミックに負荷分散するハイブリッドクラウドを構築することが出来る．</a:t>
            </a:r>
            <a:endParaRPr kumimoji="1" lang="en-US" altLang="ja-JP" dirty="0" smtClean="0"/>
          </a:p>
          <a:p>
            <a:r>
              <a:rPr kumimoji="1" lang="ja-JP" altLang="en-US" dirty="0" smtClean="0"/>
              <a:t>普段の負荷が少ない状況ではプライベート環境や一部パブリッククラウドのコンテナで運用し，</a:t>
            </a:r>
          </a:p>
          <a:p>
            <a:r>
              <a:rPr kumimoji="1" lang="ja-JP" altLang="en-US" dirty="0" smtClean="0"/>
              <a:t>負荷が集中するピーク時にはさらにコンテナを立ち上げ，負荷を分散するという仕組みがとれる．</a:t>
            </a:r>
          </a:p>
          <a:p>
            <a:r>
              <a:rPr kumimoji="1" lang="ja-JP" altLang="en-US" dirty="0" smtClean="0"/>
              <a:t>起動が高速なコンテナを使用するので負荷に対してダイナミックにコンテナの起動・終了をすることが出来る．</a:t>
            </a:r>
          </a:p>
          <a:p>
            <a:r>
              <a:rPr kumimoji="1" lang="ja-JP" altLang="en-US" dirty="0" smtClean="0"/>
              <a:t>こうすることでリソース余剰によるコストを抑えることができる．</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実際に我々はプライベートクラウドである本学クラウドサービスセンターとパブリッククラウドの</a:t>
            </a:r>
            <a:r>
              <a:rPr kumimoji="1" lang="en-US" altLang="ja-JP" dirty="0" smtClean="0"/>
              <a:t>Amazon Web</a:t>
            </a:r>
            <a:r>
              <a:rPr kumimoji="1" lang="ja-JP" altLang="en-US" dirty="0" smtClean="0"/>
              <a:t> </a:t>
            </a:r>
            <a:r>
              <a:rPr kumimoji="1" lang="en-US" altLang="ja-JP" dirty="0" smtClean="0"/>
              <a:t>Services</a:t>
            </a:r>
            <a:r>
              <a:rPr kumimoji="1" lang="ja-JP" altLang="en-US" dirty="0" smtClean="0"/>
              <a:t>を連携し，</a:t>
            </a:r>
            <a:r>
              <a:rPr kumimoji="1" lang="en-US" altLang="ja-JP" dirty="0" err="1" smtClean="0"/>
              <a:t>Docker</a:t>
            </a:r>
            <a:r>
              <a:rPr kumimoji="1" lang="ja-JP" altLang="en-US" dirty="0" smtClean="0"/>
              <a:t>を用いたハイブリッドクラウドを構築しました．</a:t>
            </a:r>
          </a:p>
          <a:p>
            <a:endParaRPr kumimoji="1" lang="ja-JP" altLang="en-US" dirty="0"/>
          </a:p>
        </p:txBody>
      </p:sp>
      <p:sp>
        <p:nvSpPr>
          <p:cNvPr id="4" name="スライド番号プレースホルダー 3"/>
          <p:cNvSpPr>
            <a:spLocks noGrp="1"/>
          </p:cNvSpPr>
          <p:nvPr>
            <p:ph type="sldNum" sz="quarter" idx="10"/>
          </p:nvPr>
        </p:nvSpPr>
        <p:spPr/>
        <p:txBody>
          <a:bodyPr/>
          <a:lstStyle/>
          <a:p>
            <a:fld id="{3837737F-B5DE-47AF-BF9D-130C67482FFE}" type="slidenum">
              <a:rPr kumimoji="1" lang="ja-JP" altLang="en-US" smtClean="0"/>
              <a:pPr/>
              <a:t>5</a:t>
            </a:fld>
            <a:endParaRPr kumimoji="1" lang="ja-JP" altLang="en-US"/>
          </a:p>
        </p:txBody>
      </p:sp>
    </p:spTree>
    <p:extLst>
      <p:ext uri="{BB962C8B-B14F-4D97-AF65-F5344CB8AC3E}">
        <p14:creationId xmlns:p14="http://schemas.microsoft.com/office/powerpoint/2010/main" val="1473442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オンプレミスとパブリッククラウドを連携したハイブリッドクラウドのような，図のようにネットワークが異なり，</a:t>
            </a:r>
            <a:r>
              <a:rPr kumimoji="1" lang="en-US" altLang="ja-JP" dirty="0" err="1" smtClean="0"/>
              <a:t>Infiniband</a:t>
            </a:r>
            <a:r>
              <a:rPr kumimoji="1" lang="ja-JP" altLang="en-US" dirty="0" smtClean="0"/>
              <a:t>等の高速なネットワークではなく</a:t>
            </a:r>
            <a:r>
              <a:rPr kumimoji="1" lang="en-US" altLang="ja-JP" dirty="0" smtClean="0"/>
              <a:t>WAN</a:t>
            </a:r>
            <a:r>
              <a:rPr kumimoji="1" lang="ja-JP" altLang="en-US" dirty="0" smtClean="0"/>
              <a:t>で接続されていたり，そもそも管理者が違うなど疎に結合した複数クラスタを疎結合マルチクラスタと定義した．</a:t>
            </a:r>
            <a:endParaRPr kumimoji="1" lang="en-US" altLang="ja-JP" dirty="0" smtClean="0"/>
          </a:p>
          <a:p>
            <a:r>
              <a:rPr kumimoji="1" lang="ja-JP" altLang="en-US" dirty="0" smtClean="0"/>
              <a:t>疎結合マルチクラスタを連携する場合は図のような構成をとることが多く，ファイル共有機構には</a:t>
            </a:r>
            <a:r>
              <a:rPr kumimoji="1" lang="en-US" altLang="ja-JP" dirty="0" smtClean="0"/>
              <a:t>NFS</a:t>
            </a:r>
            <a:r>
              <a:rPr kumimoji="1" lang="ja-JP" altLang="en-US" dirty="0" smtClean="0"/>
              <a:t>やファイバチャネル</a:t>
            </a:r>
            <a:r>
              <a:rPr kumimoji="1" lang="en-US" altLang="ja-JP" dirty="0" smtClean="0"/>
              <a:t>SAN</a:t>
            </a:r>
            <a:r>
              <a:rPr kumimoji="1" lang="ja-JP" altLang="en-US" dirty="0" smtClean="0"/>
              <a:t>などがよく利用される．</a:t>
            </a:r>
          </a:p>
          <a:p>
            <a:r>
              <a:rPr kumimoji="1" lang="ja-JP" altLang="en-US" dirty="0" smtClean="0"/>
              <a:t>本学のハイブリッドクラウドも同様の仕組みになっており，ファイル共有機構に当たる部分に</a:t>
            </a:r>
            <a:r>
              <a:rPr kumimoji="1" lang="en-US" altLang="ja-JP" dirty="0" smtClean="0"/>
              <a:t>Docker</a:t>
            </a:r>
            <a:r>
              <a:rPr kumimoji="1" lang="ja-JP" altLang="en-US" dirty="0" smtClean="0"/>
              <a:t> </a:t>
            </a:r>
            <a:r>
              <a:rPr kumimoji="1" lang="en-US" altLang="ja-JP" dirty="0" smtClean="0"/>
              <a:t>Registry</a:t>
            </a:r>
            <a:r>
              <a:rPr kumimoji="1" lang="ja-JP" altLang="en-US" dirty="0" smtClean="0"/>
              <a:t>を用いた</a:t>
            </a:r>
            <a:r>
              <a:rPr kumimoji="1" lang="en-US" altLang="ja-JP" dirty="0" smtClean="0"/>
              <a:t>push/pull</a:t>
            </a:r>
            <a:r>
              <a:rPr kumimoji="1" lang="ja-JP" altLang="en-US" dirty="0" smtClean="0"/>
              <a:t>方式を採用している．</a:t>
            </a:r>
          </a:p>
        </p:txBody>
      </p:sp>
      <p:sp>
        <p:nvSpPr>
          <p:cNvPr id="4" name="スライド番号プレースホルダー 3"/>
          <p:cNvSpPr>
            <a:spLocks noGrp="1"/>
          </p:cNvSpPr>
          <p:nvPr>
            <p:ph type="sldNum" sz="quarter" idx="10"/>
          </p:nvPr>
        </p:nvSpPr>
        <p:spPr/>
        <p:txBody>
          <a:bodyPr/>
          <a:lstStyle/>
          <a:p>
            <a:fld id="{3837737F-B5DE-47AF-BF9D-130C67482FFE}" type="slidenum">
              <a:rPr kumimoji="1" lang="ja-JP" altLang="en-US" smtClean="0"/>
              <a:pPr/>
              <a:t>6</a:t>
            </a:fld>
            <a:endParaRPr kumimoji="1" lang="ja-JP" altLang="en-US"/>
          </a:p>
        </p:txBody>
      </p:sp>
    </p:spTree>
    <p:extLst>
      <p:ext uri="{BB962C8B-B14F-4D97-AF65-F5344CB8AC3E}">
        <p14:creationId xmlns:p14="http://schemas.microsoft.com/office/powerpoint/2010/main" val="1390598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クラスタ間でコンテナイメージやコンテナ内で利用するファイルなどを共有する必要があるが，現行のハイブリッドクラウドの構成ではファイル共有が</a:t>
            </a:r>
            <a:r>
              <a:rPr kumimoji="1" lang="en-US" altLang="ja-JP" dirty="0" smtClean="0"/>
              <a:t>Push/Pull</a:t>
            </a:r>
            <a:r>
              <a:rPr kumimoji="1" lang="ja-JP" altLang="en-US" dirty="0" smtClean="0"/>
              <a:t>方式で変更したら共有元に</a:t>
            </a:r>
            <a:r>
              <a:rPr kumimoji="1" lang="en-US" altLang="ja-JP" dirty="0" smtClean="0"/>
              <a:t>Push</a:t>
            </a:r>
            <a:r>
              <a:rPr kumimoji="1" lang="ja-JP" altLang="en-US" dirty="0" smtClean="0"/>
              <a:t>し必要になると</a:t>
            </a:r>
            <a:r>
              <a:rPr kumimoji="1" lang="en-US" altLang="ja-JP" dirty="0" smtClean="0"/>
              <a:t>Pull</a:t>
            </a:r>
            <a:r>
              <a:rPr kumimoji="1" lang="ja-JP" altLang="en-US" dirty="0" smtClean="0"/>
              <a:t>してくる形になっているため制約が多い．</a:t>
            </a:r>
          </a:p>
          <a:p>
            <a:r>
              <a:rPr kumimoji="1" lang="ja-JP" altLang="en-US" dirty="0" smtClean="0"/>
              <a:t>そのため一般的な構成同様分散ファイルシステムを利用し，より扱いやすくする必要がある．</a:t>
            </a:r>
          </a:p>
          <a:p>
            <a:endParaRPr kumimoji="1" lang="en-US" altLang="ja-JP" dirty="0" smtClean="0"/>
          </a:p>
          <a:p>
            <a:r>
              <a:rPr kumimoji="1" lang="ja-JP" altLang="en-US" dirty="0" smtClean="0"/>
              <a:t>そこで</a:t>
            </a:r>
            <a:r>
              <a:rPr kumimoji="1" lang="en-US" altLang="ja-JP" dirty="0" smtClean="0"/>
              <a:t>NFS</a:t>
            </a:r>
            <a:r>
              <a:rPr kumimoji="1" lang="ja-JP" altLang="en-US" dirty="0" smtClean="0"/>
              <a:t>等既存の分散ファイルシステムの導入を検討したが，ファイル同期のトラフィックが高くなりやすいため通信量従量課金制とるパブリッククラウドではコストが高くなりやすい．</a:t>
            </a:r>
          </a:p>
          <a:p>
            <a:r>
              <a:rPr kumimoji="1" lang="ja-JP" altLang="en-US" dirty="0" smtClean="0"/>
              <a:t>また，アプリケーションや保存データの特性によっては常に同期する必要がないケースも多くどうしてもオーバーヘッドが多くなってしまう．</a:t>
            </a:r>
          </a:p>
          <a:p>
            <a:r>
              <a:rPr kumimoji="1" lang="ja-JP" altLang="en-US" dirty="0" smtClean="0"/>
              <a:t>セキュアな通信経路を確保する必要もあり，拠点間</a:t>
            </a:r>
            <a:r>
              <a:rPr kumimoji="1" lang="en-US" altLang="ja-JP" dirty="0" smtClean="0"/>
              <a:t>VPN</a:t>
            </a:r>
            <a:r>
              <a:rPr kumimoji="1" lang="ja-JP" altLang="en-US" dirty="0" smtClean="0"/>
              <a:t>などで確保する際には特別な機器が必要になってしまう．</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そのため最小限のコストでサービス運用をしたいハイブリッドクラウド構成では既存の分散ファイルシステムの利用は向かないという結論になりました．</a:t>
            </a:r>
          </a:p>
          <a:p>
            <a:endParaRPr kumimoji="1" lang="ja-JP" altLang="en-US" dirty="0" smtClean="0"/>
          </a:p>
        </p:txBody>
      </p:sp>
      <p:sp>
        <p:nvSpPr>
          <p:cNvPr id="4" name="スライド番号プレースホルダー 3"/>
          <p:cNvSpPr>
            <a:spLocks noGrp="1"/>
          </p:cNvSpPr>
          <p:nvPr>
            <p:ph type="sldNum" sz="quarter" idx="10"/>
          </p:nvPr>
        </p:nvSpPr>
        <p:spPr/>
        <p:txBody>
          <a:bodyPr/>
          <a:lstStyle/>
          <a:p>
            <a:fld id="{3837737F-B5DE-47AF-BF9D-130C67482FFE}" type="slidenum">
              <a:rPr kumimoji="1" lang="ja-JP" altLang="en-US" smtClean="0"/>
              <a:pPr/>
              <a:t>7</a:t>
            </a:fld>
            <a:endParaRPr kumimoji="1" lang="ja-JP" altLang="en-US"/>
          </a:p>
        </p:txBody>
      </p:sp>
    </p:spTree>
    <p:extLst>
      <p:ext uri="{BB962C8B-B14F-4D97-AF65-F5344CB8AC3E}">
        <p14:creationId xmlns:p14="http://schemas.microsoft.com/office/powerpoint/2010/main" val="484308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そこで疎結合マルチクラスタに適したストレージ基盤について検討をする．</a:t>
            </a:r>
            <a:endParaRPr kumimoji="1" lang="en-US" altLang="ja-JP" dirty="0" smtClean="0"/>
          </a:p>
          <a:p>
            <a:r>
              <a:rPr kumimoji="1" lang="ja-JP" altLang="en-US" dirty="0" smtClean="0"/>
              <a:t>ファイル共有の基盤として，一般的なファイル</a:t>
            </a:r>
            <a:r>
              <a:rPr kumimoji="1" lang="en-US" altLang="ja-JP" dirty="0" smtClean="0"/>
              <a:t>API</a:t>
            </a:r>
            <a:r>
              <a:rPr kumimoji="1" lang="ja-JP" altLang="en-US" dirty="0" smtClean="0"/>
              <a:t>を備え，柔軟なファイル操作ができる分散ファイルシステムであることが必要である．</a:t>
            </a:r>
          </a:p>
          <a:p>
            <a:r>
              <a:rPr kumimoji="1" lang="ja-JP" altLang="en-US" dirty="0" smtClean="0"/>
              <a:t>コストを抑えるため，ファイル同期のオーバーヘッドを減らしネットワークトラフィックを抑える必要がある．</a:t>
            </a:r>
          </a:p>
          <a:p>
            <a:r>
              <a:rPr kumimoji="1" lang="ja-JP" altLang="en-US" dirty="0" smtClean="0"/>
              <a:t>オンプレミスと</a:t>
            </a:r>
            <a:r>
              <a:rPr kumimoji="1" lang="en-US" altLang="ja-JP" dirty="0" smtClean="0"/>
              <a:t>Amazon</a:t>
            </a:r>
            <a:r>
              <a:rPr kumimoji="1" lang="en-US" altLang="ja-JP" baseline="0" dirty="0" smtClean="0"/>
              <a:t> Web Services</a:t>
            </a:r>
            <a:r>
              <a:rPr kumimoji="1" lang="ja-JP" altLang="en-US" dirty="0" smtClean="0"/>
              <a:t>や</a:t>
            </a:r>
            <a:r>
              <a:rPr kumimoji="1" lang="en-US" altLang="ja-JP" dirty="0" smtClean="0"/>
              <a:t>Google Cloud</a:t>
            </a:r>
            <a:r>
              <a:rPr kumimoji="1" lang="en-US" altLang="ja-JP" baseline="0" dirty="0" smtClean="0"/>
              <a:t> Platform</a:t>
            </a:r>
            <a:r>
              <a:rPr kumimoji="1" lang="ja-JP" altLang="en-US" baseline="0" dirty="0" smtClean="0"/>
              <a:t>等の各種</a:t>
            </a:r>
            <a:r>
              <a:rPr kumimoji="1" lang="ja-JP" altLang="en-US" dirty="0" smtClean="0"/>
              <a:t>パブリッククラウドとシームレスな連携が必要である．</a:t>
            </a:r>
          </a:p>
        </p:txBody>
      </p:sp>
      <p:sp>
        <p:nvSpPr>
          <p:cNvPr id="4" name="スライド番号プレースホルダー 3"/>
          <p:cNvSpPr>
            <a:spLocks noGrp="1"/>
          </p:cNvSpPr>
          <p:nvPr>
            <p:ph type="sldNum" sz="quarter" idx="10"/>
          </p:nvPr>
        </p:nvSpPr>
        <p:spPr/>
        <p:txBody>
          <a:bodyPr/>
          <a:lstStyle/>
          <a:p>
            <a:fld id="{3837737F-B5DE-47AF-BF9D-130C67482FFE}" type="slidenum">
              <a:rPr kumimoji="1" lang="ja-JP" altLang="en-US" smtClean="0"/>
              <a:pPr/>
              <a:t>8</a:t>
            </a:fld>
            <a:endParaRPr kumimoji="1" lang="ja-JP" altLang="en-US"/>
          </a:p>
        </p:txBody>
      </p:sp>
    </p:spTree>
    <p:extLst>
      <p:ext uri="{BB962C8B-B14F-4D97-AF65-F5344CB8AC3E}">
        <p14:creationId xmlns:p14="http://schemas.microsoft.com/office/powerpoint/2010/main" val="1684259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ストレージ改良のアプローチとして，</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Commit</a:t>
            </a:r>
            <a:r>
              <a:rPr kumimoji="1" lang="ja-JP" altLang="en-US" dirty="0" smtClean="0"/>
              <a:t>ベースでデータ共有をし，データの取得をしない限り変更が伝搬しないような仕組みをとります．</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アプリケーション側に</a:t>
            </a:r>
            <a:r>
              <a:rPr kumimoji="1" lang="en-US" altLang="ja-JP" dirty="0" smtClean="0"/>
              <a:t>Commit</a:t>
            </a:r>
            <a:r>
              <a:rPr kumimoji="1" lang="ja-JP" altLang="en-US" dirty="0" smtClean="0"/>
              <a:t>の操作をさせることで，バージョンを意識したファイル管理が可能になる</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Commit</a:t>
            </a:r>
            <a:r>
              <a:rPr kumimoji="1" lang="ja-JP" altLang="en-US" dirty="0" smtClean="0"/>
              <a:t>を導入することで，必要なときに必要な分だけ共有することが可能になるので同期のためのトラフィックを抑制できます．</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また，バージョン管理されたファイルを</a:t>
            </a:r>
            <a:r>
              <a:rPr kumimoji="1" lang="en-US" altLang="ja-JP" dirty="0" smtClean="0"/>
              <a:t>Immutable</a:t>
            </a:r>
            <a:r>
              <a:rPr kumimoji="1" lang="ja-JP" altLang="en-US" dirty="0" smtClean="0"/>
              <a:t>なデータとして管理することでキャッシュを容易にするといったアプローチのストレージ基盤を目標とする．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3837737F-B5DE-47AF-BF9D-130C67482FFE}" type="slidenum">
              <a:rPr kumimoji="1" lang="ja-JP" altLang="en-US" smtClean="0"/>
              <a:pPr/>
              <a:t>9</a:t>
            </a:fld>
            <a:endParaRPr kumimoji="1" lang="ja-JP" altLang="en-US"/>
          </a:p>
        </p:txBody>
      </p:sp>
    </p:spTree>
    <p:extLst>
      <p:ext uri="{BB962C8B-B14F-4D97-AF65-F5344CB8AC3E}">
        <p14:creationId xmlns:p14="http://schemas.microsoft.com/office/powerpoint/2010/main" val="592456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bg>
      <p:bgRef idx="1001">
        <a:schemeClr val="bg1"/>
      </p:bgRef>
    </p:bg>
    <p:spTree>
      <p:nvGrpSpPr>
        <p:cNvPr id="1" name=""/>
        <p:cNvGrpSpPr/>
        <p:nvPr/>
      </p:nvGrpSpPr>
      <p:grpSpPr>
        <a:xfrm>
          <a:off x="0" y="0"/>
          <a:ext cx="0" cy="0"/>
          <a:chOff x="0" y="0"/>
          <a:chExt cx="0" cy="0"/>
        </a:xfrm>
      </p:grpSpPr>
      <p:sp>
        <p:nvSpPr>
          <p:cNvPr id="8" name="タイトル 7"/>
          <p:cNvSpPr>
            <a:spLocks noGrp="1"/>
          </p:cNvSpPr>
          <p:nvPr>
            <p:ph type="ctrTitle"/>
          </p:nvPr>
        </p:nvSpPr>
        <p:spPr>
          <a:xfrm>
            <a:off x="1967541" y="1916832"/>
            <a:ext cx="9861781" cy="958258"/>
          </a:xfrm>
        </p:spPr>
        <p:txBody>
          <a:bodyPr>
            <a:normAutofit/>
          </a:bodyPr>
          <a:lstStyle>
            <a:lvl1pPr algn="ctr">
              <a:defRPr sz="4400" b="1" cap="none" baseline="0">
                <a:latin typeface="ＭＳ Ｐゴシック" pitchFamily="50" charset="-128"/>
                <a:ea typeface="ＭＳ Ｐゴシック" pitchFamily="50" charset="-128"/>
              </a:defRPr>
            </a:lvl1pPr>
          </a:lstStyle>
          <a:p>
            <a:endParaRPr kumimoji="0" lang="en-US" dirty="0"/>
          </a:p>
        </p:txBody>
      </p:sp>
      <p:sp>
        <p:nvSpPr>
          <p:cNvPr id="9" name="サブタイトル 8"/>
          <p:cNvSpPr>
            <a:spLocks noGrp="1"/>
          </p:cNvSpPr>
          <p:nvPr>
            <p:ph type="subTitle" idx="1" hasCustomPrompt="1"/>
          </p:nvPr>
        </p:nvSpPr>
        <p:spPr>
          <a:xfrm>
            <a:off x="3483024" y="4622254"/>
            <a:ext cx="8229600" cy="1080120"/>
          </a:xfrm>
        </p:spPr>
        <p:txBody>
          <a:bodyPr>
            <a:normAutofit/>
          </a:bodyPr>
          <a:lstStyle>
            <a:lvl1pPr marL="0" indent="0" algn="r">
              <a:buNone/>
              <a:defRPr sz="2800" b="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z="2400" dirty="0" smtClean="0"/>
              <a:t>工科 太郎</a:t>
            </a:r>
            <a:endParaRPr kumimoji="0" lang="en-US" dirty="0"/>
          </a:p>
        </p:txBody>
      </p:sp>
      <p:sp>
        <p:nvSpPr>
          <p:cNvPr id="10" name="正方形/長方形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正方形/長方形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4" name="正方形/長方形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9" name="正方形/長方形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直線コネクタ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8" name="直線コネクタ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0" name="直線コネクタ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6" name="直線コネクタ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5" name="直線コネクタ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7" name="正方形/長方形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1" name="円/楕円 20"/>
          <p:cNvSpPr/>
          <p:nvPr/>
        </p:nvSpPr>
        <p:spPr bwMode="auto">
          <a:xfrm>
            <a:off x="1027565" y="3429000"/>
            <a:ext cx="1297671"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円/楕円 22"/>
          <p:cNvSpPr/>
          <p:nvPr/>
        </p:nvSpPr>
        <p:spPr bwMode="auto">
          <a:xfrm>
            <a:off x="1852518" y="4866752"/>
            <a:ext cx="642549"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円/楕円 23"/>
          <p:cNvSpPr/>
          <p:nvPr/>
        </p:nvSpPr>
        <p:spPr bwMode="auto">
          <a:xfrm>
            <a:off x="1477513" y="5500632"/>
            <a:ext cx="137401"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円/楕円 25"/>
          <p:cNvSpPr/>
          <p:nvPr/>
        </p:nvSpPr>
        <p:spPr bwMode="auto">
          <a:xfrm>
            <a:off x="2264424" y="5788152"/>
            <a:ext cx="274801"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円/楕円 24"/>
          <p:cNvSpPr/>
          <p:nvPr/>
        </p:nvSpPr>
        <p:spPr>
          <a:xfrm>
            <a:off x="2600640" y="4495800"/>
            <a:ext cx="366401"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スライド番号プレースホルダ 28"/>
          <p:cNvSpPr>
            <a:spLocks noGrp="1"/>
          </p:cNvSpPr>
          <p:nvPr>
            <p:ph type="sldNum" sz="quarter" idx="12"/>
          </p:nvPr>
        </p:nvSpPr>
        <p:spPr bwMode="auto">
          <a:xfrm>
            <a:off x="1775520" y="4927700"/>
            <a:ext cx="812800" cy="517524"/>
          </a:xfrm>
        </p:spPr>
        <p:txBody>
          <a:bodyPr/>
          <a:lstStyle>
            <a:lvl1pPr>
              <a:defRPr sz="2000" b="1"/>
            </a:lvl1pPr>
          </a:lstStyle>
          <a:p>
            <a:fld id="{44C5478A-7813-4025-A503-DFC543947637}" type="slidenum">
              <a:rPr kumimoji="1" lang="ja-JP" altLang="en-US" smtClean="0"/>
              <a:pPr/>
              <a:t>‹#›</a:t>
            </a:fld>
            <a:endParaRPr kumimoji="1" lang="ja-JP" altLang="en-US" dirty="0"/>
          </a:p>
        </p:txBody>
      </p:sp>
      <p:sp>
        <p:nvSpPr>
          <p:cNvPr id="33" name="サブタイトル 8"/>
          <p:cNvSpPr txBox="1">
            <a:spLocks/>
          </p:cNvSpPr>
          <p:nvPr userDrawn="1"/>
        </p:nvSpPr>
        <p:spPr>
          <a:xfrm>
            <a:off x="2975653" y="3645024"/>
            <a:ext cx="8736971" cy="1033656"/>
          </a:xfrm>
          <a:prstGeom prst="rect">
            <a:avLst/>
          </a:prstGeom>
        </p:spPr>
        <p:txBody>
          <a:bodyPr vert="horz">
            <a:normAutofit/>
          </a:bodyPr>
          <a:lstStyle>
            <a:lvl1pPr marL="0" indent="0" algn="r">
              <a:buNone/>
              <a:defRPr sz="2400" b="0">
                <a:solidFill>
                  <a:schemeClr val="tx2"/>
                </a:solidFill>
                <a:latin typeface="+mj-ea"/>
                <a:ea typeface="+mj-ea"/>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marL="0" marR="0" lvl="0" indent="0" algn="r"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ja-JP" altLang="en-US" sz="2800" b="0" i="0" u="none" strike="noStrike" kern="1200" cap="none" spc="0" normalizeH="0" baseline="0" noProof="0" dirty="0" smtClean="0">
                <a:ln>
                  <a:noFill/>
                </a:ln>
                <a:solidFill>
                  <a:schemeClr val="tx2"/>
                </a:solidFill>
                <a:effectLst/>
                <a:uLnTx/>
                <a:uFillTx/>
                <a:latin typeface="ＭＳ Ｐゴシック" pitchFamily="50" charset="-128"/>
                <a:ea typeface="ＭＳ Ｐゴシック" pitchFamily="50" charset="-128"/>
                <a:cs typeface="+mn-cs"/>
              </a:rPr>
              <a:t>東京工科大学大学院 バイオ・情報メディア研究科</a:t>
            </a:r>
            <a:endParaRPr kumimoji="0" lang="en-US" altLang="ja-JP" sz="2800" b="0" i="0" u="none" strike="noStrike" kern="1200" cap="none" spc="0" normalizeH="0" baseline="0" noProof="0" dirty="0" smtClean="0">
              <a:ln>
                <a:noFill/>
              </a:ln>
              <a:solidFill>
                <a:schemeClr val="tx2"/>
              </a:solidFill>
              <a:effectLst/>
              <a:uLnTx/>
              <a:uFillTx/>
              <a:latin typeface="ＭＳ Ｐゴシック" pitchFamily="50" charset="-128"/>
              <a:ea typeface="ＭＳ Ｐゴシック" pitchFamily="50" charset="-128"/>
              <a:cs typeface="+mn-cs"/>
            </a:endParaRPr>
          </a:p>
          <a:p>
            <a:pPr marL="0" marR="0" lvl="0" indent="0" algn="r"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ja-JP" altLang="en-US" sz="2800" b="0" i="0" u="none" strike="noStrike" kern="1200" cap="none" spc="0" normalizeH="0" baseline="0" noProof="0" dirty="0" smtClean="0">
                <a:ln>
                  <a:noFill/>
                </a:ln>
                <a:solidFill>
                  <a:schemeClr val="tx2"/>
                </a:solidFill>
                <a:effectLst/>
                <a:uLnTx/>
                <a:uFillTx/>
                <a:latin typeface="ＭＳ Ｐゴシック" pitchFamily="50" charset="-128"/>
                <a:ea typeface="ＭＳ Ｐゴシック" pitchFamily="50" charset="-128"/>
                <a:cs typeface="+mn-cs"/>
              </a:rPr>
              <a:t>　コンピュータサイエンス専攻 田胡・柴田研究室</a:t>
            </a:r>
            <a:endParaRPr kumimoji="0" lang="en-US" altLang="ja-JP" sz="2800" b="0" i="0" u="none" strike="noStrike" kern="1200" cap="none" spc="0" normalizeH="0" baseline="0" noProof="0" dirty="0" smtClean="0">
              <a:ln>
                <a:noFill/>
              </a:ln>
              <a:solidFill>
                <a:schemeClr val="tx2"/>
              </a:solidFill>
              <a:effectLst/>
              <a:uLnTx/>
              <a:uFillTx/>
              <a:latin typeface="ＭＳ Ｐゴシック" pitchFamily="50" charset="-128"/>
              <a:ea typeface="ＭＳ Ｐゴシック" pitchFamily="50" charset="-128"/>
              <a:cs typeface="+mn-cs"/>
            </a:endParaRPr>
          </a:p>
        </p:txBody>
      </p:sp>
      <p:sp>
        <p:nvSpPr>
          <p:cNvPr id="28" name="円/楕円 27"/>
          <p:cNvSpPr/>
          <p:nvPr userDrawn="1"/>
        </p:nvSpPr>
        <p:spPr bwMode="auto">
          <a:xfrm>
            <a:off x="380840" y="4869160"/>
            <a:ext cx="274801"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円/楕円 30"/>
          <p:cNvSpPr/>
          <p:nvPr userDrawn="1"/>
        </p:nvSpPr>
        <p:spPr bwMode="auto">
          <a:xfrm>
            <a:off x="847295" y="5301208"/>
            <a:ext cx="137401"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4" name="円/楕円 33"/>
          <p:cNvSpPr/>
          <p:nvPr userDrawn="1"/>
        </p:nvSpPr>
        <p:spPr bwMode="auto">
          <a:xfrm>
            <a:off x="1391477" y="5119472"/>
            <a:ext cx="146304" cy="10972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円/楕円 35"/>
          <p:cNvSpPr>
            <a:spLocks noChangeAspect="1"/>
          </p:cNvSpPr>
          <p:nvPr userDrawn="1"/>
        </p:nvSpPr>
        <p:spPr>
          <a:xfrm>
            <a:off x="2032000" y="5943849"/>
            <a:ext cx="70896" cy="53172"/>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円/楕円 37"/>
          <p:cNvSpPr>
            <a:spLocks noChangeAspect="1"/>
          </p:cNvSpPr>
          <p:nvPr userDrawn="1"/>
        </p:nvSpPr>
        <p:spPr>
          <a:xfrm>
            <a:off x="1103445" y="5589240"/>
            <a:ext cx="70896" cy="53172"/>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円/楕円 38"/>
          <p:cNvSpPr>
            <a:spLocks noChangeAspect="1"/>
          </p:cNvSpPr>
          <p:nvPr userDrawn="1"/>
        </p:nvSpPr>
        <p:spPr>
          <a:xfrm>
            <a:off x="1295467" y="5824100"/>
            <a:ext cx="70896" cy="53172"/>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円/楕円 39"/>
          <p:cNvSpPr>
            <a:spLocks noChangeAspect="1"/>
          </p:cNvSpPr>
          <p:nvPr userDrawn="1"/>
        </p:nvSpPr>
        <p:spPr>
          <a:xfrm>
            <a:off x="1608613" y="5824100"/>
            <a:ext cx="70896" cy="53172"/>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3" name="直線コネクタ 42"/>
          <p:cNvSpPr>
            <a:spLocks noChangeShapeType="1"/>
          </p:cNvSpPr>
          <p:nvPr userDrawn="1"/>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44" name="直線コネクタ 43"/>
          <p:cNvSpPr>
            <a:spLocks noChangeShapeType="1"/>
          </p:cNvSpPr>
          <p:nvPr userDrawn="1"/>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45" name="正方形/長方形 44"/>
          <p:cNvSpPr/>
          <p:nvPr userDrawn="1"/>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6" name="直線コネクタ 45"/>
          <p:cNvSpPr>
            <a:spLocks noChangeShapeType="1"/>
          </p:cNvSpPr>
          <p:nvPr userDrawn="1"/>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7" name="円/楕円 36"/>
          <p:cNvSpPr/>
          <p:nvPr userDrawn="1"/>
        </p:nvSpPr>
        <p:spPr bwMode="auto">
          <a:xfrm>
            <a:off x="1894266" y="5630332"/>
            <a:ext cx="201170" cy="1825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テキスト ボックス 1"/>
          <p:cNvSpPr txBox="1"/>
          <p:nvPr userDrawn="1"/>
        </p:nvSpPr>
        <p:spPr>
          <a:xfrm>
            <a:off x="8904312" y="44624"/>
            <a:ext cx="2863284" cy="523220"/>
          </a:xfrm>
          <a:prstGeom prst="rect">
            <a:avLst/>
          </a:prstGeom>
          <a:noFill/>
        </p:spPr>
        <p:txBody>
          <a:bodyPr wrap="none" rtlCol="0">
            <a:spAutoFit/>
          </a:bodyPr>
          <a:lstStyle/>
          <a:p>
            <a:r>
              <a:rPr kumimoji="1" lang="en-US" altLang="ja-JP" sz="2800" b="1" dirty="0" smtClean="0"/>
              <a:t>&lt;</a:t>
            </a:r>
            <a:r>
              <a:rPr kumimoji="1" lang="ja-JP" altLang="en-US" sz="2800" b="1" dirty="0" smtClean="0"/>
              <a:t>開発プログラム</a:t>
            </a:r>
            <a:r>
              <a:rPr kumimoji="1" lang="en-US" altLang="ja-JP" sz="2800" b="1" dirty="0" smtClean="0"/>
              <a:t>&gt;</a:t>
            </a:r>
            <a:endParaRPr kumimoji="1" lang="ja-JP" altLang="en-US" sz="2800" b="1"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9956800" cy="634082"/>
          </a:xfrm>
        </p:spPr>
        <p:txBody>
          <a:bodyPr>
            <a:normAutofit/>
          </a:bodyPr>
          <a:lstStyle>
            <a:lvl1pPr>
              <a:defRPr sz="4000" cap="none" baseline="0">
                <a:latin typeface="ＭＳ Ｐゴシック" pitchFamily="50" charset="-128"/>
                <a:ea typeface="ＭＳ Ｐゴシック" pitchFamily="50" charset="-128"/>
              </a:defRPr>
            </a:lvl1pPr>
          </a:lstStyle>
          <a:p>
            <a:r>
              <a:rPr kumimoji="0" lang="ja-JP" altLang="en-US" dirty="0" smtClean="0"/>
              <a:t>マスタ タイトルの書式設定</a:t>
            </a:r>
            <a:endParaRPr kumimoji="0" lang="en-US" dirty="0"/>
          </a:p>
        </p:txBody>
      </p:sp>
      <p:sp>
        <p:nvSpPr>
          <p:cNvPr id="8" name="コンテンツ プレースホルダ 7"/>
          <p:cNvSpPr>
            <a:spLocks noGrp="1"/>
          </p:cNvSpPr>
          <p:nvPr>
            <p:ph sz="quarter" idx="1"/>
          </p:nvPr>
        </p:nvSpPr>
        <p:spPr>
          <a:xfrm>
            <a:off x="609600" y="980728"/>
            <a:ext cx="9956800" cy="5493224"/>
          </a:xfrm>
        </p:spPr>
        <p:txBody>
          <a:bodyPr/>
          <a:lstStyle>
            <a:lvl1pPr>
              <a:defRPr sz="3200" baseline="0">
                <a:latin typeface="ＭＳ Ｐゴシック" pitchFamily="50" charset="-128"/>
                <a:ea typeface="ＭＳ Ｐゴシック" pitchFamily="50" charset="-128"/>
              </a:defRPr>
            </a:lvl1pPr>
            <a:lvl2pPr>
              <a:defRPr sz="3000">
                <a:latin typeface="Calibri" pitchFamily="34" charset="0"/>
                <a:ea typeface="ＭＳ Ｐゴシック" pitchFamily="50" charset="-128"/>
              </a:defRPr>
            </a:lvl2pPr>
            <a:lvl3pPr>
              <a:defRPr sz="2800">
                <a:latin typeface="Calibri" pitchFamily="34" charset="0"/>
                <a:ea typeface="ＭＳ Ｐゴシック" pitchFamily="50" charset="-128"/>
              </a:defRPr>
            </a:lvl3pPr>
            <a:lvl4pPr>
              <a:defRPr sz="2600">
                <a:latin typeface="Calibri" pitchFamily="34" charset="0"/>
                <a:ea typeface="ＭＳ Ｐゴシック" pitchFamily="50" charset="-128"/>
              </a:defRPr>
            </a:lvl4pPr>
            <a:lvl5pPr>
              <a:defRPr sz="2400">
                <a:latin typeface="Calibri" pitchFamily="34" charset="0"/>
                <a:ea typeface="ＭＳ Ｐゴシック" pitchFamily="50" charset="-128"/>
              </a:defRPr>
            </a:lvl5pPr>
          </a:lstStyle>
          <a:p>
            <a:pPr lvl="0" eaLnBrk="1" latinLnBrk="0" hangingPunct="1"/>
            <a:r>
              <a:rPr lang="ja-JP" altLang="en-US" dirty="0" smtClean="0"/>
              <a:t>マスタ テキストの書式設定</a:t>
            </a:r>
          </a:p>
          <a:p>
            <a:pPr lvl="1" eaLnBrk="1" latinLnBrk="0" hangingPunct="1"/>
            <a:r>
              <a:rPr lang="ja-JP" altLang="en-US" dirty="0" smtClean="0"/>
              <a:t>第 </a:t>
            </a:r>
            <a:r>
              <a:rPr lang="en-US" altLang="ja-JP" dirty="0" smtClean="0"/>
              <a:t>2 </a:t>
            </a:r>
            <a:r>
              <a:rPr lang="ja-JP" altLang="en-US" dirty="0" smtClean="0"/>
              <a:t>レベル</a:t>
            </a:r>
          </a:p>
          <a:p>
            <a:pPr lvl="2" eaLnBrk="1" latinLnBrk="0" hangingPunct="1"/>
            <a:r>
              <a:rPr lang="ja-JP" altLang="en-US" dirty="0" smtClean="0"/>
              <a:t>第 </a:t>
            </a:r>
            <a:r>
              <a:rPr lang="en-US" altLang="ja-JP" dirty="0" smtClean="0"/>
              <a:t>3 </a:t>
            </a:r>
            <a:r>
              <a:rPr lang="ja-JP" altLang="en-US" dirty="0" smtClean="0"/>
              <a:t>レベル</a:t>
            </a:r>
          </a:p>
          <a:p>
            <a:pPr lvl="3" eaLnBrk="1" latinLnBrk="0" hangingPunct="1"/>
            <a:r>
              <a:rPr lang="ja-JP" altLang="en-US" dirty="0" smtClean="0"/>
              <a:t>第 </a:t>
            </a:r>
            <a:r>
              <a:rPr lang="en-US" altLang="ja-JP" dirty="0" smtClean="0"/>
              <a:t>4 </a:t>
            </a:r>
            <a:r>
              <a:rPr lang="ja-JP" altLang="en-US" dirty="0" smtClean="0"/>
              <a:t>レベル</a:t>
            </a:r>
          </a:p>
          <a:p>
            <a:pPr lvl="4" eaLnBrk="1" latinLnBrk="0" hangingPunct="1"/>
            <a:r>
              <a:rPr lang="ja-JP" altLang="en-US" dirty="0" smtClean="0"/>
              <a:t>第 </a:t>
            </a:r>
            <a:r>
              <a:rPr lang="en-US" altLang="ja-JP" dirty="0" smtClean="0"/>
              <a:t>5 </a:t>
            </a:r>
            <a:r>
              <a:rPr lang="ja-JP" altLang="en-US" dirty="0" smtClean="0"/>
              <a:t>レベル</a:t>
            </a:r>
            <a:endParaRPr kumimoji="0" lang="en-US" dirty="0"/>
          </a:p>
        </p:txBody>
      </p:sp>
      <p:sp>
        <p:nvSpPr>
          <p:cNvPr id="9" name="スライド番号プレースホルダ 8"/>
          <p:cNvSpPr>
            <a:spLocks noGrp="1"/>
          </p:cNvSpPr>
          <p:nvPr>
            <p:ph type="sldNum" sz="quarter" idx="15"/>
          </p:nvPr>
        </p:nvSpPr>
        <p:spPr>
          <a:xfrm>
            <a:off x="10848528" y="5716104"/>
            <a:ext cx="738909" cy="521208"/>
          </a:xfrm>
        </p:spPr>
        <p:txBody>
          <a:bodyPr rtlCol="0"/>
          <a:lstStyle>
            <a:lvl1pPr>
              <a:defRPr sz="2000"/>
            </a:lvl1pPr>
          </a:lstStyle>
          <a:p>
            <a:fld id="{44C5478A-7813-4025-A503-DFC543947637}" type="slidenum">
              <a:rPr kumimoji="1" lang="ja-JP" altLang="en-US" smtClean="0"/>
              <a:pPr/>
              <a:t>‹#›</a:t>
            </a:fld>
            <a:endParaRPr kumimoji="1" lang="ja-JP"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線コネクタ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2" name="タイトル プレースホルダ 21"/>
          <p:cNvSpPr>
            <a:spLocks noGrp="1"/>
          </p:cNvSpPr>
          <p:nvPr>
            <p:ph type="title"/>
          </p:nvPr>
        </p:nvSpPr>
        <p:spPr>
          <a:xfrm>
            <a:off x="609600" y="274638"/>
            <a:ext cx="9956800" cy="634082"/>
          </a:xfrm>
          <a:prstGeom prst="rect">
            <a:avLst/>
          </a:prstGeom>
        </p:spPr>
        <p:txBody>
          <a:bodyPr vert="horz" anchor="b">
            <a:normAutofit/>
          </a:bodyPr>
          <a:lstStyle/>
          <a:p>
            <a:r>
              <a:rPr kumimoji="0" lang="ja-JP" altLang="en-US" smtClean="0"/>
              <a:t>マスタ タイトルの書式設定</a:t>
            </a:r>
            <a:endParaRPr kumimoji="0" lang="en-US"/>
          </a:p>
        </p:txBody>
      </p:sp>
      <p:sp>
        <p:nvSpPr>
          <p:cNvPr id="13" name="テキスト プレースホルダ 12"/>
          <p:cNvSpPr>
            <a:spLocks noGrp="1"/>
          </p:cNvSpPr>
          <p:nvPr>
            <p:ph type="body" idx="1"/>
          </p:nvPr>
        </p:nvSpPr>
        <p:spPr>
          <a:xfrm>
            <a:off x="609600" y="980728"/>
            <a:ext cx="9956800" cy="5493224"/>
          </a:xfrm>
          <a:prstGeom prst="rect">
            <a:avLst/>
          </a:prstGeom>
        </p:spPr>
        <p:txBody>
          <a:bodyPr vert="horz">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7" name="直線コネクタ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9" name="直線コネクタ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正方形/長方形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直線コネクタ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2" name="円/楕円 11"/>
          <p:cNvSpPr/>
          <p:nvPr/>
        </p:nvSpPr>
        <p:spPr>
          <a:xfrm>
            <a:off x="10920536" y="5715000"/>
            <a:ext cx="604562"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スライド番号プレースホルダ 22"/>
          <p:cNvSpPr>
            <a:spLocks noGrp="1"/>
          </p:cNvSpPr>
          <p:nvPr>
            <p:ph type="sldNum" sz="quarter" idx="4"/>
          </p:nvPr>
        </p:nvSpPr>
        <p:spPr>
          <a:xfrm>
            <a:off x="10848528" y="5716104"/>
            <a:ext cx="738909" cy="521208"/>
          </a:xfrm>
          <a:prstGeom prst="rect">
            <a:avLst/>
          </a:prstGeom>
        </p:spPr>
        <p:txBody>
          <a:bodyPr vert="horz" anchor="ctr"/>
          <a:lstStyle>
            <a:lvl1pPr algn="ctr" eaLnBrk="1" latinLnBrk="0" hangingPunct="1">
              <a:defRPr kumimoji="0" sz="1400" b="1">
                <a:solidFill>
                  <a:srgbClr val="FFFFFF"/>
                </a:solidFill>
                <a:latin typeface="ＭＳ Ｐゴシック" panose="020B0600070205080204" pitchFamily="50" charset="-128"/>
                <a:ea typeface="ＭＳ Ｐゴシック" panose="020B0600070205080204" pitchFamily="50" charset="-128"/>
              </a:defRPr>
            </a:lvl1pPr>
          </a:lstStyle>
          <a:p>
            <a:fld id="{44C5478A-7813-4025-A503-DFC543947637}" type="slidenum">
              <a:rPr kumimoji="1" lang="ja-JP" altLang="en-US" smtClean="0"/>
              <a:pPr/>
              <a:t>‹#›</a:t>
            </a:fld>
            <a:endParaRPr kumimoji="1" lang="ja-JP" altLang="en-US"/>
          </a:p>
        </p:txBody>
      </p:sp>
      <p:sp>
        <p:nvSpPr>
          <p:cNvPr id="15" name="テキスト ボックス 14"/>
          <p:cNvSpPr txBox="1"/>
          <p:nvPr userDrawn="1"/>
        </p:nvSpPr>
        <p:spPr>
          <a:xfrm>
            <a:off x="8746123" y="6381328"/>
            <a:ext cx="2918496" cy="461665"/>
          </a:xfrm>
          <a:prstGeom prst="rect">
            <a:avLst/>
          </a:prstGeom>
          <a:noFill/>
        </p:spPr>
        <p:txBody>
          <a:bodyPr wrap="square" rtlCol="0">
            <a:spAutoFit/>
          </a:bodyPr>
          <a:lstStyle/>
          <a:p>
            <a:pPr algn="r"/>
            <a:r>
              <a:rPr kumimoji="1" lang="ja-JP" altLang="en-US" sz="2400" dirty="0" smtClean="0">
                <a:solidFill>
                  <a:schemeClr val="tx2"/>
                </a:solidFill>
                <a:latin typeface="ＭＳ Ｐゴシック" panose="020B0600070205080204" pitchFamily="50" charset="-128"/>
                <a:ea typeface="ＭＳ Ｐゴシック" panose="020B0600070205080204" pitchFamily="50" charset="-128"/>
              </a:rPr>
              <a:t>田胡・柴田研究室</a:t>
            </a:r>
            <a:endParaRPr kumimoji="1" lang="ja-JP" altLang="en-US" sz="2400" dirty="0">
              <a:solidFill>
                <a:schemeClr val="tx2"/>
              </a:solidFill>
              <a:latin typeface="ＭＳ Ｐゴシック" panose="020B0600070205080204" pitchFamily="50" charset="-128"/>
              <a:ea typeface="ＭＳ Ｐゴシック" panose="020B0600070205080204" pitchFamily="50" charset="-128"/>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Lst>
  <p:timing>
    <p:tnLst>
      <p:par>
        <p:cTn id="1" dur="indefinite" restart="never" nodeType="tmRoot"/>
      </p:par>
    </p:tnLst>
  </p:timing>
  <p:hf hdr="0" ftr="0" dt="0"/>
  <p:txStyles>
    <p:titleStyle>
      <a:lvl1pPr algn="l" rtl="0" eaLnBrk="1" latinLnBrk="0" hangingPunct="1">
        <a:spcBef>
          <a:spcPct val="0"/>
        </a:spcBef>
        <a:buNone/>
        <a:defRPr kumimoji="1" sz="4000" b="0" kern="1200" cap="small" baseline="0">
          <a:solidFill>
            <a:schemeClr val="tx2"/>
          </a:solidFill>
          <a:latin typeface="ＭＳ Ｐゴシック" pitchFamily="50" charset="-128"/>
          <a:ea typeface="ＭＳ Ｐゴシック" pitchFamily="50" charset="-128"/>
          <a:cs typeface="+mj-cs"/>
        </a:defRPr>
      </a:lvl1pPr>
    </p:titleStyle>
    <p:bodyStyle>
      <a:lvl1pPr marL="274320" indent="-274320" algn="l" rtl="0" eaLnBrk="1" latinLnBrk="0" hangingPunct="1">
        <a:spcBef>
          <a:spcPts val="600"/>
        </a:spcBef>
        <a:buClr>
          <a:schemeClr val="accent1"/>
        </a:buClr>
        <a:buSzPct val="70000"/>
        <a:buFont typeface="Wingdings"/>
        <a:buChar char=""/>
        <a:defRPr kumimoji="1" sz="2800" kern="1200">
          <a:solidFill>
            <a:schemeClr val="tx1"/>
          </a:solidFill>
          <a:latin typeface="ＭＳ Ｐゴシック" pitchFamily="50" charset="-128"/>
          <a:ea typeface="ＭＳ Ｐゴシック" pitchFamily="50" charset="-128"/>
          <a:cs typeface="+mn-cs"/>
        </a:defRPr>
      </a:lvl1pPr>
      <a:lvl2pPr marL="640080" indent="-274320" algn="l" rtl="0" eaLnBrk="1" latinLnBrk="0" hangingPunct="1">
        <a:spcBef>
          <a:spcPct val="20000"/>
        </a:spcBef>
        <a:buClr>
          <a:schemeClr val="accent1"/>
        </a:buClr>
        <a:buSzPct val="80000"/>
        <a:buFont typeface="Wingdings 2"/>
        <a:buChar char=""/>
        <a:defRPr kumimoji="1" sz="2400" kern="1200">
          <a:solidFill>
            <a:schemeClr val="tx1"/>
          </a:solidFill>
          <a:latin typeface="Calibri" pitchFamily="34" charset="0"/>
          <a:ea typeface="ＭＳ Ｐゴシック" pitchFamily="50" charset="-128"/>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1" sz="2100" kern="1200">
          <a:solidFill>
            <a:schemeClr val="tx1"/>
          </a:solidFill>
          <a:latin typeface="Calibri" pitchFamily="34" charset="0"/>
          <a:ea typeface="ＭＳ Ｐゴシック" pitchFamily="50" charset="-128"/>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1" sz="2000" kern="1200">
          <a:solidFill>
            <a:schemeClr val="tx1"/>
          </a:solidFill>
          <a:latin typeface="Calibri" pitchFamily="34" charset="0"/>
          <a:ea typeface="ＭＳ Ｐゴシック" pitchFamily="50" charset="-128"/>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1" sz="1800" kern="1200">
          <a:solidFill>
            <a:schemeClr val="tx1"/>
          </a:solidFill>
          <a:latin typeface="Calibri" pitchFamily="34" charset="0"/>
          <a:ea typeface="ＭＳ Ｐゴシック" pitchFamily="50" charset="-128"/>
          <a:cs typeface="+mn-cs"/>
        </a:defRPr>
      </a:lvl5pPr>
      <a:lvl6pPr marL="1737360" indent="-182880" algn="l" rtl="0" eaLnBrk="1" latinLnBrk="0" hangingPunct="1">
        <a:spcBef>
          <a:spcPct val="20000"/>
        </a:spcBef>
        <a:buClr>
          <a:schemeClr val="accent1"/>
        </a:buClr>
        <a:buChar char="•"/>
        <a:defRPr kumimoji="1"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1"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1"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1" sz="1400" kern="1200" baseline="0">
          <a:solidFill>
            <a:schemeClr val="tx2"/>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8.emf"/><Relationship Id="rId5" Type="http://schemas.openxmlformats.org/officeDocument/2006/relationships/image" Target="../media/image9.emf"/><Relationship Id="rId6" Type="http://schemas.openxmlformats.org/officeDocument/2006/relationships/image" Target="../media/image10.emf"/><Relationship Id="rId7" Type="http://schemas.openxmlformats.org/officeDocument/2006/relationships/image" Target="../media/image11.emf"/><Relationship Id="rId8" Type="http://schemas.openxmlformats.org/officeDocument/2006/relationships/image" Target="../media/image12.emf"/><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5" Type="http://schemas.openxmlformats.org/officeDocument/2006/relationships/image" Target="../media/image15.emf"/><Relationship Id="rId6" Type="http://schemas.openxmlformats.org/officeDocument/2006/relationships/image" Target="../media/image16.emf"/><Relationship Id="rId7" Type="http://schemas.openxmlformats.org/officeDocument/2006/relationships/image" Target="../media/image17.emf"/><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emf"/></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4" Type="http://schemas.openxmlformats.org/officeDocument/2006/relationships/image" Target="../media/image21.emf"/><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tiff"/></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383077" y="1844824"/>
            <a:ext cx="9425847" cy="958258"/>
          </a:xfrm>
        </p:spPr>
        <p:txBody>
          <a:bodyPr>
            <a:noAutofit/>
          </a:bodyPr>
          <a:lstStyle/>
          <a:p>
            <a:r>
              <a:rPr lang="ja-JP" altLang="en-US" sz="4200" dirty="0" smtClean="0"/>
              <a:t>疎結合マルチクラスタ向き</a:t>
            </a:r>
            <a:r>
              <a:rPr lang="ja-JP" altLang="en-US" sz="4200" dirty="0"/>
              <a:t/>
            </a:r>
            <a:br>
              <a:rPr lang="ja-JP" altLang="en-US" sz="4200" dirty="0"/>
            </a:br>
            <a:r>
              <a:rPr lang="ja-JP" altLang="en-US" sz="4200" dirty="0"/>
              <a:t>分散</a:t>
            </a:r>
            <a:r>
              <a:rPr lang="ja-JP" altLang="en-US" sz="4200" dirty="0" smtClean="0"/>
              <a:t>ストレージシステム</a:t>
            </a:r>
            <a:r>
              <a:rPr lang="en-US" altLang="ja-JP" sz="4200" dirty="0" smtClean="0"/>
              <a:t> Elton</a:t>
            </a:r>
            <a:r>
              <a:rPr lang="ja-JP" altLang="en-US" sz="4200" dirty="0" smtClean="0"/>
              <a:t> の開発</a:t>
            </a:r>
            <a:endParaRPr lang="ja-JP" altLang="en-US" sz="4200" dirty="0"/>
          </a:p>
        </p:txBody>
      </p:sp>
      <p:sp>
        <p:nvSpPr>
          <p:cNvPr id="3" name="サブタイトル 2"/>
          <p:cNvSpPr>
            <a:spLocks noGrp="1"/>
          </p:cNvSpPr>
          <p:nvPr>
            <p:ph type="subTitle" idx="1"/>
          </p:nvPr>
        </p:nvSpPr>
        <p:spPr>
          <a:xfrm>
            <a:off x="5540424" y="5081736"/>
            <a:ext cx="6172200" cy="1371600"/>
          </a:xfrm>
        </p:spPr>
        <p:txBody>
          <a:bodyPr/>
          <a:lstStyle/>
          <a:p>
            <a:r>
              <a:rPr kumimoji="1" lang="en-US" altLang="ja-JP" dirty="0" smtClean="0"/>
              <a:t>G2114032</a:t>
            </a:r>
            <a:r>
              <a:rPr kumimoji="1" lang="ja-JP" altLang="en-US" dirty="0" smtClean="0"/>
              <a:t> 水野 拓</a:t>
            </a:r>
            <a:endParaRPr kumimoji="1" lang="ja-JP" altLang="en-US" dirty="0"/>
          </a:p>
        </p:txBody>
      </p:sp>
      <p:sp>
        <p:nvSpPr>
          <p:cNvPr id="4" name="スライド番号プレースホルダ 3"/>
          <p:cNvSpPr>
            <a:spLocks noGrp="1"/>
          </p:cNvSpPr>
          <p:nvPr>
            <p:ph type="sldNum" sz="quarter" idx="12"/>
          </p:nvPr>
        </p:nvSpPr>
        <p:spPr/>
        <p:txBody>
          <a:bodyPr/>
          <a:lstStyle/>
          <a:p>
            <a:fld id="{44C5478A-7813-4025-A503-DFC543947637}" type="slidenum">
              <a:rPr kumimoji="1" lang="ja-JP" altLang="en-US" smtClean="0"/>
              <a:pPr/>
              <a:t>1</a:t>
            </a:fld>
            <a:endParaRPr kumimoji="1" lang="ja-JP"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767408" y="1124744"/>
            <a:ext cx="4824536" cy="43204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ja-JP" altLang="en-US" sz="2800" dirty="0" smtClean="0">
                <a:latin typeface="MS PGothic" charset="-128"/>
                <a:ea typeface="MS PGothic" charset="-128"/>
                <a:cs typeface="MS PGothic" charset="-128"/>
              </a:rPr>
              <a:t>通常</a:t>
            </a:r>
          </a:p>
          <a:p>
            <a:endParaRPr kumimoji="1" lang="en-US" altLang="ja-JP" dirty="0" smtClean="0">
              <a:latin typeface="MS PGothic" charset="-128"/>
              <a:ea typeface="MS PGothic" charset="-128"/>
              <a:cs typeface="MS PGothic" charset="-128"/>
            </a:endParaRPr>
          </a:p>
          <a:p>
            <a:pPr algn="ctr"/>
            <a:endParaRPr lang="en-US" altLang="ja-JP" dirty="0">
              <a:latin typeface="MS PGothic" charset="-128"/>
              <a:ea typeface="MS PGothic" charset="-128"/>
              <a:cs typeface="MS PGothic" charset="-128"/>
            </a:endParaRPr>
          </a:p>
          <a:p>
            <a:pPr algn="ctr"/>
            <a:endParaRPr lang="en-US" altLang="ja-JP" dirty="0">
              <a:latin typeface="MS PGothic" charset="-128"/>
              <a:ea typeface="MS PGothic" charset="-128"/>
              <a:cs typeface="MS PGothic" charset="-128"/>
            </a:endParaRPr>
          </a:p>
          <a:p>
            <a:pPr algn="ctr"/>
            <a:endParaRPr kumimoji="1" lang="en-US" altLang="ja-JP" dirty="0" smtClean="0">
              <a:latin typeface="MS PGothic" charset="-128"/>
              <a:ea typeface="MS PGothic" charset="-128"/>
              <a:cs typeface="MS PGothic" charset="-128"/>
            </a:endParaRPr>
          </a:p>
          <a:p>
            <a:pPr algn="ctr"/>
            <a:endParaRPr lang="en-US" altLang="ja-JP" dirty="0">
              <a:latin typeface="MS PGothic" charset="-128"/>
              <a:ea typeface="MS PGothic" charset="-128"/>
              <a:cs typeface="MS PGothic" charset="-128"/>
            </a:endParaRPr>
          </a:p>
          <a:p>
            <a:pPr algn="ctr"/>
            <a:endParaRPr kumimoji="1" lang="en-US" altLang="ja-JP" dirty="0" smtClean="0">
              <a:latin typeface="MS PGothic" charset="-128"/>
              <a:ea typeface="MS PGothic" charset="-128"/>
              <a:cs typeface="MS PGothic" charset="-128"/>
            </a:endParaRPr>
          </a:p>
          <a:p>
            <a:pPr algn="ctr"/>
            <a:endParaRPr lang="en-US" altLang="ja-JP" dirty="0">
              <a:latin typeface="MS PGothic" charset="-128"/>
              <a:ea typeface="MS PGothic" charset="-128"/>
              <a:cs typeface="MS PGothic" charset="-128"/>
            </a:endParaRPr>
          </a:p>
          <a:p>
            <a:pPr algn="ctr"/>
            <a:endParaRPr kumimoji="1" lang="en-US" altLang="ja-JP" dirty="0" smtClean="0">
              <a:latin typeface="MS PGothic" charset="-128"/>
              <a:ea typeface="MS PGothic" charset="-128"/>
              <a:cs typeface="MS PGothic" charset="-128"/>
            </a:endParaRPr>
          </a:p>
          <a:p>
            <a:pPr algn="ctr"/>
            <a:endParaRPr lang="en-US" altLang="ja-JP" dirty="0">
              <a:latin typeface="MS PGothic" charset="-128"/>
              <a:ea typeface="MS PGothic" charset="-128"/>
              <a:cs typeface="MS PGothic" charset="-128"/>
            </a:endParaRPr>
          </a:p>
          <a:p>
            <a:pPr algn="ctr"/>
            <a:endParaRPr kumimoji="1" lang="en-US" altLang="ja-JP" dirty="0" smtClean="0">
              <a:latin typeface="MS PGothic" charset="-128"/>
              <a:ea typeface="MS PGothic" charset="-128"/>
              <a:cs typeface="MS PGothic" charset="-128"/>
            </a:endParaRPr>
          </a:p>
          <a:p>
            <a:pPr algn="ctr"/>
            <a:endParaRPr lang="en-US" altLang="ja-JP" dirty="0">
              <a:latin typeface="MS PGothic" charset="-128"/>
              <a:ea typeface="MS PGothic" charset="-128"/>
              <a:cs typeface="MS PGothic" charset="-128"/>
            </a:endParaRPr>
          </a:p>
          <a:p>
            <a:pPr algn="ctr"/>
            <a:endParaRPr kumimoji="1" lang="en-US" altLang="ja-JP" dirty="0" smtClean="0">
              <a:latin typeface="MS PGothic" charset="-128"/>
              <a:ea typeface="MS PGothic" charset="-128"/>
              <a:cs typeface="MS PGothic" charset="-128"/>
            </a:endParaRPr>
          </a:p>
          <a:p>
            <a:pPr algn="ctr"/>
            <a:endParaRPr lang="en-US" altLang="ja-JP" dirty="0">
              <a:latin typeface="MS PGothic" charset="-128"/>
              <a:ea typeface="MS PGothic" charset="-128"/>
              <a:cs typeface="MS PGothic" charset="-128"/>
            </a:endParaRPr>
          </a:p>
          <a:p>
            <a:endParaRPr kumimoji="1" lang="ja-JP" altLang="en-US" dirty="0">
              <a:latin typeface="MS PGothic" charset="-128"/>
              <a:ea typeface="MS PGothic" charset="-128"/>
              <a:cs typeface="MS PGothic" charset="-128"/>
            </a:endParaRPr>
          </a:p>
        </p:txBody>
      </p:sp>
      <p:sp>
        <p:nvSpPr>
          <p:cNvPr id="2" name="タイトル 1"/>
          <p:cNvSpPr>
            <a:spLocks noGrp="1"/>
          </p:cNvSpPr>
          <p:nvPr>
            <p:ph type="title"/>
          </p:nvPr>
        </p:nvSpPr>
        <p:spPr/>
        <p:txBody>
          <a:bodyPr>
            <a:normAutofit fontScale="90000"/>
          </a:bodyPr>
          <a:lstStyle/>
          <a:p>
            <a:r>
              <a:rPr kumimoji="1" lang="ja-JP" altLang="en-US" dirty="0" smtClean="0"/>
              <a:t>不変</a:t>
            </a:r>
            <a:r>
              <a:rPr lang="en-US" altLang="ja-JP" dirty="0" smtClean="0"/>
              <a:t>(Immutable)</a:t>
            </a:r>
            <a:r>
              <a:rPr lang="ja-JP" altLang="en-US" dirty="0" smtClean="0"/>
              <a:t>なデータ管理</a:t>
            </a:r>
            <a:endParaRPr kumimoji="1" lang="ja-JP" altLang="en-US" dirty="0"/>
          </a:p>
        </p:txBody>
      </p:sp>
      <p:sp>
        <p:nvSpPr>
          <p:cNvPr id="4" name="スライド番号プレースホルダー 3"/>
          <p:cNvSpPr>
            <a:spLocks noGrp="1"/>
          </p:cNvSpPr>
          <p:nvPr>
            <p:ph type="sldNum" sz="quarter" idx="15"/>
          </p:nvPr>
        </p:nvSpPr>
        <p:spPr/>
        <p:txBody>
          <a:bodyPr/>
          <a:lstStyle/>
          <a:p>
            <a:fld id="{44C5478A-7813-4025-A503-DFC543947637}" type="slidenum">
              <a:rPr kumimoji="1" lang="ja-JP" altLang="en-US" smtClean="0"/>
              <a:pPr/>
              <a:t>10</a:t>
            </a:fld>
            <a:endParaRPr kumimoji="1" lang="ja-JP" altLang="en-US" dirty="0"/>
          </a:p>
        </p:txBody>
      </p:sp>
      <p:pic>
        <p:nvPicPr>
          <p:cNvPr id="5" name="図 4"/>
          <p:cNvPicPr>
            <a:picLocks noChangeAspect="1"/>
          </p:cNvPicPr>
          <p:nvPr/>
        </p:nvPicPr>
        <p:blipFill>
          <a:blip r:embed="rId3"/>
          <a:stretch>
            <a:fillRect/>
          </a:stretch>
        </p:blipFill>
        <p:spPr>
          <a:xfrm>
            <a:off x="1415480" y="2862064"/>
            <a:ext cx="2489200" cy="1143000"/>
          </a:xfrm>
          <a:prstGeom prst="rect">
            <a:avLst/>
          </a:prstGeom>
        </p:spPr>
      </p:pic>
      <p:sp>
        <p:nvSpPr>
          <p:cNvPr id="7" name="正方形/長方形 6"/>
          <p:cNvSpPr/>
          <p:nvPr/>
        </p:nvSpPr>
        <p:spPr>
          <a:xfrm>
            <a:off x="6023992" y="1124744"/>
            <a:ext cx="4824536" cy="43204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ja-JP" sz="2800" dirty="0" smtClean="0"/>
              <a:t>Immutable</a:t>
            </a:r>
            <a:endParaRPr kumimoji="1" lang="en-US" altLang="ja-JP" dirty="0" smtClean="0"/>
          </a:p>
          <a:p>
            <a:pPr algn="ctr"/>
            <a:endParaRPr lang="en-US" altLang="ja-JP" dirty="0"/>
          </a:p>
          <a:p>
            <a:pPr algn="ctr"/>
            <a:endParaRPr kumimoji="1" lang="en-US" altLang="ja-JP" dirty="0" smtClean="0"/>
          </a:p>
          <a:p>
            <a:pPr algn="ctr"/>
            <a:endParaRPr lang="en-US" altLang="ja-JP" dirty="0"/>
          </a:p>
          <a:p>
            <a:pPr algn="ctr"/>
            <a:endParaRPr kumimoji="1" lang="en-US" altLang="ja-JP" dirty="0" smtClean="0"/>
          </a:p>
          <a:p>
            <a:pPr algn="ctr"/>
            <a:endParaRPr lang="en-US" altLang="ja-JP" dirty="0"/>
          </a:p>
          <a:p>
            <a:pPr algn="ctr"/>
            <a:endParaRPr kumimoji="1" lang="en-US" altLang="ja-JP" dirty="0" smtClean="0"/>
          </a:p>
          <a:p>
            <a:pPr algn="ctr"/>
            <a:endParaRPr lang="en-US" altLang="ja-JP" dirty="0"/>
          </a:p>
          <a:p>
            <a:pPr algn="ctr"/>
            <a:endParaRPr kumimoji="1" lang="en-US" altLang="ja-JP" dirty="0" smtClean="0"/>
          </a:p>
          <a:p>
            <a:pPr algn="ctr"/>
            <a:endParaRPr lang="en-US" altLang="ja-JP" dirty="0"/>
          </a:p>
          <a:p>
            <a:pPr algn="ctr"/>
            <a:endParaRPr kumimoji="1" lang="en-US" altLang="ja-JP" dirty="0" smtClean="0"/>
          </a:p>
          <a:p>
            <a:pPr algn="ctr"/>
            <a:endParaRPr lang="en-US" altLang="ja-JP" dirty="0"/>
          </a:p>
          <a:p>
            <a:pPr algn="ctr"/>
            <a:endParaRPr kumimoji="1" lang="en-US" altLang="ja-JP" dirty="0" smtClean="0"/>
          </a:p>
          <a:p>
            <a:pPr algn="ctr"/>
            <a:endParaRPr lang="en-US" altLang="ja-JP" dirty="0"/>
          </a:p>
          <a:p>
            <a:endParaRPr kumimoji="1" lang="ja-JP" altLang="en-US" dirty="0"/>
          </a:p>
        </p:txBody>
      </p:sp>
      <p:sp>
        <p:nvSpPr>
          <p:cNvPr id="8" name="環状矢印 7"/>
          <p:cNvSpPr/>
          <p:nvPr/>
        </p:nvSpPr>
        <p:spPr>
          <a:xfrm>
            <a:off x="3904680" y="2777728"/>
            <a:ext cx="1224136" cy="1152128"/>
          </a:xfrm>
          <a:prstGeom prst="circularArrow">
            <a:avLst>
              <a:gd name="adj1" fmla="val 17611"/>
              <a:gd name="adj2" fmla="val 1577052"/>
              <a:gd name="adj3" fmla="val 8801494"/>
              <a:gd name="adj4" fmla="val 10800000"/>
              <a:gd name="adj5" fmla="val 202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テキスト ボックス 8"/>
          <p:cNvSpPr txBox="1"/>
          <p:nvPr/>
        </p:nvSpPr>
        <p:spPr>
          <a:xfrm>
            <a:off x="4120704" y="2276872"/>
            <a:ext cx="902811" cy="523220"/>
          </a:xfrm>
          <a:prstGeom prst="rect">
            <a:avLst/>
          </a:prstGeom>
          <a:noFill/>
        </p:spPr>
        <p:txBody>
          <a:bodyPr wrap="none" rtlCol="0">
            <a:spAutoFit/>
          </a:bodyPr>
          <a:lstStyle/>
          <a:p>
            <a:r>
              <a:rPr kumimoji="1" lang="ja-JP" altLang="en-US" sz="2800" b="1" smtClean="0">
                <a:solidFill>
                  <a:srgbClr val="FF0000"/>
                </a:solidFill>
                <a:latin typeface="MS PGothic" charset="-128"/>
                <a:ea typeface="MS PGothic" charset="-128"/>
                <a:cs typeface="MS PGothic" charset="-128"/>
              </a:rPr>
              <a:t>更新</a:t>
            </a:r>
            <a:endParaRPr kumimoji="1" lang="ja-JP" altLang="en-US" sz="2800" b="1">
              <a:solidFill>
                <a:srgbClr val="FF0000"/>
              </a:solidFill>
              <a:latin typeface="MS PGothic" charset="-128"/>
              <a:ea typeface="MS PGothic" charset="-128"/>
              <a:cs typeface="MS PGothic" charset="-128"/>
            </a:endParaRPr>
          </a:p>
        </p:txBody>
      </p:sp>
      <p:pic>
        <p:nvPicPr>
          <p:cNvPr id="11" name="図 10"/>
          <p:cNvPicPr>
            <a:picLocks noChangeAspect="1"/>
          </p:cNvPicPr>
          <p:nvPr/>
        </p:nvPicPr>
        <p:blipFill>
          <a:blip r:embed="rId4"/>
          <a:stretch>
            <a:fillRect/>
          </a:stretch>
        </p:blipFill>
        <p:spPr>
          <a:xfrm>
            <a:off x="7999288" y="3870176"/>
            <a:ext cx="2489200" cy="1143000"/>
          </a:xfrm>
          <a:prstGeom prst="rect">
            <a:avLst/>
          </a:prstGeom>
        </p:spPr>
      </p:pic>
      <p:pic>
        <p:nvPicPr>
          <p:cNvPr id="13" name="図 12"/>
          <p:cNvPicPr>
            <a:picLocks noChangeAspect="1"/>
          </p:cNvPicPr>
          <p:nvPr/>
        </p:nvPicPr>
        <p:blipFill>
          <a:blip r:embed="rId5"/>
          <a:stretch>
            <a:fillRect/>
          </a:stretch>
        </p:blipFill>
        <p:spPr>
          <a:xfrm>
            <a:off x="1415480" y="2852936"/>
            <a:ext cx="2489200" cy="1143000"/>
          </a:xfrm>
          <a:prstGeom prst="rect">
            <a:avLst/>
          </a:prstGeom>
        </p:spPr>
      </p:pic>
      <p:pic>
        <p:nvPicPr>
          <p:cNvPr id="14" name="図 13"/>
          <p:cNvPicPr>
            <a:picLocks noChangeAspect="1"/>
          </p:cNvPicPr>
          <p:nvPr/>
        </p:nvPicPr>
        <p:blipFill>
          <a:blip r:embed="rId6"/>
          <a:stretch>
            <a:fillRect/>
          </a:stretch>
        </p:blipFill>
        <p:spPr>
          <a:xfrm>
            <a:off x="1415480" y="2852936"/>
            <a:ext cx="2489200" cy="1143000"/>
          </a:xfrm>
          <a:prstGeom prst="rect">
            <a:avLst/>
          </a:prstGeom>
        </p:spPr>
      </p:pic>
      <p:pic>
        <p:nvPicPr>
          <p:cNvPr id="15" name="図 14"/>
          <p:cNvPicPr>
            <a:picLocks noChangeAspect="1"/>
          </p:cNvPicPr>
          <p:nvPr/>
        </p:nvPicPr>
        <p:blipFill>
          <a:blip r:embed="rId7"/>
          <a:stretch>
            <a:fillRect/>
          </a:stretch>
        </p:blipFill>
        <p:spPr>
          <a:xfrm>
            <a:off x="7999288" y="1709936"/>
            <a:ext cx="2489200" cy="1143000"/>
          </a:xfrm>
          <a:prstGeom prst="rect">
            <a:avLst/>
          </a:prstGeom>
        </p:spPr>
      </p:pic>
      <p:sp>
        <p:nvSpPr>
          <p:cNvPr id="19" name="U ターン矢印 18"/>
          <p:cNvSpPr/>
          <p:nvPr/>
        </p:nvSpPr>
        <p:spPr>
          <a:xfrm rot="16200000">
            <a:off x="7111303" y="3436191"/>
            <a:ext cx="944086" cy="769724"/>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U ターン矢印 19"/>
          <p:cNvSpPr/>
          <p:nvPr/>
        </p:nvSpPr>
        <p:spPr>
          <a:xfrm rot="16200000">
            <a:off x="7088939" y="2292046"/>
            <a:ext cx="944086" cy="769724"/>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テキスト ボックス 20"/>
          <p:cNvSpPr txBox="1"/>
          <p:nvPr/>
        </p:nvSpPr>
        <p:spPr>
          <a:xfrm>
            <a:off x="6384032" y="3068960"/>
            <a:ext cx="902811" cy="523220"/>
          </a:xfrm>
          <a:prstGeom prst="rect">
            <a:avLst/>
          </a:prstGeom>
          <a:noFill/>
        </p:spPr>
        <p:txBody>
          <a:bodyPr wrap="none" rtlCol="0">
            <a:spAutoFit/>
          </a:bodyPr>
          <a:lstStyle/>
          <a:p>
            <a:r>
              <a:rPr kumimoji="1" lang="ja-JP" altLang="en-US" sz="2800" b="1" smtClean="0">
                <a:solidFill>
                  <a:srgbClr val="FF0000"/>
                </a:solidFill>
                <a:latin typeface="MS PGothic" charset="-128"/>
                <a:ea typeface="MS PGothic" charset="-128"/>
                <a:cs typeface="MS PGothic" charset="-128"/>
              </a:rPr>
              <a:t>更新</a:t>
            </a:r>
            <a:endParaRPr kumimoji="1" lang="ja-JP" altLang="en-US" sz="2800" b="1">
              <a:solidFill>
                <a:srgbClr val="FF0000"/>
              </a:solidFill>
              <a:latin typeface="MS PGothic" charset="-128"/>
              <a:ea typeface="MS PGothic" charset="-128"/>
              <a:cs typeface="MS PGothic" charset="-128"/>
            </a:endParaRPr>
          </a:p>
        </p:txBody>
      </p:sp>
      <p:sp>
        <p:nvSpPr>
          <p:cNvPr id="22" name="テキスト ボックス 21"/>
          <p:cNvSpPr txBox="1"/>
          <p:nvPr/>
        </p:nvSpPr>
        <p:spPr>
          <a:xfrm>
            <a:off x="6384032" y="1988840"/>
            <a:ext cx="902811" cy="523220"/>
          </a:xfrm>
          <a:prstGeom prst="rect">
            <a:avLst/>
          </a:prstGeom>
          <a:noFill/>
        </p:spPr>
        <p:txBody>
          <a:bodyPr wrap="none" rtlCol="0">
            <a:spAutoFit/>
          </a:bodyPr>
          <a:lstStyle/>
          <a:p>
            <a:r>
              <a:rPr kumimoji="1" lang="ja-JP" altLang="en-US" sz="2800" b="1" smtClean="0">
                <a:solidFill>
                  <a:srgbClr val="FF0000"/>
                </a:solidFill>
                <a:latin typeface="MS PGothic" charset="-128"/>
                <a:ea typeface="MS PGothic" charset="-128"/>
                <a:cs typeface="MS PGothic" charset="-128"/>
              </a:rPr>
              <a:t>更新</a:t>
            </a:r>
            <a:endParaRPr kumimoji="1" lang="ja-JP" altLang="en-US" sz="2800" b="1">
              <a:solidFill>
                <a:srgbClr val="FF0000"/>
              </a:solidFill>
              <a:latin typeface="MS PGothic" charset="-128"/>
              <a:ea typeface="MS PGothic" charset="-128"/>
              <a:cs typeface="MS PGothic" charset="-128"/>
            </a:endParaRPr>
          </a:p>
        </p:txBody>
      </p:sp>
      <p:pic>
        <p:nvPicPr>
          <p:cNvPr id="3" name="図 2"/>
          <p:cNvPicPr>
            <a:picLocks noChangeAspect="1"/>
          </p:cNvPicPr>
          <p:nvPr/>
        </p:nvPicPr>
        <p:blipFill>
          <a:blip r:embed="rId8"/>
          <a:stretch>
            <a:fillRect/>
          </a:stretch>
        </p:blipFill>
        <p:spPr>
          <a:xfrm>
            <a:off x="7999288" y="2780928"/>
            <a:ext cx="2489200" cy="1143000"/>
          </a:xfrm>
          <a:prstGeom prst="rect">
            <a:avLst/>
          </a:prstGeom>
        </p:spPr>
      </p:pic>
    </p:spTree>
    <p:extLst>
      <p:ext uri="{BB962C8B-B14F-4D97-AF65-F5344CB8AC3E}">
        <p14:creationId xmlns:p14="http://schemas.microsoft.com/office/powerpoint/2010/main" val="1986894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par>
                                <p:cTn id="21" presetID="3" presetClass="entr" presetSubtype="10" fill="hold" grpId="1"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linds(horizontal)">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linds(horizontal)">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blinds(horizontal)">
                                      <p:cBhvr>
                                        <p:cTn id="38" dur="500"/>
                                        <p:tgtEl>
                                          <p:spTgt spid="19"/>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blinds(horizontal)">
                                      <p:cBhvr>
                                        <p:cTn id="41" dur="500"/>
                                        <p:tgtEl>
                                          <p:spTgt spid="21"/>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blinds(horizontal)">
                                      <p:cBhvr>
                                        <p:cTn id="46" dur="500"/>
                                        <p:tgtEl>
                                          <p:spTgt spid="3"/>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blinds(horizontal)">
                                      <p:cBhvr>
                                        <p:cTn id="51" dur="500"/>
                                        <p:tgtEl>
                                          <p:spTgt spid="20"/>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blinds(horizontal)">
                                      <p:cBhvr>
                                        <p:cTn id="54" dur="500"/>
                                        <p:tgtEl>
                                          <p:spTgt spid="22"/>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blinds(horizontal)">
                                      <p:cBhvr>
                                        <p:cTn id="5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p:bldP spid="9" grpId="1"/>
      <p:bldP spid="19" grpId="0" animBg="1"/>
      <p:bldP spid="20" grpId="0" animBg="1"/>
      <p:bldP spid="21"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分散ストレージシステム ー</a:t>
            </a:r>
            <a:r>
              <a:rPr kumimoji="1" lang="en-US" altLang="ja-JP" dirty="0" smtClean="0"/>
              <a:t> Elton</a:t>
            </a:r>
            <a:endParaRPr kumimoji="1" lang="ja-JP" altLang="en-US" dirty="0"/>
          </a:p>
        </p:txBody>
      </p:sp>
      <p:sp>
        <p:nvSpPr>
          <p:cNvPr id="3" name="コンテンツ プレースホルダー 2"/>
          <p:cNvSpPr>
            <a:spLocks noGrp="1"/>
          </p:cNvSpPr>
          <p:nvPr>
            <p:ph sz="quarter" idx="1"/>
          </p:nvPr>
        </p:nvSpPr>
        <p:spPr>
          <a:xfrm>
            <a:off x="609600" y="980728"/>
            <a:ext cx="10598968" cy="5493224"/>
          </a:xfrm>
        </p:spPr>
        <p:txBody>
          <a:bodyPr>
            <a:normAutofit/>
          </a:bodyPr>
          <a:lstStyle/>
          <a:p>
            <a:r>
              <a:rPr lang="en-US" altLang="ja-JP" dirty="0"/>
              <a:t>Commit based distributed file </a:t>
            </a:r>
            <a:r>
              <a:rPr lang="en-US" altLang="ja-JP" dirty="0" smtClean="0"/>
              <a:t>system</a:t>
            </a:r>
          </a:p>
          <a:p>
            <a:pPr lvl="1"/>
            <a:r>
              <a:rPr lang="en-US" altLang="ja-JP" dirty="0" smtClean="0"/>
              <a:t>Commit</a:t>
            </a:r>
            <a:r>
              <a:rPr lang="ja-JP" altLang="en-US" dirty="0" smtClean="0"/>
              <a:t>したタイミングでデータ共有可能</a:t>
            </a:r>
            <a:endParaRPr kumimoji="1" lang="en-US" altLang="ja-JP" dirty="0" smtClean="0"/>
          </a:p>
          <a:p>
            <a:pPr lvl="1"/>
            <a:r>
              <a:rPr kumimoji="1" lang="ja-JP" altLang="en-US" dirty="0" smtClean="0"/>
              <a:t>不変</a:t>
            </a:r>
            <a:r>
              <a:rPr kumimoji="1" lang="en-US" altLang="ja-JP" dirty="0" smtClean="0"/>
              <a:t>(Immutable)</a:t>
            </a:r>
            <a:r>
              <a:rPr kumimoji="1" lang="ja-JP" altLang="en-US" dirty="0" smtClean="0"/>
              <a:t>なデータ管理</a:t>
            </a:r>
          </a:p>
          <a:p>
            <a:pPr lvl="2"/>
            <a:r>
              <a:rPr kumimoji="1" lang="ja-JP" altLang="en-US" dirty="0" smtClean="0"/>
              <a:t>作成・変更時にバージョンを発行</a:t>
            </a:r>
          </a:p>
          <a:p>
            <a:pPr lvl="2"/>
            <a:r>
              <a:rPr kumimoji="1" lang="ja-JP" altLang="en-US" dirty="0" smtClean="0"/>
              <a:t>取得時はバージョンを指定して取得</a:t>
            </a:r>
            <a:endParaRPr lang="en-US" altLang="ja-JP" dirty="0" smtClean="0"/>
          </a:p>
          <a:p>
            <a:pPr lvl="1"/>
            <a:r>
              <a:rPr lang="ja-JP" altLang="en-US" dirty="0" smtClean="0"/>
              <a:t>取得後</a:t>
            </a:r>
            <a:r>
              <a:rPr lang="ja-JP" altLang="en-US" dirty="0"/>
              <a:t>はローカルストレージで</a:t>
            </a:r>
            <a:r>
              <a:rPr lang="ja-JP" altLang="en-US" dirty="0" smtClean="0"/>
              <a:t>キャッシュ</a:t>
            </a:r>
          </a:p>
          <a:p>
            <a:pPr lvl="2"/>
            <a:r>
              <a:rPr lang="en-US" altLang="ja-JP" dirty="0" smtClean="0"/>
              <a:t>SSD</a:t>
            </a:r>
            <a:r>
              <a:rPr lang="ja-JP" altLang="en-US" dirty="0" smtClean="0"/>
              <a:t>等の高速なストレージでキャッシュ</a:t>
            </a:r>
            <a:endParaRPr lang="en-US" altLang="ja-JP" dirty="0" smtClean="0"/>
          </a:p>
          <a:p>
            <a:pPr lvl="2"/>
            <a:r>
              <a:rPr lang="en-US" altLang="ja-JP" dirty="0" smtClean="0"/>
              <a:t>Immutable</a:t>
            </a:r>
            <a:r>
              <a:rPr lang="ja-JP" altLang="en-US" dirty="0" smtClean="0"/>
              <a:t>なので半永続的キャッシュ可能</a:t>
            </a:r>
            <a:endParaRPr lang="en-US" altLang="ja-JP" dirty="0" smtClean="0"/>
          </a:p>
        </p:txBody>
      </p:sp>
      <p:sp>
        <p:nvSpPr>
          <p:cNvPr id="4" name="スライド番号プレースホルダー 3"/>
          <p:cNvSpPr>
            <a:spLocks noGrp="1"/>
          </p:cNvSpPr>
          <p:nvPr>
            <p:ph type="sldNum" sz="quarter" idx="15"/>
          </p:nvPr>
        </p:nvSpPr>
        <p:spPr/>
        <p:txBody>
          <a:bodyPr/>
          <a:lstStyle/>
          <a:p>
            <a:fld id="{44C5478A-7813-4025-A503-DFC543947637}" type="slidenum">
              <a:rPr kumimoji="1" lang="ja-JP" altLang="en-US" smtClean="0"/>
              <a:pPr/>
              <a:t>11</a:t>
            </a:fld>
            <a:endParaRPr kumimoji="1" lang="ja-JP" altLang="en-US" dirty="0"/>
          </a:p>
        </p:txBody>
      </p:sp>
    </p:spTree>
    <p:extLst>
      <p:ext uri="{BB962C8B-B14F-4D97-AF65-F5344CB8AC3E}">
        <p14:creationId xmlns:p14="http://schemas.microsoft.com/office/powerpoint/2010/main" val="19473513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Elton</a:t>
            </a:r>
            <a:r>
              <a:rPr lang="ja-JP" altLang="en-US" dirty="0" smtClean="0"/>
              <a:t>の</a:t>
            </a:r>
            <a:r>
              <a:rPr kumimoji="1" lang="ja-JP" altLang="en-US" dirty="0" smtClean="0"/>
              <a:t>構成要素</a:t>
            </a:r>
            <a:endParaRPr kumimoji="1" lang="ja-JP" altLang="en-US" dirty="0"/>
          </a:p>
        </p:txBody>
      </p:sp>
      <p:sp>
        <p:nvSpPr>
          <p:cNvPr id="4" name="スライド番号プレースホルダー 3"/>
          <p:cNvSpPr>
            <a:spLocks noGrp="1"/>
          </p:cNvSpPr>
          <p:nvPr>
            <p:ph type="sldNum" sz="quarter" idx="15"/>
          </p:nvPr>
        </p:nvSpPr>
        <p:spPr/>
        <p:txBody>
          <a:bodyPr/>
          <a:lstStyle/>
          <a:p>
            <a:fld id="{44C5478A-7813-4025-A503-DFC543947637}" type="slidenum">
              <a:rPr kumimoji="1" lang="ja-JP" altLang="en-US" smtClean="0"/>
              <a:pPr/>
              <a:t>12</a:t>
            </a:fld>
            <a:endParaRPr kumimoji="1" lang="ja-JP" altLang="en-US" dirty="0"/>
          </a:p>
        </p:txBody>
      </p:sp>
      <p:sp>
        <p:nvSpPr>
          <p:cNvPr id="6" name="コンテンツ プレースホルダー 2"/>
          <p:cNvSpPr>
            <a:spLocks noGrp="1"/>
          </p:cNvSpPr>
          <p:nvPr>
            <p:ph sz="quarter" idx="1"/>
          </p:nvPr>
        </p:nvSpPr>
        <p:spPr>
          <a:xfrm>
            <a:off x="609600" y="980728"/>
            <a:ext cx="10598968" cy="5877272"/>
          </a:xfrm>
        </p:spPr>
        <p:txBody>
          <a:bodyPr>
            <a:normAutofit/>
          </a:bodyPr>
          <a:lstStyle/>
          <a:p>
            <a:r>
              <a:rPr lang="en-US" altLang="ja-JP" dirty="0" smtClean="0"/>
              <a:t>Elton Master</a:t>
            </a:r>
          </a:p>
          <a:p>
            <a:pPr lvl="1"/>
            <a:r>
              <a:rPr lang="ja-JP" altLang="en-US" dirty="0" smtClean="0"/>
              <a:t>バージョン管理・発行を行うメタデータサーバ</a:t>
            </a:r>
            <a:endParaRPr lang="en-US" altLang="ja-JP" dirty="0" smtClean="0"/>
          </a:p>
          <a:p>
            <a:pPr lvl="1"/>
            <a:r>
              <a:rPr lang="ja-JP" altLang="en-US" dirty="0" smtClean="0"/>
              <a:t>ファイルキャッシュの探索・プロキシ</a:t>
            </a:r>
            <a:endParaRPr lang="en-US" altLang="ja-JP" dirty="0" smtClean="0"/>
          </a:p>
          <a:p>
            <a:pPr lvl="1"/>
            <a:r>
              <a:rPr lang="ja-JP" altLang="en-US" dirty="0" smtClean="0"/>
              <a:t>バックアップ・キャッシュのスケジューリング</a:t>
            </a:r>
            <a:endParaRPr lang="en-US" altLang="ja-JP" dirty="0" smtClean="0"/>
          </a:p>
          <a:p>
            <a:r>
              <a:rPr lang="en-US" altLang="ja-JP" dirty="0" smtClean="0"/>
              <a:t>Elton Slave</a:t>
            </a:r>
          </a:p>
          <a:p>
            <a:pPr lvl="1"/>
            <a:r>
              <a:rPr lang="en-US" altLang="ja-JP" dirty="0" smtClean="0"/>
              <a:t>HTTP</a:t>
            </a:r>
            <a:r>
              <a:rPr lang="ja-JP" altLang="en-US" dirty="0" smtClean="0"/>
              <a:t>インタフェースを提供するキャッシュサーバ</a:t>
            </a:r>
            <a:endParaRPr lang="en-US" altLang="ja-JP" dirty="0"/>
          </a:p>
          <a:p>
            <a:r>
              <a:rPr lang="en-US" altLang="ja-JP" dirty="0" err="1" smtClean="0"/>
              <a:t>Eltonfs</a:t>
            </a:r>
            <a:endParaRPr lang="en-US" altLang="ja-JP" dirty="0" smtClean="0"/>
          </a:p>
          <a:p>
            <a:pPr lvl="1"/>
            <a:r>
              <a:rPr kumimoji="1" lang="ja-JP" altLang="en-US" dirty="0" smtClean="0"/>
              <a:t>ファイルシステムインタフェース</a:t>
            </a:r>
          </a:p>
          <a:p>
            <a:r>
              <a:rPr lang="en-US" altLang="ja-JP" dirty="0" smtClean="0"/>
              <a:t>Docker Volume Plugin for </a:t>
            </a:r>
            <a:r>
              <a:rPr lang="en-US" altLang="ja-JP" dirty="0" err="1" smtClean="0"/>
              <a:t>Eltonfs</a:t>
            </a:r>
            <a:endParaRPr lang="en-US" altLang="ja-JP" dirty="0" smtClean="0"/>
          </a:p>
          <a:p>
            <a:pPr lvl="1"/>
            <a:r>
              <a:rPr lang="en-US" altLang="ja-JP" dirty="0" smtClean="0"/>
              <a:t>Docker</a:t>
            </a:r>
            <a:r>
              <a:rPr lang="ja-JP" altLang="en-US" dirty="0" smtClean="0"/>
              <a:t>用ファイルシステムインタフェース</a:t>
            </a:r>
            <a:endParaRPr kumimoji="1" lang="ja-JP" altLang="en-US" dirty="0" smtClean="0"/>
          </a:p>
        </p:txBody>
      </p:sp>
    </p:spTree>
    <p:extLst>
      <p:ext uri="{BB962C8B-B14F-4D97-AF65-F5344CB8AC3E}">
        <p14:creationId xmlns:p14="http://schemas.microsoft.com/office/powerpoint/2010/main" val="849979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単一クラスタのファイル共有方法</a:t>
            </a:r>
            <a:endParaRPr kumimoji="1" lang="ja-JP" altLang="en-US" dirty="0"/>
          </a:p>
        </p:txBody>
      </p:sp>
      <p:sp>
        <p:nvSpPr>
          <p:cNvPr id="4" name="スライド番号プレースホルダー 3"/>
          <p:cNvSpPr>
            <a:spLocks noGrp="1"/>
          </p:cNvSpPr>
          <p:nvPr>
            <p:ph type="sldNum" sz="quarter" idx="15"/>
          </p:nvPr>
        </p:nvSpPr>
        <p:spPr/>
        <p:txBody>
          <a:bodyPr/>
          <a:lstStyle/>
          <a:p>
            <a:fld id="{44C5478A-7813-4025-A503-DFC543947637}" type="slidenum">
              <a:rPr kumimoji="1" lang="ja-JP" altLang="en-US" smtClean="0"/>
              <a:pPr/>
              <a:t>13</a:t>
            </a:fld>
            <a:endParaRPr kumimoji="1" lang="ja-JP" altLang="en-US" dirty="0"/>
          </a:p>
        </p:txBody>
      </p:sp>
      <p:pic>
        <p:nvPicPr>
          <p:cNvPr id="5" name="図 4"/>
          <p:cNvPicPr>
            <a:picLocks noChangeAspect="1"/>
          </p:cNvPicPr>
          <p:nvPr/>
        </p:nvPicPr>
        <p:blipFill>
          <a:blip r:embed="rId3"/>
          <a:stretch>
            <a:fillRect/>
          </a:stretch>
        </p:blipFill>
        <p:spPr>
          <a:xfrm>
            <a:off x="2011072" y="798800"/>
            <a:ext cx="7181273" cy="5726545"/>
          </a:xfrm>
          <a:prstGeom prst="rect">
            <a:avLst/>
          </a:prstGeom>
        </p:spPr>
      </p:pic>
      <p:sp>
        <p:nvSpPr>
          <p:cNvPr id="3" name="角丸四角形 2"/>
          <p:cNvSpPr/>
          <p:nvPr/>
        </p:nvSpPr>
        <p:spPr>
          <a:xfrm>
            <a:off x="5807968" y="1628800"/>
            <a:ext cx="2448272" cy="21602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p:cNvPicPr>
            <a:picLocks noChangeAspect="1"/>
          </p:cNvPicPr>
          <p:nvPr/>
        </p:nvPicPr>
        <p:blipFill>
          <a:blip r:embed="rId4"/>
          <a:stretch>
            <a:fillRect/>
          </a:stretch>
        </p:blipFill>
        <p:spPr>
          <a:xfrm>
            <a:off x="8358266" y="4394545"/>
            <a:ext cx="600364" cy="588818"/>
          </a:xfrm>
          <a:prstGeom prst="rect">
            <a:avLst/>
          </a:prstGeom>
        </p:spPr>
      </p:pic>
      <p:pic>
        <p:nvPicPr>
          <p:cNvPr id="8" name="図 7"/>
          <p:cNvPicPr>
            <a:picLocks noChangeAspect="1"/>
          </p:cNvPicPr>
          <p:nvPr/>
        </p:nvPicPr>
        <p:blipFill>
          <a:blip r:embed="rId5"/>
          <a:stretch>
            <a:fillRect/>
          </a:stretch>
        </p:blipFill>
        <p:spPr>
          <a:xfrm>
            <a:off x="2960782" y="1297336"/>
            <a:ext cx="2112818" cy="773545"/>
          </a:xfrm>
          <a:prstGeom prst="rect">
            <a:avLst/>
          </a:prstGeom>
        </p:spPr>
      </p:pic>
      <p:pic>
        <p:nvPicPr>
          <p:cNvPr id="9" name="図 8"/>
          <p:cNvPicPr>
            <a:picLocks noChangeAspect="1"/>
          </p:cNvPicPr>
          <p:nvPr/>
        </p:nvPicPr>
        <p:blipFill>
          <a:blip r:embed="rId6"/>
          <a:stretch>
            <a:fillRect/>
          </a:stretch>
        </p:blipFill>
        <p:spPr>
          <a:xfrm>
            <a:off x="2423592" y="3704278"/>
            <a:ext cx="600364" cy="588818"/>
          </a:xfrm>
          <a:prstGeom prst="rect">
            <a:avLst/>
          </a:prstGeom>
        </p:spPr>
      </p:pic>
      <p:pic>
        <p:nvPicPr>
          <p:cNvPr id="10" name="図 9"/>
          <p:cNvPicPr>
            <a:picLocks noChangeAspect="1"/>
          </p:cNvPicPr>
          <p:nvPr/>
        </p:nvPicPr>
        <p:blipFill>
          <a:blip r:embed="rId7"/>
          <a:stretch>
            <a:fillRect/>
          </a:stretch>
        </p:blipFill>
        <p:spPr>
          <a:xfrm>
            <a:off x="5605496" y="1047389"/>
            <a:ext cx="2870200" cy="1701800"/>
          </a:xfrm>
          <a:prstGeom prst="rect">
            <a:avLst/>
          </a:prstGeom>
        </p:spPr>
      </p:pic>
    </p:spTree>
    <p:extLst>
      <p:ext uri="{BB962C8B-B14F-4D97-AF65-F5344CB8AC3E}">
        <p14:creationId xmlns:p14="http://schemas.microsoft.com/office/powerpoint/2010/main" val="294110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3.75E-6 -4.81481E-6 L -0.11849 -0.25185 C -0.1431 -0.30902 -0.18008 -0.33842 -0.21875 -0.33842 C -0.26276 -0.33842 -0.29792 -0.30902 -0.32253 -0.25185 L -0.4405 -4.81481E-6 " pathEditMode="relative" rAng="0" ptsTypes="AAAAA">
                                      <p:cBhvr>
                                        <p:cTn id="10" dur="3000" fill="hold"/>
                                        <p:tgtEl>
                                          <p:spTgt spid="6"/>
                                        </p:tgtEl>
                                        <p:attrNameLst>
                                          <p:attrName>ppt_x</p:attrName>
                                          <p:attrName>ppt_y</p:attrName>
                                        </p:attrNameLst>
                                      </p:cBhvr>
                                      <p:rCtr x="-22031" y="-16921"/>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NFS</a:t>
            </a:r>
            <a:r>
              <a:rPr kumimoji="1" lang="ja-JP" altLang="en-US" dirty="0" smtClean="0"/>
              <a:t>によるファイル共有方法の比較</a:t>
            </a:r>
            <a:endParaRPr kumimoji="1" lang="ja-JP" altLang="en-US" dirty="0"/>
          </a:p>
        </p:txBody>
      </p:sp>
      <p:sp>
        <p:nvSpPr>
          <p:cNvPr id="4" name="スライド番号プレースホルダー 3"/>
          <p:cNvSpPr>
            <a:spLocks noGrp="1"/>
          </p:cNvSpPr>
          <p:nvPr>
            <p:ph type="sldNum" sz="quarter" idx="15"/>
          </p:nvPr>
        </p:nvSpPr>
        <p:spPr/>
        <p:txBody>
          <a:bodyPr/>
          <a:lstStyle/>
          <a:p>
            <a:fld id="{44C5478A-7813-4025-A503-DFC543947637}" type="slidenum">
              <a:rPr kumimoji="1" lang="ja-JP" altLang="en-US" smtClean="0"/>
              <a:pPr/>
              <a:t>14</a:t>
            </a:fld>
            <a:endParaRPr kumimoji="1" lang="ja-JP" altLang="en-US" dirty="0"/>
          </a:p>
        </p:txBody>
      </p:sp>
      <p:pic>
        <p:nvPicPr>
          <p:cNvPr id="6" name="図 5"/>
          <p:cNvPicPr>
            <a:picLocks noChangeAspect="1"/>
          </p:cNvPicPr>
          <p:nvPr/>
        </p:nvPicPr>
        <p:blipFill>
          <a:blip r:embed="rId3"/>
          <a:stretch>
            <a:fillRect/>
          </a:stretch>
        </p:blipFill>
        <p:spPr>
          <a:xfrm>
            <a:off x="623392" y="1628800"/>
            <a:ext cx="10455406" cy="4680520"/>
          </a:xfrm>
          <a:prstGeom prst="rect">
            <a:avLst/>
          </a:prstGeom>
        </p:spPr>
      </p:pic>
    </p:spTree>
    <p:extLst>
      <p:ext uri="{BB962C8B-B14F-4D97-AF65-F5344CB8AC3E}">
        <p14:creationId xmlns:p14="http://schemas.microsoft.com/office/powerpoint/2010/main" val="1169035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疎結合クラスタ間のファイル共有</a:t>
            </a:r>
            <a:endParaRPr kumimoji="1" lang="ja-JP" altLang="en-US" dirty="0"/>
          </a:p>
        </p:txBody>
      </p:sp>
      <p:sp>
        <p:nvSpPr>
          <p:cNvPr id="4" name="スライド番号プレースホルダー 3"/>
          <p:cNvSpPr>
            <a:spLocks noGrp="1"/>
          </p:cNvSpPr>
          <p:nvPr>
            <p:ph type="sldNum" sz="quarter" idx="15"/>
          </p:nvPr>
        </p:nvSpPr>
        <p:spPr/>
        <p:txBody>
          <a:bodyPr/>
          <a:lstStyle/>
          <a:p>
            <a:fld id="{44C5478A-7813-4025-A503-DFC543947637}" type="slidenum">
              <a:rPr kumimoji="1" lang="ja-JP" altLang="en-US" smtClean="0"/>
              <a:pPr/>
              <a:t>15</a:t>
            </a:fld>
            <a:endParaRPr kumimoji="1" lang="ja-JP" altLang="en-US" dirty="0"/>
          </a:p>
        </p:txBody>
      </p:sp>
      <p:sp>
        <p:nvSpPr>
          <p:cNvPr id="6" name="コンテンツ プレースホルダー 2"/>
          <p:cNvSpPr>
            <a:spLocks noGrp="1"/>
          </p:cNvSpPr>
          <p:nvPr>
            <p:ph sz="quarter" idx="1"/>
          </p:nvPr>
        </p:nvSpPr>
        <p:spPr>
          <a:xfrm>
            <a:off x="609600" y="960112"/>
            <a:ext cx="9956800" cy="5493224"/>
          </a:xfrm>
        </p:spPr>
        <p:txBody>
          <a:bodyPr/>
          <a:lstStyle/>
          <a:p>
            <a:r>
              <a:rPr kumimoji="1" lang="ja-JP" altLang="en-US" dirty="0" smtClean="0"/>
              <a:t>メタデータサーバ同士を接続</a:t>
            </a:r>
          </a:p>
        </p:txBody>
      </p:sp>
      <p:pic>
        <p:nvPicPr>
          <p:cNvPr id="3" name="図 2"/>
          <p:cNvPicPr>
            <a:picLocks noChangeAspect="1"/>
          </p:cNvPicPr>
          <p:nvPr/>
        </p:nvPicPr>
        <p:blipFill>
          <a:blip r:embed="rId3"/>
          <a:stretch>
            <a:fillRect/>
          </a:stretch>
        </p:blipFill>
        <p:spPr>
          <a:xfrm>
            <a:off x="1271464" y="1585168"/>
            <a:ext cx="8178800" cy="5156200"/>
          </a:xfrm>
          <a:prstGeom prst="rect">
            <a:avLst/>
          </a:prstGeom>
        </p:spPr>
      </p:pic>
    </p:spTree>
    <p:extLst>
      <p:ext uri="{BB962C8B-B14F-4D97-AF65-F5344CB8AC3E}">
        <p14:creationId xmlns:p14="http://schemas.microsoft.com/office/powerpoint/2010/main" val="14705936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Elton</a:t>
            </a:r>
            <a:r>
              <a:rPr kumimoji="1" lang="ja-JP" altLang="en-US" dirty="0" smtClean="0"/>
              <a:t>を用いた疎結合マルチクラスタ</a:t>
            </a:r>
            <a:r>
              <a:rPr lang="ja-JP" altLang="en-US" dirty="0" smtClean="0"/>
              <a:t>構想</a:t>
            </a:r>
            <a:endParaRPr kumimoji="1" lang="ja-JP" altLang="en-US" dirty="0"/>
          </a:p>
        </p:txBody>
      </p:sp>
      <p:sp>
        <p:nvSpPr>
          <p:cNvPr id="4" name="スライド番号プレースホルダー 3"/>
          <p:cNvSpPr>
            <a:spLocks noGrp="1"/>
          </p:cNvSpPr>
          <p:nvPr>
            <p:ph type="sldNum" sz="quarter" idx="15"/>
          </p:nvPr>
        </p:nvSpPr>
        <p:spPr/>
        <p:txBody>
          <a:bodyPr/>
          <a:lstStyle/>
          <a:p>
            <a:fld id="{44C5478A-7813-4025-A503-DFC543947637}" type="slidenum">
              <a:rPr kumimoji="1" lang="ja-JP" altLang="en-US" smtClean="0"/>
              <a:pPr/>
              <a:t>16</a:t>
            </a:fld>
            <a:endParaRPr kumimoji="1" lang="ja-JP" altLang="en-US" dirty="0"/>
          </a:p>
        </p:txBody>
      </p:sp>
      <p:pic>
        <p:nvPicPr>
          <p:cNvPr id="5" name="図 4"/>
          <p:cNvPicPr>
            <a:picLocks noChangeAspect="1"/>
          </p:cNvPicPr>
          <p:nvPr/>
        </p:nvPicPr>
        <p:blipFill>
          <a:blip r:embed="rId3"/>
          <a:stretch>
            <a:fillRect/>
          </a:stretch>
        </p:blipFill>
        <p:spPr>
          <a:xfrm>
            <a:off x="6023992" y="2056284"/>
            <a:ext cx="4838310" cy="4136380"/>
          </a:xfrm>
          <a:prstGeom prst="rect">
            <a:avLst/>
          </a:prstGeom>
          <a:ln>
            <a:solidFill>
              <a:schemeClr val="tx1"/>
            </a:solidFill>
          </a:ln>
        </p:spPr>
      </p:pic>
      <p:sp>
        <p:nvSpPr>
          <p:cNvPr id="11" name="テキスト ボックス 10"/>
          <p:cNvSpPr txBox="1"/>
          <p:nvPr/>
        </p:nvSpPr>
        <p:spPr>
          <a:xfrm>
            <a:off x="2478945" y="1548362"/>
            <a:ext cx="1096775" cy="523220"/>
          </a:xfrm>
          <a:prstGeom prst="rect">
            <a:avLst/>
          </a:prstGeom>
          <a:noFill/>
        </p:spPr>
        <p:txBody>
          <a:bodyPr wrap="none" rtlCol="0">
            <a:spAutoFit/>
          </a:bodyPr>
          <a:lstStyle/>
          <a:p>
            <a:r>
              <a:rPr lang="en-US" altLang="ja-JP" sz="2800" dirty="0"/>
              <a:t>Elton</a:t>
            </a:r>
            <a:endParaRPr lang="ja-JP" altLang="en-US" sz="2800" dirty="0"/>
          </a:p>
        </p:txBody>
      </p:sp>
      <p:sp>
        <p:nvSpPr>
          <p:cNvPr id="12" name="テキスト ボックス 11"/>
          <p:cNvSpPr txBox="1"/>
          <p:nvPr/>
        </p:nvSpPr>
        <p:spPr>
          <a:xfrm>
            <a:off x="8142437" y="1556792"/>
            <a:ext cx="942887" cy="523220"/>
          </a:xfrm>
          <a:prstGeom prst="rect">
            <a:avLst/>
          </a:prstGeom>
          <a:noFill/>
        </p:spPr>
        <p:txBody>
          <a:bodyPr wrap="none" rtlCol="0">
            <a:spAutoFit/>
          </a:bodyPr>
          <a:lstStyle/>
          <a:p>
            <a:r>
              <a:rPr lang="en-US" altLang="ja-JP" sz="2800" dirty="0"/>
              <a:t>NFS</a:t>
            </a:r>
            <a:endParaRPr lang="ja-JP" altLang="en-US" sz="2800" dirty="0"/>
          </a:p>
        </p:txBody>
      </p:sp>
      <p:pic>
        <p:nvPicPr>
          <p:cNvPr id="13" name="図 12"/>
          <p:cNvPicPr>
            <a:picLocks noChangeAspect="1"/>
          </p:cNvPicPr>
          <p:nvPr/>
        </p:nvPicPr>
        <p:blipFill>
          <a:blip r:embed="rId4"/>
          <a:stretch>
            <a:fillRect/>
          </a:stretch>
        </p:blipFill>
        <p:spPr>
          <a:xfrm>
            <a:off x="600348" y="2051489"/>
            <a:ext cx="4865764" cy="4141175"/>
          </a:xfrm>
          <a:prstGeom prst="rect">
            <a:avLst/>
          </a:prstGeom>
          <a:ln>
            <a:solidFill>
              <a:schemeClr val="tx1"/>
            </a:solidFill>
          </a:ln>
        </p:spPr>
      </p:pic>
      <p:sp>
        <p:nvSpPr>
          <p:cNvPr id="9" name="コンテンツ プレースホルダー 2"/>
          <p:cNvSpPr>
            <a:spLocks noGrp="1"/>
          </p:cNvSpPr>
          <p:nvPr>
            <p:ph sz="quarter" idx="1"/>
          </p:nvPr>
        </p:nvSpPr>
        <p:spPr>
          <a:xfrm>
            <a:off x="609600" y="980728"/>
            <a:ext cx="9956800" cy="5493224"/>
          </a:xfrm>
        </p:spPr>
        <p:txBody>
          <a:bodyPr/>
          <a:lstStyle/>
          <a:p>
            <a:r>
              <a:rPr lang="ja-JP" altLang="en-US" dirty="0" smtClean="0"/>
              <a:t>メタデータサーバが永続キャッシュを管理・共有</a:t>
            </a:r>
          </a:p>
        </p:txBody>
      </p:sp>
    </p:spTree>
    <p:extLst>
      <p:ext uri="{BB962C8B-B14F-4D97-AF65-F5344CB8AC3E}">
        <p14:creationId xmlns:p14="http://schemas.microsoft.com/office/powerpoint/2010/main" val="4024742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ファイルシステム</a:t>
            </a:r>
            <a:r>
              <a:rPr lang="ja-JP" altLang="en-US" dirty="0" smtClean="0"/>
              <a:t>としての利用</a:t>
            </a:r>
            <a:endParaRPr kumimoji="1" lang="ja-JP" altLang="en-US" dirty="0"/>
          </a:p>
        </p:txBody>
      </p:sp>
      <p:sp>
        <p:nvSpPr>
          <p:cNvPr id="3" name="コンテンツ プレースホルダー 2"/>
          <p:cNvSpPr>
            <a:spLocks noGrp="1"/>
          </p:cNvSpPr>
          <p:nvPr>
            <p:ph sz="quarter" idx="1"/>
          </p:nvPr>
        </p:nvSpPr>
        <p:spPr/>
        <p:txBody>
          <a:bodyPr/>
          <a:lstStyle/>
          <a:p>
            <a:r>
              <a:rPr kumimoji="1" lang="en-US" altLang="ja-JP" dirty="0" err="1" smtClean="0"/>
              <a:t>Eltonfs</a:t>
            </a:r>
            <a:r>
              <a:rPr lang="ja-JP" altLang="en-US" dirty="0" smtClean="0"/>
              <a:t>・</a:t>
            </a:r>
            <a:r>
              <a:rPr lang="en-US" altLang="ja-JP" dirty="0" smtClean="0"/>
              <a:t>Docker Volume Plugin for </a:t>
            </a:r>
            <a:r>
              <a:rPr lang="en-US" altLang="ja-JP" dirty="0" err="1" smtClean="0"/>
              <a:t>Eltonfs</a:t>
            </a:r>
            <a:r>
              <a:rPr kumimoji="1" lang="ja-JP" altLang="en-US" dirty="0" smtClean="0"/>
              <a:t>で提供</a:t>
            </a:r>
          </a:p>
          <a:p>
            <a:pPr lvl="1"/>
            <a:r>
              <a:rPr kumimoji="1" lang="ja-JP" altLang="en-US" dirty="0" smtClean="0"/>
              <a:t>レイヤ型ファイルシステム</a:t>
            </a:r>
          </a:p>
          <a:p>
            <a:r>
              <a:rPr kumimoji="1" lang="en-US" altLang="ja-JP" dirty="0" smtClean="0"/>
              <a:t>Commit</a:t>
            </a:r>
            <a:r>
              <a:rPr kumimoji="1" lang="ja-JP" altLang="en-US" dirty="0" smtClean="0"/>
              <a:t>した段階のファイルシステムを同期</a:t>
            </a:r>
          </a:p>
          <a:p>
            <a:pPr marL="0" indent="0">
              <a:buNone/>
            </a:pPr>
            <a:endParaRPr kumimoji="1" lang="ja-JP" altLang="en-US" dirty="0"/>
          </a:p>
        </p:txBody>
      </p:sp>
      <p:sp>
        <p:nvSpPr>
          <p:cNvPr id="4" name="スライド番号プレースホルダー 3"/>
          <p:cNvSpPr>
            <a:spLocks noGrp="1"/>
          </p:cNvSpPr>
          <p:nvPr>
            <p:ph type="sldNum" sz="quarter" idx="15"/>
          </p:nvPr>
        </p:nvSpPr>
        <p:spPr/>
        <p:txBody>
          <a:bodyPr/>
          <a:lstStyle/>
          <a:p>
            <a:fld id="{44C5478A-7813-4025-A503-DFC543947637}" type="slidenum">
              <a:rPr kumimoji="1" lang="ja-JP" altLang="en-US" smtClean="0"/>
              <a:pPr/>
              <a:t>17</a:t>
            </a:fld>
            <a:endParaRPr kumimoji="1" lang="ja-JP" altLang="en-US" dirty="0"/>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9616" y="2708920"/>
            <a:ext cx="5931120" cy="4025833"/>
          </a:xfrm>
          <a:prstGeom prst="rect">
            <a:avLst/>
          </a:prstGeom>
        </p:spPr>
      </p:pic>
    </p:spTree>
    <p:extLst>
      <p:ext uri="{BB962C8B-B14F-4D97-AF65-F5344CB8AC3E}">
        <p14:creationId xmlns:p14="http://schemas.microsoft.com/office/powerpoint/2010/main" val="30227446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ファイルシステム利用の利点</a:t>
            </a:r>
            <a:endParaRPr kumimoji="1" lang="ja-JP" altLang="en-US" dirty="0"/>
          </a:p>
        </p:txBody>
      </p:sp>
      <p:sp>
        <p:nvSpPr>
          <p:cNvPr id="3" name="コンテンツ プレースホルダー 2"/>
          <p:cNvSpPr>
            <a:spLocks noGrp="1"/>
          </p:cNvSpPr>
          <p:nvPr>
            <p:ph sz="quarter" idx="1"/>
          </p:nvPr>
        </p:nvSpPr>
        <p:spPr/>
        <p:txBody>
          <a:bodyPr/>
          <a:lstStyle/>
          <a:p>
            <a:r>
              <a:rPr kumimoji="1" lang="en-US" altLang="ja-JP" dirty="0" err="1" smtClean="0"/>
              <a:t>Migratable</a:t>
            </a:r>
            <a:r>
              <a:rPr kumimoji="1" lang="en-US" altLang="ja-JP" dirty="0" smtClean="0"/>
              <a:t> File System</a:t>
            </a:r>
          </a:p>
          <a:p>
            <a:pPr lvl="1"/>
            <a:r>
              <a:rPr lang="ja-JP" altLang="en-US" dirty="0" smtClean="0"/>
              <a:t>ファイルシステムの複製が容易</a:t>
            </a:r>
            <a:endParaRPr kumimoji="1" lang="ja-JP" altLang="en-US" dirty="0"/>
          </a:p>
        </p:txBody>
      </p:sp>
      <p:sp>
        <p:nvSpPr>
          <p:cNvPr id="4" name="スライド番号プレースホルダー 3"/>
          <p:cNvSpPr>
            <a:spLocks noGrp="1"/>
          </p:cNvSpPr>
          <p:nvPr>
            <p:ph type="sldNum" sz="quarter" idx="15"/>
          </p:nvPr>
        </p:nvSpPr>
        <p:spPr/>
        <p:txBody>
          <a:bodyPr/>
          <a:lstStyle/>
          <a:p>
            <a:fld id="{44C5478A-7813-4025-A503-DFC543947637}" type="slidenum">
              <a:rPr kumimoji="1" lang="ja-JP" altLang="en-US" smtClean="0"/>
              <a:pPr/>
              <a:t>18</a:t>
            </a:fld>
            <a:endParaRPr kumimoji="1"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1020" y="2136599"/>
            <a:ext cx="7894321" cy="4748785"/>
          </a:xfrm>
          <a:prstGeom prst="rect">
            <a:avLst/>
          </a:prstGeom>
        </p:spPr>
      </p:pic>
    </p:spTree>
    <p:extLst>
      <p:ext uri="{BB962C8B-B14F-4D97-AF65-F5344CB8AC3E}">
        <p14:creationId xmlns:p14="http://schemas.microsoft.com/office/powerpoint/2010/main" val="126675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分散ストレージレイヤとしての利用</a:t>
            </a:r>
            <a:endParaRPr kumimoji="1" lang="ja-JP" altLang="en-US" dirty="0"/>
          </a:p>
        </p:txBody>
      </p:sp>
      <p:sp>
        <p:nvSpPr>
          <p:cNvPr id="3" name="コンテンツ プレースホルダー 2"/>
          <p:cNvSpPr>
            <a:spLocks noGrp="1"/>
          </p:cNvSpPr>
          <p:nvPr>
            <p:ph sz="quarter" idx="1"/>
          </p:nvPr>
        </p:nvSpPr>
        <p:spPr/>
        <p:txBody>
          <a:bodyPr/>
          <a:lstStyle/>
          <a:p>
            <a:r>
              <a:rPr lang="en-US" altLang="ja-JP" dirty="0" smtClean="0"/>
              <a:t>HTTP</a:t>
            </a:r>
            <a:r>
              <a:rPr lang="ja-JP" altLang="en-US" dirty="0" smtClean="0"/>
              <a:t>インタフェース</a:t>
            </a:r>
            <a:r>
              <a:rPr lang="en-US" altLang="ja-JP" dirty="0" smtClean="0"/>
              <a:t>(Elton Slave)</a:t>
            </a:r>
            <a:r>
              <a:rPr lang="ja-JP" altLang="en-US" dirty="0" smtClean="0"/>
              <a:t>で提供</a:t>
            </a:r>
            <a:endParaRPr lang="en-US" altLang="ja-JP" dirty="0" smtClean="0"/>
          </a:p>
          <a:p>
            <a:pPr lvl="1"/>
            <a:r>
              <a:rPr lang="ja-JP" altLang="en-US" dirty="0" smtClean="0"/>
              <a:t>各ノードまたは各クラスタのローカルで動作</a:t>
            </a:r>
            <a:endParaRPr lang="en-US" altLang="ja-JP" dirty="0" smtClean="0"/>
          </a:p>
          <a:p>
            <a:pPr lvl="1"/>
            <a:r>
              <a:rPr lang="ja-JP" altLang="en-US" dirty="0" smtClean="0"/>
              <a:t>最適化されたローカルキャッシュを配信する</a:t>
            </a:r>
            <a:r>
              <a:rPr lang="en-US" altLang="ja-JP" dirty="0" smtClean="0"/>
              <a:t>CDN</a:t>
            </a:r>
            <a:r>
              <a:rPr lang="ja-JP" altLang="en-US" dirty="0" smtClean="0"/>
              <a:t>機構</a:t>
            </a:r>
            <a:endParaRPr lang="en-US" altLang="ja-JP" dirty="0" smtClean="0"/>
          </a:p>
        </p:txBody>
      </p:sp>
      <p:sp>
        <p:nvSpPr>
          <p:cNvPr id="4" name="スライド番号プレースホルダー 3"/>
          <p:cNvSpPr>
            <a:spLocks noGrp="1"/>
          </p:cNvSpPr>
          <p:nvPr>
            <p:ph type="sldNum" sz="quarter" idx="15"/>
          </p:nvPr>
        </p:nvSpPr>
        <p:spPr/>
        <p:txBody>
          <a:bodyPr/>
          <a:lstStyle/>
          <a:p>
            <a:fld id="{44C5478A-7813-4025-A503-DFC543947637}" type="slidenum">
              <a:rPr kumimoji="1" lang="ja-JP" altLang="en-US" smtClean="0"/>
              <a:pPr/>
              <a:t>19</a:t>
            </a:fld>
            <a:endParaRPr kumimoji="1"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4353" y="2568308"/>
            <a:ext cx="7176655" cy="4317076"/>
          </a:xfrm>
          <a:prstGeom prst="rect">
            <a:avLst/>
          </a:prstGeom>
        </p:spPr>
      </p:pic>
    </p:spTree>
    <p:extLst>
      <p:ext uri="{BB962C8B-B14F-4D97-AF65-F5344CB8AC3E}">
        <p14:creationId xmlns:p14="http://schemas.microsoft.com/office/powerpoint/2010/main" val="2620074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はじめに</a:t>
            </a:r>
            <a:endParaRPr kumimoji="1" lang="ja-JP" altLang="en-US" dirty="0"/>
          </a:p>
        </p:txBody>
      </p:sp>
      <p:sp>
        <p:nvSpPr>
          <p:cNvPr id="3" name="コンテンツ プレースホルダー 2"/>
          <p:cNvSpPr>
            <a:spLocks noGrp="1"/>
          </p:cNvSpPr>
          <p:nvPr>
            <p:ph sz="quarter" idx="1"/>
          </p:nvPr>
        </p:nvSpPr>
        <p:spPr/>
        <p:txBody>
          <a:bodyPr>
            <a:normAutofit/>
          </a:bodyPr>
          <a:lstStyle/>
          <a:p>
            <a:r>
              <a:rPr kumimoji="1" lang="ja-JP" altLang="en-US" dirty="0" smtClean="0"/>
              <a:t>クラウドコンピューティングが普及</a:t>
            </a:r>
          </a:p>
          <a:p>
            <a:pPr lvl="1"/>
            <a:r>
              <a:rPr kumimoji="1" lang="ja-JP" altLang="en-US" dirty="0" smtClean="0"/>
              <a:t>様々な企業・団体が開発・導入</a:t>
            </a:r>
          </a:p>
          <a:p>
            <a:pPr lvl="1"/>
            <a:endParaRPr kumimoji="1" lang="ja-JP" altLang="en-US" dirty="0" smtClean="0"/>
          </a:p>
          <a:p>
            <a:r>
              <a:rPr kumimoji="1" lang="ja-JP" altLang="en-US" dirty="0" smtClean="0"/>
              <a:t>クラウド基盤技術が急速に発展</a:t>
            </a:r>
          </a:p>
          <a:p>
            <a:pPr lvl="1"/>
            <a:r>
              <a:rPr kumimoji="1" lang="ja-JP" altLang="en-US" dirty="0" smtClean="0"/>
              <a:t>コンテナ型仮想化技術の出現</a:t>
            </a:r>
          </a:p>
          <a:p>
            <a:pPr lvl="2"/>
            <a:r>
              <a:rPr kumimoji="1" lang="en-US" altLang="ja-JP" dirty="0" err="1" smtClean="0"/>
              <a:t>Docker</a:t>
            </a:r>
            <a:r>
              <a:rPr kumimoji="1" lang="ja-JP" altLang="en-US" dirty="0" smtClean="0"/>
              <a:t>が出現し、多くのクラウドサービスが導入</a:t>
            </a:r>
          </a:p>
          <a:p>
            <a:pPr lvl="1"/>
            <a:r>
              <a:rPr kumimoji="1" lang="ja-JP" altLang="en-US" dirty="0" smtClean="0"/>
              <a:t>多くの企業・団体が</a:t>
            </a:r>
            <a:r>
              <a:rPr kumimoji="1" lang="en-US" altLang="ja-JP" dirty="0" err="1" smtClean="0"/>
              <a:t>Docker</a:t>
            </a:r>
            <a:r>
              <a:rPr kumimoji="1" lang="ja-JP" altLang="en-US" dirty="0" smtClean="0"/>
              <a:t>を支える技術を開発</a:t>
            </a:r>
          </a:p>
          <a:p>
            <a:pPr lvl="2"/>
            <a:r>
              <a:rPr lang="en-US" altLang="ja-JP" dirty="0" err="1" smtClean="0"/>
              <a:t>Kubernetes</a:t>
            </a:r>
            <a:r>
              <a:rPr lang="en-US" altLang="ja-JP" dirty="0" smtClean="0"/>
              <a:t> : Cloud </a:t>
            </a:r>
            <a:r>
              <a:rPr lang="en-US" altLang="ja-JP" dirty="0"/>
              <a:t>Native Computing </a:t>
            </a:r>
            <a:r>
              <a:rPr lang="en-US" altLang="ja-JP" dirty="0" smtClean="0"/>
              <a:t>Foundation</a:t>
            </a:r>
            <a:endParaRPr kumimoji="1" lang="en-US" altLang="ja-JP" dirty="0" smtClean="0"/>
          </a:p>
        </p:txBody>
      </p:sp>
      <p:sp>
        <p:nvSpPr>
          <p:cNvPr id="4" name="スライド番号プレースホルダー 3"/>
          <p:cNvSpPr>
            <a:spLocks noGrp="1"/>
          </p:cNvSpPr>
          <p:nvPr>
            <p:ph type="sldNum" sz="quarter" idx="15"/>
          </p:nvPr>
        </p:nvSpPr>
        <p:spPr/>
        <p:txBody>
          <a:bodyPr/>
          <a:lstStyle/>
          <a:p>
            <a:fld id="{44C5478A-7813-4025-A503-DFC543947637}" type="slidenum">
              <a:rPr kumimoji="1" lang="ja-JP" altLang="en-US" smtClean="0"/>
              <a:pPr/>
              <a:t>2</a:t>
            </a:fld>
            <a:endParaRPr kumimoji="1" lang="ja-JP" altLang="en-US" dirty="0"/>
          </a:p>
        </p:txBody>
      </p:sp>
    </p:spTree>
    <p:extLst>
      <p:ext uri="{BB962C8B-B14F-4D97-AF65-F5344CB8AC3E}">
        <p14:creationId xmlns:p14="http://schemas.microsoft.com/office/powerpoint/2010/main" val="1160877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ストレージシステムの特徴</a:t>
            </a:r>
            <a:endParaRPr kumimoji="1" lang="ja-JP" altLang="en-US" dirty="0"/>
          </a:p>
        </p:txBody>
      </p:sp>
      <p:sp>
        <p:nvSpPr>
          <p:cNvPr id="3" name="コンテンツ プレースホルダー 2"/>
          <p:cNvSpPr>
            <a:spLocks noGrp="1"/>
          </p:cNvSpPr>
          <p:nvPr>
            <p:ph sz="quarter" idx="1"/>
          </p:nvPr>
        </p:nvSpPr>
        <p:spPr/>
        <p:txBody>
          <a:bodyPr>
            <a:normAutofit/>
          </a:bodyPr>
          <a:lstStyle/>
          <a:p>
            <a:r>
              <a:rPr kumimoji="1" lang="ja-JP" altLang="en-US" dirty="0" smtClean="0"/>
              <a:t>ファイルの更新による影響を局所化</a:t>
            </a:r>
            <a:endParaRPr kumimoji="1" lang="en-US" altLang="ja-JP" dirty="0" smtClean="0"/>
          </a:p>
          <a:p>
            <a:pPr lvl="1"/>
            <a:r>
              <a:rPr kumimoji="1" lang="ja-JP" altLang="en-US" dirty="0" smtClean="0"/>
              <a:t>バージョンがついたタイミングで分散可能</a:t>
            </a:r>
            <a:endParaRPr kumimoji="1" lang="en-US" altLang="ja-JP" dirty="0" smtClean="0"/>
          </a:p>
          <a:p>
            <a:pPr lvl="1"/>
            <a:r>
              <a:rPr lang="en-US" altLang="ja-JP" dirty="0" smtClean="0"/>
              <a:t>SSD</a:t>
            </a:r>
            <a:r>
              <a:rPr lang="ja-JP" altLang="en-US" dirty="0" smtClean="0"/>
              <a:t>等の高速ストレージでキャッシュ可能</a:t>
            </a:r>
          </a:p>
          <a:p>
            <a:pPr marL="365760" lvl="1" indent="0">
              <a:buNone/>
            </a:pPr>
            <a:r>
              <a:rPr kumimoji="1" lang="ja-JP" altLang="en-US" dirty="0" smtClean="0"/>
              <a:t>   ⇒ ネットワークトラフィックを抑制、</a:t>
            </a:r>
            <a:r>
              <a:rPr kumimoji="1" lang="en-US" altLang="ja-JP" dirty="0" smtClean="0"/>
              <a:t>I/O</a:t>
            </a:r>
            <a:r>
              <a:rPr kumimoji="1" lang="ja-JP" altLang="en-US" dirty="0" smtClean="0"/>
              <a:t>の高速化</a:t>
            </a:r>
            <a:endParaRPr kumimoji="1" lang="en-US" altLang="ja-JP" dirty="0" smtClean="0"/>
          </a:p>
          <a:p>
            <a:pPr lvl="1"/>
            <a:r>
              <a:rPr lang="ja-JP" altLang="en-US" dirty="0" smtClean="0"/>
              <a:t>キャッシュ間でデータコピーが可能</a:t>
            </a:r>
          </a:p>
          <a:p>
            <a:pPr marL="365760" lvl="1" indent="0">
              <a:buNone/>
            </a:pPr>
            <a:r>
              <a:rPr lang="ja-JP" altLang="en-US" dirty="0" smtClean="0"/>
              <a:t>   ⇒ バックアップ</a:t>
            </a:r>
            <a:r>
              <a:rPr lang="en-US" altLang="ja-JP" dirty="0" smtClean="0"/>
              <a:t>/</a:t>
            </a:r>
            <a:r>
              <a:rPr lang="ja-JP" altLang="en-US" dirty="0" smtClean="0"/>
              <a:t>リストアが容易</a:t>
            </a:r>
          </a:p>
          <a:p>
            <a:pPr lvl="1"/>
            <a:endParaRPr lang="ja-JP" altLang="en-US" dirty="0" smtClean="0"/>
          </a:p>
          <a:p>
            <a:r>
              <a:rPr lang="ja-JP" altLang="en-US" dirty="0" smtClean="0"/>
              <a:t>分散システムの全体構成を簡略化</a:t>
            </a:r>
          </a:p>
        </p:txBody>
      </p:sp>
      <p:sp>
        <p:nvSpPr>
          <p:cNvPr id="4" name="スライド番号プレースホルダー 3"/>
          <p:cNvSpPr>
            <a:spLocks noGrp="1"/>
          </p:cNvSpPr>
          <p:nvPr>
            <p:ph type="sldNum" sz="quarter" idx="15"/>
          </p:nvPr>
        </p:nvSpPr>
        <p:spPr/>
        <p:txBody>
          <a:bodyPr/>
          <a:lstStyle/>
          <a:p>
            <a:fld id="{44C5478A-7813-4025-A503-DFC543947637}" type="slidenum">
              <a:rPr kumimoji="1" lang="ja-JP" altLang="en-US" smtClean="0"/>
              <a:pPr/>
              <a:t>20</a:t>
            </a:fld>
            <a:endParaRPr kumimoji="1" lang="ja-JP" altLang="en-US" dirty="0"/>
          </a:p>
        </p:txBody>
      </p:sp>
    </p:spTree>
    <p:extLst>
      <p:ext uri="{BB962C8B-B14F-4D97-AF65-F5344CB8AC3E}">
        <p14:creationId xmlns:p14="http://schemas.microsoft.com/office/powerpoint/2010/main" val="8558101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実装</a:t>
            </a:r>
            <a:endParaRPr kumimoji="1" lang="ja-JP" altLang="en-US" dirty="0"/>
          </a:p>
        </p:txBody>
      </p:sp>
      <p:sp>
        <p:nvSpPr>
          <p:cNvPr id="3" name="コンテンツ プレースホルダー 2"/>
          <p:cNvSpPr>
            <a:spLocks noGrp="1"/>
          </p:cNvSpPr>
          <p:nvPr>
            <p:ph sz="quarter" idx="1"/>
          </p:nvPr>
        </p:nvSpPr>
        <p:spPr/>
        <p:txBody>
          <a:bodyPr>
            <a:normAutofit lnSpcReduction="10000"/>
          </a:bodyPr>
          <a:lstStyle/>
          <a:p>
            <a:r>
              <a:rPr kumimoji="1" lang="en-US" altLang="ja-JP" dirty="0" smtClean="0"/>
              <a:t>Go</a:t>
            </a:r>
            <a:r>
              <a:rPr kumimoji="1" lang="ja-JP" altLang="en-US" dirty="0" smtClean="0"/>
              <a:t>言語で実装</a:t>
            </a:r>
            <a:endParaRPr lang="ja-JP" altLang="en-US" dirty="0"/>
          </a:p>
          <a:p>
            <a:endParaRPr kumimoji="1" lang="en-US" altLang="ja-JP" dirty="0" smtClean="0"/>
          </a:p>
          <a:p>
            <a:r>
              <a:rPr kumimoji="1" lang="en-US" altLang="ja-JP" dirty="0" err="1" smtClean="0"/>
              <a:t>gRPC</a:t>
            </a:r>
            <a:endParaRPr kumimoji="1" lang="ja-JP" altLang="en-US" dirty="0" smtClean="0"/>
          </a:p>
          <a:p>
            <a:pPr lvl="1"/>
            <a:r>
              <a:rPr lang="en-US" altLang="ja-JP" dirty="0" smtClean="0"/>
              <a:t>Google</a:t>
            </a:r>
            <a:r>
              <a:rPr lang="ja-JP" altLang="en-US" dirty="0" smtClean="0"/>
              <a:t>が</a:t>
            </a:r>
            <a:r>
              <a:rPr lang="ja-JP" altLang="en-US" dirty="0"/>
              <a:t>開発している</a:t>
            </a:r>
            <a:r>
              <a:rPr lang="en-US" altLang="ja-JP" dirty="0" smtClean="0"/>
              <a:t>RPC</a:t>
            </a:r>
            <a:r>
              <a:rPr lang="ja-JP" altLang="en-US" dirty="0" smtClean="0"/>
              <a:t>の</a:t>
            </a:r>
            <a:r>
              <a:rPr lang="ja-JP" altLang="en-US" dirty="0"/>
              <a:t>ライブラリと</a:t>
            </a:r>
            <a:r>
              <a:rPr lang="ja-JP" altLang="en-US" dirty="0" smtClean="0"/>
              <a:t>フレームワーク</a:t>
            </a:r>
          </a:p>
          <a:p>
            <a:pPr lvl="1"/>
            <a:r>
              <a:rPr lang="ja-JP" altLang="en-US" dirty="0" smtClean="0"/>
              <a:t>通信層</a:t>
            </a:r>
            <a:r>
              <a:rPr lang="ja-JP" altLang="en-US" dirty="0"/>
              <a:t>は </a:t>
            </a:r>
            <a:r>
              <a:rPr lang="en-US" altLang="ja-JP" dirty="0"/>
              <a:t>HTTP/2</a:t>
            </a:r>
            <a:endParaRPr lang="ja-JP" altLang="en-US" dirty="0"/>
          </a:p>
          <a:p>
            <a:pPr lvl="1"/>
            <a:r>
              <a:rPr kumimoji="1" lang="en-US" altLang="ja-JP" dirty="0" smtClean="0"/>
              <a:t>Elton</a:t>
            </a:r>
            <a:r>
              <a:rPr kumimoji="1" lang="ja-JP" altLang="en-US" dirty="0" smtClean="0"/>
              <a:t>全体の内部通信に使用</a:t>
            </a:r>
            <a:endParaRPr kumimoji="1" lang="en-US" altLang="ja-JP" dirty="0" smtClean="0"/>
          </a:p>
          <a:p>
            <a:r>
              <a:rPr lang="en-US" altLang="ja-JP" dirty="0" smtClean="0"/>
              <a:t>Protocol Buffers</a:t>
            </a:r>
            <a:endParaRPr lang="ja-JP" altLang="en-US" dirty="0" smtClean="0"/>
          </a:p>
          <a:p>
            <a:pPr lvl="1"/>
            <a:r>
              <a:rPr lang="en-US" altLang="ja-JP" dirty="0" smtClean="0"/>
              <a:t>Google</a:t>
            </a:r>
            <a:r>
              <a:rPr lang="ja-JP" altLang="en-US" dirty="0" smtClean="0"/>
              <a:t>が開発しているシリアライズフォーマット</a:t>
            </a:r>
          </a:p>
          <a:p>
            <a:pPr lvl="1"/>
            <a:r>
              <a:rPr lang="en-US" altLang="ja-JP" dirty="0" err="1" smtClean="0"/>
              <a:t>gRPC</a:t>
            </a:r>
            <a:r>
              <a:rPr lang="ja-JP" altLang="en-US" dirty="0" smtClean="0"/>
              <a:t>のデータ層のデフォルト</a:t>
            </a:r>
          </a:p>
          <a:p>
            <a:pPr lvl="1"/>
            <a:r>
              <a:rPr kumimoji="1" lang="ja-JP" altLang="en-US" dirty="0" smtClean="0"/>
              <a:t>通信のデータ層に使用</a:t>
            </a:r>
            <a:endParaRPr kumimoji="1" lang="ja-JP" altLang="en-US" dirty="0"/>
          </a:p>
        </p:txBody>
      </p:sp>
      <p:sp>
        <p:nvSpPr>
          <p:cNvPr id="4" name="スライド番号プレースホルダー 3"/>
          <p:cNvSpPr>
            <a:spLocks noGrp="1"/>
          </p:cNvSpPr>
          <p:nvPr>
            <p:ph type="sldNum" sz="quarter" idx="15"/>
          </p:nvPr>
        </p:nvSpPr>
        <p:spPr/>
        <p:txBody>
          <a:bodyPr/>
          <a:lstStyle/>
          <a:p>
            <a:fld id="{44C5478A-7813-4025-A503-DFC543947637}" type="slidenum">
              <a:rPr kumimoji="1" lang="ja-JP" altLang="en-US" smtClean="0"/>
              <a:pPr/>
              <a:t>21</a:t>
            </a:fld>
            <a:endParaRPr kumimoji="1" lang="ja-JP" altLang="en-US" dirty="0"/>
          </a:p>
        </p:txBody>
      </p:sp>
    </p:spTree>
    <p:extLst>
      <p:ext uri="{BB962C8B-B14F-4D97-AF65-F5344CB8AC3E}">
        <p14:creationId xmlns:p14="http://schemas.microsoft.com/office/powerpoint/2010/main" val="1837146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評価</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ファイルシステム性能検証</a:t>
            </a:r>
            <a:endParaRPr kumimoji="1" lang="en-US" altLang="ja-JP" dirty="0" smtClean="0"/>
          </a:p>
          <a:p>
            <a:pPr lvl="1"/>
            <a:r>
              <a:rPr lang="ja-JP" altLang="en-US" dirty="0" smtClean="0"/>
              <a:t>ファイルシステムとしての</a:t>
            </a:r>
            <a:r>
              <a:rPr lang="en-US" altLang="ja-JP" dirty="0" smtClean="0"/>
              <a:t>I/O</a:t>
            </a:r>
            <a:r>
              <a:rPr lang="ja-JP" altLang="en-US" dirty="0" smtClean="0"/>
              <a:t>性能を測定</a:t>
            </a:r>
            <a:endParaRPr lang="en-US" altLang="ja-JP" dirty="0" smtClean="0"/>
          </a:p>
          <a:p>
            <a:pPr lvl="1"/>
            <a:r>
              <a:rPr kumimoji="1" lang="en-US" altLang="ja-JP" dirty="0" smtClean="0"/>
              <a:t>XFS</a:t>
            </a:r>
            <a:r>
              <a:rPr kumimoji="1" lang="ja-JP" altLang="en-US" dirty="0" smtClean="0"/>
              <a:t>と</a:t>
            </a:r>
            <a:r>
              <a:rPr kumimoji="1" lang="en-US" altLang="ja-JP" dirty="0" err="1" smtClean="0"/>
              <a:t>Eltonfs</a:t>
            </a:r>
            <a:r>
              <a:rPr kumimoji="1" lang="ja-JP" altLang="en-US" dirty="0" smtClean="0"/>
              <a:t>と</a:t>
            </a:r>
            <a:r>
              <a:rPr kumimoji="1" lang="en-US" altLang="ja-JP" dirty="0" smtClean="0"/>
              <a:t>NFS</a:t>
            </a:r>
            <a:r>
              <a:rPr kumimoji="1" lang="ja-JP" altLang="en-US" dirty="0" smtClean="0"/>
              <a:t>を比較して評価</a:t>
            </a:r>
            <a:endParaRPr kumimoji="1" lang="en-US" altLang="ja-JP" dirty="0" smtClean="0"/>
          </a:p>
          <a:p>
            <a:pPr lvl="1"/>
            <a:endParaRPr kumimoji="1" lang="en-US" altLang="ja-JP" dirty="0" smtClean="0"/>
          </a:p>
          <a:p>
            <a:r>
              <a:rPr lang="ja-JP" altLang="en-US" dirty="0" smtClean="0"/>
              <a:t>ネットワークトラフィック性能検証</a:t>
            </a:r>
            <a:endParaRPr lang="en-US" altLang="ja-JP" dirty="0" smtClean="0"/>
          </a:p>
          <a:p>
            <a:pPr lvl="1"/>
            <a:r>
              <a:rPr kumimoji="1" lang="ja-JP" altLang="en-US" dirty="0" smtClean="0"/>
              <a:t>ファイル同期におけるネットワークトラフィックを測定</a:t>
            </a:r>
            <a:endParaRPr kumimoji="1" lang="en-US" altLang="ja-JP" dirty="0" smtClean="0"/>
          </a:p>
          <a:p>
            <a:pPr lvl="1"/>
            <a:r>
              <a:rPr kumimoji="1" lang="ja-JP" altLang="en-US" dirty="0" smtClean="0"/>
              <a:t>ローカル環境と</a:t>
            </a:r>
            <a:r>
              <a:rPr kumimoji="1" lang="en-US" altLang="ja-JP" dirty="0" smtClean="0"/>
              <a:t>AWS</a:t>
            </a:r>
            <a:r>
              <a:rPr kumimoji="1" lang="ja-JP" altLang="en-US" dirty="0" smtClean="0"/>
              <a:t>を連携</a:t>
            </a:r>
            <a:endParaRPr kumimoji="1" lang="en-US" altLang="ja-JP" dirty="0" smtClean="0"/>
          </a:p>
          <a:p>
            <a:pPr lvl="1"/>
            <a:r>
              <a:rPr lang="ja-JP" altLang="en-US" dirty="0" smtClean="0"/>
              <a:t>プライベート側で書き込み，パブリック側で</a:t>
            </a:r>
            <a:r>
              <a:rPr lang="en-US" altLang="ja-JP" dirty="0" smtClean="0"/>
              <a:t>3</a:t>
            </a:r>
            <a:r>
              <a:rPr lang="ja-JP" altLang="en-US" dirty="0" smtClean="0"/>
              <a:t>回読み込み</a:t>
            </a:r>
            <a:endParaRPr kumimoji="1" lang="en-US" altLang="ja-JP" dirty="0" smtClean="0"/>
          </a:p>
          <a:p>
            <a:pPr lvl="1"/>
            <a:r>
              <a:rPr lang="en-US" altLang="ja-JP" dirty="0" smtClean="0"/>
              <a:t>Elton</a:t>
            </a:r>
            <a:r>
              <a:rPr lang="ja-JP" altLang="en-US" dirty="0" smtClean="0"/>
              <a:t>と</a:t>
            </a:r>
            <a:r>
              <a:rPr lang="en-US" altLang="ja-JP" dirty="0" smtClean="0"/>
              <a:t>NFS</a:t>
            </a:r>
            <a:r>
              <a:rPr lang="ja-JP" altLang="en-US" dirty="0" smtClean="0"/>
              <a:t>を比較して評価</a:t>
            </a:r>
            <a:endParaRPr kumimoji="1" lang="ja-JP" altLang="en-US" dirty="0"/>
          </a:p>
        </p:txBody>
      </p:sp>
      <p:sp>
        <p:nvSpPr>
          <p:cNvPr id="4" name="スライド番号プレースホルダー 3"/>
          <p:cNvSpPr>
            <a:spLocks noGrp="1"/>
          </p:cNvSpPr>
          <p:nvPr>
            <p:ph type="sldNum" sz="quarter" idx="15"/>
          </p:nvPr>
        </p:nvSpPr>
        <p:spPr/>
        <p:txBody>
          <a:bodyPr/>
          <a:lstStyle/>
          <a:p>
            <a:fld id="{44C5478A-7813-4025-A503-DFC543947637}" type="slidenum">
              <a:rPr kumimoji="1" lang="ja-JP" altLang="en-US" smtClean="0"/>
              <a:pPr/>
              <a:t>22</a:t>
            </a:fld>
            <a:endParaRPr kumimoji="1" lang="ja-JP" altLang="en-US" dirty="0"/>
          </a:p>
        </p:txBody>
      </p:sp>
    </p:spTree>
    <p:extLst>
      <p:ext uri="{BB962C8B-B14F-4D97-AF65-F5344CB8AC3E}">
        <p14:creationId xmlns:p14="http://schemas.microsoft.com/office/powerpoint/2010/main" val="1103264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評価に用いる環境</a:t>
            </a:r>
            <a:endParaRPr kumimoji="1" lang="ja-JP" altLang="en-US" dirty="0"/>
          </a:p>
        </p:txBody>
      </p:sp>
      <p:sp>
        <p:nvSpPr>
          <p:cNvPr id="4" name="スライド番号プレースホルダー 3"/>
          <p:cNvSpPr>
            <a:spLocks noGrp="1"/>
          </p:cNvSpPr>
          <p:nvPr>
            <p:ph type="sldNum" sz="quarter" idx="15"/>
          </p:nvPr>
        </p:nvSpPr>
        <p:spPr/>
        <p:txBody>
          <a:bodyPr/>
          <a:lstStyle/>
          <a:p>
            <a:fld id="{44C5478A-7813-4025-A503-DFC543947637}" type="slidenum">
              <a:rPr kumimoji="1" lang="ja-JP" altLang="en-US" smtClean="0"/>
              <a:pPr/>
              <a:t>23</a:t>
            </a:fld>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1832762090"/>
              </p:ext>
            </p:extLst>
          </p:nvPr>
        </p:nvGraphicFramePr>
        <p:xfrm>
          <a:off x="335360" y="1124744"/>
          <a:ext cx="11161239" cy="4464498"/>
        </p:xfrm>
        <a:graphic>
          <a:graphicData uri="http://schemas.openxmlformats.org/drawingml/2006/table">
            <a:tbl>
              <a:tblPr firstRow="1" bandRow="1">
                <a:tableStyleId>{5C22544A-7EE6-4342-B048-85BDC9FD1C3A}</a:tableStyleId>
              </a:tblPr>
              <a:tblGrid>
                <a:gridCol w="2016224"/>
                <a:gridCol w="5976664"/>
                <a:gridCol w="3168351"/>
              </a:tblGrid>
              <a:tr h="744083">
                <a:tc>
                  <a:txBody>
                    <a:bodyPr/>
                    <a:lstStyle/>
                    <a:p>
                      <a:pPr algn="ctr"/>
                      <a:r>
                        <a:rPr kumimoji="1" lang="ja-JP" altLang="en-US" sz="2800" dirty="0" smtClean="0">
                          <a:latin typeface="MS PGothic" charset="-128"/>
                          <a:ea typeface="MS PGothic" charset="-128"/>
                          <a:cs typeface="MS PGothic" charset="-128"/>
                        </a:rPr>
                        <a:t>クラウド</a:t>
                      </a:r>
                      <a:endParaRPr kumimoji="1" lang="ja-JP" altLang="en-US" sz="2800" dirty="0">
                        <a:latin typeface="MS PGothic" charset="-128"/>
                        <a:ea typeface="MS PGothic" charset="-128"/>
                        <a:cs typeface="MS PGothic" charset="-128"/>
                      </a:endParaRPr>
                    </a:p>
                  </a:txBody>
                  <a:tcPr anchor="ctr"/>
                </a:tc>
                <a:tc>
                  <a:txBody>
                    <a:bodyPr/>
                    <a:lstStyle/>
                    <a:p>
                      <a:pPr algn="ctr"/>
                      <a:r>
                        <a:rPr kumimoji="1" lang="ja-JP" altLang="en-US" sz="2800" dirty="0" smtClean="0">
                          <a:latin typeface="MS PGothic" charset="-128"/>
                          <a:ea typeface="MS PGothic" charset="-128"/>
                          <a:cs typeface="MS PGothic" charset="-128"/>
                        </a:rPr>
                        <a:t>項目</a:t>
                      </a:r>
                      <a:endParaRPr kumimoji="1" lang="ja-JP" altLang="en-US" sz="2800" dirty="0">
                        <a:latin typeface="MS PGothic" charset="-128"/>
                        <a:ea typeface="MS PGothic" charset="-128"/>
                        <a:cs typeface="MS PGothic" charset="-128"/>
                      </a:endParaRPr>
                    </a:p>
                  </a:txBody>
                  <a:tcPr anchor="ctr"/>
                </a:tc>
                <a:tc>
                  <a:txBody>
                    <a:bodyPr/>
                    <a:lstStyle/>
                    <a:p>
                      <a:pPr algn="ctr"/>
                      <a:r>
                        <a:rPr kumimoji="1" lang="ja-JP" altLang="en-US" sz="2800" dirty="0" smtClean="0">
                          <a:latin typeface="MS PGothic" charset="-128"/>
                          <a:ea typeface="MS PGothic" charset="-128"/>
                          <a:cs typeface="MS PGothic" charset="-128"/>
                        </a:rPr>
                        <a:t>環境</a:t>
                      </a:r>
                      <a:endParaRPr kumimoji="1" lang="ja-JP" altLang="en-US" sz="2800" dirty="0">
                        <a:latin typeface="MS PGothic" charset="-128"/>
                        <a:ea typeface="MS PGothic" charset="-128"/>
                        <a:cs typeface="MS PGothic" charset="-128"/>
                      </a:endParaRPr>
                    </a:p>
                  </a:txBody>
                  <a:tcPr anchor="ctr"/>
                </a:tc>
              </a:tr>
              <a:tr h="744083">
                <a:tc rowSpan="2">
                  <a:txBody>
                    <a:bodyPr/>
                    <a:lstStyle/>
                    <a:p>
                      <a:pPr algn="ctr"/>
                      <a:r>
                        <a:rPr kumimoji="1" lang="ja-JP" altLang="en-US" sz="2800" dirty="0" smtClean="0">
                          <a:latin typeface="MS PGothic" charset="-128"/>
                          <a:ea typeface="MS PGothic" charset="-128"/>
                          <a:cs typeface="MS PGothic" charset="-128"/>
                        </a:rPr>
                        <a:t>プライベート</a:t>
                      </a:r>
                      <a:endParaRPr kumimoji="1" lang="ja-JP" altLang="en-US" sz="2800" dirty="0">
                        <a:latin typeface="MS PGothic" charset="-128"/>
                        <a:ea typeface="MS PGothic" charset="-128"/>
                        <a:cs typeface="MS PGothic" charset="-128"/>
                      </a:endParaRPr>
                    </a:p>
                  </a:txBody>
                  <a:tcPr anchor="ctr"/>
                </a:tc>
                <a:tc>
                  <a:txBody>
                    <a:bodyPr/>
                    <a:lstStyle/>
                    <a:p>
                      <a:pPr algn="ctr"/>
                      <a:r>
                        <a:rPr kumimoji="1" lang="en-US" altLang="ja-JP" sz="2800" dirty="0" smtClean="0">
                          <a:latin typeface="MS PGothic" charset="-128"/>
                          <a:ea typeface="MS PGothic" charset="-128"/>
                          <a:cs typeface="MS PGothic" charset="-128"/>
                        </a:rPr>
                        <a:t>Elton</a:t>
                      </a:r>
                      <a:r>
                        <a:rPr kumimoji="1" lang="en-US" altLang="ja-JP" sz="2800" baseline="0" dirty="0" smtClean="0">
                          <a:latin typeface="MS PGothic" charset="-128"/>
                          <a:ea typeface="MS PGothic" charset="-128"/>
                          <a:cs typeface="MS PGothic" charset="-128"/>
                        </a:rPr>
                        <a:t> Master</a:t>
                      </a:r>
                      <a:r>
                        <a:rPr kumimoji="1" lang="ja-JP" altLang="en-US" sz="2800" baseline="0" dirty="0" smtClean="0">
                          <a:latin typeface="MS PGothic" charset="-128"/>
                          <a:ea typeface="MS PGothic" charset="-128"/>
                          <a:cs typeface="MS PGothic" charset="-128"/>
                        </a:rPr>
                        <a:t>・</a:t>
                      </a:r>
                      <a:r>
                        <a:rPr kumimoji="1" lang="en-US" altLang="ja-JP" sz="2800" baseline="0" dirty="0" smtClean="0">
                          <a:latin typeface="MS PGothic" charset="-128"/>
                          <a:ea typeface="MS PGothic" charset="-128"/>
                          <a:cs typeface="MS PGothic" charset="-128"/>
                        </a:rPr>
                        <a:t>NFS Server</a:t>
                      </a:r>
                      <a:r>
                        <a:rPr kumimoji="1" lang="ja-JP" altLang="en-US" sz="2800" baseline="0" dirty="0" smtClean="0">
                          <a:latin typeface="MS PGothic" charset="-128"/>
                          <a:ea typeface="MS PGothic" charset="-128"/>
                          <a:cs typeface="MS PGothic" charset="-128"/>
                        </a:rPr>
                        <a:t> 用途サーバ</a:t>
                      </a:r>
                      <a:endParaRPr kumimoji="1" lang="ja-JP" altLang="en-US" sz="2800" dirty="0">
                        <a:latin typeface="MS PGothic" charset="-128"/>
                        <a:ea typeface="MS PGothic" charset="-128"/>
                        <a:cs typeface="MS PGothic" charset="-128"/>
                      </a:endParaRPr>
                    </a:p>
                  </a:txBody>
                  <a:tcPr anchor="ctr"/>
                </a:tc>
                <a:tc>
                  <a:txBody>
                    <a:bodyPr/>
                    <a:lstStyle/>
                    <a:p>
                      <a:pPr algn="ctr"/>
                      <a:r>
                        <a:rPr kumimoji="1" lang="en-US" altLang="ja-JP" sz="2800" dirty="0" smtClean="0">
                          <a:latin typeface="MS PGothic" charset="-128"/>
                          <a:ea typeface="MS PGothic" charset="-128"/>
                          <a:cs typeface="MS PGothic" charset="-128"/>
                        </a:rPr>
                        <a:t>4</a:t>
                      </a:r>
                      <a:r>
                        <a:rPr kumimoji="1" lang="ja-JP" altLang="en-US" sz="2800" dirty="0" smtClean="0">
                          <a:latin typeface="MS PGothic" charset="-128"/>
                          <a:ea typeface="MS PGothic" charset="-128"/>
                          <a:cs typeface="MS PGothic" charset="-128"/>
                        </a:rPr>
                        <a:t>コア </a:t>
                      </a:r>
                      <a:r>
                        <a:rPr kumimoji="1" lang="en-US" altLang="ja-JP" sz="2800" dirty="0" smtClean="0">
                          <a:latin typeface="MS PGothic" charset="-128"/>
                          <a:ea typeface="MS PGothic" charset="-128"/>
                          <a:cs typeface="MS PGothic" charset="-128"/>
                        </a:rPr>
                        <a:t>4GB</a:t>
                      </a:r>
                      <a:r>
                        <a:rPr kumimoji="1" lang="ja-JP" altLang="en-US" sz="2800" dirty="0" smtClean="0">
                          <a:latin typeface="MS PGothic" charset="-128"/>
                          <a:ea typeface="MS PGothic" charset="-128"/>
                          <a:cs typeface="MS PGothic" charset="-128"/>
                        </a:rPr>
                        <a:t>メモリ </a:t>
                      </a:r>
                      <a:r>
                        <a:rPr kumimoji="1" lang="en-US" altLang="ja-JP" sz="2800" dirty="0" smtClean="0">
                          <a:latin typeface="MS PGothic" charset="-128"/>
                          <a:ea typeface="MS PGothic" charset="-128"/>
                          <a:cs typeface="MS PGothic" charset="-128"/>
                        </a:rPr>
                        <a:t>VM</a:t>
                      </a:r>
                      <a:endParaRPr kumimoji="1" lang="ja-JP" altLang="en-US" sz="2800" dirty="0">
                        <a:latin typeface="MS PGothic" charset="-128"/>
                        <a:ea typeface="MS PGothic" charset="-128"/>
                        <a:cs typeface="MS PGothic" charset="-128"/>
                      </a:endParaRPr>
                    </a:p>
                  </a:txBody>
                  <a:tcPr anchor="ctr"/>
                </a:tc>
              </a:tr>
              <a:tr h="744083">
                <a:tc vMerge="1">
                  <a:txBody>
                    <a:bodyPr/>
                    <a:lstStyle/>
                    <a:p>
                      <a:pPr algn="ctr"/>
                      <a:endParaRPr kumimoji="1" lang="ja-JP" altLang="en-US" dirty="0">
                        <a:latin typeface="MS PGothic" charset="-128"/>
                        <a:ea typeface="MS PGothic" charset="-128"/>
                        <a:cs typeface="MS PGothic" charset="-128"/>
                      </a:endParaRPr>
                    </a:p>
                  </a:txBody>
                  <a:tcPr/>
                </a:tc>
                <a:tc>
                  <a:txBody>
                    <a:bodyPr/>
                    <a:lstStyle/>
                    <a:p>
                      <a:pPr algn="ctr"/>
                      <a:r>
                        <a:rPr kumimoji="1" lang="en-US" altLang="ja-JP" sz="2800" dirty="0" err="1" smtClean="0">
                          <a:latin typeface="MS PGothic" charset="-128"/>
                          <a:ea typeface="MS PGothic" charset="-128"/>
                          <a:cs typeface="MS PGothic" charset="-128"/>
                        </a:rPr>
                        <a:t>Eltonfs</a:t>
                      </a:r>
                      <a:r>
                        <a:rPr kumimoji="1" lang="ja-JP" altLang="en-US" sz="2800" dirty="0" smtClean="0">
                          <a:latin typeface="MS PGothic" charset="-128"/>
                          <a:ea typeface="MS PGothic" charset="-128"/>
                          <a:cs typeface="MS PGothic" charset="-128"/>
                        </a:rPr>
                        <a:t>・</a:t>
                      </a:r>
                      <a:r>
                        <a:rPr kumimoji="1" lang="en-US" altLang="ja-JP" sz="2800" dirty="0" smtClean="0">
                          <a:latin typeface="MS PGothic" charset="-128"/>
                          <a:ea typeface="MS PGothic" charset="-128"/>
                          <a:cs typeface="MS PGothic" charset="-128"/>
                        </a:rPr>
                        <a:t>NFS Client</a:t>
                      </a:r>
                      <a:r>
                        <a:rPr kumimoji="1" lang="ja-JP" altLang="en-US" sz="2800" dirty="0" smtClean="0">
                          <a:latin typeface="MS PGothic" charset="-128"/>
                          <a:ea typeface="MS PGothic" charset="-128"/>
                          <a:cs typeface="MS PGothic" charset="-128"/>
                        </a:rPr>
                        <a:t> 用途サーバ</a:t>
                      </a:r>
                      <a:endParaRPr kumimoji="1" lang="ja-JP" altLang="en-US" sz="2800" dirty="0">
                        <a:latin typeface="MS PGothic" charset="-128"/>
                        <a:ea typeface="MS PGothic" charset="-128"/>
                        <a:cs typeface="MS PGothic" charset="-128"/>
                      </a:endParaRPr>
                    </a:p>
                  </a:txBody>
                  <a:tcPr anchor="ctr"/>
                </a:tc>
                <a:tc>
                  <a:txBody>
                    <a:bodyPr/>
                    <a:lstStyle/>
                    <a:p>
                      <a:pPr algn="ctr"/>
                      <a:r>
                        <a:rPr kumimoji="1" lang="en-US" altLang="ja-JP" sz="2800" dirty="0" smtClean="0">
                          <a:latin typeface="MS PGothic" charset="-128"/>
                          <a:ea typeface="MS PGothic" charset="-128"/>
                          <a:cs typeface="MS PGothic" charset="-128"/>
                        </a:rPr>
                        <a:t>4</a:t>
                      </a:r>
                      <a:r>
                        <a:rPr kumimoji="1" lang="ja-JP" altLang="en-US" sz="2800" dirty="0" smtClean="0">
                          <a:latin typeface="MS PGothic" charset="-128"/>
                          <a:ea typeface="MS PGothic" charset="-128"/>
                          <a:cs typeface="MS PGothic" charset="-128"/>
                        </a:rPr>
                        <a:t>コア </a:t>
                      </a:r>
                      <a:r>
                        <a:rPr kumimoji="1" lang="en-US" altLang="ja-JP" sz="2800" dirty="0" smtClean="0">
                          <a:latin typeface="MS PGothic" charset="-128"/>
                          <a:ea typeface="MS PGothic" charset="-128"/>
                          <a:cs typeface="MS PGothic" charset="-128"/>
                        </a:rPr>
                        <a:t>4GB</a:t>
                      </a:r>
                      <a:r>
                        <a:rPr kumimoji="1" lang="ja-JP" altLang="en-US" sz="2800" dirty="0" smtClean="0">
                          <a:latin typeface="MS PGothic" charset="-128"/>
                          <a:ea typeface="MS PGothic" charset="-128"/>
                          <a:cs typeface="MS PGothic" charset="-128"/>
                        </a:rPr>
                        <a:t>メモリ </a:t>
                      </a:r>
                      <a:r>
                        <a:rPr kumimoji="1" lang="en-US" altLang="ja-JP" sz="2800" dirty="0" smtClean="0">
                          <a:latin typeface="MS PGothic" charset="-128"/>
                          <a:ea typeface="MS PGothic" charset="-128"/>
                          <a:cs typeface="MS PGothic" charset="-128"/>
                        </a:rPr>
                        <a:t>VM</a:t>
                      </a:r>
                      <a:endParaRPr kumimoji="1" lang="ja-JP" altLang="en-US" sz="2800" dirty="0">
                        <a:latin typeface="MS PGothic" charset="-128"/>
                        <a:ea typeface="MS PGothic" charset="-128"/>
                        <a:cs typeface="MS PGothic" charset="-128"/>
                      </a:endParaRPr>
                    </a:p>
                  </a:txBody>
                  <a:tcPr anchor="ctr"/>
                </a:tc>
              </a:tr>
              <a:tr h="744083">
                <a:tc rowSpan="3">
                  <a:txBody>
                    <a:bodyPr/>
                    <a:lstStyle/>
                    <a:p>
                      <a:pPr algn="ctr"/>
                      <a:r>
                        <a:rPr kumimoji="1" lang="ja-JP" altLang="en-US" sz="2800" dirty="0" smtClean="0">
                          <a:latin typeface="MS PGothic" charset="-128"/>
                          <a:ea typeface="MS PGothic" charset="-128"/>
                          <a:cs typeface="MS PGothic" charset="-128"/>
                        </a:rPr>
                        <a:t>パブリック</a:t>
                      </a:r>
                      <a:endParaRPr kumimoji="1" lang="ja-JP" altLang="en-US" sz="2800" dirty="0">
                        <a:latin typeface="MS PGothic" charset="-128"/>
                        <a:ea typeface="MS PGothic" charset="-128"/>
                        <a:cs typeface="MS PGothic" charset="-128"/>
                      </a:endParaRPr>
                    </a:p>
                  </a:txBody>
                  <a:tcPr anchor="ctr"/>
                </a:tc>
                <a:tc>
                  <a:txBody>
                    <a:bodyPr/>
                    <a:lstStyle/>
                    <a:p>
                      <a:pPr algn="ctr"/>
                      <a:r>
                        <a:rPr kumimoji="1" lang="ja-JP" altLang="en-US" sz="2800" dirty="0" smtClean="0">
                          <a:latin typeface="MS PGothic" charset="-128"/>
                          <a:ea typeface="MS PGothic" charset="-128"/>
                          <a:cs typeface="MS PGothic" charset="-128"/>
                        </a:rPr>
                        <a:t>サービス</a:t>
                      </a:r>
                      <a:endParaRPr kumimoji="1" lang="ja-JP" altLang="en-US" sz="2800" dirty="0">
                        <a:latin typeface="MS PGothic" charset="-128"/>
                        <a:ea typeface="MS PGothic" charset="-128"/>
                        <a:cs typeface="MS PGothic" charset="-128"/>
                      </a:endParaRPr>
                    </a:p>
                  </a:txBody>
                  <a:tcPr anchor="ctr"/>
                </a:tc>
                <a:tc>
                  <a:txBody>
                    <a:bodyPr/>
                    <a:lstStyle/>
                    <a:p>
                      <a:pPr algn="ctr"/>
                      <a:r>
                        <a:rPr kumimoji="1" lang="en-US" altLang="ja-JP" sz="2800" dirty="0" smtClean="0">
                          <a:latin typeface="MS PGothic" charset="-128"/>
                          <a:ea typeface="MS PGothic" charset="-128"/>
                          <a:cs typeface="MS PGothic" charset="-128"/>
                        </a:rPr>
                        <a:t>AWS EC2</a:t>
                      </a:r>
                      <a:endParaRPr kumimoji="1" lang="ja-JP" altLang="en-US" sz="2800" dirty="0">
                        <a:latin typeface="MS PGothic" charset="-128"/>
                        <a:ea typeface="MS PGothic" charset="-128"/>
                        <a:cs typeface="MS PGothic" charset="-128"/>
                      </a:endParaRPr>
                    </a:p>
                  </a:txBody>
                  <a:tcPr anchor="ctr"/>
                </a:tc>
              </a:tr>
              <a:tr h="744083">
                <a:tc vMerge="1">
                  <a:txBody>
                    <a:bodyPr/>
                    <a:lstStyle/>
                    <a:p>
                      <a:pPr algn="ctr"/>
                      <a:endParaRPr kumimoji="1" lang="ja-JP" altLang="en-US" dirty="0">
                        <a:latin typeface="MS PGothic" charset="-128"/>
                        <a:ea typeface="MS PGothic" charset="-128"/>
                        <a:cs typeface="MS PGothic" charset="-128"/>
                      </a:endParaRPr>
                    </a:p>
                  </a:txBody>
                  <a:tcPr/>
                </a:tc>
                <a:tc>
                  <a:txBody>
                    <a:bodyPr/>
                    <a:lstStyle/>
                    <a:p>
                      <a:pPr algn="ctr"/>
                      <a:r>
                        <a:rPr kumimoji="1" lang="ja-JP" altLang="en-US" sz="2800" dirty="0" smtClean="0">
                          <a:latin typeface="MS PGothic" charset="-128"/>
                          <a:ea typeface="MS PGothic" charset="-128"/>
                          <a:cs typeface="MS PGothic" charset="-128"/>
                        </a:rPr>
                        <a:t>リージョン</a:t>
                      </a:r>
                      <a:endParaRPr kumimoji="1" lang="ja-JP" altLang="en-US" sz="2800" dirty="0">
                        <a:latin typeface="MS PGothic" charset="-128"/>
                        <a:ea typeface="MS PGothic" charset="-128"/>
                        <a:cs typeface="MS PGothic" charset="-128"/>
                      </a:endParaRPr>
                    </a:p>
                  </a:txBody>
                  <a:tcPr anchor="ctr"/>
                </a:tc>
                <a:tc>
                  <a:txBody>
                    <a:bodyPr/>
                    <a:lstStyle/>
                    <a:p>
                      <a:pPr algn="ctr"/>
                      <a:r>
                        <a:rPr kumimoji="1" lang="ja-JP" altLang="en-US" sz="2800" dirty="0" smtClean="0">
                          <a:latin typeface="MS PGothic" charset="-128"/>
                          <a:ea typeface="MS PGothic" charset="-128"/>
                          <a:cs typeface="MS PGothic" charset="-128"/>
                        </a:rPr>
                        <a:t>東京</a:t>
                      </a:r>
                      <a:endParaRPr kumimoji="1" lang="ja-JP" altLang="en-US" sz="2800" dirty="0">
                        <a:latin typeface="MS PGothic" charset="-128"/>
                        <a:ea typeface="MS PGothic" charset="-128"/>
                        <a:cs typeface="MS PGothic" charset="-128"/>
                      </a:endParaRPr>
                    </a:p>
                  </a:txBody>
                  <a:tcPr anchor="ctr"/>
                </a:tc>
              </a:tr>
              <a:tr h="744083">
                <a:tc vMerge="1">
                  <a:txBody>
                    <a:bodyPr/>
                    <a:lstStyle/>
                    <a:p>
                      <a:pPr algn="ctr"/>
                      <a:endParaRPr kumimoji="1" lang="ja-JP" altLang="en-US" dirty="0">
                        <a:latin typeface="MS PGothic" charset="-128"/>
                        <a:ea typeface="MS PGothic" charset="-128"/>
                        <a:cs typeface="MS PGothic" charset="-128"/>
                      </a:endParaRPr>
                    </a:p>
                  </a:txBody>
                  <a:tcPr/>
                </a:tc>
                <a:tc>
                  <a:txBody>
                    <a:bodyPr/>
                    <a:lstStyle/>
                    <a:p>
                      <a:pPr algn="ctr"/>
                      <a:r>
                        <a:rPr kumimoji="1" lang="en-US" altLang="ja-JP" sz="2800" dirty="0" err="1" smtClean="0">
                          <a:latin typeface="MS PGothic" charset="-128"/>
                          <a:ea typeface="MS PGothic" charset="-128"/>
                          <a:cs typeface="MS PGothic" charset="-128"/>
                        </a:rPr>
                        <a:t>Eltonfs</a:t>
                      </a:r>
                      <a:r>
                        <a:rPr kumimoji="1" lang="ja-JP" altLang="en-US" sz="2800" dirty="0" smtClean="0">
                          <a:latin typeface="MS PGothic" charset="-128"/>
                          <a:ea typeface="MS PGothic" charset="-128"/>
                          <a:cs typeface="MS PGothic" charset="-128"/>
                        </a:rPr>
                        <a:t>・</a:t>
                      </a:r>
                      <a:r>
                        <a:rPr kumimoji="1" lang="en-US" altLang="ja-JP" sz="2800" dirty="0" smtClean="0">
                          <a:latin typeface="MS PGothic" charset="-128"/>
                          <a:ea typeface="MS PGothic" charset="-128"/>
                          <a:cs typeface="MS PGothic" charset="-128"/>
                        </a:rPr>
                        <a:t>NFS</a:t>
                      </a:r>
                      <a:r>
                        <a:rPr kumimoji="1" lang="ja-JP" altLang="en-US" sz="2800" dirty="0" smtClean="0">
                          <a:latin typeface="MS PGothic" charset="-128"/>
                          <a:ea typeface="MS PGothic" charset="-128"/>
                          <a:cs typeface="MS PGothic" charset="-128"/>
                        </a:rPr>
                        <a:t> </a:t>
                      </a:r>
                      <a:r>
                        <a:rPr kumimoji="1" lang="en-US" altLang="ja-JP" sz="2800" dirty="0" smtClean="0">
                          <a:latin typeface="MS PGothic" charset="-128"/>
                          <a:ea typeface="MS PGothic" charset="-128"/>
                          <a:cs typeface="MS PGothic" charset="-128"/>
                        </a:rPr>
                        <a:t>Client</a:t>
                      </a:r>
                      <a:r>
                        <a:rPr kumimoji="1" lang="ja-JP" altLang="en-US" sz="2800" dirty="0" smtClean="0">
                          <a:latin typeface="MS PGothic" charset="-128"/>
                          <a:ea typeface="MS PGothic" charset="-128"/>
                          <a:cs typeface="MS PGothic" charset="-128"/>
                        </a:rPr>
                        <a:t> 用途インスタンス</a:t>
                      </a:r>
                      <a:endParaRPr kumimoji="1" lang="ja-JP" altLang="en-US" sz="2800" dirty="0">
                        <a:latin typeface="MS PGothic" charset="-128"/>
                        <a:ea typeface="MS PGothic" charset="-128"/>
                        <a:cs typeface="MS PGothic" charset="-128"/>
                      </a:endParaRPr>
                    </a:p>
                  </a:txBody>
                  <a:tcPr anchor="ctr"/>
                </a:tc>
                <a:tc>
                  <a:txBody>
                    <a:bodyPr/>
                    <a:lstStyle/>
                    <a:p>
                      <a:pPr algn="ctr"/>
                      <a:r>
                        <a:rPr kumimoji="1" lang="en-US" altLang="ja-JP" sz="2800" dirty="0" smtClean="0">
                          <a:latin typeface="MS PGothic" charset="-128"/>
                          <a:ea typeface="MS PGothic" charset="-128"/>
                          <a:cs typeface="MS PGothic" charset="-128"/>
                        </a:rPr>
                        <a:t>t2.micro</a:t>
                      </a:r>
                      <a:endParaRPr kumimoji="1" lang="ja-JP" altLang="en-US" sz="2800" dirty="0">
                        <a:latin typeface="MS PGothic" charset="-128"/>
                        <a:ea typeface="MS PGothic" charset="-128"/>
                        <a:cs typeface="MS PGothic" charset="-128"/>
                      </a:endParaRPr>
                    </a:p>
                  </a:txBody>
                  <a:tcPr anchor="ctr"/>
                </a:tc>
              </a:tr>
            </a:tbl>
          </a:graphicData>
        </a:graphic>
      </p:graphicFrame>
    </p:spTree>
    <p:extLst>
      <p:ext uri="{BB962C8B-B14F-4D97-AF65-F5344CB8AC3E}">
        <p14:creationId xmlns:p14="http://schemas.microsoft.com/office/powerpoint/2010/main" val="21179239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ファイルシステム性能検証</a:t>
            </a:r>
            <a:r>
              <a:rPr lang="en-US" altLang="ja-JP" dirty="0" smtClean="0"/>
              <a:t> [</a:t>
            </a:r>
            <a:r>
              <a:rPr lang="ja-JP" altLang="en-US" dirty="0" smtClean="0"/>
              <a:t>プライベートクラウド</a:t>
            </a:r>
            <a:r>
              <a:rPr lang="en-US" altLang="ja-JP" dirty="0" smtClean="0"/>
              <a:t>]</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プライベートクラウド上の</a:t>
            </a:r>
            <a:r>
              <a:rPr kumimoji="1" lang="en-US" altLang="ja-JP" dirty="0" smtClean="0"/>
              <a:t>VM</a:t>
            </a:r>
            <a:r>
              <a:rPr lang="ja-JP" altLang="en-US" dirty="0" smtClean="0"/>
              <a:t>を対象</a:t>
            </a:r>
            <a:endParaRPr kumimoji="1" lang="en-US" altLang="ja-JP" dirty="0" smtClean="0"/>
          </a:p>
          <a:p>
            <a:r>
              <a:rPr kumimoji="1" lang="en-US" altLang="ja-JP" dirty="0" smtClean="0"/>
              <a:t>XFS</a:t>
            </a:r>
            <a:r>
              <a:rPr kumimoji="1" lang="ja-JP" altLang="en-US" dirty="0" smtClean="0"/>
              <a:t>・</a:t>
            </a:r>
            <a:r>
              <a:rPr kumimoji="1" lang="en-US" altLang="ja-JP" dirty="0" err="1" smtClean="0"/>
              <a:t>Eltonfs</a:t>
            </a:r>
            <a:r>
              <a:rPr kumimoji="1" lang="ja-JP" altLang="en-US" dirty="0" smtClean="0"/>
              <a:t>・</a:t>
            </a:r>
            <a:r>
              <a:rPr kumimoji="1" lang="en-US" altLang="ja-JP" dirty="0" smtClean="0"/>
              <a:t>NFS</a:t>
            </a:r>
            <a:r>
              <a:rPr kumimoji="1" lang="ja-JP" altLang="en-US" dirty="0" smtClean="0"/>
              <a:t>の</a:t>
            </a:r>
            <a:r>
              <a:rPr kumimoji="1" lang="en-US" altLang="ja-JP" dirty="0" smtClean="0"/>
              <a:t>Sequential</a:t>
            </a:r>
            <a:r>
              <a:rPr kumimoji="1" lang="ja-JP" altLang="en-US" dirty="0" smtClean="0"/>
              <a:t> </a:t>
            </a:r>
            <a:r>
              <a:rPr lang="en-US" altLang="ja-JP" dirty="0" smtClean="0"/>
              <a:t>Read</a:t>
            </a:r>
            <a:r>
              <a:rPr kumimoji="1" lang="en-US" altLang="ja-JP" dirty="0" smtClean="0"/>
              <a:t>/</a:t>
            </a:r>
            <a:r>
              <a:rPr lang="en-US" altLang="ja-JP" dirty="0" smtClean="0"/>
              <a:t>Write</a:t>
            </a:r>
            <a:r>
              <a:rPr lang="ja-JP" altLang="en-US" dirty="0" smtClean="0"/>
              <a:t>を測定</a:t>
            </a:r>
            <a:endParaRPr kumimoji="1" lang="ja-JP" altLang="en-US" dirty="0"/>
          </a:p>
        </p:txBody>
      </p:sp>
      <p:sp>
        <p:nvSpPr>
          <p:cNvPr id="4" name="スライド番号プレースホルダー 3"/>
          <p:cNvSpPr>
            <a:spLocks noGrp="1"/>
          </p:cNvSpPr>
          <p:nvPr>
            <p:ph type="sldNum" sz="quarter" idx="15"/>
          </p:nvPr>
        </p:nvSpPr>
        <p:spPr/>
        <p:txBody>
          <a:bodyPr/>
          <a:lstStyle/>
          <a:p>
            <a:fld id="{44C5478A-7813-4025-A503-DFC543947637}" type="slidenum">
              <a:rPr kumimoji="1" lang="ja-JP" altLang="en-US" smtClean="0"/>
              <a:pPr/>
              <a:t>24</a:t>
            </a:fld>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1550684308"/>
              </p:ext>
            </p:extLst>
          </p:nvPr>
        </p:nvGraphicFramePr>
        <p:xfrm>
          <a:off x="335360" y="2564904"/>
          <a:ext cx="11089232" cy="2808312"/>
        </p:xfrm>
        <a:graphic>
          <a:graphicData uri="http://schemas.openxmlformats.org/drawingml/2006/table">
            <a:tbl>
              <a:tblPr firstRow="1" bandRow="1">
                <a:tableStyleId>{5C22544A-7EE6-4342-B048-85BDC9FD1C3A}</a:tableStyleId>
              </a:tblPr>
              <a:tblGrid>
                <a:gridCol w="2772308"/>
                <a:gridCol w="2772308"/>
                <a:gridCol w="2772308"/>
                <a:gridCol w="2772308"/>
              </a:tblGrid>
              <a:tr h="936104">
                <a:tc>
                  <a:txBody>
                    <a:bodyPr/>
                    <a:lstStyle/>
                    <a:p>
                      <a:pPr algn="ctr"/>
                      <a:r>
                        <a:rPr kumimoji="1" lang="ja-JP" altLang="en-US" sz="2800" dirty="0" smtClean="0">
                          <a:latin typeface="MS PGothic" charset="-128"/>
                          <a:ea typeface="MS PGothic" charset="-128"/>
                          <a:cs typeface="MS PGothic" charset="-128"/>
                        </a:rPr>
                        <a:t>項目</a:t>
                      </a:r>
                      <a:endParaRPr kumimoji="1" lang="ja-JP" altLang="en-US" sz="2800" dirty="0">
                        <a:latin typeface="MS PGothic" charset="-128"/>
                        <a:ea typeface="MS PGothic" charset="-128"/>
                        <a:cs typeface="MS PGothic" charset="-128"/>
                      </a:endParaRPr>
                    </a:p>
                  </a:txBody>
                  <a:tcPr anchor="ctr"/>
                </a:tc>
                <a:tc>
                  <a:txBody>
                    <a:bodyPr/>
                    <a:lstStyle/>
                    <a:p>
                      <a:pPr algn="ctr"/>
                      <a:r>
                        <a:rPr kumimoji="1" lang="en-US" altLang="ja-JP" sz="2800" dirty="0" smtClean="0">
                          <a:latin typeface="MS PGothic" charset="-128"/>
                          <a:ea typeface="MS PGothic" charset="-128"/>
                          <a:cs typeface="MS PGothic" charset="-128"/>
                        </a:rPr>
                        <a:t>XFS</a:t>
                      </a:r>
                      <a:endParaRPr kumimoji="1" lang="ja-JP" altLang="en-US" sz="2800" dirty="0">
                        <a:latin typeface="MS PGothic" charset="-128"/>
                        <a:ea typeface="MS PGothic" charset="-128"/>
                        <a:cs typeface="MS PGothic" charset="-128"/>
                      </a:endParaRPr>
                    </a:p>
                  </a:txBody>
                  <a:tcPr anchor="ctr"/>
                </a:tc>
                <a:tc>
                  <a:txBody>
                    <a:bodyPr/>
                    <a:lstStyle/>
                    <a:p>
                      <a:pPr algn="ctr"/>
                      <a:r>
                        <a:rPr kumimoji="1" lang="en-US" altLang="ja-JP" sz="2800" dirty="0" err="1" smtClean="0">
                          <a:latin typeface="MS PGothic" charset="-128"/>
                          <a:ea typeface="MS PGothic" charset="-128"/>
                          <a:cs typeface="MS PGothic" charset="-128"/>
                        </a:rPr>
                        <a:t>Eltonfs</a:t>
                      </a:r>
                      <a:endParaRPr kumimoji="1" lang="ja-JP" altLang="en-US" sz="2800" dirty="0">
                        <a:latin typeface="MS PGothic" charset="-128"/>
                        <a:ea typeface="MS PGothic" charset="-128"/>
                        <a:cs typeface="MS PGothic" charset="-128"/>
                      </a:endParaRPr>
                    </a:p>
                  </a:txBody>
                  <a:tcPr anchor="ctr"/>
                </a:tc>
                <a:tc>
                  <a:txBody>
                    <a:bodyPr/>
                    <a:lstStyle/>
                    <a:p>
                      <a:pPr algn="ctr"/>
                      <a:r>
                        <a:rPr kumimoji="1" lang="en-US" altLang="ja-JP" sz="2800" dirty="0" smtClean="0">
                          <a:latin typeface="MS PGothic" charset="-128"/>
                          <a:ea typeface="MS PGothic" charset="-128"/>
                          <a:cs typeface="MS PGothic" charset="-128"/>
                        </a:rPr>
                        <a:t>NFS</a:t>
                      </a:r>
                      <a:endParaRPr kumimoji="1" lang="ja-JP" altLang="en-US" sz="2800" dirty="0">
                        <a:latin typeface="MS PGothic" charset="-128"/>
                        <a:ea typeface="MS PGothic" charset="-128"/>
                        <a:cs typeface="MS PGothic" charset="-128"/>
                      </a:endParaRPr>
                    </a:p>
                  </a:txBody>
                  <a:tcPr anchor="ctr"/>
                </a:tc>
              </a:tr>
              <a:tr h="93610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2800" dirty="0" smtClean="0">
                          <a:latin typeface="MS PGothic" charset="-128"/>
                          <a:ea typeface="MS PGothic" charset="-128"/>
                          <a:cs typeface="MS PGothic" charset="-128"/>
                        </a:rPr>
                        <a:t>Sequential Read</a:t>
                      </a:r>
                      <a:endParaRPr kumimoji="1" lang="ja-JP" altLang="en-US" sz="2800" dirty="0" smtClean="0">
                        <a:latin typeface="MS PGothic" charset="-128"/>
                        <a:ea typeface="MS PGothic" charset="-128"/>
                        <a:cs typeface="MS PGothic" charset="-128"/>
                      </a:endParaRPr>
                    </a:p>
                  </a:txBody>
                  <a:tcPr anchor="ctr"/>
                </a:tc>
                <a:tc>
                  <a:txBody>
                    <a:bodyPr/>
                    <a:lstStyle/>
                    <a:p>
                      <a:pPr algn="ctr"/>
                      <a:r>
                        <a:rPr kumimoji="1" lang="is-IS" altLang="ja-JP" sz="2800" dirty="0" smtClean="0">
                          <a:latin typeface="MS PGothic" charset="-128"/>
                          <a:ea typeface="MS PGothic" charset="-128"/>
                          <a:cs typeface="MS PGothic" charset="-128"/>
                        </a:rPr>
                        <a:t>107170KB/sec</a:t>
                      </a:r>
                      <a:endParaRPr kumimoji="1" lang="ja-JP" altLang="en-US" sz="2800" dirty="0">
                        <a:latin typeface="MS PGothic" charset="-128"/>
                        <a:ea typeface="MS PGothic" charset="-128"/>
                        <a:cs typeface="MS PGothic" charset="-128"/>
                      </a:endParaRPr>
                    </a:p>
                  </a:txBody>
                  <a:tcPr anchor="ctr"/>
                </a:tc>
                <a:tc>
                  <a:txBody>
                    <a:bodyPr/>
                    <a:lstStyle/>
                    <a:p>
                      <a:pPr algn="ctr"/>
                      <a:r>
                        <a:rPr kumimoji="1" lang="bg-BG" altLang="ja-JP" sz="2800" dirty="0" smtClean="0">
                          <a:latin typeface="MS PGothic" charset="-128"/>
                          <a:ea typeface="MS PGothic" charset="-128"/>
                          <a:cs typeface="MS PGothic" charset="-128"/>
                        </a:rPr>
                        <a:t>86950K</a:t>
                      </a:r>
                      <a:r>
                        <a:rPr kumimoji="1" lang="en-US" altLang="ja-JP" sz="2800" dirty="0" smtClean="0">
                          <a:latin typeface="MS PGothic" charset="-128"/>
                          <a:ea typeface="MS PGothic" charset="-128"/>
                          <a:cs typeface="MS PGothic" charset="-128"/>
                        </a:rPr>
                        <a:t>B</a:t>
                      </a:r>
                      <a:r>
                        <a:rPr kumimoji="1" lang="bg-BG" altLang="ja-JP" sz="2800" dirty="0" smtClean="0">
                          <a:latin typeface="MS PGothic" charset="-128"/>
                          <a:ea typeface="MS PGothic" charset="-128"/>
                          <a:cs typeface="MS PGothic" charset="-128"/>
                        </a:rPr>
                        <a:t>/</a:t>
                      </a:r>
                      <a:r>
                        <a:rPr kumimoji="1" lang="bg-BG" altLang="ja-JP" sz="2800" dirty="0" err="1" smtClean="0">
                          <a:latin typeface="MS PGothic" charset="-128"/>
                          <a:ea typeface="MS PGothic" charset="-128"/>
                          <a:cs typeface="MS PGothic" charset="-128"/>
                        </a:rPr>
                        <a:t>sec</a:t>
                      </a:r>
                      <a:endParaRPr kumimoji="1" lang="ja-JP" altLang="en-US" sz="2800" dirty="0">
                        <a:latin typeface="MS PGothic" charset="-128"/>
                        <a:ea typeface="MS PGothic" charset="-128"/>
                        <a:cs typeface="MS PGothic" charset="-128"/>
                      </a:endParaRPr>
                    </a:p>
                  </a:txBody>
                  <a:tcPr anchor="ctr"/>
                </a:tc>
                <a:tc>
                  <a:txBody>
                    <a:bodyPr/>
                    <a:lstStyle/>
                    <a:p>
                      <a:pPr algn="ctr"/>
                      <a:r>
                        <a:rPr kumimoji="1" lang="is-IS" altLang="ja-JP" sz="2800" dirty="0" smtClean="0">
                          <a:latin typeface="MS PGothic" charset="-128"/>
                          <a:ea typeface="MS PGothic" charset="-128"/>
                          <a:cs typeface="MS PGothic" charset="-128"/>
                        </a:rPr>
                        <a:t>74165KB/sec</a:t>
                      </a:r>
                      <a:endParaRPr kumimoji="1" lang="ja-JP" altLang="en-US" sz="2800" dirty="0">
                        <a:latin typeface="MS PGothic" charset="-128"/>
                        <a:ea typeface="MS PGothic" charset="-128"/>
                        <a:cs typeface="MS PGothic" charset="-128"/>
                      </a:endParaRPr>
                    </a:p>
                  </a:txBody>
                  <a:tcPr anchor="ctr"/>
                </a:tc>
              </a:tr>
              <a:tr h="93610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2800" dirty="0" smtClean="0">
                          <a:latin typeface="MS PGothic" charset="-128"/>
                          <a:ea typeface="MS PGothic" charset="-128"/>
                          <a:cs typeface="MS PGothic" charset="-128"/>
                        </a:rPr>
                        <a:t>Sequential Write</a:t>
                      </a:r>
                      <a:endParaRPr kumimoji="1" lang="ja-JP" altLang="en-US" sz="2800" dirty="0" smtClean="0">
                        <a:latin typeface="MS PGothic" charset="-128"/>
                        <a:ea typeface="MS PGothic" charset="-128"/>
                        <a:cs typeface="MS PGothic" charset="-128"/>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is-IS" altLang="ja-JP" sz="2800" b="0" i="0" u="none" strike="noStrike" kern="1200" dirty="0" smtClean="0">
                          <a:solidFill>
                            <a:schemeClr val="tx1"/>
                          </a:solidFill>
                          <a:effectLst/>
                          <a:latin typeface="MS PGothic" charset="-128"/>
                          <a:ea typeface="MS PGothic" charset="-128"/>
                          <a:cs typeface="MS PGothic" charset="-128"/>
                        </a:rPr>
                        <a:t>103250KB/sec</a:t>
                      </a:r>
                      <a:endParaRPr kumimoji="1" lang="is-IS" altLang="ja-JP" sz="2800" b="0" i="0" u="none" strike="noStrike" kern="1200" dirty="0" smtClean="0">
                        <a:solidFill>
                          <a:schemeClr val="tx1"/>
                        </a:solidFill>
                        <a:effectLst/>
                        <a:latin typeface="MS PGothic" charset="-128"/>
                        <a:ea typeface="MS PGothic" charset="-128"/>
                        <a:cs typeface="MS PGothic" charset="-128"/>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is-IS" altLang="ja-JP" sz="2800" b="0" i="0" u="none" strike="noStrike" kern="1200" dirty="0" smtClean="0">
                          <a:solidFill>
                            <a:schemeClr val="tx1"/>
                          </a:solidFill>
                          <a:effectLst/>
                          <a:latin typeface="MS PGothic" charset="-128"/>
                          <a:ea typeface="MS PGothic" charset="-128"/>
                          <a:cs typeface="MS PGothic" charset="-128"/>
                        </a:rPr>
                        <a:t>103050KB/sec</a:t>
                      </a:r>
                      <a:endParaRPr kumimoji="1" lang="is-IS" altLang="ja-JP" sz="2800" b="0" i="0" u="none" strike="noStrike" kern="1200" dirty="0" smtClean="0">
                        <a:solidFill>
                          <a:schemeClr val="tx1"/>
                        </a:solidFill>
                        <a:effectLst/>
                        <a:latin typeface="MS PGothic" charset="-128"/>
                        <a:ea typeface="MS PGothic" charset="-128"/>
                        <a:cs typeface="MS PGothic" charset="-128"/>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is-IS" altLang="ja-JP" sz="2800" b="0" i="0" u="none" strike="noStrike" kern="1200" dirty="0" smtClean="0">
                          <a:solidFill>
                            <a:schemeClr val="tx1"/>
                          </a:solidFill>
                          <a:effectLst/>
                          <a:latin typeface="MS PGothic" charset="-128"/>
                          <a:ea typeface="MS PGothic" charset="-128"/>
                          <a:cs typeface="MS PGothic" charset="-128"/>
                        </a:rPr>
                        <a:t>18565KB/sec</a:t>
                      </a:r>
                      <a:endParaRPr kumimoji="1" lang="is-IS" altLang="ja-JP" sz="2800" b="0" i="0" u="none" strike="noStrike" kern="1200" dirty="0" smtClean="0">
                        <a:solidFill>
                          <a:schemeClr val="tx1"/>
                        </a:solidFill>
                        <a:effectLst/>
                        <a:latin typeface="MS PGothic" charset="-128"/>
                        <a:ea typeface="MS PGothic" charset="-128"/>
                        <a:cs typeface="MS PGothic" charset="-128"/>
                      </a:endParaRPr>
                    </a:p>
                  </a:txBody>
                  <a:tcPr anchor="ctr"/>
                </a:tc>
              </a:tr>
            </a:tbl>
          </a:graphicData>
        </a:graphic>
      </p:graphicFrame>
    </p:spTree>
    <p:extLst>
      <p:ext uri="{BB962C8B-B14F-4D97-AF65-F5344CB8AC3E}">
        <p14:creationId xmlns:p14="http://schemas.microsoft.com/office/powerpoint/2010/main" val="3927223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ファイルシステム性能検証 </a:t>
            </a:r>
            <a:r>
              <a:rPr kumimoji="1" lang="en-US" altLang="ja-JP" dirty="0" smtClean="0"/>
              <a:t>[</a:t>
            </a:r>
            <a:r>
              <a:rPr kumimoji="1" lang="ja-JP" altLang="en-US" dirty="0" smtClean="0"/>
              <a:t>パブリッククラウド</a:t>
            </a:r>
            <a:r>
              <a:rPr kumimoji="1" lang="en-US" altLang="ja-JP" dirty="0" smtClean="0"/>
              <a:t>]</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パブリッククラウド上のインスタンスを対象</a:t>
            </a:r>
            <a:endParaRPr kumimoji="1" lang="en-US" altLang="ja-JP" dirty="0" smtClean="0"/>
          </a:p>
          <a:p>
            <a:r>
              <a:rPr lang="en-US" altLang="ja-JP" dirty="0" smtClean="0"/>
              <a:t>XFS</a:t>
            </a:r>
            <a:r>
              <a:rPr lang="ja-JP" altLang="en-US" dirty="0" smtClean="0"/>
              <a:t>・</a:t>
            </a:r>
            <a:r>
              <a:rPr lang="en-US" altLang="ja-JP" dirty="0" err="1" smtClean="0"/>
              <a:t>Eltonfs</a:t>
            </a:r>
            <a:r>
              <a:rPr lang="ja-JP" altLang="en-US" dirty="0" smtClean="0"/>
              <a:t>・</a:t>
            </a:r>
            <a:r>
              <a:rPr lang="en-US" altLang="ja-JP" dirty="0" smtClean="0"/>
              <a:t>NFS</a:t>
            </a:r>
            <a:r>
              <a:rPr lang="ja-JP" altLang="en-US" dirty="0" smtClean="0"/>
              <a:t>の</a:t>
            </a:r>
            <a:r>
              <a:rPr lang="en-US" altLang="ja-JP" dirty="0" smtClean="0"/>
              <a:t>Sequential</a:t>
            </a:r>
            <a:r>
              <a:rPr lang="ja-JP" altLang="en-US" dirty="0" smtClean="0"/>
              <a:t> </a:t>
            </a:r>
            <a:r>
              <a:rPr lang="en-US" altLang="ja-JP" dirty="0" smtClean="0"/>
              <a:t>Read/Write</a:t>
            </a:r>
            <a:r>
              <a:rPr lang="ja-JP" altLang="en-US" dirty="0" smtClean="0"/>
              <a:t>を測定</a:t>
            </a:r>
            <a:endParaRPr kumimoji="1" lang="ja-JP" altLang="en-US" dirty="0"/>
          </a:p>
        </p:txBody>
      </p:sp>
      <p:sp>
        <p:nvSpPr>
          <p:cNvPr id="4" name="スライド番号プレースホルダー 3"/>
          <p:cNvSpPr>
            <a:spLocks noGrp="1"/>
          </p:cNvSpPr>
          <p:nvPr>
            <p:ph type="sldNum" sz="quarter" idx="15"/>
          </p:nvPr>
        </p:nvSpPr>
        <p:spPr/>
        <p:txBody>
          <a:bodyPr/>
          <a:lstStyle/>
          <a:p>
            <a:fld id="{44C5478A-7813-4025-A503-DFC543947637}" type="slidenum">
              <a:rPr kumimoji="1" lang="ja-JP" altLang="en-US" smtClean="0"/>
              <a:pPr/>
              <a:t>25</a:t>
            </a:fld>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1039525221"/>
              </p:ext>
            </p:extLst>
          </p:nvPr>
        </p:nvGraphicFramePr>
        <p:xfrm>
          <a:off x="335360" y="2564904"/>
          <a:ext cx="11161240" cy="2808312"/>
        </p:xfrm>
        <a:graphic>
          <a:graphicData uri="http://schemas.openxmlformats.org/drawingml/2006/table">
            <a:tbl>
              <a:tblPr firstRow="1" bandRow="1">
                <a:tableStyleId>{5C22544A-7EE6-4342-B048-85BDC9FD1C3A}</a:tableStyleId>
              </a:tblPr>
              <a:tblGrid>
                <a:gridCol w="2790310"/>
                <a:gridCol w="2790310"/>
                <a:gridCol w="2790310"/>
                <a:gridCol w="2790310"/>
              </a:tblGrid>
              <a:tr h="936104">
                <a:tc>
                  <a:txBody>
                    <a:bodyPr/>
                    <a:lstStyle/>
                    <a:p>
                      <a:pPr algn="ctr"/>
                      <a:r>
                        <a:rPr kumimoji="1" lang="ja-JP" altLang="en-US" sz="2800" dirty="0" smtClean="0">
                          <a:latin typeface="MS PGothic" charset="-128"/>
                          <a:ea typeface="MS PGothic" charset="-128"/>
                          <a:cs typeface="MS PGothic" charset="-128"/>
                        </a:rPr>
                        <a:t>項目</a:t>
                      </a:r>
                      <a:endParaRPr kumimoji="1" lang="ja-JP" altLang="en-US" sz="2800" dirty="0">
                        <a:latin typeface="MS PGothic" charset="-128"/>
                        <a:ea typeface="MS PGothic" charset="-128"/>
                        <a:cs typeface="MS PGothic" charset="-128"/>
                      </a:endParaRPr>
                    </a:p>
                  </a:txBody>
                  <a:tcPr anchor="ctr"/>
                </a:tc>
                <a:tc>
                  <a:txBody>
                    <a:bodyPr/>
                    <a:lstStyle/>
                    <a:p>
                      <a:pPr algn="ctr"/>
                      <a:r>
                        <a:rPr kumimoji="1" lang="en-US" altLang="ja-JP" sz="2800" dirty="0" smtClean="0">
                          <a:latin typeface="MS PGothic" charset="-128"/>
                          <a:ea typeface="MS PGothic" charset="-128"/>
                          <a:cs typeface="MS PGothic" charset="-128"/>
                        </a:rPr>
                        <a:t>XFS</a:t>
                      </a:r>
                      <a:endParaRPr kumimoji="1" lang="ja-JP" altLang="en-US" sz="2800" dirty="0">
                        <a:latin typeface="MS PGothic" charset="-128"/>
                        <a:ea typeface="MS PGothic" charset="-128"/>
                        <a:cs typeface="MS PGothic" charset="-128"/>
                      </a:endParaRPr>
                    </a:p>
                  </a:txBody>
                  <a:tcPr anchor="ctr"/>
                </a:tc>
                <a:tc>
                  <a:txBody>
                    <a:bodyPr/>
                    <a:lstStyle/>
                    <a:p>
                      <a:pPr algn="ctr"/>
                      <a:r>
                        <a:rPr kumimoji="1" lang="en-US" altLang="ja-JP" sz="2800" dirty="0" err="1" smtClean="0">
                          <a:latin typeface="MS PGothic" charset="-128"/>
                          <a:ea typeface="MS PGothic" charset="-128"/>
                          <a:cs typeface="MS PGothic" charset="-128"/>
                        </a:rPr>
                        <a:t>Eltonfs</a:t>
                      </a:r>
                      <a:endParaRPr kumimoji="1" lang="ja-JP" altLang="en-US" sz="2800" dirty="0">
                        <a:latin typeface="MS PGothic" charset="-128"/>
                        <a:ea typeface="MS PGothic" charset="-128"/>
                        <a:cs typeface="MS PGothic" charset="-128"/>
                      </a:endParaRPr>
                    </a:p>
                  </a:txBody>
                  <a:tcPr anchor="ctr"/>
                </a:tc>
                <a:tc>
                  <a:txBody>
                    <a:bodyPr/>
                    <a:lstStyle/>
                    <a:p>
                      <a:pPr algn="ctr"/>
                      <a:r>
                        <a:rPr kumimoji="1" lang="en-US" altLang="ja-JP" sz="2800" dirty="0" smtClean="0">
                          <a:latin typeface="MS PGothic" charset="-128"/>
                          <a:ea typeface="MS PGothic" charset="-128"/>
                          <a:cs typeface="MS PGothic" charset="-128"/>
                        </a:rPr>
                        <a:t>NFS</a:t>
                      </a:r>
                      <a:endParaRPr kumimoji="1" lang="ja-JP" altLang="en-US" sz="2800" dirty="0">
                        <a:latin typeface="MS PGothic" charset="-128"/>
                        <a:ea typeface="MS PGothic" charset="-128"/>
                        <a:cs typeface="MS PGothic" charset="-128"/>
                      </a:endParaRPr>
                    </a:p>
                  </a:txBody>
                  <a:tcPr anchor="ctr"/>
                </a:tc>
              </a:tr>
              <a:tr h="93610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2800" dirty="0" smtClean="0">
                          <a:latin typeface="MS PGothic" charset="-128"/>
                          <a:ea typeface="MS PGothic" charset="-128"/>
                          <a:cs typeface="MS PGothic" charset="-128"/>
                        </a:rPr>
                        <a:t>Sequential Read</a:t>
                      </a:r>
                      <a:endParaRPr kumimoji="1" lang="ja-JP" altLang="en-US" sz="2800" dirty="0" smtClean="0">
                        <a:latin typeface="MS PGothic" charset="-128"/>
                        <a:ea typeface="MS PGothic" charset="-128"/>
                        <a:cs typeface="MS PGothic" charset="-128"/>
                      </a:endParaRPr>
                    </a:p>
                  </a:txBody>
                  <a:tcPr anchor="ctr"/>
                </a:tc>
                <a:tc>
                  <a:txBody>
                    <a:bodyPr/>
                    <a:lstStyle/>
                    <a:p>
                      <a:pPr algn="ctr"/>
                      <a:r>
                        <a:rPr kumimoji="1" lang="is-IS" altLang="ja-JP" sz="2800" dirty="0" smtClean="0">
                          <a:latin typeface="MS PGothic" charset="-128"/>
                          <a:ea typeface="MS PGothic" charset="-128"/>
                          <a:cs typeface="MS PGothic" charset="-128"/>
                        </a:rPr>
                        <a:t>72060KB/sec</a:t>
                      </a:r>
                      <a:endParaRPr kumimoji="1" lang="ja-JP" altLang="en-US" sz="2800" dirty="0">
                        <a:latin typeface="MS PGothic" charset="-128"/>
                        <a:ea typeface="MS PGothic" charset="-128"/>
                        <a:cs typeface="MS PGothic" charset="-128"/>
                      </a:endParaRPr>
                    </a:p>
                  </a:txBody>
                  <a:tcPr anchor="ctr"/>
                </a:tc>
                <a:tc>
                  <a:txBody>
                    <a:bodyPr/>
                    <a:lstStyle/>
                    <a:p>
                      <a:pPr algn="ctr"/>
                      <a:r>
                        <a:rPr kumimoji="1" lang="is-IS" altLang="ja-JP" sz="2800" dirty="0" smtClean="0">
                          <a:latin typeface="MS PGothic" charset="-128"/>
                          <a:ea typeface="MS PGothic" charset="-128"/>
                          <a:cs typeface="MS PGothic" charset="-128"/>
                        </a:rPr>
                        <a:t>63823KB/sec</a:t>
                      </a:r>
                      <a:endParaRPr kumimoji="1" lang="ja-JP" altLang="en-US" sz="2800" dirty="0">
                        <a:latin typeface="MS PGothic" charset="-128"/>
                        <a:ea typeface="MS PGothic" charset="-128"/>
                        <a:cs typeface="MS PGothic" charset="-128"/>
                      </a:endParaRPr>
                    </a:p>
                  </a:txBody>
                  <a:tcPr anchor="ctr"/>
                </a:tc>
                <a:tc>
                  <a:txBody>
                    <a:bodyPr/>
                    <a:lstStyle/>
                    <a:p>
                      <a:pPr algn="ctr"/>
                      <a:r>
                        <a:rPr kumimoji="1" lang="cs-CZ" altLang="ja-JP" sz="2800" dirty="0" smtClean="0">
                          <a:latin typeface="MS PGothic" charset="-128"/>
                          <a:ea typeface="MS PGothic" charset="-128"/>
                          <a:cs typeface="MS PGothic" charset="-128"/>
                        </a:rPr>
                        <a:t>14833KB/sec</a:t>
                      </a:r>
                      <a:endParaRPr kumimoji="1" lang="ja-JP" altLang="en-US" sz="2800" dirty="0">
                        <a:latin typeface="MS PGothic" charset="-128"/>
                        <a:ea typeface="MS PGothic" charset="-128"/>
                        <a:cs typeface="MS PGothic" charset="-128"/>
                      </a:endParaRPr>
                    </a:p>
                  </a:txBody>
                  <a:tcPr anchor="ctr"/>
                </a:tc>
              </a:tr>
              <a:tr h="93610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2800" smtClean="0">
                          <a:latin typeface="MS PGothic" charset="-128"/>
                          <a:ea typeface="MS PGothic" charset="-128"/>
                          <a:cs typeface="MS PGothic" charset="-128"/>
                        </a:rPr>
                        <a:t>Sequential Write</a:t>
                      </a:r>
                      <a:endParaRPr kumimoji="1" lang="ja-JP" altLang="en-US" sz="2800" smtClean="0">
                        <a:latin typeface="MS PGothic" charset="-128"/>
                        <a:ea typeface="MS PGothic" charset="-128"/>
                        <a:cs typeface="MS PGothic" charset="-128"/>
                      </a:endParaRPr>
                    </a:p>
                  </a:txBody>
                  <a:tcPr anchor="ctr"/>
                </a:tc>
                <a:tc>
                  <a:txBody>
                    <a:bodyPr/>
                    <a:lstStyle/>
                    <a:p>
                      <a:pPr algn="ctr"/>
                      <a:r>
                        <a:rPr kumimoji="1" lang="is-IS" altLang="ja-JP" sz="2800" dirty="0" smtClean="0">
                          <a:latin typeface="MS PGothic" charset="-128"/>
                          <a:ea typeface="MS PGothic" charset="-128"/>
                          <a:cs typeface="MS PGothic" charset="-128"/>
                        </a:rPr>
                        <a:t>64285KB/sec</a:t>
                      </a:r>
                      <a:endParaRPr kumimoji="1" lang="ja-JP" altLang="en-US" sz="2800" dirty="0">
                        <a:latin typeface="MS PGothic" charset="-128"/>
                        <a:ea typeface="MS PGothic" charset="-128"/>
                        <a:cs typeface="MS PGothic" charset="-128"/>
                      </a:endParaRPr>
                    </a:p>
                  </a:txBody>
                  <a:tcPr anchor="ctr"/>
                </a:tc>
                <a:tc>
                  <a:txBody>
                    <a:bodyPr/>
                    <a:lstStyle/>
                    <a:p>
                      <a:pPr algn="ctr"/>
                      <a:r>
                        <a:rPr kumimoji="1" lang="is-IS" altLang="ja-JP" sz="2800" dirty="0" smtClean="0">
                          <a:latin typeface="MS PGothic" charset="-128"/>
                          <a:ea typeface="MS PGothic" charset="-128"/>
                          <a:cs typeface="MS PGothic" charset="-128"/>
                        </a:rPr>
                        <a:t>67253KB/sec</a:t>
                      </a:r>
                      <a:endParaRPr kumimoji="1" lang="ja-JP" altLang="en-US" sz="2800" dirty="0">
                        <a:latin typeface="MS PGothic" charset="-128"/>
                        <a:ea typeface="MS PGothic" charset="-128"/>
                        <a:cs typeface="MS PGothic" charset="-128"/>
                      </a:endParaRPr>
                    </a:p>
                  </a:txBody>
                  <a:tcPr anchor="ctr"/>
                </a:tc>
                <a:tc>
                  <a:txBody>
                    <a:bodyPr/>
                    <a:lstStyle/>
                    <a:p>
                      <a:pPr algn="ctr"/>
                      <a:r>
                        <a:rPr kumimoji="1" lang="fi-FI" altLang="ja-JP" sz="2800" dirty="0" smtClean="0">
                          <a:latin typeface="MS PGothic" charset="-128"/>
                          <a:ea typeface="MS PGothic" charset="-128"/>
                          <a:cs typeface="MS PGothic" charset="-128"/>
                        </a:rPr>
                        <a:t>28709KB/</a:t>
                      </a:r>
                      <a:r>
                        <a:rPr kumimoji="1" lang="fi-FI" altLang="ja-JP" sz="2800" dirty="0" err="1" smtClean="0">
                          <a:latin typeface="MS PGothic" charset="-128"/>
                          <a:ea typeface="MS PGothic" charset="-128"/>
                          <a:cs typeface="MS PGothic" charset="-128"/>
                        </a:rPr>
                        <a:t>sec</a:t>
                      </a:r>
                      <a:endParaRPr kumimoji="1" lang="ja-JP" altLang="en-US" sz="2800" dirty="0">
                        <a:latin typeface="MS PGothic" charset="-128"/>
                        <a:ea typeface="MS PGothic" charset="-128"/>
                        <a:cs typeface="MS PGothic" charset="-128"/>
                      </a:endParaRPr>
                    </a:p>
                  </a:txBody>
                  <a:tcPr anchor="ctr"/>
                </a:tc>
              </a:tr>
            </a:tbl>
          </a:graphicData>
        </a:graphic>
      </p:graphicFrame>
    </p:spTree>
    <p:extLst>
      <p:ext uri="{BB962C8B-B14F-4D97-AF65-F5344CB8AC3E}">
        <p14:creationId xmlns:p14="http://schemas.microsoft.com/office/powerpoint/2010/main" val="16897063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959008" cy="634082"/>
          </a:xfrm>
        </p:spPr>
        <p:txBody>
          <a:bodyPr>
            <a:normAutofit fontScale="90000"/>
          </a:bodyPr>
          <a:lstStyle/>
          <a:p>
            <a:r>
              <a:rPr kumimoji="1" lang="ja-JP" altLang="en-US" dirty="0" smtClean="0"/>
              <a:t>ネットワークトラフィック性能検証 </a:t>
            </a:r>
            <a:r>
              <a:rPr lang="en-US" altLang="ja-JP" dirty="0" smtClean="0"/>
              <a:t>[</a:t>
            </a:r>
            <a:r>
              <a:rPr kumimoji="1" lang="ja-JP" altLang="en-US" dirty="0" smtClean="0"/>
              <a:t>プライベートクラウド</a:t>
            </a:r>
            <a:r>
              <a:rPr kumimoji="1" lang="en-US" altLang="ja-JP" dirty="0" smtClean="0"/>
              <a:t>]</a:t>
            </a:r>
            <a:endParaRPr kumimoji="1" lang="ja-JP" altLang="en-US" dirty="0"/>
          </a:p>
        </p:txBody>
      </p:sp>
      <p:sp>
        <p:nvSpPr>
          <p:cNvPr id="3" name="コンテンツ プレースホルダー 2"/>
          <p:cNvSpPr>
            <a:spLocks noGrp="1"/>
          </p:cNvSpPr>
          <p:nvPr>
            <p:ph sz="quarter" idx="1"/>
          </p:nvPr>
        </p:nvSpPr>
        <p:spPr/>
        <p:txBody>
          <a:bodyPr/>
          <a:lstStyle/>
          <a:p>
            <a:r>
              <a:rPr lang="ja-JP" altLang="en-US" dirty="0" smtClean="0"/>
              <a:t>プライベートクラウド側のネットワークトラフィックを測定</a:t>
            </a:r>
            <a:endParaRPr kumimoji="1" lang="en-US" altLang="ja-JP" dirty="0" smtClean="0"/>
          </a:p>
          <a:p>
            <a:r>
              <a:rPr lang="en-US" altLang="ja-JP" dirty="0" smtClean="0"/>
              <a:t>Elton</a:t>
            </a:r>
            <a:r>
              <a:rPr lang="ja-JP" altLang="en-US" dirty="0" smtClean="0"/>
              <a:t>・</a:t>
            </a:r>
            <a:r>
              <a:rPr lang="en-US" altLang="ja-JP" dirty="0"/>
              <a:t>NFS</a:t>
            </a:r>
            <a:r>
              <a:rPr lang="ja-JP" altLang="en-US" dirty="0" smtClean="0"/>
              <a:t>で比較</a:t>
            </a:r>
            <a:endParaRPr lang="en-US" altLang="ja-JP" dirty="0"/>
          </a:p>
        </p:txBody>
      </p:sp>
      <p:sp>
        <p:nvSpPr>
          <p:cNvPr id="4" name="スライド番号プレースホルダー 3"/>
          <p:cNvSpPr>
            <a:spLocks noGrp="1"/>
          </p:cNvSpPr>
          <p:nvPr>
            <p:ph type="sldNum" sz="quarter" idx="15"/>
          </p:nvPr>
        </p:nvSpPr>
        <p:spPr/>
        <p:txBody>
          <a:bodyPr/>
          <a:lstStyle/>
          <a:p>
            <a:fld id="{44C5478A-7813-4025-A503-DFC543947637}" type="slidenum">
              <a:rPr kumimoji="1" lang="ja-JP" altLang="en-US" smtClean="0"/>
              <a:pPr/>
              <a:t>26</a:t>
            </a:fld>
            <a:endParaRPr kumimoji="1" lang="ja-JP" altLang="en-US" dirty="0"/>
          </a:p>
        </p:txBody>
      </p:sp>
      <p:sp>
        <p:nvSpPr>
          <p:cNvPr id="9" name="テキスト ボックス 8"/>
          <p:cNvSpPr txBox="1"/>
          <p:nvPr/>
        </p:nvSpPr>
        <p:spPr>
          <a:xfrm>
            <a:off x="2435903" y="5354052"/>
            <a:ext cx="952505" cy="523220"/>
          </a:xfrm>
          <a:prstGeom prst="rect">
            <a:avLst/>
          </a:prstGeom>
          <a:noFill/>
        </p:spPr>
        <p:txBody>
          <a:bodyPr wrap="none" rtlCol="0">
            <a:spAutoFit/>
          </a:bodyPr>
          <a:lstStyle/>
          <a:p>
            <a:r>
              <a:rPr kumimoji="1" lang="en-US" altLang="ja-JP" sz="2800" dirty="0" smtClean="0">
                <a:latin typeface="MS PGothic" charset="-128"/>
                <a:ea typeface="MS PGothic" charset="-128"/>
                <a:cs typeface="MS PGothic" charset="-128"/>
              </a:rPr>
              <a:t>Elton</a:t>
            </a:r>
            <a:endParaRPr kumimoji="1" lang="ja-JP" altLang="en-US" sz="2800" dirty="0">
              <a:latin typeface="MS PGothic" charset="-128"/>
              <a:ea typeface="MS PGothic" charset="-128"/>
              <a:cs typeface="MS PGothic" charset="-128"/>
            </a:endParaRPr>
          </a:p>
        </p:txBody>
      </p:sp>
      <p:sp>
        <p:nvSpPr>
          <p:cNvPr id="10" name="テキスト ボックス 9"/>
          <p:cNvSpPr txBox="1"/>
          <p:nvPr/>
        </p:nvSpPr>
        <p:spPr>
          <a:xfrm>
            <a:off x="8457939" y="5354052"/>
            <a:ext cx="829073" cy="523220"/>
          </a:xfrm>
          <a:prstGeom prst="rect">
            <a:avLst/>
          </a:prstGeom>
          <a:noFill/>
        </p:spPr>
        <p:txBody>
          <a:bodyPr wrap="none" rtlCol="0">
            <a:spAutoFit/>
          </a:bodyPr>
          <a:lstStyle/>
          <a:p>
            <a:r>
              <a:rPr lang="en-US" altLang="ja-JP" sz="2800" dirty="0" smtClean="0">
                <a:latin typeface="MS PGothic" charset="-128"/>
                <a:ea typeface="MS PGothic" charset="-128"/>
                <a:cs typeface="MS PGothic" charset="-128"/>
              </a:rPr>
              <a:t>NFS</a:t>
            </a:r>
            <a:endParaRPr kumimoji="1" lang="ja-JP" altLang="en-US" sz="2800" dirty="0">
              <a:latin typeface="MS PGothic" charset="-128"/>
              <a:ea typeface="MS PGothic" charset="-128"/>
              <a:cs typeface="MS PGothic" charset="-128"/>
            </a:endParaRPr>
          </a:p>
        </p:txBody>
      </p:sp>
      <p:pic>
        <p:nvPicPr>
          <p:cNvPr id="13" name="図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0672" y="2420888"/>
            <a:ext cx="5567936" cy="2941051"/>
          </a:xfrm>
          <a:prstGeom prst="rect">
            <a:avLst/>
          </a:prstGeom>
        </p:spPr>
      </p:pic>
      <p:pic>
        <p:nvPicPr>
          <p:cNvPr id="15" name="図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352" y="2432165"/>
            <a:ext cx="5567936" cy="2941051"/>
          </a:xfrm>
          <a:prstGeom prst="rect">
            <a:avLst/>
          </a:prstGeom>
        </p:spPr>
      </p:pic>
    </p:spTree>
    <p:extLst>
      <p:ext uri="{BB962C8B-B14F-4D97-AF65-F5344CB8AC3E}">
        <p14:creationId xmlns:p14="http://schemas.microsoft.com/office/powerpoint/2010/main" val="8177495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742984" cy="634082"/>
          </a:xfrm>
        </p:spPr>
        <p:txBody>
          <a:bodyPr>
            <a:normAutofit fontScale="90000"/>
          </a:bodyPr>
          <a:lstStyle/>
          <a:p>
            <a:r>
              <a:rPr kumimoji="1" lang="ja-JP" altLang="en-US" dirty="0" smtClean="0"/>
              <a:t>ネットワークトラフィック性能検証 </a:t>
            </a:r>
            <a:r>
              <a:rPr kumimoji="1" lang="en-US" altLang="ja-JP" dirty="0" smtClean="0"/>
              <a:t>[</a:t>
            </a:r>
            <a:r>
              <a:rPr kumimoji="1" lang="ja-JP" altLang="en-US" dirty="0" smtClean="0"/>
              <a:t>パブリッククラウド</a:t>
            </a:r>
            <a:r>
              <a:rPr kumimoji="1" lang="en-US" altLang="ja-JP" dirty="0" smtClean="0"/>
              <a:t>]</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パブリッククラウド側のネットワークトラフィックを測定</a:t>
            </a:r>
            <a:endParaRPr kumimoji="1" lang="en-US" altLang="ja-JP" dirty="0" smtClean="0"/>
          </a:p>
          <a:p>
            <a:r>
              <a:rPr lang="en-US" altLang="ja-JP" dirty="0" smtClean="0"/>
              <a:t>Elton</a:t>
            </a:r>
            <a:r>
              <a:rPr lang="ja-JP" altLang="en-US" dirty="0" smtClean="0"/>
              <a:t>・</a:t>
            </a:r>
            <a:r>
              <a:rPr lang="en-US" altLang="ja-JP" dirty="0" smtClean="0"/>
              <a:t>NFS</a:t>
            </a:r>
            <a:r>
              <a:rPr lang="ja-JP" altLang="en-US" dirty="0" smtClean="0"/>
              <a:t>で比較</a:t>
            </a:r>
            <a:endParaRPr kumimoji="1" lang="ja-JP" altLang="en-US" dirty="0"/>
          </a:p>
        </p:txBody>
      </p:sp>
      <p:sp>
        <p:nvSpPr>
          <p:cNvPr id="4" name="スライド番号プレースホルダー 3"/>
          <p:cNvSpPr>
            <a:spLocks noGrp="1"/>
          </p:cNvSpPr>
          <p:nvPr>
            <p:ph type="sldNum" sz="quarter" idx="15"/>
          </p:nvPr>
        </p:nvSpPr>
        <p:spPr/>
        <p:txBody>
          <a:bodyPr/>
          <a:lstStyle/>
          <a:p>
            <a:fld id="{44C5478A-7813-4025-A503-DFC543947637}" type="slidenum">
              <a:rPr kumimoji="1" lang="ja-JP" altLang="en-US" smtClean="0"/>
              <a:pPr/>
              <a:t>27</a:t>
            </a:fld>
            <a:endParaRPr kumimoji="1" lang="ja-JP" altLang="en-US" dirty="0"/>
          </a:p>
        </p:txBody>
      </p:sp>
      <p:sp>
        <p:nvSpPr>
          <p:cNvPr id="7" name="テキスト ボックス 6"/>
          <p:cNvSpPr txBox="1"/>
          <p:nvPr/>
        </p:nvSpPr>
        <p:spPr>
          <a:xfrm>
            <a:off x="2435903" y="5354052"/>
            <a:ext cx="952505" cy="523220"/>
          </a:xfrm>
          <a:prstGeom prst="rect">
            <a:avLst/>
          </a:prstGeom>
          <a:noFill/>
        </p:spPr>
        <p:txBody>
          <a:bodyPr wrap="none" rtlCol="0">
            <a:spAutoFit/>
          </a:bodyPr>
          <a:lstStyle/>
          <a:p>
            <a:r>
              <a:rPr kumimoji="1" lang="en-US" altLang="ja-JP" sz="2800" dirty="0" smtClean="0">
                <a:latin typeface="MS PGothic" charset="-128"/>
                <a:ea typeface="MS PGothic" charset="-128"/>
                <a:cs typeface="MS PGothic" charset="-128"/>
              </a:rPr>
              <a:t>Elton</a:t>
            </a:r>
            <a:endParaRPr kumimoji="1" lang="ja-JP" altLang="en-US" sz="2800" dirty="0">
              <a:latin typeface="MS PGothic" charset="-128"/>
              <a:ea typeface="MS PGothic" charset="-128"/>
              <a:cs typeface="MS PGothic" charset="-128"/>
            </a:endParaRPr>
          </a:p>
        </p:txBody>
      </p:sp>
      <p:sp>
        <p:nvSpPr>
          <p:cNvPr id="8" name="テキスト ボックス 7"/>
          <p:cNvSpPr txBox="1"/>
          <p:nvPr/>
        </p:nvSpPr>
        <p:spPr>
          <a:xfrm>
            <a:off x="8457939" y="5354052"/>
            <a:ext cx="829073" cy="523220"/>
          </a:xfrm>
          <a:prstGeom prst="rect">
            <a:avLst/>
          </a:prstGeom>
          <a:noFill/>
        </p:spPr>
        <p:txBody>
          <a:bodyPr wrap="none" rtlCol="0">
            <a:spAutoFit/>
          </a:bodyPr>
          <a:lstStyle/>
          <a:p>
            <a:r>
              <a:rPr lang="en-US" altLang="ja-JP" sz="2800" smtClean="0">
                <a:latin typeface="MS PGothic" charset="-128"/>
                <a:ea typeface="MS PGothic" charset="-128"/>
                <a:cs typeface="MS PGothic" charset="-128"/>
              </a:rPr>
              <a:t>NFS</a:t>
            </a:r>
            <a:endParaRPr kumimoji="1" lang="ja-JP" altLang="en-US" sz="2800" dirty="0">
              <a:latin typeface="MS PGothic" charset="-128"/>
              <a:ea typeface="MS PGothic" charset="-128"/>
              <a:cs typeface="MS PGothic" charset="-128"/>
            </a:endParaRPr>
          </a:p>
        </p:txBody>
      </p:sp>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6887" y="2421506"/>
            <a:ext cx="5571721" cy="2941051"/>
          </a:xfrm>
          <a:prstGeom prst="rect">
            <a:avLst/>
          </a:prstGeom>
        </p:spPr>
      </p:pic>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352" y="2439735"/>
            <a:ext cx="5571721" cy="2933481"/>
          </a:xfrm>
          <a:prstGeom prst="rect">
            <a:avLst/>
          </a:prstGeom>
        </p:spPr>
      </p:pic>
    </p:spTree>
    <p:extLst>
      <p:ext uri="{BB962C8B-B14F-4D97-AF65-F5344CB8AC3E}">
        <p14:creationId xmlns:p14="http://schemas.microsoft.com/office/powerpoint/2010/main" val="19107273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まとめ</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疎結合マルチクラスタ向きのストレージ基盤を実装</a:t>
            </a:r>
            <a:endParaRPr kumimoji="1" lang="en-US" altLang="ja-JP" dirty="0" smtClean="0"/>
          </a:p>
          <a:p>
            <a:pPr lvl="1"/>
            <a:r>
              <a:rPr lang="en-US" altLang="ja-JP" dirty="0" smtClean="0"/>
              <a:t>Elton</a:t>
            </a:r>
            <a:r>
              <a:rPr lang="ja-JP" altLang="en-US" dirty="0" smtClean="0"/>
              <a:t>はストレージ基盤として実用に値する性能が出た</a:t>
            </a:r>
            <a:endParaRPr lang="en-US" altLang="ja-JP" dirty="0" smtClean="0"/>
          </a:p>
          <a:p>
            <a:pPr lvl="1"/>
            <a:r>
              <a:rPr kumimoji="1" lang="ja-JP" altLang="en-US" dirty="0" smtClean="0"/>
              <a:t>最小限のコストでサービス運用可能な構成が可能</a:t>
            </a:r>
            <a:endParaRPr kumimoji="1" lang="en-US" altLang="ja-JP" dirty="0" smtClean="0"/>
          </a:p>
          <a:p>
            <a:pPr lvl="1"/>
            <a:endParaRPr lang="en-US" altLang="ja-JP" dirty="0"/>
          </a:p>
          <a:p>
            <a:r>
              <a:rPr kumimoji="1" lang="ja-JP" altLang="en-US" dirty="0" smtClean="0"/>
              <a:t>今後の予定</a:t>
            </a:r>
            <a:endParaRPr kumimoji="1" lang="en-US" altLang="ja-JP" dirty="0" smtClean="0"/>
          </a:p>
          <a:p>
            <a:pPr lvl="1"/>
            <a:r>
              <a:rPr lang="ja-JP" altLang="en-US" dirty="0" smtClean="0"/>
              <a:t>クラウドサービスセンターでの利用</a:t>
            </a:r>
            <a:endParaRPr lang="en-US" altLang="ja-JP" dirty="0" smtClean="0"/>
          </a:p>
          <a:p>
            <a:pPr lvl="2"/>
            <a:r>
              <a:rPr kumimoji="1" lang="ja-JP" altLang="en-US" dirty="0" smtClean="0"/>
              <a:t>コンテンツ配信基盤として利用計画が進行中</a:t>
            </a:r>
            <a:endParaRPr kumimoji="1" lang="en-US" altLang="ja-JP" dirty="0" smtClean="0"/>
          </a:p>
          <a:p>
            <a:pPr lvl="1"/>
            <a:r>
              <a:rPr kumimoji="1" lang="ja-JP" altLang="en-US" dirty="0" smtClean="0"/>
              <a:t>各構成要素の改良</a:t>
            </a:r>
            <a:endParaRPr kumimoji="1" lang="en-US" altLang="ja-JP" dirty="0" smtClean="0"/>
          </a:p>
          <a:p>
            <a:pPr lvl="1"/>
            <a:r>
              <a:rPr kumimoji="1" lang="ja-JP" altLang="en-US" dirty="0" smtClean="0"/>
              <a:t>ストレージ管理機構の拡充</a:t>
            </a:r>
            <a:endParaRPr kumimoji="1" lang="ja-JP" altLang="en-US" dirty="0"/>
          </a:p>
        </p:txBody>
      </p:sp>
      <p:sp>
        <p:nvSpPr>
          <p:cNvPr id="4" name="スライド番号プレースホルダー 3"/>
          <p:cNvSpPr>
            <a:spLocks noGrp="1"/>
          </p:cNvSpPr>
          <p:nvPr>
            <p:ph type="sldNum" sz="quarter" idx="15"/>
          </p:nvPr>
        </p:nvSpPr>
        <p:spPr/>
        <p:txBody>
          <a:bodyPr/>
          <a:lstStyle/>
          <a:p>
            <a:fld id="{44C5478A-7813-4025-A503-DFC543947637}" type="slidenum">
              <a:rPr kumimoji="1" lang="ja-JP" altLang="en-US" smtClean="0"/>
              <a:pPr/>
              <a:t>28</a:t>
            </a:fld>
            <a:endParaRPr kumimoji="1" lang="ja-JP" altLang="en-US" dirty="0"/>
          </a:p>
        </p:txBody>
      </p:sp>
    </p:spTree>
    <p:extLst>
      <p:ext uri="{BB962C8B-B14F-4D97-AF65-F5344CB8AC3E}">
        <p14:creationId xmlns:p14="http://schemas.microsoft.com/office/powerpoint/2010/main" val="4146867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業績</a:t>
            </a:r>
            <a:endParaRPr kumimoji="1" lang="ja-JP" altLang="en-US" dirty="0"/>
          </a:p>
        </p:txBody>
      </p:sp>
      <p:sp>
        <p:nvSpPr>
          <p:cNvPr id="3" name="コンテンツ プレースホルダー 2"/>
          <p:cNvSpPr>
            <a:spLocks noGrp="1"/>
          </p:cNvSpPr>
          <p:nvPr>
            <p:ph sz="quarter" idx="1"/>
          </p:nvPr>
        </p:nvSpPr>
        <p:spPr/>
        <p:txBody>
          <a:bodyPr/>
          <a:lstStyle/>
          <a:p>
            <a:r>
              <a:rPr lang="ja-JP" altLang="en-US" dirty="0" smtClean="0"/>
              <a:t>情報処理学会 第</a:t>
            </a:r>
            <a:r>
              <a:rPr lang="en-US" altLang="ja-JP" dirty="0" smtClean="0"/>
              <a:t>77</a:t>
            </a:r>
            <a:r>
              <a:rPr lang="ja-JP" altLang="en-US" dirty="0" smtClean="0"/>
              <a:t>回全国大会</a:t>
            </a:r>
            <a:endParaRPr lang="en-US" altLang="ja-JP" dirty="0" smtClean="0"/>
          </a:p>
          <a:p>
            <a:pPr lvl="1"/>
            <a:r>
              <a:rPr lang="ja-JP" altLang="en-US" dirty="0"/>
              <a:t>水野 拓</a:t>
            </a:r>
            <a:r>
              <a:rPr lang="en-US" altLang="ja-JP" dirty="0"/>
              <a:t>, </a:t>
            </a:r>
            <a:r>
              <a:rPr lang="ja-JP" altLang="en-US" dirty="0"/>
              <a:t>古谷 文弥</a:t>
            </a:r>
            <a:r>
              <a:rPr lang="en-US" altLang="ja-JP" dirty="0"/>
              <a:t>, </a:t>
            </a:r>
            <a:r>
              <a:rPr lang="ja-JP" altLang="en-US" dirty="0"/>
              <a:t>田胡 和哉 </a:t>
            </a:r>
            <a:r>
              <a:rPr lang="en-US" altLang="ja-JP" dirty="0"/>
              <a:t>: </a:t>
            </a:r>
            <a:r>
              <a:rPr lang="en-US" altLang="ja-JP" dirty="0" smtClean="0"/>
              <a:t> “</a:t>
            </a:r>
            <a:r>
              <a:rPr lang="ja-JP" altLang="en-US" dirty="0" smtClean="0"/>
              <a:t>分散データリポジトリ </a:t>
            </a:r>
            <a:r>
              <a:rPr lang="en-US" altLang="ja-JP" dirty="0" smtClean="0"/>
              <a:t>Raptor</a:t>
            </a:r>
            <a:r>
              <a:rPr lang="ja-JP" altLang="en-US" dirty="0" smtClean="0"/>
              <a:t> の実装と評価</a:t>
            </a:r>
            <a:r>
              <a:rPr lang="en-US" altLang="ja-JP" dirty="0" smtClean="0"/>
              <a:t>”</a:t>
            </a:r>
          </a:p>
          <a:p>
            <a:pPr lvl="1"/>
            <a:r>
              <a:rPr lang="ja-JP" altLang="en-US" dirty="0"/>
              <a:t>古谷 文弥</a:t>
            </a:r>
            <a:r>
              <a:rPr lang="en-US" altLang="ja-JP" dirty="0"/>
              <a:t>, </a:t>
            </a:r>
            <a:r>
              <a:rPr lang="ja-JP" altLang="en-US" dirty="0"/>
              <a:t>水野 拓</a:t>
            </a:r>
            <a:r>
              <a:rPr lang="en-US" altLang="ja-JP" dirty="0"/>
              <a:t>, </a:t>
            </a:r>
            <a:r>
              <a:rPr lang="ja-JP" altLang="en-US" dirty="0"/>
              <a:t>田胡 和哉 </a:t>
            </a:r>
            <a:r>
              <a:rPr lang="en-US" altLang="ja-JP" dirty="0"/>
              <a:t>: </a:t>
            </a:r>
            <a:r>
              <a:rPr lang="en-US" altLang="ja-JP" dirty="0" smtClean="0"/>
              <a:t> “</a:t>
            </a:r>
            <a:r>
              <a:rPr lang="ja-JP" altLang="en-US" dirty="0" smtClean="0"/>
              <a:t>知的</a:t>
            </a:r>
            <a:r>
              <a:rPr lang="ja-JP" altLang="en-US" dirty="0"/>
              <a:t>財産作成を支援するクラウドアプリケーション </a:t>
            </a:r>
            <a:r>
              <a:rPr lang="en-US" altLang="ja-JP" dirty="0"/>
              <a:t>IWB </a:t>
            </a:r>
            <a:r>
              <a:rPr lang="ja-JP" altLang="en-US" dirty="0"/>
              <a:t>の開発 と</a:t>
            </a:r>
            <a:r>
              <a:rPr lang="ja-JP" altLang="en-US" dirty="0" smtClean="0"/>
              <a:t>評価</a:t>
            </a:r>
            <a:r>
              <a:rPr lang="en-US" altLang="ja-JP" dirty="0" smtClean="0"/>
              <a:t>“</a:t>
            </a:r>
            <a:endParaRPr lang="ja-JP" altLang="en-US" dirty="0"/>
          </a:p>
        </p:txBody>
      </p:sp>
      <p:sp>
        <p:nvSpPr>
          <p:cNvPr id="4" name="スライド番号プレースホルダー 3"/>
          <p:cNvSpPr>
            <a:spLocks noGrp="1"/>
          </p:cNvSpPr>
          <p:nvPr>
            <p:ph type="sldNum" sz="quarter" idx="15"/>
          </p:nvPr>
        </p:nvSpPr>
        <p:spPr/>
        <p:txBody>
          <a:bodyPr/>
          <a:lstStyle/>
          <a:p>
            <a:fld id="{44C5478A-7813-4025-A503-DFC543947637}" type="slidenum">
              <a:rPr kumimoji="1" lang="ja-JP" altLang="en-US" smtClean="0"/>
              <a:pPr/>
              <a:t>29</a:t>
            </a:fld>
            <a:endParaRPr kumimoji="1" lang="ja-JP" altLang="en-US" dirty="0"/>
          </a:p>
        </p:txBody>
      </p:sp>
    </p:spTree>
    <p:extLst>
      <p:ext uri="{BB962C8B-B14F-4D97-AF65-F5344CB8AC3E}">
        <p14:creationId xmlns:p14="http://schemas.microsoft.com/office/powerpoint/2010/main" val="7233235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コンテナ型仮想化技術 </a:t>
            </a:r>
            <a:r>
              <a:rPr kumimoji="1" lang="en-US" altLang="ja-JP" dirty="0" err="1" smtClean="0"/>
              <a:t>Docker</a:t>
            </a:r>
            <a:endParaRPr kumimoji="1" lang="ja-JP" altLang="en-US" dirty="0"/>
          </a:p>
        </p:txBody>
      </p:sp>
      <p:sp>
        <p:nvSpPr>
          <p:cNvPr id="3" name="コンテンツ プレースホルダー 2"/>
          <p:cNvSpPr>
            <a:spLocks noGrp="1"/>
          </p:cNvSpPr>
          <p:nvPr>
            <p:ph sz="quarter" idx="1"/>
          </p:nvPr>
        </p:nvSpPr>
        <p:spPr>
          <a:xfrm>
            <a:off x="609600" y="980728"/>
            <a:ext cx="9956800" cy="5877272"/>
          </a:xfrm>
        </p:spPr>
        <p:txBody>
          <a:bodyPr>
            <a:normAutofit/>
          </a:bodyPr>
          <a:lstStyle/>
          <a:p>
            <a:r>
              <a:rPr kumimoji="1" lang="ja-JP" altLang="en-US" dirty="0" smtClean="0"/>
              <a:t>ユーザランド＋</a:t>
            </a:r>
            <a:r>
              <a:rPr kumimoji="1" lang="en-US" altLang="ja-JP" dirty="0" smtClean="0"/>
              <a:t>α</a:t>
            </a:r>
            <a:r>
              <a:rPr kumimoji="1" lang="ja-JP" altLang="en-US" dirty="0" smtClean="0"/>
              <a:t>のみ仮想化</a:t>
            </a:r>
          </a:p>
          <a:p>
            <a:pPr lvl="1"/>
            <a:r>
              <a:rPr kumimoji="1" lang="ja-JP" altLang="en-US" dirty="0" smtClean="0"/>
              <a:t>起動が高速</a:t>
            </a:r>
          </a:p>
          <a:p>
            <a:r>
              <a:rPr kumimoji="1" lang="ja-JP" altLang="en-US" dirty="0" smtClean="0"/>
              <a:t>カーネルを共有</a:t>
            </a:r>
          </a:p>
          <a:p>
            <a:pPr lvl="1"/>
            <a:r>
              <a:rPr lang="en-US" altLang="ja-JP" dirty="0" smtClean="0"/>
              <a:t>1</a:t>
            </a:r>
            <a:r>
              <a:rPr lang="ja-JP" altLang="en-US" dirty="0"/>
              <a:t>コンテナ </a:t>
            </a:r>
            <a:r>
              <a:rPr lang="en-US" altLang="ja-JP" dirty="0"/>
              <a:t>:</a:t>
            </a:r>
            <a:r>
              <a:rPr lang="ja-JP" altLang="en-US" dirty="0"/>
              <a:t> </a:t>
            </a:r>
            <a:r>
              <a:rPr lang="en-US" altLang="ja-JP" dirty="0"/>
              <a:t>1</a:t>
            </a:r>
            <a:r>
              <a:rPr lang="ja-JP" altLang="en-US" dirty="0" smtClean="0"/>
              <a:t>プロセス</a:t>
            </a:r>
            <a:endParaRPr kumimoji="1" lang="ja-JP" altLang="en-US" dirty="0" smtClean="0"/>
          </a:p>
          <a:p>
            <a:r>
              <a:rPr kumimoji="1" lang="ja-JP" altLang="en-US" dirty="0" smtClean="0"/>
              <a:t>隔離された空間</a:t>
            </a:r>
          </a:p>
          <a:p>
            <a:pPr lvl="1"/>
            <a:r>
              <a:rPr kumimoji="1" lang="ja-JP" altLang="en-US" dirty="0" smtClean="0"/>
              <a:t>プロセステーブル</a:t>
            </a:r>
          </a:p>
          <a:p>
            <a:pPr lvl="1"/>
            <a:r>
              <a:rPr kumimoji="1" lang="ja-JP" altLang="en-US" dirty="0" smtClean="0"/>
              <a:t>ディレクトリツリー</a:t>
            </a:r>
            <a:endParaRPr lang="ja-JP" altLang="en-US" dirty="0"/>
          </a:p>
          <a:p>
            <a:pPr lvl="1"/>
            <a:r>
              <a:rPr kumimoji="1" lang="ja-JP" altLang="en-US" dirty="0" smtClean="0"/>
              <a:t>ネットワーク</a:t>
            </a:r>
            <a:endParaRPr lang="ja-JP" altLang="en-US" dirty="0"/>
          </a:p>
          <a:p>
            <a:pPr lvl="1"/>
            <a:r>
              <a:rPr kumimoji="1" lang="en-US" altLang="ja-JP" dirty="0" smtClean="0"/>
              <a:t>CPU</a:t>
            </a:r>
            <a:r>
              <a:rPr kumimoji="1" lang="ja-JP" altLang="en-US" dirty="0" smtClean="0"/>
              <a:t>・</a:t>
            </a:r>
            <a:r>
              <a:rPr kumimoji="1" lang="en-US" altLang="ja-JP" dirty="0" smtClean="0"/>
              <a:t>RAM</a:t>
            </a:r>
            <a:r>
              <a:rPr kumimoji="1" lang="ja-JP" altLang="en-US" dirty="0" smtClean="0"/>
              <a:t>リソース</a:t>
            </a:r>
            <a:endParaRPr kumimoji="1" lang="ja-JP" altLang="en-US" dirty="0"/>
          </a:p>
        </p:txBody>
      </p:sp>
      <p:sp>
        <p:nvSpPr>
          <p:cNvPr id="4" name="スライド番号プレースホルダー 3"/>
          <p:cNvSpPr>
            <a:spLocks noGrp="1"/>
          </p:cNvSpPr>
          <p:nvPr>
            <p:ph type="sldNum" sz="quarter" idx="15"/>
          </p:nvPr>
        </p:nvSpPr>
        <p:spPr/>
        <p:txBody>
          <a:bodyPr/>
          <a:lstStyle/>
          <a:p>
            <a:fld id="{44C5478A-7813-4025-A503-DFC543947637}" type="slidenum">
              <a:rPr kumimoji="1" lang="ja-JP" altLang="en-US" smtClean="0"/>
              <a:pPr/>
              <a:t>3</a:t>
            </a:fld>
            <a:endParaRPr kumimoji="1" lang="ja-JP" altLang="en-US" dirty="0"/>
          </a:p>
        </p:txBody>
      </p:sp>
      <p:pic>
        <p:nvPicPr>
          <p:cNvPr id="14" name="図 13"/>
          <p:cNvPicPr>
            <a:picLocks noChangeAspect="1"/>
          </p:cNvPicPr>
          <p:nvPr/>
        </p:nvPicPr>
        <p:blipFill>
          <a:blip r:embed="rId3"/>
          <a:stretch>
            <a:fillRect/>
          </a:stretch>
        </p:blipFill>
        <p:spPr>
          <a:xfrm>
            <a:off x="8049594" y="188640"/>
            <a:ext cx="3054297" cy="734711"/>
          </a:xfrm>
          <a:prstGeom prst="rect">
            <a:avLst/>
          </a:prstGeom>
        </p:spPr>
      </p:pic>
      <p:pic>
        <p:nvPicPr>
          <p:cNvPr id="21" name="図 20"/>
          <p:cNvPicPr>
            <a:picLocks noChangeAspect="1"/>
          </p:cNvPicPr>
          <p:nvPr/>
        </p:nvPicPr>
        <p:blipFill>
          <a:blip r:embed="rId4"/>
          <a:stretch>
            <a:fillRect/>
          </a:stretch>
        </p:blipFill>
        <p:spPr>
          <a:xfrm>
            <a:off x="4775398" y="1484784"/>
            <a:ext cx="6874795" cy="4261324"/>
          </a:xfrm>
          <a:prstGeom prst="rect">
            <a:avLst/>
          </a:prstGeom>
        </p:spPr>
      </p:pic>
    </p:spTree>
    <p:extLst>
      <p:ext uri="{BB962C8B-B14F-4D97-AF65-F5344CB8AC3E}">
        <p14:creationId xmlns:p14="http://schemas.microsoft.com/office/powerpoint/2010/main" val="15748312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関連技術</a:t>
            </a:r>
            <a:endParaRPr kumimoji="1" lang="ja-JP" altLang="en-US" dirty="0"/>
          </a:p>
        </p:txBody>
      </p:sp>
      <p:sp>
        <p:nvSpPr>
          <p:cNvPr id="4" name="スライド番号プレースホルダー 3"/>
          <p:cNvSpPr>
            <a:spLocks noGrp="1"/>
          </p:cNvSpPr>
          <p:nvPr>
            <p:ph type="sldNum" sz="quarter" idx="15"/>
          </p:nvPr>
        </p:nvSpPr>
        <p:spPr/>
        <p:txBody>
          <a:bodyPr/>
          <a:lstStyle/>
          <a:p>
            <a:fld id="{44C5478A-7813-4025-A503-DFC543947637}" type="slidenum">
              <a:rPr kumimoji="1" lang="ja-JP" altLang="en-US" smtClean="0"/>
              <a:pPr/>
              <a:t>30</a:t>
            </a:fld>
            <a:endParaRPr kumimoji="1" lang="ja-JP" altLang="en-US" dirty="0"/>
          </a:p>
        </p:txBody>
      </p:sp>
      <p:sp>
        <p:nvSpPr>
          <p:cNvPr id="6" name="コンテンツ プレースホルダー 5"/>
          <p:cNvSpPr>
            <a:spLocks noGrp="1"/>
          </p:cNvSpPr>
          <p:nvPr>
            <p:ph sz="quarter" idx="1"/>
          </p:nvPr>
        </p:nvSpPr>
        <p:spPr>
          <a:xfrm>
            <a:off x="609600" y="980728"/>
            <a:ext cx="9956800" cy="5877272"/>
          </a:xfrm>
        </p:spPr>
        <p:txBody>
          <a:bodyPr>
            <a:normAutofit lnSpcReduction="10000"/>
          </a:bodyPr>
          <a:lstStyle/>
          <a:p>
            <a:r>
              <a:rPr kumimoji="1" lang="en-US" altLang="ja-JP" dirty="0" smtClean="0"/>
              <a:t>GFS(Google</a:t>
            </a:r>
            <a:r>
              <a:rPr kumimoji="1" lang="ja-JP" altLang="en-US" dirty="0" smtClean="0"/>
              <a:t> </a:t>
            </a:r>
            <a:r>
              <a:rPr kumimoji="1" lang="en-US" altLang="ja-JP" dirty="0" smtClean="0"/>
              <a:t>File</a:t>
            </a:r>
            <a:r>
              <a:rPr kumimoji="1" lang="ja-JP" altLang="en-US" dirty="0" smtClean="0"/>
              <a:t> </a:t>
            </a:r>
            <a:r>
              <a:rPr kumimoji="1" lang="en-US" altLang="ja-JP" dirty="0" smtClean="0"/>
              <a:t>System)</a:t>
            </a:r>
            <a:endParaRPr kumimoji="1" lang="ja-JP" altLang="en-US" dirty="0" smtClean="0"/>
          </a:p>
          <a:p>
            <a:pPr lvl="1"/>
            <a:r>
              <a:rPr lang="ja-JP" altLang="en-US" dirty="0" smtClean="0"/>
              <a:t>データセンター向き大規模分散ファイルシステム</a:t>
            </a:r>
          </a:p>
          <a:p>
            <a:pPr lvl="1"/>
            <a:r>
              <a:rPr lang="ja-JP" altLang="en-US" dirty="0" smtClean="0"/>
              <a:t>ノードが壊れる前提で設計</a:t>
            </a:r>
          </a:p>
          <a:p>
            <a:pPr lvl="1"/>
            <a:r>
              <a:rPr lang="ja-JP" altLang="en-US" dirty="0" smtClean="0"/>
              <a:t>複数ノードにコピーを作成</a:t>
            </a:r>
          </a:p>
          <a:p>
            <a:r>
              <a:rPr lang="en-US" altLang="ja-JP" dirty="0"/>
              <a:t>HDFS(Hadoop Distributed File System)</a:t>
            </a:r>
            <a:endParaRPr lang="ja-JP" altLang="en-US" dirty="0"/>
          </a:p>
          <a:p>
            <a:pPr lvl="1"/>
            <a:r>
              <a:rPr lang="en-US" altLang="ja-JP" dirty="0"/>
              <a:t>Hadoop</a:t>
            </a:r>
            <a:r>
              <a:rPr lang="ja-JP" altLang="en-US" dirty="0"/>
              <a:t>の基盤ファイルシステム</a:t>
            </a:r>
          </a:p>
          <a:p>
            <a:pPr lvl="1"/>
            <a:r>
              <a:rPr lang="ja-JP" altLang="en-US" dirty="0"/>
              <a:t>ファイルをブロックに</a:t>
            </a:r>
            <a:r>
              <a:rPr lang="ja-JP" altLang="en-US" dirty="0" smtClean="0"/>
              <a:t>して複数ノードに分割</a:t>
            </a:r>
            <a:r>
              <a:rPr lang="ja-JP" altLang="en-US" dirty="0"/>
              <a:t>保存</a:t>
            </a:r>
          </a:p>
          <a:p>
            <a:pPr lvl="1"/>
            <a:r>
              <a:rPr lang="en-US" altLang="ja-JP" dirty="0" err="1"/>
              <a:t>MapReduce</a:t>
            </a:r>
            <a:r>
              <a:rPr lang="ja-JP" altLang="en-US" dirty="0"/>
              <a:t>の高速化を目的とし</a:t>
            </a:r>
            <a:r>
              <a:rPr lang="en-US" altLang="ja-JP" dirty="0"/>
              <a:t>I/O</a:t>
            </a:r>
            <a:r>
              <a:rPr lang="ja-JP" altLang="en-US" dirty="0"/>
              <a:t>性能に</a:t>
            </a:r>
            <a:r>
              <a:rPr lang="ja-JP" altLang="en-US" dirty="0" smtClean="0"/>
              <a:t>フォーカス</a:t>
            </a:r>
            <a:endParaRPr lang="ja-JP" altLang="en-US" dirty="0"/>
          </a:p>
          <a:p>
            <a:r>
              <a:rPr kumimoji="1" lang="en-US" altLang="ja-JP" dirty="0" err="1" smtClean="0"/>
              <a:t>Git</a:t>
            </a:r>
            <a:endParaRPr kumimoji="1" lang="ja-JP" altLang="en-US" dirty="0" smtClean="0"/>
          </a:p>
          <a:p>
            <a:pPr lvl="1"/>
            <a:r>
              <a:rPr kumimoji="1" lang="ja-JP" altLang="en-US" dirty="0" smtClean="0"/>
              <a:t>分散バージョン管理システム</a:t>
            </a:r>
          </a:p>
          <a:p>
            <a:pPr lvl="1"/>
            <a:r>
              <a:rPr kumimoji="1" lang="ja-JP" altLang="en-US" dirty="0" smtClean="0"/>
              <a:t>ソースコードの変更履歴を保存・追尾する目的</a:t>
            </a:r>
            <a:endParaRPr kumimoji="1" lang="ja-JP" altLang="en-US" dirty="0"/>
          </a:p>
        </p:txBody>
      </p:sp>
    </p:spTree>
    <p:extLst>
      <p:ext uri="{BB962C8B-B14F-4D97-AF65-F5344CB8AC3E}">
        <p14:creationId xmlns:p14="http://schemas.microsoft.com/office/powerpoint/2010/main" val="558901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err="1" smtClean="0"/>
              <a:t>Docker</a:t>
            </a:r>
            <a:r>
              <a:rPr kumimoji="1" lang="ja-JP" altLang="en-US" dirty="0" smtClean="0"/>
              <a:t>のポータビリティ</a:t>
            </a:r>
            <a:endParaRPr kumimoji="1" lang="ja-JP" altLang="en-US" dirty="0"/>
          </a:p>
        </p:txBody>
      </p:sp>
      <p:sp>
        <p:nvSpPr>
          <p:cNvPr id="3" name="コンテンツ プレースホルダー 2"/>
          <p:cNvSpPr>
            <a:spLocks noGrp="1"/>
          </p:cNvSpPr>
          <p:nvPr>
            <p:ph sz="quarter" idx="1"/>
          </p:nvPr>
        </p:nvSpPr>
        <p:spPr/>
        <p:txBody>
          <a:bodyPr/>
          <a:lstStyle/>
          <a:p>
            <a:r>
              <a:rPr lang="en-US" altLang="ja-JP" dirty="0" err="1" smtClean="0"/>
              <a:t>Dockerfile</a:t>
            </a:r>
            <a:endParaRPr lang="ja-JP" altLang="en-US" dirty="0" smtClean="0"/>
          </a:p>
          <a:p>
            <a:pPr lvl="1"/>
            <a:r>
              <a:rPr lang="ja-JP" altLang="en-US" dirty="0" smtClean="0"/>
              <a:t>コンテナの構成情報を記述したテキストファイル</a:t>
            </a:r>
          </a:p>
          <a:p>
            <a:pPr lvl="1"/>
            <a:r>
              <a:rPr lang="ja-JP" altLang="en-US" dirty="0" smtClean="0"/>
              <a:t>これをもとにコンテナイメージを作成</a:t>
            </a:r>
          </a:p>
          <a:p>
            <a:pPr lvl="1"/>
            <a:endParaRPr lang="ja-JP" altLang="en-US" dirty="0"/>
          </a:p>
          <a:p>
            <a:pPr lvl="1"/>
            <a:endParaRPr lang="ja-JP" altLang="en-US" dirty="0"/>
          </a:p>
          <a:p>
            <a:r>
              <a:rPr lang="ja-JP" altLang="en-US" dirty="0"/>
              <a:t>レイヤ型ファイルシステム</a:t>
            </a:r>
          </a:p>
          <a:p>
            <a:pPr lvl="1"/>
            <a:r>
              <a:rPr kumimoji="1" lang="en-US" altLang="ja-JP" dirty="0" smtClean="0"/>
              <a:t>Device mapper</a:t>
            </a:r>
            <a:r>
              <a:rPr kumimoji="1" lang="ja-JP" altLang="en-US" dirty="0" smtClean="0"/>
              <a:t>、</a:t>
            </a:r>
            <a:r>
              <a:rPr kumimoji="1" lang="en-US" altLang="ja-JP" dirty="0" err="1" smtClean="0"/>
              <a:t>Aufs</a:t>
            </a:r>
            <a:r>
              <a:rPr kumimoji="1" lang="ja-JP" altLang="en-US" dirty="0" smtClean="0"/>
              <a:t>等</a:t>
            </a:r>
            <a:endParaRPr kumimoji="1" lang="en-US" altLang="ja-JP" dirty="0" smtClean="0"/>
          </a:p>
          <a:p>
            <a:pPr lvl="1"/>
            <a:r>
              <a:rPr kumimoji="1" lang="ja-JP" altLang="en-US" dirty="0" smtClean="0"/>
              <a:t>変更差分をコンテナイメージに差分レイヤとして保存</a:t>
            </a:r>
            <a:endParaRPr kumimoji="1" lang="en-US" altLang="ja-JP" dirty="0" smtClean="0"/>
          </a:p>
          <a:p>
            <a:pPr lvl="1"/>
            <a:r>
              <a:rPr lang="ja-JP" altLang="en-US" dirty="0" smtClean="0"/>
              <a:t>コミットによるバージョニングで差分管理</a:t>
            </a:r>
            <a:endParaRPr kumimoji="1" lang="ja-JP" altLang="en-US" dirty="0"/>
          </a:p>
        </p:txBody>
      </p:sp>
      <p:sp>
        <p:nvSpPr>
          <p:cNvPr id="4" name="スライド番号プレースホルダー 3"/>
          <p:cNvSpPr>
            <a:spLocks noGrp="1"/>
          </p:cNvSpPr>
          <p:nvPr>
            <p:ph type="sldNum" sz="quarter" idx="15"/>
          </p:nvPr>
        </p:nvSpPr>
        <p:spPr/>
        <p:txBody>
          <a:bodyPr/>
          <a:lstStyle/>
          <a:p>
            <a:fld id="{44C5478A-7813-4025-A503-DFC543947637}" type="slidenum">
              <a:rPr kumimoji="1" lang="ja-JP" altLang="en-US" smtClean="0"/>
              <a:pPr/>
              <a:t>4</a:t>
            </a:fld>
            <a:endParaRPr kumimoji="1" lang="ja-JP" altLang="en-US" dirty="0"/>
          </a:p>
        </p:txBody>
      </p:sp>
      <p:pic>
        <p:nvPicPr>
          <p:cNvPr id="5" name="図 4"/>
          <p:cNvPicPr>
            <a:picLocks noChangeAspect="1"/>
          </p:cNvPicPr>
          <p:nvPr/>
        </p:nvPicPr>
        <p:blipFill>
          <a:blip r:embed="rId3"/>
          <a:stretch>
            <a:fillRect/>
          </a:stretch>
        </p:blipFill>
        <p:spPr>
          <a:xfrm>
            <a:off x="8400256" y="2021438"/>
            <a:ext cx="3073400" cy="2919730"/>
          </a:xfrm>
          <a:prstGeom prst="rect">
            <a:avLst/>
          </a:prstGeom>
        </p:spPr>
      </p:pic>
    </p:spTree>
    <p:extLst>
      <p:ext uri="{BB962C8B-B14F-4D97-AF65-F5344CB8AC3E}">
        <p14:creationId xmlns:p14="http://schemas.microsoft.com/office/powerpoint/2010/main" val="7392733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err="1" smtClean="0"/>
              <a:t>Docker</a:t>
            </a:r>
            <a:r>
              <a:rPr kumimoji="1" lang="ja-JP" altLang="en-US" dirty="0" smtClean="0"/>
              <a:t>を用いたハイブリッドクラウド</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ピーク時にパブリッククラウドにオフロード</a:t>
            </a:r>
          </a:p>
          <a:p>
            <a:r>
              <a:rPr kumimoji="1" lang="ja-JP" altLang="en-US" dirty="0" smtClean="0"/>
              <a:t>コンテナのため起動が高速</a:t>
            </a:r>
            <a:endParaRPr kumimoji="1" lang="ja-JP" altLang="en-US" dirty="0"/>
          </a:p>
        </p:txBody>
      </p:sp>
      <p:sp>
        <p:nvSpPr>
          <p:cNvPr id="4" name="スライド番号プレースホルダー 3"/>
          <p:cNvSpPr>
            <a:spLocks noGrp="1"/>
          </p:cNvSpPr>
          <p:nvPr>
            <p:ph type="sldNum" sz="quarter" idx="15"/>
          </p:nvPr>
        </p:nvSpPr>
        <p:spPr/>
        <p:txBody>
          <a:bodyPr/>
          <a:lstStyle/>
          <a:p>
            <a:fld id="{44C5478A-7813-4025-A503-DFC543947637}" type="slidenum">
              <a:rPr kumimoji="1" lang="ja-JP" altLang="en-US" smtClean="0"/>
              <a:pPr/>
              <a:t>5</a:t>
            </a:fld>
            <a:endParaRPr kumimoji="1" lang="ja-JP" altLang="en-US" dirty="0"/>
          </a:p>
        </p:txBody>
      </p:sp>
      <p:pic>
        <p:nvPicPr>
          <p:cNvPr id="5" name="図 4"/>
          <p:cNvPicPr>
            <a:picLocks noChangeAspect="1"/>
          </p:cNvPicPr>
          <p:nvPr/>
        </p:nvPicPr>
        <p:blipFill>
          <a:blip r:embed="rId3"/>
          <a:stretch>
            <a:fillRect/>
          </a:stretch>
        </p:blipFill>
        <p:spPr>
          <a:xfrm>
            <a:off x="1712927" y="1988840"/>
            <a:ext cx="7389091" cy="4849092"/>
          </a:xfrm>
          <a:prstGeom prst="rect">
            <a:avLst/>
          </a:prstGeom>
        </p:spPr>
      </p:pic>
      <p:pic>
        <p:nvPicPr>
          <p:cNvPr id="7" name="図 6"/>
          <p:cNvPicPr>
            <a:picLocks noChangeAspect="1"/>
          </p:cNvPicPr>
          <p:nvPr/>
        </p:nvPicPr>
        <p:blipFill>
          <a:blip r:embed="rId4"/>
          <a:stretch>
            <a:fillRect/>
          </a:stretch>
        </p:blipFill>
        <p:spPr>
          <a:xfrm>
            <a:off x="1716212" y="1998193"/>
            <a:ext cx="7389091" cy="4849091"/>
          </a:xfrm>
          <a:prstGeom prst="rect">
            <a:avLst/>
          </a:prstGeom>
        </p:spPr>
      </p:pic>
    </p:spTree>
    <p:extLst>
      <p:ext uri="{BB962C8B-B14F-4D97-AF65-F5344CB8AC3E}">
        <p14:creationId xmlns:p14="http://schemas.microsoft.com/office/powerpoint/2010/main" val="2030681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疎結合マルチクラスタ</a:t>
            </a:r>
            <a:endParaRPr kumimoji="1" lang="ja-JP" altLang="en-US" dirty="0"/>
          </a:p>
        </p:txBody>
      </p:sp>
      <p:sp>
        <p:nvSpPr>
          <p:cNvPr id="3" name="コンテンツ プレースホルダー 2"/>
          <p:cNvSpPr>
            <a:spLocks noGrp="1"/>
          </p:cNvSpPr>
          <p:nvPr>
            <p:ph sz="quarter" idx="1"/>
          </p:nvPr>
        </p:nvSpPr>
        <p:spPr>
          <a:xfrm>
            <a:off x="609600" y="980728"/>
            <a:ext cx="11391056" cy="5493224"/>
          </a:xfrm>
        </p:spPr>
        <p:txBody>
          <a:bodyPr/>
          <a:lstStyle/>
          <a:p>
            <a:r>
              <a:rPr kumimoji="1" lang="ja-JP" altLang="en-US" dirty="0" smtClean="0"/>
              <a:t>ネットワークや管理者などが違う複数クラスタの連携</a:t>
            </a:r>
          </a:p>
          <a:p>
            <a:pPr lvl="1"/>
            <a:r>
              <a:rPr kumimoji="1" lang="ja-JP" altLang="en-US" dirty="0" smtClean="0"/>
              <a:t>例</a:t>
            </a:r>
            <a:r>
              <a:rPr kumimoji="1" lang="en-US" altLang="ja-JP" dirty="0" smtClean="0"/>
              <a:t>:</a:t>
            </a:r>
            <a:r>
              <a:rPr kumimoji="1" lang="ja-JP" altLang="en-US" dirty="0" smtClean="0"/>
              <a:t> オンプレミスクラスタとパブリッククラウドクラスタの連携</a:t>
            </a:r>
            <a:endParaRPr lang="ja-JP" altLang="en-US" dirty="0"/>
          </a:p>
          <a:p>
            <a:endParaRPr kumimoji="1" lang="en-US" altLang="ja-JP" dirty="0" smtClean="0"/>
          </a:p>
          <a:p>
            <a:r>
              <a:rPr kumimoji="1" lang="ja-JP" altLang="en-US" dirty="0" smtClean="0"/>
              <a:t>ファイル共有機構が重要</a:t>
            </a:r>
          </a:p>
        </p:txBody>
      </p:sp>
      <p:sp>
        <p:nvSpPr>
          <p:cNvPr id="4" name="スライド番号プレースホルダー 3"/>
          <p:cNvSpPr>
            <a:spLocks noGrp="1"/>
          </p:cNvSpPr>
          <p:nvPr>
            <p:ph type="sldNum" sz="quarter" idx="15"/>
          </p:nvPr>
        </p:nvSpPr>
        <p:spPr/>
        <p:txBody>
          <a:bodyPr/>
          <a:lstStyle/>
          <a:p>
            <a:fld id="{44C5478A-7813-4025-A503-DFC543947637}" type="slidenum">
              <a:rPr kumimoji="1" lang="ja-JP" altLang="en-US" smtClean="0"/>
              <a:pPr/>
              <a:t>6</a:t>
            </a:fld>
            <a:endParaRPr kumimoji="1"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3235792"/>
            <a:ext cx="8662416" cy="3145536"/>
          </a:xfrm>
          <a:prstGeom prst="rect">
            <a:avLst/>
          </a:prstGeom>
        </p:spPr>
      </p:pic>
    </p:spTree>
    <p:extLst>
      <p:ext uri="{BB962C8B-B14F-4D97-AF65-F5344CB8AC3E}">
        <p14:creationId xmlns:p14="http://schemas.microsoft.com/office/powerpoint/2010/main" val="18509529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疎結合マルチクラスタ間連携の課題</a:t>
            </a:r>
            <a:endParaRPr kumimoji="1" lang="ja-JP" altLang="en-US" dirty="0"/>
          </a:p>
        </p:txBody>
      </p:sp>
      <p:sp>
        <p:nvSpPr>
          <p:cNvPr id="3" name="コンテンツ プレースホルダー 2"/>
          <p:cNvSpPr>
            <a:spLocks noGrp="1"/>
          </p:cNvSpPr>
          <p:nvPr>
            <p:ph sz="quarter" idx="1"/>
          </p:nvPr>
        </p:nvSpPr>
        <p:spPr>
          <a:xfrm>
            <a:off x="609600" y="980728"/>
            <a:ext cx="10814992" cy="5493224"/>
          </a:xfrm>
        </p:spPr>
        <p:txBody>
          <a:bodyPr>
            <a:normAutofit/>
          </a:bodyPr>
          <a:lstStyle/>
          <a:p>
            <a:r>
              <a:rPr lang="ja-JP" altLang="en-US" dirty="0" smtClean="0"/>
              <a:t>ファイル共有のために分散ファイルシステムが必要</a:t>
            </a:r>
          </a:p>
          <a:p>
            <a:pPr lvl="1"/>
            <a:r>
              <a:rPr lang="ja-JP" altLang="en-US" dirty="0" smtClean="0"/>
              <a:t>既存の分散ファイルシステムでは困難</a:t>
            </a:r>
          </a:p>
          <a:p>
            <a:pPr lvl="2"/>
            <a:r>
              <a:rPr lang="ja-JP" altLang="en-US" dirty="0" smtClean="0"/>
              <a:t>同期トラフィックが高く通信量従量課金制でコストがかかる</a:t>
            </a:r>
          </a:p>
          <a:p>
            <a:pPr lvl="2"/>
            <a:r>
              <a:rPr lang="ja-JP" altLang="en-US" dirty="0" smtClean="0"/>
              <a:t>常に同期する必要が無いファイルも多くオーバーヘッドが高い</a:t>
            </a:r>
          </a:p>
          <a:p>
            <a:pPr lvl="2"/>
            <a:r>
              <a:rPr lang="ja-JP" altLang="en-US" dirty="0" smtClean="0"/>
              <a:t>拠点間</a:t>
            </a:r>
            <a:r>
              <a:rPr lang="en-US" altLang="ja-JP" dirty="0" smtClean="0"/>
              <a:t>VPN</a:t>
            </a:r>
            <a:r>
              <a:rPr lang="ja-JP" altLang="en-US" dirty="0" smtClean="0"/>
              <a:t>など特別な機器が必要</a:t>
            </a:r>
            <a:endParaRPr lang="ja-JP" altLang="en-US" dirty="0"/>
          </a:p>
          <a:p>
            <a:endParaRPr kumimoji="1" lang="ja-JP" altLang="en-US" dirty="0"/>
          </a:p>
        </p:txBody>
      </p:sp>
      <p:sp>
        <p:nvSpPr>
          <p:cNvPr id="4" name="スライド番号プレースホルダー 3"/>
          <p:cNvSpPr>
            <a:spLocks noGrp="1"/>
          </p:cNvSpPr>
          <p:nvPr>
            <p:ph type="sldNum" sz="quarter" idx="15"/>
          </p:nvPr>
        </p:nvSpPr>
        <p:spPr/>
        <p:txBody>
          <a:bodyPr/>
          <a:lstStyle/>
          <a:p>
            <a:fld id="{44C5478A-7813-4025-A503-DFC543947637}" type="slidenum">
              <a:rPr kumimoji="1" lang="ja-JP" altLang="en-US" smtClean="0"/>
              <a:pPr/>
              <a:t>7</a:t>
            </a:fld>
            <a:endParaRPr kumimoji="1" lang="ja-JP" altLang="en-US" dirty="0"/>
          </a:p>
        </p:txBody>
      </p:sp>
    </p:spTree>
    <p:extLst>
      <p:ext uri="{BB962C8B-B14F-4D97-AF65-F5344CB8AC3E}">
        <p14:creationId xmlns:p14="http://schemas.microsoft.com/office/powerpoint/2010/main" val="20998983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疎結合マルチクラスタ向きストレージ基盤の検討</a:t>
            </a:r>
            <a:endParaRPr kumimoji="1" lang="ja-JP" altLang="en-US" dirty="0"/>
          </a:p>
        </p:txBody>
      </p:sp>
      <p:sp>
        <p:nvSpPr>
          <p:cNvPr id="3" name="コンテンツ プレースホルダー 2"/>
          <p:cNvSpPr>
            <a:spLocks noGrp="1"/>
          </p:cNvSpPr>
          <p:nvPr>
            <p:ph sz="quarter" idx="1"/>
          </p:nvPr>
        </p:nvSpPr>
        <p:spPr/>
        <p:txBody>
          <a:bodyPr>
            <a:normAutofit/>
          </a:bodyPr>
          <a:lstStyle/>
          <a:p>
            <a:r>
              <a:rPr kumimoji="1" lang="ja-JP" altLang="en-US" dirty="0" smtClean="0"/>
              <a:t>柔軟なファイル操作</a:t>
            </a:r>
            <a:endParaRPr kumimoji="1" lang="en-US" altLang="ja-JP" dirty="0" smtClean="0"/>
          </a:p>
          <a:p>
            <a:pPr lvl="1"/>
            <a:r>
              <a:rPr lang="ja-JP" altLang="en-US" dirty="0" smtClean="0"/>
              <a:t>一般的なファイル</a:t>
            </a:r>
            <a:r>
              <a:rPr lang="en-US" altLang="ja-JP" dirty="0" smtClean="0"/>
              <a:t>API</a:t>
            </a:r>
            <a:r>
              <a:rPr lang="ja-JP" altLang="en-US" dirty="0" smtClean="0"/>
              <a:t>を備えている</a:t>
            </a:r>
            <a:endParaRPr kumimoji="1" lang="en-US" altLang="ja-JP" dirty="0" smtClean="0"/>
          </a:p>
          <a:p>
            <a:endParaRPr kumimoji="1" lang="en-US" altLang="ja-JP" dirty="0" smtClean="0"/>
          </a:p>
          <a:p>
            <a:r>
              <a:rPr kumimoji="1" lang="ja-JP" altLang="en-US" dirty="0" smtClean="0"/>
              <a:t>ネットワークトラフィック</a:t>
            </a:r>
            <a:r>
              <a:rPr lang="ja-JP" altLang="en-US" dirty="0" smtClean="0"/>
              <a:t>の</a:t>
            </a:r>
            <a:r>
              <a:rPr kumimoji="1" lang="ja-JP" altLang="en-US" dirty="0" smtClean="0"/>
              <a:t>抑制</a:t>
            </a:r>
            <a:endParaRPr kumimoji="1" lang="en-US" altLang="ja-JP" dirty="0" smtClean="0"/>
          </a:p>
          <a:p>
            <a:pPr lvl="1"/>
            <a:r>
              <a:rPr kumimoji="1" lang="ja-JP" altLang="en-US" dirty="0" smtClean="0"/>
              <a:t>ファイル同期のオーバーヘッドを低減</a:t>
            </a:r>
          </a:p>
          <a:p>
            <a:endParaRPr lang="en-US" altLang="ja-JP" dirty="0" smtClean="0"/>
          </a:p>
          <a:p>
            <a:r>
              <a:rPr lang="ja-JP" altLang="en-US" dirty="0" smtClean="0"/>
              <a:t>各種パブリッククラウドとの</a:t>
            </a:r>
            <a:r>
              <a:rPr lang="ja-JP" altLang="en-US" dirty="0"/>
              <a:t>シームレスな連携</a:t>
            </a:r>
          </a:p>
          <a:p>
            <a:pPr lvl="1"/>
            <a:r>
              <a:rPr lang="en-US" altLang="ja-JP" dirty="0"/>
              <a:t>Amazon Web Services</a:t>
            </a:r>
          </a:p>
          <a:p>
            <a:pPr lvl="1"/>
            <a:r>
              <a:rPr lang="en-US" altLang="ja-JP" dirty="0" smtClean="0"/>
              <a:t>Google </a:t>
            </a:r>
            <a:r>
              <a:rPr lang="en-US" altLang="ja-JP" dirty="0"/>
              <a:t>Cloud Platform   etc</a:t>
            </a:r>
            <a:r>
              <a:rPr lang="en-US" altLang="ja-JP" dirty="0" smtClean="0"/>
              <a:t>.</a:t>
            </a:r>
            <a:endParaRPr kumimoji="1" lang="ja-JP" altLang="en-US" dirty="0" smtClean="0"/>
          </a:p>
        </p:txBody>
      </p:sp>
      <p:sp>
        <p:nvSpPr>
          <p:cNvPr id="4" name="スライド番号プレースホルダー 3"/>
          <p:cNvSpPr>
            <a:spLocks noGrp="1"/>
          </p:cNvSpPr>
          <p:nvPr>
            <p:ph type="sldNum" sz="quarter" idx="15"/>
          </p:nvPr>
        </p:nvSpPr>
        <p:spPr/>
        <p:txBody>
          <a:bodyPr/>
          <a:lstStyle/>
          <a:p>
            <a:fld id="{44C5478A-7813-4025-A503-DFC543947637}" type="slidenum">
              <a:rPr kumimoji="1" lang="ja-JP" altLang="en-US" smtClean="0"/>
              <a:pPr/>
              <a:t>8</a:t>
            </a:fld>
            <a:endParaRPr kumimoji="1" lang="ja-JP" altLang="en-US" dirty="0"/>
          </a:p>
        </p:txBody>
      </p:sp>
    </p:spTree>
    <p:extLst>
      <p:ext uri="{BB962C8B-B14F-4D97-AF65-F5344CB8AC3E}">
        <p14:creationId xmlns:p14="http://schemas.microsoft.com/office/powerpoint/2010/main" val="12895470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アプローチ</a:t>
            </a:r>
            <a:endParaRPr kumimoji="1" lang="ja-JP" altLang="en-US" dirty="0"/>
          </a:p>
        </p:txBody>
      </p:sp>
      <p:sp>
        <p:nvSpPr>
          <p:cNvPr id="3" name="コンテンツ プレースホルダー 2"/>
          <p:cNvSpPr>
            <a:spLocks noGrp="1"/>
          </p:cNvSpPr>
          <p:nvPr>
            <p:ph sz="quarter" idx="1"/>
          </p:nvPr>
        </p:nvSpPr>
        <p:spPr>
          <a:xfrm>
            <a:off x="609600" y="980728"/>
            <a:ext cx="9956800" cy="5472608"/>
          </a:xfrm>
        </p:spPr>
        <p:txBody>
          <a:bodyPr>
            <a:normAutofit/>
          </a:bodyPr>
          <a:lstStyle/>
          <a:p>
            <a:r>
              <a:rPr kumimoji="1" lang="ja-JP" altLang="en-US" dirty="0" smtClean="0"/>
              <a:t>同期のためのトラフィックの抑制</a:t>
            </a:r>
          </a:p>
          <a:p>
            <a:pPr lvl="1"/>
            <a:r>
              <a:rPr kumimoji="1" lang="en-US" altLang="ja-JP" dirty="0" smtClean="0"/>
              <a:t>Commit</a:t>
            </a:r>
            <a:r>
              <a:rPr kumimoji="1" lang="ja-JP" altLang="en-US" dirty="0" smtClean="0"/>
              <a:t>ベースのデータ共有</a:t>
            </a:r>
            <a:endParaRPr kumimoji="1" lang="en-US" altLang="ja-JP" dirty="0" smtClean="0"/>
          </a:p>
          <a:p>
            <a:pPr lvl="1"/>
            <a:r>
              <a:rPr kumimoji="1" lang="ja-JP" altLang="en-US" dirty="0" smtClean="0"/>
              <a:t>データの取得を行わない限り伝搬しない</a:t>
            </a:r>
            <a:endParaRPr kumimoji="1" lang="en-US" altLang="ja-JP" dirty="0" smtClean="0"/>
          </a:p>
          <a:p>
            <a:pPr lvl="1"/>
            <a:r>
              <a:rPr lang="ja-JP" altLang="en-US" dirty="0"/>
              <a:t>必要なとき</a:t>
            </a:r>
            <a:r>
              <a:rPr lang="ja-JP" altLang="en-US" dirty="0" smtClean="0"/>
              <a:t>に必要な分だけ</a:t>
            </a:r>
            <a:endParaRPr lang="en-US" altLang="ja-JP" dirty="0" smtClean="0"/>
          </a:p>
          <a:p>
            <a:endParaRPr lang="en-US" altLang="ja-JP" dirty="0" smtClean="0"/>
          </a:p>
          <a:p>
            <a:r>
              <a:rPr lang="ja-JP" altLang="en-US" dirty="0" smtClean="0"/>
              <a:t>不変</a:t>
            </a:r>
            <a:r>
              <a:rPr lang="en-US" altLang="ja-JP" dirty="0" smtClean="0"/>
              <a:t>(Immutable)</a:t>
            </a:r>
            <a:r>
              <a:rPr lang="ja-JP" altLang="en-US" dirty="0" smtClean="0"/>
              <a:t>なデータ管理</a:t>
            </a:r>
          </a:p>
          <a:p>
            <a:pPr lvl="1"/>
            <a:r>
              <a:rPr lang="ja-JP" altLang="en-US" dirty="0" smtClean="0"/>
              <a:t>キャッシュが容易</a:t>
            </a:r>
            <a:endParaRPr lang="en-US" altLang="ja-JP" dirty="0" smtClean="0"/>
          </a:p>
          <a:p>
            <a:pPr lvl="2"/>
            <a:r>
              <a:rPr lang="ja-JP" altLang="en-US" dirty="0" smtClean="0"/>
              <a:t>分散キャッシュや永続キャッシュ</a:t>
            </a:r>
          </a:p>
          <a:p>
            <a:pPr marL="365760" lvl="1" indent="0">
              <a:buNone/>
            </a:pPr>
            <a:endParaRPr kumimoji="1" lang="en-US" altLang="ja-JP" dirty="0" smtClean="0"/>
          </a:p>
        </p:txBody>
      </p:sp>
      <p:sp>
        <p:nvSpPr>
          <p:cNvPr id="4" name="スライド番号プレースホルダー 3"/>
          <p:cNvSpPr>
            <a:spLocks noGrp="1"/>
          </p:cNvSpPr>
          <p:nvPr>
            <p:ph type="sldNum" sz="quarter" idx="15"/>
          </p:nvPr>
        </p:nvSpPr>
        <p:spPr/>
        <p:txBody>
          <a:bodyPr/>
          <a:lstStyle/>
          <a:p>
            <a:fld id="{44C5478A-7813-4025-A503-DFC543947637}" type="slidenum">
              <a:rPr kumimoji="1" lang="ja-JP" altLang="en-US" smtClean="0"/>
              <a:pPr/>
              <a:t>9</a:t>
            </a:fld>
            <a:endParaRPr kumimoji="1" lang="ja-JP" altLang="en-US" dirty="0"/>
          </a:p>
        </p:txBody>
      </p:sp>
    </p:spTree>
    <p:extLst>
      <p:ext uri="{BB962C8B-B14F-4D97-AF65-F5344CB8AC3E}">
        <p14:creationId xmlns:p14="http://schemas.microsoft.com/office/powerpoint/2010/main" val="36123866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スパイス">
  <a:themeElements>
    <a:clrScheme name="スパイス">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スパイス">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スパイス">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57967</TotalTime>
  <Words>4667</Words>
  <Application>Microsoft Macintosh PowerPoint</Application>
  <PresentationFormat>ワイド画面</PresentationFormat>
  <Paragraphs>465</Paragraphs>
  <Slides>30</Slides>
  <Notes>29</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30</vt:i4>
      </vt:variant>
    </vt:vector>
  </HeadingPairs>
  <TitlesOfParts>
    <vt:vector size="38" baseType="lpstr">
      <vt:lpstr>Calibri</vt:lpstr>
      <vt:lpstr>Century Schoolbook</vt:lpstr>
      <vt:lpstr>MS PGothic</vt:lpstr>
      <vt:lpstr>ＭＳ Ｐゴシック</vt:lpstr>
      <vt:lpstr>ＭＳ Ｐ明朝</vt:lpstr>
      <vt:lpstr>Wingdings</vt:lpstr>
      <vt:lpstr>Wingdings 2</vt:lpstr>
      <vt:lpstr>スパイス</vt:lpstr>
      <vt:lpstr>疎結合マルチクラスタ向き 分散ストレージシステム Elton の開発</vt:lpstr>
      <vt:lpstr>はじめに</vt:lpstr>
      <vt:lpstr>コンテナ型仮想化技術 Docker</vt:lpstr>
      <vt:lpstr>Dockerのポータビリティ</vt:lpstr>
      <vt:lpstr>Dockerを用いたハイブリッドクラウド</vt:lpstr>
      <vt:lpstr>疎結合マルチクラスタ</vt:lpstr>
      <vt:lpstr>疎結合マルチクラスタ間連携の課題</vt:lpstr>
      <vt:lpstr>疎結合マルチクラスタ向きストレージ基盤の検討</vt:lpstr>
      <vt:lpstr>アプローチ</vt:lpstr>
      <vt:lpstr>不変(Immutable)なデータ管理</vt:lpstr>
      <vt:lpstr>分散ストレージシステム ー Elton</vt:lpstr>
      <vt:lpstr>Eltonの構成要素</vt:lpstr>
      <vt:lpstr>単一クラスタのファイル共有方法</vt:lpstr>
      <vt:lpstr>NFSによるファイル共有方法の比較</vt:lpstr>
      <vt:lpstr>疎結合クラスタ間のファイル共有</vt:lpstr>
      <vt:lpstr>Eltonを用いた疎結合マルチクラスタ構想</vt:lpstr>
      <vt:lpstr>ファイルシステムとしての利用</vt:lpstr>
      <vt:lpstr>ファイルシステム利用の利点</vt:lpstr>
      <vt:lpstr>分散ストレージレイヤとしての利用</vt:lpstr>
      <vt:lpstr>ストレージシステムの特徴</vt:lpstr>
      <vt:lpstr>実装</vt:lpstr>
      <vt:lpstr>評価</vt:lpstr>
      <vt:lpstr>評価に用いる環境</vt:lpstr>
      <vt:lpstr>ファイルシステム性能検証 [プライベートクラウド]</vt:lpstr>
      <vt:lpstr>ファイルシステム性能検証 [パブリッククラウド]</vt:lpstr>
      <vt:lpstr>ネットワークトラフィック性能検証 [プライベートクラウド]</vt:lpstr>
      <vt:lpstr>ネットワークトラフィック性能検証 [パブリッククラウド]</vt:lpstr>
      <vt:lpstr>まとめ</vt:lpstr>
      <vt:lpstr>業績</vt:lpstr>
      <vt:lpstr>関連技術</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c01104920e</dc:creator>
  <cp:lastModifiedBy>水野拓</cp:lastModifiedBy>
  <cp:revision>430</cp:revision>
  <cp:lastPrinted>2015-08-05T10:42:23Z</cp:lastPrinted>
  <dcterms:created xsi:type="dcterms:W3CDTF">2013-04-02T15:13:50Z</dcterms:created>
  <dcterms:modified xsi:type="dcterms:W3CDTF">2016-02-04T06:05:27Z</dcterms:modified>
</cp:coreProperties>
</file>