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4" r:id="rId7"/>
    <p:sldId id="285" r:id="rId8"/>
    <p:sldId id="286" r:id="rId9"/>
    <p:sldId id="287" r:id="rId10"/>
    <p:sldId id="288" r:id="rId11"/>
    <p:sldId id="291" r:id="rId12"/>
    <p:sldId id="289" r:id="rId13"/>
    <p:sldId id="290" r:id="rId14"/>
    <p:sldId id="29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8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steelkiwi.com/blog/python-for-ai-and-machine-learning/#:~:text=Python%20offers%20concise%20and%20readable,developers%20to%20write%20reliable%20systems.&amp;text=Python%20code%20is%20understandable%20by,build%20models%20for%20machine%20learning" TargetMode="External"/><Relationship Id="rId3" Type="http://schemas.openxmlformats.org/officeDocument/2006/relationships/hyperlink" Target="https://towardsdatascience.com/a-gentle-introduction-on-market-basket-analysis-association-rules-fa4b986a40ce" TargetMode="External"/><Relationship Id="rId7" Type="http://schemas.openxmlformats.org/officeDocument/2006/relationships/hyperlink" Target="https://www.kaggle.com/kokovidis/ml-instacart-f1-0-38-part-two-xgboost-f1-max" TargetMode="External"/><Relationship Id="rId2" Type="http://schemas.openxmlformats.org/officeDocument/2006/relationships/hyperlink" Target="https://www.kaggle.com/c/instacart-market-basket-analysis/data" TargetMode="External"/><Relationship Id="rId1" Type="http://schemas.openxmlformats.org/officeDocument/2006/relationships/slideLayout" Target="../slideLayouts/slideLayout2.xml"/><Relationship Id="rId6" Type="http://schemas.openxmlformats.org/officeDocument/2006/relationships/hyperlink" Target="https://machinelearningmastery.com/evaluate-gradient-boosting-models-xgboost-python/" TargetMode="External"/><Relationship Id="rId5" Type="http://schemas.openxmlformats.org/officeDocument/2006/relationships/hyperlink" Target="https://towardsdatascience.com/exploratory-data-analysis-8fc1cb20fd15" TargetMode="External"/><Relationship Id="rId4" Type="http://schemas.openxmlformats.org/officeDocument/2006/relationships/hyperlink" Target="http://dataanalyticsedge.com/2019/11/23/xgboost-using-python/" TargetMode="External"/><Relationship Id="rId9" Type="http://schemas.openxmlformats.org/officeDocument/2006/relationships/hyperlink" Target="https://towardsdatascience.com/association-rule-mining-be4122fc1793"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E2DF-0DC2-4677-98DB-5ED38D5D7DF6}"/>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2C73934F-439A-48B7-BF00-5805EBB2534F}"/>
              </a:ext>
            </a:extLst>
          </p:cNvPr>
          <p:cNvSpPr>
            <a:spLocks noGrp="1"/>
          </p:cNvSpPr>
          <p:nvPr>
            <p:ph idx="1"/>
          </p:nvPr>
        </p:nvSpPr>
        <p:spPr>
          <a:xfrm>
            <a:off x="913795" y="2076450"/>
            <a:ext cx="10353762" cy="4057650"/>
          </a:xfrm>
        </p:spPr>
        <p:txBody>
          <a:bodyPr>
            <a:normAutofit fontScale="92500" lnSpcReduction="10000"/>
          </a:bodyPr>
          <a:lstStyle/>
          <a:p>
            <a:r>
              <a:rPr lang="en-CA" dirty="0"/>
              <a:t>Problem Statement:</a:t>
            </a:r>
          </a:p>
          <a:p>
            <a:pPr lvl="1"/>
            <a:r>
              <a:rPr lang="en-CA" sz="2300" dirty="0"/>
              <a:t>Use transactional data to develop models that predict which products a user will buy again</a:t>
            </a:r>
          </a:p>
          <a:p>
            <a:endParaRPr lang="en-CA" dirty="0"/>
          </a:p>
          <a:p>
            <a:r>
              <a:rPr lang="en-CA" dirty="0"/>
              <a:t>Dataset Information:</a:t>
            </a:r>
          </a:p>
          <a:p>
            <a:pPr lvl="1"/>
            <a:r>
              <a:rPr lang="en-CA" sz="2300" dirty="0"/>
              <a:t>The dataset consists of a relational set of files describing customers' orders over time. </a:t>
            </a:r>
          </a:p>
          <a:p>
            <a:pPr lvl="1"/>
            <a:r>
              <a:rPr lang="en-CA" sz="2300" dirty="0"/>
              <a:t>The goal is to predict which products will be in a user's next order. </a:t>
            </a:r>
          </a:p>
          <a:p>
            <a:pPr lvl="1"/>
            <a:r>
              <a:rPr lang="en-CA" sz="2300" dirty="0"/>
              <a:t>The dataset is anonymized and contains a sample of over 3 million grocery orders from more than 200,000 Instacart users.</a:t>
            </a:r>
          </a:p>
        </p:txBody>
      </p:sp>
    </p:spTree>
    <p:extLst>
      <p:ext uri="{BB962C8B-B14F-4D97-AF65-F5344CB8AC3E}">
        <p14:creationId xmlns:p14="http://schemas.microsoft.com/office/powerpoint/2010/main" val="22440716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9119" y="215246"/>
            <a:ext cx="10353762" cy="1257300"/>
          </a:xfrm>
        </p:spPr>
        <p:txBody>
          <a:bodyPr/>
          <a:lstStyle/>
          <a:p>
            <a:r>
              <a:rPr lang="en-CA" dirty="0"/>
              <a:t>Modeling Results (</a:t>
            </a:r>
            <a:r>
              <a:rPr lang="en-CA" dirty="0" err="1"/>
              <a:t>XGBoost</a:t>
            </a:r>
            <a:r>
              <a:rPr lang="en-CA" dirty="0"/>
              <a:t>)</a:t>
            </a:r>
          </a:p>
        </p:txBody>
      </p:sp>
      <p:sp>
        <p:nvSpPr>
          <p:cNvPr id="5" name="TextBox 4">
            <a:extLst>
              <a:ext uri="{FF2B5EF4-FFF2-40B4-BE49-F238E27FC236}">
                <a16:creationId xmlns:a16="http://schemas.microsoft.com/office/drawing/2014/main" id="{23875C20-400B-4B8B-9832-AF5EF887010D}"/>
              </a:ext>
            </a:extLst>
          </p:cNvPr>
          <p:cNvSpPr txBox="1"/>
          <p:nvPr/>
        </p:nvSpPr>
        <p:spPr>
          <a:xfrm>
            <a:off x="1363421" y="1726863"/>
            <a:ext cx="6870941" cy="461665"/>
          </a:xfrm>
          <a:prstGeom prst="rect">
            <a:avLst/>
          </a:prstGeom>
          <a:noFill/>
        </p:spPr>
        <p:txBody>
          <a:bodyPr wrap="square" rtlCol="0">
            <a:spAutoFit/>
          </a:bodyPr>
          <a:lstStyle/>
          <a:p>
            <a:pPr marL="285750" indent="-285750" algn="just">
              <a:buFont typeface="Arial" panose="020B0604020202020204" pitchFamily="34" charset="0"/>
              <a:buChar char="•"/>
            </a:pPr>
            <a:r>
              <a:rPr lang="en-CA"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Snapshot of final predictions of products</a:t>
            </a:r>
          </a:p>
        </p:txBody>
      </p:sp>
      <p:pic>
        <p:nvPicPr>
          <p:cNvPr id="7" name="image20.png">
            <a:extLst>
              <a:ext uri="{FF2B5EF4-FFF2-40B4-BE49-F238E27FC236}">
                <a16:creationId xmlns:a16="http://schemas.microsoft.com/office/drawing/2014/main" id="{2E49F29D-9B21-4A44-A867-18DEB0FA0430}"/>
              </a:ext>
            </a:extLst>
          </p:cNvPr>
          <p:cNvPicPr/>
          <p:nvPr/>
        </p:nvPicPr>
        <p:blipFill>
          <a:blip r:embed="rId2"/>
          <a:srcRect/>
          <a:stretch>
            <a:fillRect/>
          </a:stretch>
        </p:blipFill>
        <p:spPr>
          <a:xfrm>
            <a:off x="1566862" y="3009602"/>
            <a:ext cx="9058276" cy="2676525"/>
          </a:xfrm>
          <a:prstGeom prst="rect">
            <a:avLst/>
          </a:prstGeom>
          <a:ln/>
        </p:spPr>
      </p:pic>
    </p:spTree>
    <p:extLst>
      <p:ext uri="{BB962C8B-B14F-4D97-AF65-F5344CB8AC3E}">
        <p14:creationId xmlns:p14="http://schemas.microsoft.com/office/powerpoint/2010/main" val="214426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9119" y="215246"/>
            <a:ext cx="10353762" cy="1257300"/>
          </a:xfrm>
        </p:spPr>
        <p:txBody>
          <a:bodyPr/>
          <a:lstStyle/>
          <a:p>
            <a:r>
              <a:rPr lang="en-CA" dirty="0"/>
              <a:t>References</a:t>
            </a:r>
          </a:p>
        </p:txBody>
      </p:sp>
      <p:sp>
        <p:nvSpPr>
          <p:cNvPr id="5" name="TextBox 4">
            <a:extLst>
              <a:ext uri="{FF2B5EF4-FFF2-40B4-BE49-F238E27FC236}">
                <a16:creationId xmlns:a16="http://schemas.microsoft.com/office/drawing/2014/main" id="{23875C20-400B-4B8B-9832-AF5EF887010D}"/>
              </a:ext>
            </a:extLst>
          </p:cNvPr>
          <p:cNvSpPr txBox="1"/>
          <p:nvPr/>
        </p:nvSpPr>
        <p:spPr>
          <a:xfrm>
            <a:off x="1015085" y="1472546"/>
            <a:ext cx="10161829" cy="4764381"/>
          </a:xfrm>
          <a:prstGeom prst="rect">
            <a:avLst/>
          </a:prstGeom>
          <a:noFill/>
        </p:spPr>
        <p:txBody>
          <a:bodyPr wrap="square" rtlCol="0">
            <a:spAutoFit/>
          </a:bodyPr>
          <a:lstStyle/>
          <a:p>
            <a:pPr marL="457200">
              <a:lnSpc>
                <a:spcPct val="115000"/>
              </a:lnSpc>
              <a:spcBef>
                <a:spcPts val="1200"/>
              </a:spcBef>
              <a:spcAft>
                <a:spcPts val="0"/>
              </a:spcAft>
            </a:pPr>
            <a:r>
              <a:rPr lang="en-CA" sz="1800" dirty="0">
                <a:effectLst/>
                <a:latin typeface="Calibri" panose="020F0502020204030204" pitchFamily="34" charset="0"/>
                <a:ea typeface="Arial" panose="020B0604020202020204" pitchFamily="34" charset="0"/>
              </a:rPr>
              <a:t>1)    </a:t>
            </a:r>
            <a:r>
              <a:rPr lang="en-CA" sz="1800" u="none" strike="noStrike" dirty="0">
                <a:solidFill>
                  <a:srgbClr val="0000FF"/>
                </a:solidFill>
                <a:effectLst/>
                <a:latin typeface="Calibri" panose="020F0502020204030204" pitchFamily="34" charset="0"/>
                <a:ea typeface="Arial" panose="020B0604020202020204" pitchFamily="34" charset="0"/>
                <a:hlinkClick r:id="rId2"/>
              </a:rPr>
              <a:t> </a:t>
            </a:r>
            <a:r>
              <a:rPr lang="en-CA" sz="1800" u="sng" dirty="0">
                <a:solidFill>
                  <a:srgbClr val="1155CC"/>
                </a:solidFill>
                <a:effectLst/>
                <a:latin typeface="Calibri" panose="020F0502020204030204" pitchFamily="34" charset="0"/>
                <a:ea typeface="Arial" panose="020B0604020202020204" pitchFamily="34" charset="0"/>
                <a:hlinkClick r:id="rId2"/>
              </a:rPr>
              <a:t>https://www.kaggle.com/c/instacart-market-basket-analysis/data</a:t>
            </a:r>
            <a:endParaRPr lang="en-CA" sz="1800" dirty="0">
              <a:effectLst/>
              <a:latin typeface="Arial" panose="020B0604020202020204" pitchFamily="34" charset="0"/>
              <a:ea typeface="Arial" panose="020B0604020202020204" pitchFamily="34" charset="0"/>
            </a:endParaRPr>
          </a:p>
          <a:p>
            <a:pPr marL="457200">
              <a:lnSpc>
                <a:spcPct val="115000"/>
              </a:lnSpc>
              <a:spcBef>
                <a:spcPts val="1200"/>
              </a:spcBef>
              <a:spcAft>
                <a:spcPts val="1200"/>
              </a:spcAft>
            </a:pPr>
            <a:r>
              <a:rPr lang="en-CA" sz="1800" dirty="0">
                <a:effectLst/>
                <a:latin typeface="Calibri" panose="020F0502020204030204" pitchFamily="34" charset="0"/>
                <a:ea typeface="Arial" panose="020B0604020202020204" pitchFamily="34" charset="0"/>
              </a:rPr>
              <a:t>2)    </a:t>
            </a:r>
            <a:r>
              <a:rPr lang="en-CA" sz="1800" u="none" strike="noStrike" dirty="0">
                <a:solidFill>
                  <a:srgbClr val="0000FF"/>
                </a:solidFill>
                <a:effectLst/>
                <a:latin typeface="Calibri" panose="020F0502020204030204" pitchFamily="34" charset="0"/>
                <a:ea typeface="Arial" panose="020B0604020202020204" pitchFamily="34" charset="0"/>
                <a:hlinkClick r:id="rId3"/>
              </a:rPr>
              <a:t> </a:t>
            </a:r>
            <a:r>
              <a:rPr lang="en-CA" sz="1800" u="sng" dirty="0">
                <a:solidFill>
                  <a:srgbClr val="1155CC"/>
                </a:solidFill>
                <a:effectLst/>
                <a:latin typeface="Calibri" panose="020F0502020204030204" pitchFamily="34" charset="0"/>
                <a:ea typeface="Arial" panose="020B0604020202020204" pitchFamily="34" charset="0"/>
                <a:hlinkClick r:id="rId3"/>
              </a:rPr>
              <a:t>https://towardsdatascience.com/a-gentle-introduction-on-market-basket-analysis-association-rules-fa4b986a40ce</a:t>
            </a:r>
            <a:endParaRPr lang="en-CA" sz="1800" dirty="0">
              <a:effectLst/>
              <a:latin typeface="Arial" panose="020B0604020202020204" pitchFamily="34" charset="0"/>
              <a:ea typeface="Arial" panose="020B0604020202020204" pitchFamily="34" charset="0"/>
            </a:endParaRPr>
          </a:p>
          <a:p>
            <a:pPr marL="457200">
              <a:lnSpc>
                <a:spcPct val="115000"/>
              </a:lnSpc>
              <a:spcBef>
                <a:spcPts val="1200"/>
              </a:spcBef>
              <a:spcAft>
                <a:spcPts val="1200"/>
              </a:spcAft>
            </a:pPr>
            <a:r>
              <a:rPr lang="en-CA" sz="1800" dirty="0">
                <a:effectLst/>
                <a:latin typeface="Calibri" panose="020F0502020204030204" pitchFamily="34" charset="0"/>
                <a:ea typeface="Arial" panose="020B0604020202020204" pitchFamily="34" charset="0"/>
              </a:rPr>
              <a:t>3)    </a:t>
            </a:r>
            <a:r>
              <a:rPr lang="en-CA" sz="1800" u="none" strike="noStrike" dirty="0">
                <a:solidFill>
                  <a:srgbClr val="0000FF"/>
                </a:solidFill>
                <a:effectLst/>
                <a:latin typeface="Calibri" panose="020F0502020204030204" pitchFamily="34" charset="0"/>
                <a:ea typeface="Arial" panose="020B0604020202020204" pitchFamily="34" charset="0"/>
                <a:hlinkClick r:id="rId4"/>
              </a:rPr>
              <a:t> </a:t>
            </a:r>
            <a:r>
              <a:rPr lang="en-CA" sz="1800" u="sng" dirty="0">
                <a:solidFill>
                  <a:srgbClr val="1155CC"/>
                </a:solidFill>
                <a:effectLst/>
                <a:latin typeface="Calibri" panose="020F0502020204030204" pitchFamily="34" charset="0"/>
                <a:ea typeface="Arial" panose="020B0604020202020204" pitchFamily="34" charset="0"/>
                <a:hlinkClick r:id="rId4"/>
              </a:rPr>
              <a:t>http://dataanalyticsedge.com/2019/11/23/xgboost-using-python/</a:t>
            </a:r>
            <a:endParaRPr lang="en-CA" sz="1800" dirty="0">
              <a:effectLst/>
              <a:latin typeface="Arial" panose="020B0604020202020204" pitchFamily="34" charset="0"/>
              <a:ea typeface="Arial" panose="020B0604020202020204" pitchFamily="34" charset="0"/>
            </a:endParaRPr>
          </a:p>
          <a:p>
            <a:pPr marL="457200">
              <a:lnSpc>
                <a:spcPct val="115000"/>
              </a:lnSpc>
              <a:spcBef>
                <a:spcPts val="1200"/>
              </a:spcBef>
              <a:spcAft>
                <a:spcPts val="1200"/>
              </a:spcAft>
            </a:pPr>
            <a:r>
              <a:rPr lang="en-CA" sz="1800" dirty="0">
                <a:effectLst/>
                <a:latin typeface="Calibri" panose="020F0502020204030204" pitchFamily="34" charset="0"/>
                <a:ea typeface="Arial" panose="020B0604020202020204" pitchFamily="34" charset="0"/>
              </a:rPr>
              <a:t>4)    </a:t>
            </a:r>
            <a:r>
              <a:rPr lang="en-CA" sz="1800" u="none" strike="noStrike" dirty="0">
                <a:solidFill>
                  <a:srgbClr val="0000FF"/>
                </a:solidFill>
                <a:effectLst/>
                <a:latin typeface="Calibri" panose="020F0502020204030204" pitchFamily="34" charset="0"/>
                <a:ea typeface="Arial" panose="020B0604020202020204" pitchFamily="34" charset="0"/>
                <a:hlinkClick r:id="rId5"/>
              </a:rPr>
              <a:t> </a:t>
            </a:r>
            <a:r>
              <a:rPr lang="en-CA" sz="1800" u="sng" dirty="0">
                <a:solidFill>
                  <a:srgbClr val="1155CC"/>
                </a:solidFill>
                <a:effectLst/>
                <a:latin typeface="Calibri" panose="020F0502020204030204" pitchFamily="34" charset="0"/>
                <a:ea typeface="Arial" panose="020B0604020202020204" pitchFamily="34" charset="0"/>
                <a:hlinkClick r:id="rId5"/>
              </a:rPr>
              <a:t>https://towardsdatascience.com/exploratory-data-analysis-8fc1cb20fd15</a:t>
            </a:r>
            <a:endParaRPr lang="en-CA" sz="1800" dirty="0">
              <a:effectLst/>
              <a:latin typeface="Arial" panose="020B0604020202020204" pitchFamily="34" charset="0"/>
              <a:ea typeface="Arial" panose="020B0604020202020204" pitchFamily="34" charset="0"/>
            </a:endParaRPr>
          </a:p>
          <a:p>
            <a:pPr marL="457200">
              <a:lnSpc>
                <a:spcPct val="115000"/>
              </a:lnSpc>
              <a:spcBef>
                <a:spcPts val="1200"/>
              </a:spcBef>
              <a:spcAft>
                <a:spcPts val="1200"/>
              </a:spcAft>
            </a:pPr>
            <a:r>
              <a:rPr lang="en-CA" sz="1800" dirty="0">
                <a:effectLst/>
                <a:latin typeface="Calibri" panose="020F0502020204030204" pitchFamily="34" charset="0"/>
                <a:ea typeface="Arial" panose="020B0604020202020204" pitchFamily="34" charset="0"/>
              </a:rPr>
              <a:t>5)    </a:t>
            </a:r>
            <a:r>
              <a:rPr lang="en-CA" sz="1800" u="none" strike="noStrike" dirty="0">
                <a:solidFill>
                  <a:srgbClr val="0000FF"/>
                </a:solidFill>
                <a:effectLst/>
                <a:latin typeface="Calibri" panose="020F0502020204030204" pitchFamily="34" charset="0"/>
                <a:ea typeface="Arial" panose="020B0604020202020204" pitchFamily="34" charset="0"/>
                <a:hlinkClick r:id="rId6"/>
              </a:rPr>
              <a:t> </a:t>
            </a:r>
            <a:r>
              <a:rPr lang="en-CA" sz="1800" u="sng" dirty="0">
                <a:solidFill>
                  <a:srgbClr val="1155CC"/>
                </a:solidFill>
                <a:effectLst/>
                <a:latin typeface="Calibri" panose="020F0502020204030204" pitchFamily="34" charset="0"/>
                <a:ea typeface="Arial" panose="020B0604020202020204" pitchFamily="34" charset="0"/>
                <a:hlinkClick r:id="rId6"/>
              </a:rPr>
              <a:t>https://machinelearningmastery.com/evaluate-gradient-boosting-models-xgboost-python/</a:t>
            </a:r>
            <a:endParaRPr lang="en-CA" sz="1800" dirty="0">
              <a:effectLst/>
              <a:latin typeface="Arial" panose="020B0604020202020204" pitchFamily="34" charset="0"/>
              <a:ea typeface="Arial" panose="020B0604020202020204" pitchFamily="34" charset="0"/>
            </a:endParaRPr>
          </a:p>
          <a:p>
            <a:pPr marL="457200">
              <a:lnSpc>
                <a:spcPct val="115000"/>
              </a:lnSpc>
              <a:spcBef>
                <a:spcPts val="1200"/>
              </a:spcBef>
              <a:spcAft>
                <a:spcPts val="1200"/>
              </a:spcAft>
            </a:pPr>
            <a:r>
              <a:rPr lang="en-CA" sz="1800" dirty="0">
                <a:effectLst/>
                <a:latin typeface="Calibri" panose="020F0502020204030204" pitchFamily="34" charset="0"/>
                <a:ea typeface="Arial" panose="020B0604020202020204" pitchFamily="34" charset="0"/>
              </a:rPr>
              <a:t>6)    </a:t>
            </a:r>
            <a:r>
              <a:rPr lang="en-CA" sz="1800" u="none" strike="noStrike" dirty="0">
                <a:solidFill>
                  <a:srgbClr val="0000FF"/>
                </a:solidFill>
                <a:effectLst/>
                <a:latin typeface="Calibri" panose="020F0502020204030204" pitchFamily="34" charset="0"/>
                <a:ea typeface="Arial" panose="020B0604020202020204" pitchFamily="34" charset="0"/>
                <a:hlinkClick r:id="rId7"/>
              </a:rPr>
              <a:t> </a:t>
            </a:r>
            <a:r>
              <a:rPr lang="en-CA" sz="1800" u="sng" dirty="0">
                <a:solidFill>
                  <a:srgbClr val="1155CC"/>
                </a:solidFill>
                <a:effectLst/>
                <a:latin typeface="Calibri" panose="020F0502020204030204" pitchFamily="34" charset="0"/>
                <a:ea typeface="Arial" panose="020B0604020202020204" pitchFamily="34" charset="0"/>
                <a:hlinkClick r:id="rId7"/>
              </a:rPr>
              <a:t>https://www.kaggle.com/kokovidis/ml-instacart-f1-0-38-part-two-xgboost-f1-max</a:t>
            </a:r>
            <a:endParaRPr lang="en-CA" sz="1800" dirty="0">
              <a:effectLst/>
              <a:latin typeface="Arial" panose="020B0604020202020204" pitchFamily="34" charset="0"/>
              <a:ea typeface="Arial" panose="020B0604020202020204" pitchFamily="34" charset="0"/>
            </a:endParaRPr>
          </a:p>
          <a:p>
            <a:pPr marL="457200">
              <a:lnSpc>
                <a:spcPct val="115000"/>
              </a:lnSpc>
              <a:spcBef>
                <a:spcPts val="1200"/>
              </a:spcBef>
              <a:spcAft>
                <a:spcPts val="1200"/>
              </a:spcAft>
            </a:pPr>
            <a:r>
              <a:rPr lang="en-CA" sz="1800" dirty="0">
                <a:effectLst/>
                <a:latin typeface="Calibri" panose="020F0502020204030204" pitchFamily="34" charset="0"/>
                <a:ea typeface="Arial" panose="020B0604020202020204" pitchFamily="34" charset="0"/>
              </a:rPr>
              <a:t>7)    </a:t>
            </a:r>
            <a:r>
              <a:rPr lang="en-CA" sz="1800" u="none" strike="noStrike" dirty="0">
                <a:solidFill>
                  <a:srgbClr val="0000FF"/>
                </a:solidFill>
                <a:effectLst/>
                <a:latin typeface="Calibri" panose="020F0502020204030204" pitchFamily="34" charset="0"/>
                <a:ea typeface="Arial" panose="020B0604020202020204" pitchFamily="34" charset="0"/>
                <a:hlinkClick r:id="rId8"/>
              </a:rPr>
              <a:t> </a:t>
            </a:r>
            <a:r>
              <a:rPr lang="en-CA" sz="1800" u="sng" dirty="0">
                <a:solidFill>
                  <a:srgbClr val="1155CC"/>
                </a:solidFill>
                <a:effectLst/>
                <a:latin typeface="Calibri" panose="020F0502020204030204" pitchFamily="34" charset="0"/>
                <a:ea typeface="Arial" panose="020B0604020202020204" pitchFamily="34" charset="0"/>
                <a:hlinkClick r:id="rId8"/>
              </a:rPr>
              <a:t>https://steelkiwi.com/blog/python-for-ai-and-machine-learning/#:~:text=Python%20</a:t>
            </a:r>
            <a:endParaRPr lang="en-CA" sz="1800" dirty="0">
              <a:effectLst/>
              <a:latin typeface="Arial" panose="020B0604020202020204" pitchFamily="34" charset="0"/>
              <a:ea typeface="Arial" panose="020B0604020202020204" pitchFamily="34" charset="0"/>
            </a:endParaRPr>
          </a:p>
          <a:p>
            <a:r>
              <a:rPr lang="en-CA" dirty="0">
                <a:latin typeface="Calibri" panose="020F0502020204030204" pitchFamily="34" charset="0"/>
                <a:ea typeface="Arial" panose="020B0604020202020204" pitchFamily="34" charset="0"/>
              </a:rPr>
              <a:t>        </a:t>
            </a:r>
            <a:r>
              <a:rPr lang="en-CA" sz="1800" dirty="0">
                <a:effectLst/>
                <a:latin typeface="Calibri" panose="020F0502020204030204" pitchFamily="34" charset="0"/>
                <a:ea typeface="Arial" panose="020B0604020202020204" pitchFamily="34" charset="0"/>
              </a:rPr>
              <a:t>8)   </a:t>
            </a:r>
            <a:r>
              <a:rPr lang="en-CA" sz="1800" u="sng" dirty="0">
                <a:solidFill>
                  <a:srgbClr val="0000FF"/>
                </a:solidFill>
                <a:effectLst/>
                <a:latin typeface="Calibri" panose="020F0502020204030204" pitchFamily="34" charset="0"/>
                <a:ea typeface="Arial" panose="020B0604020202020204" pitchFamily="34" charset="0"/>
                <a:hlinkClick r:id="rId9"/>
              </a:rPr>
              <a:t>https://towardsdatascience.com/association-rule-mining-be4122fc1793</a:t>
            </a:r>
            <a:endParaRPr lang="en-CA"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05884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0F03EA-D0C2-4601-8BDF-8736CB3EF692}"/>
              </a:ext>
            </a:extLst>
          </p:cNvPr>
          <p:cNvSpPr>
            <a:spLocks noGrp="1"/>
          </p:cNvSpPr>
          <p:nvPr>
            <p:ph idx="1"/>
          </p:nvPr>
        </p:nvSpPr>
        <p:spPr>
          <a:xfrm>
            <a:off x="919119" y="2538412"/>
            <a:ext cx="10353762" cy="3714749"/>
          </a:xfrm>
        </p:spPr>
        <p:txBody>
          <a:bodyPr>
            <a:normAutofit/>
          </a:bodyPr>
          <a:lstStyle/>
          <a:p>
            <a:pPr marL="36900" indent="0" algn="ctr">
              <a:buNone/>
            </a:pPr>
            <a:r>
              <a:rPr lang="en-CA" sz="8000" dirty="0"/>
              <a:t>Thank You</a:t>
            </a:r>
          </a:p>
        </p:txBody>
      </p:sp>
    </p:spTree>
    <p:extLst>
      <p:ext uri="{BB962C8B-B14F-4D97-AF65-F5344CB8AC3E}">
        <p14:creationId xmlns:p14="http://schemas.microsoft.com/office/powerpoint/2010/main" val="326507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4356" y="347663"/>
            <a:ext cx="10353762" cy="1257300"/>
          </a:xfrm>
        </p:spPr>
        <p:txBody>
          <a:bodyPr/>
          <a:lstStyle/>
          <a:p>
            <a:r>
              <a:rPr lang="en-CA" dirty="0"/>
              <a:t>Exploratory Data Analysis (EDA)</a:t>
            </a:r>
          </a:p>
        </p:txBody>
      </p:sp>
      <p:pic>
        <p:nvPicPr>
          <p:cNvPr id="4" name="image3.png">
            <a:extLst>
              <a:ext uri="{FF2B5EF4-FFF2-40B4-BE49-F238E27FC236}">
                <a16:creationId xmlns:a16="http://schemas.microsoft.com/office/drawing/2014/main" id="{7A719D39-53CE-445E-BB95-2558595D8646}"/>
              </a:ext>
            </a:extLst>
          </p:cNvPr>
          <p:cNvPicPr>
            <a:picLocks noGrp="1"/>
          </p:cNvPicPr>
          <p:nvPr>
            <p:ph idx="1"/>
          </p:nvPr>
        </p:nvPicPr>
        <p:blipFill>
          <a:blip r:embed="rId2"/>
          <a:srcRect/>
          <a:stretch>
            <a:fillRect/>
          </a:stretch>
        </p:blipFill>
        <p:spPr>
          <a:xfrm>
            <a:off x="914356" y="1809751"/>
            <a:ext cx="5886494" cy="3862387"/>
          </a:xfrm>
          <a:prstGeom prst="rect">
            <a:avLst/>
          </a:prstGeom>
          <a:ln/>
        </p:spPr>
      </p:pic>
      <p:sp>
        <p:nvSpPr>
          <p:cNvPr id="5" name="TextBox 4">
            <a:extLst>
              <a:ext uri="{FF2B5EF4-FFF2-40B4-BE49-F238E27FC236}">
                <a16:creationId xmlns:a16="http://schemas.microsoft.com/office/drawing/2014/main" id="{23875C20-400B-4B8B-9832-AF5EF887010D}"/>
              </a:ext>
            </a:extLst>
          </p:cNvPr>
          <p:cNvSpPr txBox="1"/>
          <p:nvPr/>
        </p:nvSpPr>
        <p:spPr>
          <a:xfrm>
            <a:off x="7162800" y="2725281"/>
            <a:ext cx="4519612" cy="2031325"/>
          </a:xfrm>
          <a:prstGeom prst="rect">
            <a:avLst/>
          </a:prstGeom>
          <a:noFill/>
        </p:spPr>
        <p:txBody>
          <a:bodyPr wrap="square" rtlCol="0">
            <a:spAutoFit/>
          </a:bodyPr>
          <a:lstStyle/>
          <a:p>
            <a:pPr marL="285750" indent="-285750" algn="just">
              <a:buFont typeface="Arial" panose="020B0604020202020204" pitchFamily="34" charset="0"/>
              <a:buChar char="•"/>
            </a:pPr>
            <a:r>
              <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can clearly see based on the latest order that most orders are small and large orders are less frequent, which makes the job of predicting slightly easy for the most part.</a:t>
            </a:r>
          </a:p>
        </p:txBody>
      </p:sp>
      <p:sp>
        <p:nvSpPr>
          <p:cNvPr id="6" name="TextBox 5">
            <a:extLst>
              <a:ext uri="{FF2B5EF4-FFF2-40B4-BE49-F238E27FC236}">
                <a16:creationId xmlns:a16="http://schemas.microsoft.com/office/drawing/2014/main" id="{7AE117C5-A483-45C7-A8EB-8DC1F02A271C}"/>
              </a:ext>
            </a:extLst>
          </p:cNvPr>
          <p:cNvSpPr txBox="1"/>
          <p:nvPr/>
        </p:nvSpPr>
        <p:spPr>
          <a:xfrm>
            <a:off x="2135721" y="5876926"/>
            <a:ext cx="3034420" cy="369332"/>
          </a:xfrm>
          <a:prstGeom prst="rect">
            <a:avLst/>
          </a:prstGeom>
          <a:noFill/>
        </p:spPr>
        <p:txBody>
          <a:bodyPr wrap="none" rtlCol="0">
            <a:spAutoFit/>
          </a:bodyPr>
          <a:lstStyle/>
          <a:p>
            <a:r>
              <a:rPr lang="en-CA" dirty="0"/>
              <a:t>Latest Order vs Occurrence</a:t>
            </a:r>
          </a:p>
        </p:txBody>
      </p:sp>
    </p:spTree>
    <p:extLst>
      <p:ext uri="{BB962C8B-B14F-4D97-AF65-F5344CB8AC3E}">
        <p14:creationId xmlns:p14="http://schemas.microsoft.com/office/powerpoint/2010/main" val="124507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4356" y="347663"/>
            <a:ext cx="10353762" cy="1257300"/>
          </a:xfrm>
        </p:spPr>
        <p:txBody>
          <a:bodyPr/>
          <a:lstStyle/>
          <a:p>
            <a:r>
              <a:rPr lang="en-CA" dirty="0"/>
              <a:t>Exploratory Data Analysis (EDA)</a:t>
            </a:r>
          </a:p>
        </p:txBody>
      </p:sp>
      <p:sp>
        <p:nvSpPr>
          <p:cNvPr id="5" name="TextBox 4">
            <a:extLst>
              <a:ext uri="{FF2B5EF4-FFF2-40B4-BE49-F238E27FC236}">
                <a16:creationId xmlns:a16="http://schemas.microsoft.com/office/drawing/2014/main" id="{23875C20-400B-4B8B-9832-AF5EF887010D}"/>
              </a:ext>
            </a:extLst>
          </p:cNvPr>
          <p:cNvSpPr txBox="1"/>
          <p:nvPr/>
        </p:nvSpPr>
        <p:spPr>
          <a:xfrm>
            <a:off x="7272337" y="2563696"/>
            <a:ext cx="4519612" cy="2354491"/>
          </a:xfrm>
          <a:prstGeom prst="rect">
            <a:avLst/>
          </a:prstGeom>
          <a:noFill/>
        </p:spPr>
        <p:txBody>
          <a:bodyPr wrap="square" rtlCol="0">
            <a:spAutoFit/>
          </a:bodyPr>
          <a:lstStyle/>
          <a:p>
            <a:pPr marL="285750" indent="-285750" algn="just">
              <a:buFont typeface="Arial" panose="020B0604020202020204" pitchFamily="34" charset="0"/>
              <a:buChar char="•"/>
            </a:pPr>
            <a:r>
              <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Overall size of an order and the number of products in each order are shown above, we can see that the most frequent size of the order is between 3-10 items per order. </a:t>
            </a:r>
          </a:p>
          <a:p>
            <a:pPr marL="285750" indent="-285750" algn="just">
              <a:buFont typeface="Arial" panose="020B0604020202020204" pitchFamily="34" charset="0"/>
              <a:buChar char="•"/>
            </a:pPr>
            <a:endPar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6" name="TextBox 5">
            <a:extLst>
              <a:ext uri="{FF2B5EF4-FFF2-40B4-BE49-F238E27FC236}">
                <a16:creationId xmlns:a16="http://schemas.microsoft.com/office/drawing/2014/main" id="{7AE117C5-A483-45C7-A8EB-8DC1F02A271C}"/>
              </a:ext>
            </a:extLst>
          </p:cNvPr>
          <p:cNvSpPr txBox="1"/>
          <p:nvPr/>
        </p:nvSpPr>
        <p:spPr>
          <a:xfrm>
            <a:off x="2135721" y="5876926"/>
            <a:ext cx="3326616" cy="369332"/>
          </a:xfrm>
          <a:prstGeom prst="rect">
            <a:avLst/>
          </a:prstGeom>
          <a:noFill/>
        </p:spPr>
        <p:txBody>
          <a:bodyPr wrap="none" rtlCol="0">
            <a:spAutoFit/>
          </a:bodyPr>
          <a:lstStyle/>
          <a:p>
            <a:r>
              <a:rPr lang="en-CA" dirty="0"/>
              <a:t>No. of Products vs Occurrence</a:t>
            </a:r>
          </a:p>
        </p:txBody>
      </p:sp>
      <p:pic>
        <p:nvPicPr>
          <p:cNvPr id="8" name="image11.png">
            <a:extLst>
              <a:ext uri="{FF2B5EF4-FFF2-40B4-BE49-F238E27FC236}">
                <a16:creationId xmlns:a16="http://schemas.microsoft.com/office/drawing/2014/main" id="{7BDE104F-F0AD-4C4E-8D0A-814A19D3D12C}"/>
              </a:ext>
            </a:extLst>
          </p:cNvPr>
          <p:cNvPicPr/>
          <p:nvPr/>
        </p:nvPicPr>
        <p:blipFill>
          <a:blip r:embed="rId2"/>
          <a:srcRect/>
          <a:stretch>
            <a:fillRect/>
          </a:stretch>
        </p:blipFill>
        <p:spPr>
          <a:xfrm>
            <a:off x="929276" y="1783555"/>
            <a:ext cx="5943600" cy="3914775"/>
          </a:xfrm>
          <a:prstGeom prst="rect">
            <a:avLst/>
          </a:prstGeom>
          <a:ln/>
        </p:spPr>
      </p:pic>
    </p:spTree>
    <p:extLst>
      <p:ext uri="{BB962C8B-B14F-4D97-AF65-F5344CB8AC3E}">
        <p14:creationId xmlns:p14="http://schemas.microsoft.com/office/powerpoint/2010/main" val="370664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4356" y="347663"/>
            <a:ext cx="10353762" cy="1257300"/>
          </a:xfrm>
        </p:spPr>
        <p:txBody>
          <a:bodyPr/>
          <a:lstStyle/>
          <a:p>
            <a:r>
              <a:rPr lang="en-CA" dirty="0"/>
              <a:t>Exploratory Data Analysis (EDA)</a:t>
            </a:r>
          </a:p>
        </p:txBody>
      </p:sp>
      <p:sp>
        <p:nvSpPr>
          <p:cNvPr id="5" name="TextBox 4">
            <a:extLst>
              <a:ext uri="{FF2B5EF4-FFF2-40B4-BE49-F238E27FC236}">
                <a16:creationId xmlns:a16="http://schemas.microsoft.com/office/drawing/2014/main" id="{23875C20-400B-4B8B-9832-AF5EF887010D}"/>
              </a:ext>
            </a:extLst>
          </p:cNvPr>
          <p:cNvSpPr txBox="1"/>
          <p:nvPr/>
        </p:nvSpPr>
        <p:spPr>
          <a:xfrm>
            <a:off x="7272337" y="2563696"/>
            <a:ext cx="4519612" cy="2031325"/>
          </a:xfrm>
          <a:prstGeom prst="rect">
            <a:avLst/>
          </a:prstGeom>
          <a:noFill/>
        </p:spPr>
        <p:txBody>
          <a:bodyPr wrap="square" rtlCol="0">
            <a:spAutoFit/>
          </a:bodyPr>
          <a:lstStyle/>
          <a:p>
            <a:pPr marL="285750" indent="-285750" algn="just">
              <a:buFont typeface="Arial" panose="020B0604020202020204" pitchFamily="34" charset="0"/>
              <a:buChar char="•"/>
            </a:pPr>
            <a:r>
              <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can use this information to train the model based on the popularity of the items being ordered to improve the performance.</a:t>
            </a:r>
          </a:p>
          <a:p>
            <a:pPr marL="285750" indent="-285750" algn="just">
              <a:buFont typeface="Arial" panose="020B0604020202020204" pitchFamily="34" charset="0"/>
              <a:buChar char="•"/>
            </a:pPr>
            <a:endPar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6" name="TextBox 5">
            <a:extLst>
              <a:ext uri="{FF2B5EF4-FFF2-40B4-BE49-F238E27FC236}">
                <a16:creationId xmlns:a16="http://schemas.microsoft.com/office/drawing/2014/main" id="{7AE117C5-A483-45C7-A8EB-8DC1F02A271C}"/>
              </a:ext>
            </a:extLst>
          </p:cNvPr>
          <p:cNvSpPr txBox="1"/>
          <p:nvPr/>
        </p:nvSpPr>
        <p:spPr>
          <a:xfrm>
            <a:off x="2499826" y="5876919"/>
            <a:ext cx="2802498" cy="369332"/>
          </a:xfrm>
          <a:prstGeom prst="rect">
            <a:avLst/>
          </a:prstGeom>
          <a:noFill/>
        </p:spPr>
        <p:txBody>
          <a:bodyPr wrap="none" rtlCol="0">
            <a:spAutoFit/>
          </a:bodyPr>
          <a:lstStyle/>
          <a:p>
            <a:r>
              <a:rPr lang="en-CA" dirty="0"/>
              <a:t>Frequently Ordered Items</a:t>
            </a:r>
          </a:p>
        </p:txBody>
      </p:sp>
      <p:pic>
        <p:nvPicPr>
          <p:cNvPr id="7" name="image15.png">
            <a:extLst>
              <a:ext uri="{FF2B5EF4-FFF2-40B4-BE49-F238E27FC236}">
                <a16:creationId xmlns:a16="http://schemas.microsoft.com/office/drawing/2014/main" id="{E5F2577C-6871-4A82-AB3A-529523CBFE34}"/>
              </a:ext>
            </a:extLst>
          </p:cNvPr>
          <p:cNvPicPr/>
          <p:nvPr/>
        </p:nvPicPr>
        <p:blipFill>
          <a:blip r:embed="rId2"/>
          <a:srcRect/>
          <a:stretch>
            <a:fillRect/>
          </a:stretch>
        </p:blipFill>
        <p:spPr>
          <a:xfrm>
            <a:off x="1367425" y="1999179"/>
            <a:ext cx="5138150" cy="3702841"/>
          </a:xfrm>
          <a:prstGeom prst="rect">
            <a:avLst/>
          </a:prstGeom>
          <a:ln/>
        </p:spPr>
      </p:pic>
    </p:spTree>
    <p:extLst>
      <p:ext uri="{BB962C8B-B14F-4D97-AF65-F5344CB8AC3E}">
        <p14:creationId xmlns:p14="http://schemas.microsoft.com/office/powerpoint/2010/main" val="324957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4356" y="347663"/>
            <a:ext cx="10353762" cy="1257300"/>
          </a:xfrm>
        </p:spPr>
        <p:txBody>
          <a:bodyPr/>
          <a:lstStyle/>
          <a:p>
            <a:r>
              <a:rPr lang="en-CA" dirty="0"/>
              <a:t>Exploratory Data Analysis (EDA)</a:t>
            </a:r>
          </a:p>
        </p:txBody>
      </p:sp>
      <p:sp>
        <p:nvSpPr>
          <p:cNvPr id="5" name="TextBox 4">
            <a:extLst>
              <a:ext uri="{FF2B5EF4-FFF2-40B4-BE49-F238E27FC236}">
                <a16:creationId xmlns:a16="http://schemas.microsoft.com/office/drawing/2014/main" id="{23875C20-400B-4B8B-9832-AF5EF887010D}"/>
              </a:ext>
            </a:extLst>
          </p:cNvPr>
          <p:cNvSpPr txBox="1"/>
          <p:nvPr/>
        </p:nvSpPr>
        <p:spPr>
          <a:xfrm>
            <a:off x="7272337" y="2563696"/>
            <a:ext cx="4519612" cy="2354491"/>
          </a:xfrm>
          <a:prstGeom prst="rect">
            <a:avLst/>
          </a:prstGeom>
          <a:noFill/>
        </p:spPr>
        <p:txBody>
          <a:bodyPr wrap="square" rtlCol="0">
            <a:spAutoFit/>
          </a:bodyPr>
          <a:lstStyle/>
          <a:p>
            <a:pPr marL="285750" indent="-285750" algn="just">
              <a:buFont typeface="Arial" panose="020B0604020202020204" pitchFamily="34" charset="0"/>
              <a:buChar char="•"/>
            </a:pPr>
            <a:r>
              <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most popular products by department are shown above and we can see that FMCG items dominate the chart with more than two thirds of the ordered quantity.</a:t>
            </a:r>
          </a:p>
          <a:p>
            <a:pPr marL="285750" indent="-285750" algn="just">
              <a:buFont typeface="Arial" panose="020B0604020202020204" pitchFamily="34" charset="0"/>
              <a:buChar char="•"/>
            </a:pPr>
            <a:endPar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gn="just">
              <a:buFont typeface="Arial" panose="020B0604020202020204" pitchFamily="34" charset="0"/>
              <a:buChar char="•"/>
            </a:pPr>
            <a:endPar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6" name="TextBox 5">
            <a:extLst>
              <a:ext uri="{FF2B5EF4-FFF2-40B4-BE49-F238E27FC236}">
                <a16:creationId xmlns:a16="http://schemas.microsoft.com/office/drawing/2014/main" id="{7AE117C5-A483-45C7-A8EB-8DC1F02A271C}"/>
              </a:ext>
            </a:extLst>
          </p:cNvPr>
          <p:cNvSpPr txBox="1"/>
          <p:nvPr/>
        </p:nvSpPr>
        <p:spPr>
          <a:xfrm>
            <a:off x="1781060" y="5967407"/>
            <a:ext cx="4210192" cy="369332"/>
          </a:xfrm>
          <a:prstGeom prst="rect">
            <a:avLst/>
          </a:prstGeom>
          <a:noFill/>
        </p:spPr>
        <p:txBody>
          <a:bodyPr wrap="none" rtlCol="0">
            <a:spAutoFit/>
          </a:bodyPr>
          <a:lstStyle/>
          <a:p>
            <a:r>
              <a:rPr lang="en-CA" dirty="0"/>
              <a:t>Department wise popularity of products</a:t>
            </a:r>
          </a:p>
        </p:txBody>
      </p:sp>
      <p:pic>
        <p:nvPicPr>
          <p:cNvPr id="8" name="image8.png">
            <a:extLst>
              <a:ext uri="{FF2B5EF4-FFF2-40B4-BE49-F238E27FC236}">
                <a16:creationId xmlns:a16="http://schemas.microsoft.com/office/drawing/2014/main" id="{21E349C2-7070-47BF-8755-F44247074110}"/>
              </a:ext>
            </a:extLst>
          </p:cNvPr>
          <p:cNvPicPr/>
          <p:nvPr/>
        </p:nvPicPr>
        <p:blipFill>
          <a:blip r:embed="rId2"/>
          <a:srcRect/>
          <a:stretch>
            <a:fillRect/>
          </a:stretch>
        </p:blipFill>
        <p:spPr>
          <a:xfrm>
            <a:off x="914356" y="1524000"/>
            <a:ext cx="5943600" cy="4191000"/>
          </a:xfrm>
          <a:prstGeom prst="rect">
            <a:avLst/>
          </a:prstGeom>
          <a:ln/>
        </p:spPr>
      </p:pic>
    </p:spTree>
    <p:extLst>
      <p:ext uri="{BB962C8B-B14F-4D97-AF65-F5344CB8AC3E}">
        <p14:creationId xmlns:p14="http://schemas.microsoft.com/office/powerpoint/2010/main" val="209936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4356" y="347663"/>
            <a:ext cx="10353762" cy="1257300"/>
          </a:xfrm>
        </p:spPr>
        <p:txBody>
          <a:bodyPr/>
          <a:lstStyle/>
          <a:p>
            <a:r>
              <a:rPr lang="en-CA" dirty="0"/>
              <a:t>Exploratory Data Analysis (EDA)</a:t>
            </a:r>
          </a:p>
        </p:txBody>
      </p:sp>
      <p:sp>
        <p:nvSpPr>
          <p:cNvPr id="5" name="TextBox 4">
            <a:extLst>
              <a:ext uri="{FF2B5EF4-FFF2-40B4-BE49-F238E27FC236}">
                <a16:creationId xmlns:a16="http://schemas.microsoft.com/office/drawing/2014/main" id="{23875C20-400B-4B8B-9832-AF5EF887010D}"/>
              </a:ext>
            </a:extLst>
          </p:cNvPr>
          <p:cNvSpPr txBox="1"/>
          <p:nvPr/>
        </p:nvSpPr>
        <p:spPr>
          <a:xfrm>
            <a:off x="7467599" y="1917364"/>
            <a:ext cx="4519612" cy="3647152"/>
          </a:xfrm>
          <a:prstGeom prst="rect">
            <a:avLst/>
          </a:prstGeom>
          <a:noFill/>
        </p:spPr>
        <p:txBody>
          <a:bodyPr wrap="square" rtlCol="0">
            <a:spAutoFit/>
          </a:bodyPr>
          <a:lstStyle/>
          <a:p>
            <a:pPr marL="285750" indent="-285750" algn="just">
              <a:buFont typeface="Arial" panose="020B0604020202020204" pitchFamily="34" charset="0"/>
              <a:buChar char="•"/>
            </a:pPr>
            <a:r>
              <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can figure out the frequency of orders by customers. But caution has to be advised as this column has missing values, also all the orders made past the 30 day mark are being shown along with the orders made on the 30 day mark. </a:t>
            </a:r>
          </a:p>
          <a:p>
            <a:pPr marL="285750" indent="-285750" algn="just">
              <a:buFont typeface="Arial" panose="020B0604020202020204" pitchFamily="34" charset="0"/>
              <a:buChar char="•"/>
            </a:pPr>
            <a:endPar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gn="just">
              <a:buFont typeface="Arial" panose="020B0604020202020204" pitchFamily="34" charset="0"/>
              <a:buChar char="•"/>
            </a:pPr>
            <a:endPar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gn="just">
              <a:buFont typeface="Arial" panose="020B0604020202020204" pitchFamily="34" charset="0"/>
              <a:buChar char="•"/>
            </a:pPr>
            <a:endParaRPr lang="en-CA"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6" name="TextBox 5">
            <a:extLst>
              <a:ext uri="{FF2B5EF4-FFF2-40B4-BE49-F238E27FC236}">
                <a16:creationId xmlns:a16="http://schemas.microsoft.com/office/drawing/2014/main" id="{7AE117C5-A483-45C7-A8EB-8DC1F02A271C}"/>
              </a:ext>
            </a:extLst>
          </p:cNvPr>
          <p:cNvSpPr txBox="1"/>
          <p:nvPr/>
        </p:nvSpPr>
        <p:spPr>
          <a:xfrm>
            <a:off x="2637146" y="5962644"/>
            <a:ext cx="2831481" cy="369332"/>
          </a:xfrm>
          <a:prstGeom prst="rect">
            <a:avLst/>
          </a:prstGeom>
          <a:noFill/>
        </p:spPr>
        <p:txBody>
          <a:bodyPr wrap="none" rtlCol="0">
            <a:spAutoFit/>
          </a:bodyPr>
          <a:lstStyle/>
          <a:p>
            <a:r>
              <a:rPr lang="en-CA" dirty="0"/>
              <a:t>Days since previous order</a:t>
            </a:r>
          </a:p>
        </p:txBody>
      </p:sp>
      <p:pic>
        <p:nvPicPr>
          <p:cNvPr id="7" name="image17.png">
            <a:extLst>
              <a:ext uri="{FF2B5EF4-FFF2-40B4-BE49-F238E27FC236}">
                <a16:creationId xmlns:a16="http://schemas.microsoft.com/office/drawing/2014/main" id="{B03A5953-9C48-4DCF-8DE2-F73B41C95565}"/>
              </a:ext>
            </a:extLst>
          </p:cNvPr>
          <p:cNvPicPr/>
          <p:nvPr/>
        </p:nvPicPr>
        <p:blipFill>
          <a:blip r:embed="rId2"/>
          <a:srcRect/>
          <a:stretch>
            <a:fillRect/>
          </a:stretch>
        </p:blipFill>
        <p:spPr>
          <a:xfrm>
            <a:off x="1081087" y="1745453"/>
            <a:ext cx="5943600" cy="3990975"/>
          </a:xfrm>
          <a:prstGeom prst="rect">
            <a:avLst/>
          </a:prstGeom>
          <a:ln/>
        </p:spPr>
      </p:pic>
    </p:spTree>
    <p:extLst>
      <p:ext uri="{BB962C8B-B14F-4D97-AF65-F5344CB8AC3E}">
        <p14:creationId xmlns:p14="http://schemas.microsoft.com/office/powerpoint/2010/main" val="155253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4356" y="347663"/>
            <a:ext cx="10353762" cy="1257300"/>
          </a:xfrm>
        </p:spPr>
        <p:txBody>
          <a:bodyPr/>
          <a:lstStyle/>
          <a:p>
            <a:r>
              <a:rPr lang="en-CA" dirty="0"/>
              <a:t>Methodology</a:t>
            </a:r>
          </a:p>
        </p:txBody>
      </p:sp>
      <p:sp>
        <p:nvSpPr>
          <p:cNvPr id="5" name="TextBox 4">
            <a:extLst>
              <a:ext uri="{FF2B5EF4-FFF2-40B4-BE49-F238E27FC236}">
                <a16:creationId xmlns:a16="http://schemas.microsoft.com/office/drawing/2014/main" id="{23875C20-400B-4B8B-9832-AF5EF887010D}"/>
              </a:ext>
            </a:extLst>
          </p:cNvPr>
          <p:cNvSpPr txBox="1"/>
          <p:nvPr/>
        </p:nvSpPr>
        <p:spPr>
          <a:xfrm>
            <a:off x="1363422" y="1726863"/>
            <a:ext cx="4519612" cy="461665"/>
          </a:xfrm>
          <a:prstGeom prst="rect">
            <a:avLst/>
          </a:prstGeom>
          <a:noFill/>
        </p:spPr>
        <p:txBody>
          <a:bodyPr wrap="square" rtlCol="0">
            <a:spAutoFit/>
          </a:bodyPr>
          <a:lstStyle/>
          <a:p>
            <a:pPr marL="285750" indent="-285750" algn="just">
              <a:buFont typeface="Arial" panose="020B0604020202020204" pitchFamily="34" charset="0"/>
              <a:buChar char="•"/>
            </a:pPr>
            <a:r>
              <a:rPr lang="en-CA"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Architecture</a:t>
            </a:r>
          </a:p>
        </p:txBody>
      </p:sp>
      <p:pic>
        <p:nvPicPr>
          <p:cNvPr id="8" name="image19.png">
            <a:extLst>
              <a:ext uri="{FF2B5EF4-FFF2-40B4-BE49-F238E27FC236}">
                <a16:creationId xmlns:a16="http://schemas.microsoft.com/office/drawing/2014/main" id="{B043E3F4-C548-40C9-9492-50A1FF5F8948}"/>
              </a:ext>
            </a:extLst>
          </p:cNvPr>
          <p:cNvPicPr/>
          <p:nvPr/>
        </p:nvPicPr>
        <p:blipFill>
          <a:blip r:embed="rId2"/>
          <a:srcRect/>
          <a:stretch>
            <a:fillRect/>
          </a:stretch>
        </p:blipFill>
        <p:spPr>
          <a:xfrm>
            <a:off x="2273058" y="2495551"/>
            <a:ext cx="7645883" cy="3731417"/>
          </a:xfrm>
          <a:prstGeom prst="rect">
            <a:avLst/>
          </a:prstGeom>
          <a:ln/>
        </p:spPr>
      </p:pic>
    </p:spTree>
    <p:extLst>
      <p:ext uri="{BB962C8B-B14F-4D97-AF65-F5344CB8AC3E}">
        <p14:creationId xmlns:p14="http://schemas.microsoft.com/office/powerpoint/2010/main" val="218480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9119" y="215246"/>
            <a:ext cx="10353762" cy="1257300"/>
          </a:xfrm>
        </p:spPr>
        <p:txBody>
          <a:bodyPr>
            <a:normAutofit fontScale="90000"/>
          </a:bodyPr>
          <a:lstStyle/>
          <a:p>
            <a:r>
              <a:rPr lang="en-CA" dirty="0"/>
              <a:t>Modeling Results (Association Rules Mining)</a:t>
            </a:r>
          </a:p>
        </p:txBody>
      </p:sp>
      <p:sp>
        <p:nvSpPr>
          <p:cNvPr id="5" name="TextBox 4">
            <a:extLst>
              <a:ext uri="{FF2B5EF4-FFF2-40B4-BE49-F238E27FC236}">
                <a16:creationId xmlns:a16="http://schemas.microsoft.com/office/drawing/2014/main" id="{23875C20-400B-4B8B-9832-AF5EF887010D}"/>
              </a:ext>
            </a:extLst>
          </p:cNvPr>
          <p:cNvSpPr txBox="1"/>
          <p:nvPr/>
        </p:nvSpPr>
        <p:spPr>
          <a:xfrm>
            <a:off x="1363421" y="1726863"/>
            <a:ext cx="6870941" cy="461665"/>
          </a:xfrm>
          <a:prstGeom prst="rect">
            <a:avLst/>
          </a:prstGeom>
          <a:noFill/>
        </p:spPr>
        <p:txBody>
          <a:bodyPr wrap="square" rtlCol="0">
            <a:spAutoFit/>
          </a:bodyPr>
          <a:lstStyle/>
          <a:p>
            <a:pPr marL="285750" indent="-285750" algn="just">
              <a:buFont typeface="Arial" panose="020B0604020202020204" pitchFamily="34" charset="0"/>
              <a:buChar char="•"/>
            </a:pPr>
            <a:r>
              <a:rPr lang="en-CA"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Final snapshot of Association Rules</a:t>
            </a:r>
          </a:p>
        </p:txBody>
      </p:sp>
      <p:pic>
        <p:nvPicPr>
          <p:cNvPr id="6" name="image5.png">
            <a:extLst>
              <a:ext uri="{FF2B5EF4-FFF2-40B4-BE49-F238E27FC236}">
                <a16:creationId xmlns:a16="http://schemas.microsoft.com/office/drawing/2014/main" id="{918B6DDA-D552-4DEC-A291-8A34C1321005}"/>
              </a:ext>
            </a:extLst>
          </p:cNvPr>
          <p:cNvPicPr/>
          <p:nvPr/>
        </p:nvPicPr>
        <p:blipFill>
          <a:blip r:embed="rId2"/>
          <a:srcRect/>
          <a:stretch>
            <a:fillRect/>
          </a:stretch>
        </p:blipFill>
        <p:spPr>
          <a:xfrm>
            <a:off x="2176463" y="2442845"/>
            <a:ext cx="8186738" cy="4113866"/>
          </a:xfrm>
          <a:prstGeom prst="rect">
            <a:avLst/>
          </a:prstGeom>
          <a:ln/>
        </p:spPr>
      </p:pic>
    </p:spTree>
    <p:extLst>
      <p:ext uri="{BB962C8B-B14F-4D97-AF65-F5344CB8AC3E}">
        <p14:creationId xmlns:p14="http://schemas.microsoft.com/office/powerpoint/2010/main" val="84459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F97-AE08-483E-BC75-140696B6BE7E}"/>
              </a:ext>
            </a:extLst>
          </p:cNvPr>
          <p:cNvSpPr>
            <a:spLocks noGrp="1"/>
          </p:cNvSpPr>
          <p:nvPr>
            <p:ph type="title"/>
          </p:nvPr>
        </p:nvSpPr>
        <p:spPr>
          <a:xfrm>
            <a:off x="919119" y="215246"/>
            <a:ext cx="10353762" cy="1257300"/>
          </a:xfrm>
        </p:spPr>
        <p:txBody>
          <a:bodyPr/>
          <a:lstStyle/>
          <a:p>
            <a:r>
              <a:rPr lang="en-CA" dirty="0"/>
              <a:t>Modeling Results (</a:t>
            </a:r>
            <a:r>
              <a:rPr lang="en-CA" dirty="0" err="1"/>
              <a:t>XGBoost</a:t>
            </a:r>
            <a:r>
              <a:rPr lang="en-CA" dirty="0"/>
              <a:t>)</a:t>
            </a:r>
          </a:p>
        </p:txBody>
      </p:sp>
      <p:sp>
        <p:nvSpPr>
          <p:cNvPr id="5" name="TextBox 4">
            <a:extLst>
              <a:ext uri="{FF2B5EF4-FFF2-40B4-BE49-F238E27FC236}">
                <a16:creationId xmlns:a16="http://schemas.microsoft.com/office/drawing/2014/main" id="{23875C20-400B-4B8B-9832-AF5EF887010D}"/>
              </a:ext>
            </a:extLst>
          </p:cNvPr>
          <p:cNvSpPr txBox="1"/>
          <p:nvPr/>
        </p:nvSpPr>
        <p:spPr>
          <a:xfrm>
            <a:off x="1363422" y="1726863"/>
            <a:ext cx="4519612" cy="461665"/>
          </a:xfrm>
          <a:prstGeom prst="rect">
            <a:avLst/>
          </a:prstGeom>
          <a:noFill/>
        </p:spPr>
        <p:txBody>
          <a:bodyPr wrap="square" rtlCol="0">
            <a:spAutoFit/>
          </a:bodyPr>
          <a:lstStyle/>
          <a:p>
            <a:pPr marL="285750" indent="-285750" algn="just">
              <a:buFont typeface="Arial" panose="020B0604020202020204" pitchFamily="34" charset="0"/>
              <a:buChar char="•"/>
            </a:pPr>
            <a:r>
              <a:rPr lang="en-CA"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Features</a:t>
            </a:r>
          </a:p>
        </p:txBody>
      </p:sp>
      <p:pic>
        <p:nvPicPr>
          <p:cNvPr id="6" name="image18.png">
            <a:extLst>
              <a:ext uri="{FF2B5EF4-FFF2-40B4-BE49-F238E27FC236}">
                <a16:creationId xmlns:a16="http://schemas.microsoft.com/office/drawing/2014/main" id="{CCF825B5-AE13-4082-8ABE-82C756FFD1CC}"/>
              </a:ext>
            </a:extLst>
          </p:cNvPr>
          <p:cNvPicPr/>
          <p:nvPr/>
        </p:nvPicPr>
        <p:blipFill>
          <a:blip r:embed="rId2"/>
          <a:srcRect/>
          <a:stretch>
            <a:fillRect/>
          </a:stretch>
        </p:blipFill>
        <p:spPr>
          <a:xfrm>
            <a:off x="1864753" y="2442845"/>
            <a:ext cx="8036561" cy="4067492"/>
          </a:xfrm>
          <a:prstGeom prst="rect">
            <a:avLst/>
          </a:prstGeom>
          <a:ln/>
        </p:spPr>
      </p:pic>
    </p:spTree>
    <p:extLst>
      <p:ext uri="{BB962C8B-B14F-4D97-AF65-F5344CB8AC3E}">
        <p14:creationId xmlns:p14="http://schemas.microsoft.com/office/powerpoint/2010/main" val="175929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vt:lpstr>
      <vt:lpstr>Arial Nova Light</vt:lpstr>
      <vt:lpstr>Calibri</vt:lpstr>
      <vt:lpstr>Wingdings 2</vt:lpstr>
      <vt:lpstr>SlateVTI</vt:lpstr>
      <vt:lpstr>Introduction</vt:lpstr>
      <vt:lpstr>Exploratory Data Analysis (EDA)</vt:lpstr>
      <vt:lpstr>Exploratory Data Analysis (EDA)</vt:lpstr>
      <vt:lpstr>Exploratory Data Analysis (EDA)</vt:lpstr>
      <vt:lpstr>Exploratory Data Analysis (EDA)</vt:lpstr>
      <vt:lpstr>Exploratory Data Analysis (EDA)</vt:lpstr>
      <vt:lpstr>Methodology</vt:lpstr>
      <vt:lpstr>Modeling Results (Association Rules Mining)</vt:lpstr>
      <vt:lpstr>Modeling Results (XGBoost)</vt:lpstr>
      <vt:lpstr>Modeling Results (XGBoost)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Term I (AIDI 1003-01)   Instacart Market Basket Analysis </dc:title>
  <dc:creator>Sharvil Solanki</dc:creator>
  <cp:lastModifiedBy>Elton L</cp:lastModifiedBy>
  <cp:revision>2</cp:revision>
  <dcterms:created xsi:type="dcterms:W3CDTF">2020-12-10T21:06:10Z</dcterms:created>
  <dcterms:modified xsi:type="dcterms:W3CDTF">2021-03-01T22:36:35Z</dcterms:modified>
</cp:coreProperties>
</file>