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09" r:id="rId2"/>
    <p:sldId id="521" r:id="rId3"/>
    <p:sldId id="522" r:id="rId4"/>
    <p:sldId id="523" r:id="rId5"/>
    <p:sldId id="524" r:id="rId6"/>
    <p:sldId id="525" r:id="rId7"/>
    <p:sldId id="526" r:id="rId8"/>
    <p:sldId id="527" r:id="rId9"/>
    <p:sldId id="532" r:id="rId10"/>
    <p:sldId id="533" r:id="rId11"/>
    <p:sldId id="534" r:id="rId12"/>
    <p:sldId id="535" r:id="rId13"/>
    <p:sldId id="556" r:id="rId14"/>
    <p:sldId id="557" r:id="rId15"/>
    <p:sldId id="558" r:id="rId16"/>
    <p:sldId id="559" r:id="rId17"/>
    <p:sldId id="529" r:id="rId18"/>
    <p:sldId id="530" r:id="rId19"/>
    <p:sldId id="560" r:id="rId20"/>
    <p:sldId id="564" r:id="rId21"/>
    <p:sldId id="565" r:id="rId22"/>
    <p:sldId id="566" r:id="rId23"/>
    <p:sldId id="567" r:id="rId24"/>
    <p:sldId id="568" r:id="rId25"/>
    <p:sldId id="571" r:id="rId26"/>
    <p:sldId id="572" r:id="rId27"/>
    <p:sldId id="561" r:id="rId28"/>
    <p:sldId id="51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919" autoAdjust="0"/>
    <p:restoredTop sz="94660"/>
  </p:normalViewPr>
  <p:slideViewPr>
    <p:cSldViewPr snapToGrid="0">
      <p:cViewPr varScale="1">
        <p:scale>
          <a:sx n="84" d="100"/>
          <a:sy n="84" d="100"/>
        </p:scale>
        <p:origin x="57" y="5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file://localhost/Volumes/Archivio/Archivio_Graphicamente/BOCCONI/REBRANDING%202017/LOGHI%202017/BRAND%20NAME/PNG/BRAND%20NAME_White.png"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file://localhost/Users/NewZealand/Desktop/Loghi%20Bocconi-Rebranding%202017_completi/SUB-BRAND/SCUOLE/GRADUATE/ENG/PNG/GraduateSchool_logo_ENG_White.png" TargetMode="Externa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file://localhost/Users/NewZealand/Desktop/Loghi%20Bocconi-Rebranding%202017_completi/SUB-BRAND/SCUOLE/GRADUATE/ENG/PNG/GraduateSchool_logo_ENG_RGB_pos.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5F7D1-7023-46A6-B900-520DFFE84F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76C9BC-9040-4B3F-9B8E-C384630C8F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FF1F63-9926-4602-9D34-89E1C5CDE9A4}"/>
              </a:ext>
            </a:extLst>
          </p:cNvPr>
          <p:cNvSpPr>
            <a:spLocks noGrp="1"/>
          </p:cNvSpPr>
          <p:nvPr>
            <p:ph type="dt" sz="half" idx="10"/>
          </p:nvPr>
        </p:nvSpPr>
        <p:spPr/>
        <p:txBody>
          <a:bodyPr/>
          <a:lstStyle/>
          <a:p>
            <a:fld id="{E39B0557-DE60-4298-AFB2-1646CF519E77}" type="datetimeFigureOut">
              <a:rPr lang="en-US" smtClean="0"/>
              <a:t>24-Dec-18</a:t>
            </a:fld>
            <a:endParaRPr lang="en-US"/>
          </a:p>
        </p:txBody>
      </p:sp>
      <p:sp>
        <p:nvSpPr>
          <p:cNvPr id="5" name="Footer Placeholder 4">
            <a:extLst>
              <a:ext uri="{FF2B5EF4-FFF2-40B4-BE49-F238E27FC236}">
                <a16:creationId xmlns:a16="http://schemas.microsoft.com/office/drawing/2014/main" id="{48672761-A01B-45EF-8072-5541DC4B5B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12605E-29F4-49B7-A6AD-55611A859212}"/>
              </a:ext>
            </a:extLst>
          </p:cNvPr>
          <p:cNvSpPr>
            <a:spLocks noGrp="1"/>
          </p:cNvSpPr>
          <p:nvPr>
            <p:ph type="sldNum" sz="quarter" idx="12"/>
          </p:nvPr>
        </p:nvSpPr>
        <p:spPr/>
        <p:txBody>
          <a:bodyPr/>
          <a:lstStyle/>
          <a:p>
            <a:fld id="{454D9EFB-9341-4BC0-8F17-819218C436AC}" type="slidenum">
              <a:rPr lang="en-US" smtClean="0"/>
              <a:t>‹#›</a:t>
            </a:fld>
            <a:endParaRPr lang="en-US"/>
          </a:p>
        </p:txBody>
      </p:sp>
    </p:spTree>
    <p:extLst>
      <p:ext uri="{BB962C8B-B14F-4D97-AF65-F5344CB8AC3E}">
        <p14:creationId xmlns:p14="http://schemas.microsoft.com/office/powerpoint/2010/main" val="2693245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08C7-973F-437A-AF8E-84AE90AE1F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14720C-E318-4361-B2C1-AF8BC2B93BE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4A8070-7124-40D2-B3AE-FDA10EBB585E}"/>
              </a:ext>
            </a:extLst>
          </p:cNvPr>
          <p:cNvSpPr>
            <a:spLocks noGrp="1"/>
          </p:cNvSpPr>
          <p:nvPr>
            <p:ph type="dt" sz="half" idx="10"/>
          </p:nvPr>
        </p:nvSpPr>
        <p:spPr/>
        <p:txBody>
          <a:bodyPr/>
          <a:lstStyle/>
          <a:p>
            <a:fld id="{E39B0557-DE60-4298-AFB2-1646CF519E77}" type="datetimeFigureOut">
              <a:rPr lang="en-US" smtClean="0"/>
              <a:t>24-Dec-18</a:t>
            </a:fld>
            <a:endParaRPr lang="en-US"/>
          </a:p>
        </p:txBody>
      </p:sp>
      <p:sp>
        <p:nvSpPr>
          <p:cNvPr id="5" name="Footer Placeholder 4">
            <a:extLst>
              <a:ext uri="{FF2B5EF4-FFF2-40B4-BE49-F238E27FC236}">
                <a16:creationId xmlns:a16="http://schemas.microsoft.com/office/drawing/2014/main" id="{673F6D33-6C5C-4A25-BE65-DBB362D2F9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D76AC-8E48-4E05-9BD6-0E697EBB655C}"/>
              </a:ext>
            </a:extLst>
          </p:cNvPr>
          <p:cNvSpPr>
            <a:spLocks noGrp="1"/>
          </p:cNvSpPr>
          <p:nvPr>
            <p:ph type="sldNum" sz="quarter" idx="12"/>
          </p:nvPr>
        </p:nvSpPr>
        <p:spPr/>
        <p:txBody>
          <a:bodyPr/>
          <a:lstStyle/>
          <a:p>
            <a:fld id="{454D9EFB-9341-4BC0-8F17-819218C436AC}" type="slidenum">
              <a:rPr lang="en-US" smtClean="0"/>
              <a:t>‹#›</a:t>
            </a:fld>
            <a:endParaRPr lang="en-US"/>
          </a:p>
        </p:txBody>
      </p:sp>
    </p:spTree>
    <p:extLst>
      <p:ext uri="{BB962C8B-B14F-4D97-AF65-F5344CB8AC3E}">
        <p14:creationId xmlns:p14="http://schemas.microsoft.com/office/powerpoint/2010/main" val="2005101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00BEF0-9E60-4CDA-A6B2-2112910EAC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CAD455-80ED-4105-8C48-F6C78413E9D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FF6BF1-E406-42E1-80C3-01054400C17A}"/>
              </a:ext>
            </a:extLst>
          </p:cNvPr>
          <p:cNvSpPr>
            <a:spLocks noGrp="1"/>
          </p:cNvSpPr>
          <p:nvPr>
            <p:ph type="dt" sz="half" idx="10"/>
          </p:nvPr>
        </p:nvSpPr>
        <p:spPr/>
        <p:txBody>
          <a:bodyPr/>
          <a:lstStyle/>
          <a:p>
            <a:fld id="{E39B0557-DE60-4298-AFB2-1646CF519E77}" type="datetimeFigureOut">
              <a:rPr lang="en-US" smtClean="0"/>
              <a:t>24-Dec-18</a:t>
            </a:fld>
            <a:endParaRPr lang="en-US"/>
          </a:p>
        </p:txBody>
      </p:sp>
      <p:sp>
        <p:nvSpPr>
          <p:cNvPr id="5" name="Footer Placeholder 4">
            <a:extLst>
              <a:ext uri="{FF2B5EF4-FFF2-40B4-BE49-F238E27FC236}">
                <a16:creationId xmlns:a16="http://schemas.microsoft.com/office/drawing/2014/main" id="{B4D222D4-B006-4C28-95DF-87416FBFF6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74C82D-4AA8-4B5B-B3DD-5A68F422E3BA}"/>
              </a:ext>
            </a:extLst>
          </p:cNvPr>
          <p:cNvSpPr>
            <a:spLocks noGrp="1"/>
          </p:cNvSpPr>
          <p:nvPr>
            <p:ph type="sldNum" sz="quarter" idx="12"/>
          </p:nvPr>
        </p:nvSpPr>
        <p:spPr/>
        <p:txBody>
          <a:bodyPr/>
          <a:lstStyle/>
          <a:p>
            <a:fld id="{454D9EFB-9341-4BC0-8F17-819218C436AC}" type="slidenum">
              <a:rPr lang="en-US" smtClean="0"/>
              <a:t>‹#›</a:t>
            </a:fld>
            <a:endParaRPr lang="en-US"/>
          </a:p>
        </p:txBody>
      </p:sp>
    </p:spTree>
    <p:extLst>
      <p:ext uri="{BB962C8B-B14F-4D97-AF65-F5344CB8AC3E}">
        <p14:creationId xmlns:p14="http://schemas.microsoft.com/office/powerpoint/2010/main" val="1657703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Blu">
    <p:bg>
      <p:bgPr>
        <a:gradFill flip="none" rotWithShape="1">
          <a:gsLst>
            <a:gs pos="28000">
              <a:schemeClr val="tx2"/>
            </a:gs>
            <a:gs pos="100000">
              <a:schemeClr val="tx2">
                <a:lumMod val="5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27151" y="3042941"/>
            <a:ext cx="10363200" cy="463375"/>
          </a:xfrm>
        </p:spPr>
        <p:txBody>
          <a:bodyPr lIns="0" tIns="0" rIns="0" bIns="0" anchor="b" anchorCtr="0">
            <a:spAutoFit/>
          </a:bodyPr>
          <a:lstStyle>
            <a:lvl1pPr algn="r">
              <a:lnSpc>
                <a:spcPts val="3600"/>
              </a:lnSpc>
              <a:defRPr sz="3067" b="1" i="0" cap="all" spc="133">
                <a:solidFill>
                  <a:schemeClr val="bg1"/>
                </a:solidFill>
                <a:latin typeface="Open Sans"/>
                <a:cs typeface="Open Sans"/>
              </a:defRPr>
            </a:lvl1pPr>
          </a:lstStyle>
          <a:p>
            <a:r>
              <a:rPr lang="en-US" dirty="0"/>
              <a:t>Click to edit Master title style</a:t>
            </a:r>
          </a:p>
        </p:txBody>
      </p:sp>
      <p:sp>
        <p:nvSpPr>
          <p:cNvPr id="3" name="Subtitle 2"/>
          <p:cNvSpPr>
            <a:spLocks noGrp="1"/>
          </p:cNvSpPr>
          <p:nvPr>
            <p:ph type="subTitle" idx="1"/>
          </p:nvPr>
        </p:nvSpPr>
        <p:spPr>
          <a:xfrm>
            <a:off x="3155951" y="3701537"/>
            <a:ext cx="8534400" cy="295402"/>
          </a:xfrm>
        </p:spPr>
        <p:txBody>
          <a:bodyPr lIns="0" tIns="0" rIns="0" bIns="0">
            <a:spAutoFit/>
          </a:bodyPr>
          <a:lstStyle>
            <a:lvl1pPr marL="0" indent="0" algn="r">
              <a:buNone/>
              <a:defRPr sz="2133" b="0" i="0">
                <a:solidFill>
                  <a:srgbClr val="FFFFFF"/>
                </a:solidFill>
                <a:latin typeface="Open Sans"/>
                <a:cs typeface="Open Sans"/>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pic>
        <p:nvPicPr>
          <p:cNvPr id="8" name="cover-brandname.pn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200387" y="-225109"/>
            <a:ext cx="4638617" cy="2107903"/>
          </a:xfrm>
          <a:prstGeom prst="rect">
            <a:avLst/>
          </a:prstGeom>
        </p:spPr>
      </p:pic>
      <p:pic>
        <p:nvPicPr>
          <p:cNvPr id="6" name="masterbrand.png"/>
          <p:cNvPicPr>
            <a:picLocks noChangeAspect="1"/>
          </p:cNvPicPr>
          <p:nvPr userDrawn="1"/>
        </p:nvPicPr>
        <p:blipFill>
          <a:blip r:embed="rId4" r:link="rId5">
            <a:extLst>
              <a:ext uri="{28A0092B-C50C-407E-A947-70E740481C1C}">
                <a14:useLocalDpi xmlns:a14="http://schemas.microsoft.com/office/drawing/2010/main" val="0"/>
              </a:ext>
            </a:extLst>
          </a:blip>
          <a:stretch>
            <a:fillRect/>
          </a:stretch>
        </p:blipFill>
        <p:spPr>
          <a:xfrm>
            <a:off x="183235" y="5568001"/>
            <a:ext cx="1988832" cy="907036"/>
          </a:xfrm>
          <a:prstGeom prst="rect">
            <a:avLst/>
          </a:prstGeom>
        </p:spPr>
      </p:pic>
    </p:spTree>
    <p:extLst>
      <p:ext uri="{BB962C8B-B14F-4D97-AF65-F5344CB8AC3E}">
        <p14:creationId xmlns:p14="http://schemas.microsoft.com/office/powerpoint/2010/main" val="361739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ullet Li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50384" y="761664"/>
            <a:ext cx="10112184" cy="618403"/>
          </a:xfrm>
        </p:spPr>
        <p:txBody>
          <a:bodyPr/>
          <a:lstStyle>
            <a:lvl1pPr>
              <a:lnSpc>
                <a:spcPts val="4667"/>
              </a:lnSpc>
              <a:defRPr sz="4000">
                <a:solidFill>
                  <a:schemeClr val="tx2"/>
                </a:solidFill>
              </a:defRPr>
            </a:lvl1pPr>
          </a:lstStyle>
          <a:p>
            <a:r>
              <a:rPr lang="en-US" dirty="0"/>
              <a:t>Bullet List</a:t>
            </a:r>
          </a:p>
        </p:txBody>
      </p:sp>
      <p:sp>
        <p:nvSpPr>
          <p:cNvPr id="3" name="Content Placeholder 2"/>
          <p:cNvSpPr>
            <a:spLocks noGrp="1"/>
          </p:cNvSpPr>
          <p:nvPr>
            <p:ph idx="1"/>
          </p:nvPr>
        </p:nvSpPr>
        <p:spPr>
          <a:xfrm>
            <a:off x="950384" y="2519363"/>
            <a:ext cx="10112184" cy="1604478"/>
          </a:xfrm>
        </p:spPr>
        <p:txBody>
          <a:bodyPr wrap="square" lIns="0" tIns="0" rIns="0" bIns="0">
            <a:spAutoFit/>
          </a:bodyPr>
          <a:lstStyle>
            <a:lvl1pPr>
              <a:buClr>
                <a:schemeClr val="tx2"/>
              </a:buClr>
              <a:defRPr sz="1733">
                <a:solidFill>
                  <a:schemeClr val="tx2"/>
                </a:solidFill>
                <a:latin typeface="Roboto Slab Regular"/>
                <a:cs typeface="Roboto Slab Regula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egnaposto testo 8"/>
          <p:cNvSpPr>
            <a:spLocks noGrp="1"/>
          </p:cNvSpPr>
          <p:nvPr userDrawn="1">
            <p:ph type="body" sz="quarter" idx="13" hasCustomPrompt="1"/>
          </p:nvPr>
        </p:nvSpPr>
        <p:spPr>
          <a:xfrm>
            <a:off x="956734" y="1743348"/>
            <a:ext cx="10354733" cy="287259"/>
          </a:xfrm>
        </p:spPr>
        <p:txBody>
          <a:bodyPr/>
          <a:lstStyle>
            <a:lvl1pPr marL="0" indent="0">
              <a:buNone/>
              <a:defRPr sz="1867">
                <a:latin typeface="Open Sans"/>
                <a:cs typeface="Open Sans"/>
              </a:defRPr>
            </a:lvl1pPr>
            <a:lvl2pPr marL="609585" indent="0">
              <a:buNone/>
              <a:defRPr sz="2000"/>
            </a:lvl2pPr>
            <a:lvl3pPr marL="1134505" indent="0">
              <a:buNone/>
              <a:defRPr sz="2000"/>
            </a:lvl3pPr>
            <a:lvl4pPr marL="1828754" indent="0">
              <a:buNone/>
              <a:defRPr sz="2000"/>
            </a:lvl4pPr>
            <a:lvl5pPr marL="2438339" indent="0">
              <a:buNone/>
              <a:defRPr sz="2000"/>
            </a:lvl5pPr>
          </a:lstStyle>
          <a:p>
            <a:pPr lvl="0"/>
            <a:r>
              <a:rPr lang="it-IT" dirty="0" err="1"/>
              <a:t>Edit</a:t>
            </a:r>
            <a:r>
              <a:rPr lang="it-IT" dirty="0"/>
              <a:t> </a:t>
            </a:r>
            <a:r>
              <a:rPr lang="it-IT" dirty="0" err="1"/>
              <a:t>Standfirst</a:t>
            </a:r>
            <a:r>
              <a:rPr lang="it-IT" dirty="0"/>
              <a:t> text</a:t>
            </a:r>
          </a:p>
        </p:txBody>
      </p:sp>
      <p:sp>
        <p:nvSpPr>
          <p:cNvPr id="11" name="Rettangolo 10"/>
          <p:cNvSpPr/>
          <p:nvPr userDrawn="1"/>
        </p:nvSpPr>
        <p:spPr>
          <a:xfrm>
            <a:off x="0" y="0"/>
            <a:ext cx="11218333" cy="384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840296" indent="0" algn="l"/>
            <a:endParaRPr lang="it-IT" sz="1600" dirty="0">
              <a:latin typeface="Open Sans"/>
              <a:cs typeface="Open Sans"/>
            </a:endParaRPr>
          </a:p>
        </p:txBody>
      </p:sp>
      <p:sp>
        <p:nvSpPr>
          <p:cNvPr id="17" name="Rettangolo 16"/>
          <p:cNvSpPr/>
          <p:nvPr userDrawn="1"/>
        </p:nvSpPr>
        <p:spPr>
          <a:xfrm>
            <a:off x="11218333" y="0"/>
            <a:ext cx="973667" cy="38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2400"/>
          </a:p>
        </p:txBody>
      </p:sp>
      <p:sp>
        <p:nvSpPr>
          <p:cNvPr id="18" name="CasellaDiTesto 17"/>
          <p:cNvSpPr txBox="1"/>
          <p:nvPr userDrawn="1"/>
        </p:nvSpPr>
        <p:spPr>
          <a:xfrm>
            <a:off x="11218333" y="-1"/>
            <a:ext cx="973667" cy="297454"/>
          </a:xfrm>
          <a:prstGeom prst="rect">
            <a:avLst/>
          </a:prstGeom>
          <a:noFill/>
        </p:spPr>
        <p:txBody>
          <a:bodyPr wrap="square" rtlCol="0">
            <a:spAutoFit/>
          </a:bodyPr>
          <a:lstStyle/>
          <a:p>
            <a:pPr algn="ctr"/>
            <a:fld id="{B5804A31-E9A4-D945-9412-D4C8ED72CA60}" type="slidenum">
              <a:rPr lang="it-IT" sz="1333" smtClean="0">
                <a:solidFill>
                  <a:schemeClr val="bg1"/>
                </a:solidFill>
                <a:latin typeface="Open Sans"/>
                <a:cs typeface="Open Sans"/>
              </a:rPr>
              <a:t>‹#›</a:t>
            </a:fld>
            <a:endParaRPr lang="it-IT" sz="1333" dirty="0">
              <a:solidFill>
                <a:schemeClr val="bg1"/>
              </a:solidFill>
              <a:latin typeface="Open Sans"/>
              <a:cs typeface="Open Sans"/>
            </a:endParaRPr>
          </a:p>
        </p:txBody>
      </p:sp>
      <p:sp>
        <p:nvSpPr>
          <p:cNvPr id="19" name="Segnaposto testo 21"/>
          <p:cNvSpPr>
            <a:spLocks noGrp="1"/>
          </p:cNvSpPr>
          <p:nvPr>
            <p:ph type="body" sz="quarter" idx="10" hasCustomPrompt="1"/>
          </p:nvPr>
        </p:nvSpPr>
        <p:spPr>
          <a:xfrm>
            <a:off x="956738" y="89407"/>
            <a:ext cx="3996263" cy="205184"/>
          </a:xfrm>
        </p:spPr>
        <p:txBody>
          <a:bodyPr anchor="ctr" anchorCtr="0"/>
          <a:lstStyle>
            <a:lvl1pPr marL="0" indent="0">
              <a:buNone/>
              <a:defRPr sz="1333">
                <a:solidFill>
                  <a:schemeClr val="bg1"/>
                </a:solidFill>
                <a:latin typeface="Open Sans"/>
                <a:cs typeface="Open Sans"/>
              </a:defRPr>
            </a:lvl1pPr>
            <a:lvl2pPr marL="609585" indent="0">
              <a:buNone/>
              <a:defRPr/>
            </a:lvl2pPr>
            <a:lvl3pPr marL="1134505" indent="0">
              <a:buNone/>
              <a:defRPr/>
            </a:lvl3pPr>
            <a:lvl4pPr marL="1828754" indent="0">
              <a:buNone/>
              <a:defRPr/>
            </a:lvl4pPr>
            <a:lvl5pPr marL="2438339" indent="0">
              <a:buNone/>
              <a:defRPr/>
            </a:lvl5pPr>
          </a:lstStyle>
          <a:p>
            <a:pPr lvl="0"/>
            <a:r>
              <a:rPr lang="it-IT" dirty="0"/>
              <a:t>CLICK TO EDIT CHAPTER TITLE</a:t>
            </a:r>
          </a:p>
        </p:txBody>
      </p:sp>
      <p:pic>
        <p:nvPicPr>
          <p:cNvPr id="14" name="masterbrand.pn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182400" y="5568001"/>
            <a:ext cx="1988837" cy="907039"/>
          </a:xfrm>
          <a:prstGeom prst="rect">
            <a:avLst/>
          </a:prstGeom>
        </p:spPr>
      </p:pic>
    </p:spTree>
    <p:extLst>
      <p:ext uri="{BB962C8B-B14F-4D97-AF65-F5344CB8AC3E}">
        <p14:creationId xmlns:p14="http://schemas.microsoft.com/office/powerpoint/2010/main" val="342619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FB61C-89B6-4AFD-879B-8EE40E8DB9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8409DC-A71A-4A77-9107-BDE5C903665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7A0407-92C1-4859-B14F-8A4739C8935B}"/>
              </a:ext>
            </a:extLst>
          </p:cNvPr>
          <p:cNvSpPr>
            <a:spLocks noGrp="1"/>
          </p:cNvSpPr>
          <p:nvPr>
            <p:ph type="dt" sz="half" idx="10"/>
          </p:nvPr>
        </p:nvSpPr>
        <p:spPr/>
        <p:txBody>
          <a:bodyPr/>
          <a:lstStyle/>
          <a:p>
            <a:fld id="{E39B0557-DE60-4298-AFB2-1646CF519E77}" type="datetimeFigureOut">
              <a:rPr lang="en-US" smtClean="0"/>
              <a:t>24-Dec-18</a:t>
            </a:fld>
            <a:endParaRPr lang="en-US"/>
          </a:p>
        </p:txBody>
      </p:sp>
      <p:sp>
        <p:nvSpPr>
          <p:cNvPr id="5" name="Footer Placeholder 4">
            <a:extLst>
              <a:ext uri="{FF2B5EF4-FFF2-40B4-BE49-F238E27FC236}">
                <a16:creationId xmlns:a16="http://schemas.microsoft.com/office/drawing/2014/main" id="{5E8A7B7B-140C-43F8-8C50-1DFAC28143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72DCC9-E341-4FF0-9414-A0072A556094}"/>
              </a:ext>
            </a:extLst>
          </p:cNvPr>
          <p:cNvSpPr>
            <a:spLocks noGrp="1"/>
          </p:cNvSpPr>
          <p:nvPr>
            <p:ph type="sldNum" sz="quarter" idx="12"/>
          </p:nvPr>
        </p:nvSpPr>
        <p:spPr/>
        <p:txBody>
          <a:bodyPr/>
          <a:lstStyle/>
          <a:p>
            <a:fld id="{454D9EFB-9341-4BC0-8F17-819218C436AC}" type="slidenum">
              <a:rPr lang="en-US" smtClean="0"/>
              <a:t>‹#›</a:t>
            </a:fld>
            <a:endParaRPr lang="en-US"/>
          </a:p>
        </p:txBody>
      </p:sp>
    </p:spTree>
    <p:extLst>
      <p:ext uri="{BB962C8B-B14F-4D97-AF65-F5344CB8AC3E}">
        <p14:creationId xmlns:p14="http://schemas.microsoft.com/office/powerpoint/2010/main" val="189639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13A28-6801-4D3A-BE74-2BDB374BDC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3A12AC-07BF-469C-8D21-CF07302DD6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1659BFE-F6C7-4B06-90DD-C5022AE05022}"/>
              </a:ext>
            </a:extLst>
          </p:cNvPr>
          <p:cNvSpPr>
            <a:spLocks noGrp="1"/>
          </p:cNvSpPr>
          <p:nvPr>
            <p:ph type="dt" sz="half" idx="10"/>
          </p:nvPr>
        </p:nvSpPr>
        <p:spPr/>
        <p:txBody>
          <a:bodyPr/>
          <a:lstStyle/>
          <a:p>
            <a:fld id="{E39B0557-DE60-4298-AFB2-1646CF519E77}" type="datetimeFigureOut">
              <a:rPr lang="en-US" smtClean="0"/>
              <a:t>24-Dec-18</a:t>
            </a:fld>
            <a:endParaRPr lang="en-US"/>
          </a:p>
        </p:txBody>
      </p:sp>
      <p:sp>
        <p:nvSpPr>
          <p:cNvPr id="5" name="Footer Placeholder 4">
            <a:extLst>
              <a:ext uri="{FF2B5EF4-FFF2-40B4-BE49-F238E27FC236}">
                <a16:creationId xmlns:a16="http://schemas.microsoft.com/office/drawing/2014/main" id="{829330D6-C5A3-4086-BEBA-C194644E1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141CFE-7095-463D-A262-FDFB0CB2CE68}"/>
              </a:ext>
            </a:extLst>
          </p:cNvPr>
          <p:cNvSpPr>
            <a:spLocks noGrp="1"/>
          </p:cNvSpPr>
          <p:nvPr>
            <p:ph type="sldNum" sz="quarter" idx="12"/>
          </p:nvPr>
        </p:nvSpPr>
        <p:spPr/>
        <p:txBody>
          <a:bodyPr/>
          <a:lstStyle/>
          <a:p>
            <a:fld id="{454D9EFB-9341-4BC0-8F17-819218C436AC}" type="slidenum">
              <a:rPr lang="en-US" smtClean="0"/>
              <a:t>‹#›</a:t>
            </a:fld>
            <a:endParaRPr lang="en-US"/>
          </a:p>
        </p:txBody>
      </p:sp>
    </p:spTree>
    <p:extLst>
      <p:ext uri="{BB962C8B-B14F-4D97-AF65-F5344CB8AC3E}">
        <p14:creationId xmlns:p14="http://schemas.microsoft.com/office/powerpoint/2010/main" val="1183708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38B25-413A-4360-A9B7-E5F6F5288E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9910A7-1F30-4FD3-9F45-EE25E7DA0B1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FBAB4E-DE1E-44C6-B515-C0D8DDD14FB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B38416-30CB-417F-B4E1-BF2163ADBC4C}"/>
              </a:ext>
            </a:extLst>
          </p:cNvPr>
          <p:cNvSpPr>
            <a:spLocks noGrp="1"/>
          </p:cNvSpPr>
          <p:nvPr>
            <p:ph type="dt" sz="half" idx="10"/>
          </p:nvPr>
        </p:nvSpPr>
        <p:spPr/>
        <p:txBody>
          <a:bodyPr/>
          <a:lstStyle/>
          <a:p>
            <a:fld id="{E39B0557-DE60-4298-AFB2-1646CF519E77}" type="datetimeFigureOut">
              <a:rPr lang="en-US" smtClean="0"/>
              <a:t>24-Dec-18</a:t>
            </a:fld>
            <a:endParaRPr lang="en-US"/>
          </a:p>
        </p:txBody>
      </p:sp>
      <p:sp>
        <p:nvSpPr>
          <p:cNvPr id="6" name="Footer Placeholder 5">
            <a:extLst>
              <a:ext uri="{FF2B5EF4-FFF2-40B4-BE49-F238E27FC236}">
                <a16:creationId xmlns:a16="http://schemas.microsoft.com/office/drawing/2014/main" id="{1F230A70-FC6C-40B2-BC00-07DA597898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622F73-0D36-4263-9D3A-579C1582AC9F}"/>
              </a:ext>
            </a:extLst>
          </p:cNvPr>
          <p:cNvSpPr>
            <a:spLocks noGrp="1"/>
          </p:cNvSpPr>
          <p:nvPr>
            <p:ph type="sldNum" sz="quarter" idx="12"/>
          </p:nvPr>
        </p:nvSpPr>
        <p:spPr/>
        <p:txBody>
          <a:bodyPr/>
          <a:lstStyle/>
          <a:p>
            <a:fld id="{454D9EFB-9341-4BC0-8F17-819218C436AC}" type="slidenum">
              <a:rPr lang="en-US" smtClean="0"/>
              <a:t>‹#›</a:t>
            </a:fld>
            <a:endParaRPr lang="en-US"/>
          </a:p>
        </p:txBody>
      </p:sp>
    </p:spTree>
    <p:extLst>
      <p:ext uri="{BB962C8B-B14F-4D97-AF65-F5344CB8AC3E}">
        <p14:creationId xmlns:p14="http://schemas.microsoft.com/office/powerpoint/2010/main" val="1038578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4943-BFF9-4F9E-AE3E-19EDB39226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754873-538E-4114-AD93-3CEE7BF4F8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438F63D-02BB-40F4-814C-494201EA7FA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4FA66E-2AA9-4A8B-B99C-3064031BFC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C359F63-31BA-4D20-B306-66D162DC411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A45D41-AA84-48C9-BFEB-43E005AF6D55}"/>
              </a:ext>
            </a:extLst>
          </p:cNvPr>
          <p:cNvSpPr>
            <a:spLocks noGrp="1"/>
          </p:cNvSpPr>
          <p:nvPr>
            <p:ph type="dt" sz="half" idx="10"/>
          </p:nvPr>
        </p:nvSpPr>
        <p:spPr/>
        <p:txBody>
          <a:bodyPr/>
          <a:lstStyle/>
          <a:p>
            <a:fld id="{E39B0557-DE60-4298-AFB2-1646CF519E77}" type="datetimeFigureOut">
              <a:rPr lang="en-US" smtClean="0"/>
              <a:t>24-Dec-18</a:t>
            </a:fld>
            <a:endParaRPr lang="en-US"/>
          </a:p>
        </p:txBody>
      </p:sp>
      <p:sp>
        <p:nvSpPr>
          <p:cNvPr id="8" name="Footer Placeholder 7">
            <a:extLst>
              <a:ext uri="{FF2B5EF4-FFF2-40B4-BE49-F238E27FC236}">
                <a16:creationId xmlns:a16="http://schemas.microsoft.com/office/drawing/2014/main" id="{36087560-042F-432B-8351-D23D28B35D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671C54-2263-4E1E-9AA4-53AD40A01EE9}"/>
              </a:ext>
            </a:extLst>
          </p:cNvPr>
          <p:cNvSpPr>
            <a:spLocks noGrp="1"/>
          </p:cNvSpPr>
          <p:nvPr>
            <p:ph type="sldNum" sz="quarter" idx="12"/>
          </p:nvPr>
        </p:nvSpPr>
        <p:spPr/>
        <p:txBody>
          <a:bodyPr/>
          <a:lstStyle/>
          <a:p>
            <a:fld id="{454D9EFB-9341-4BC0-8F17-819218C436AC}" type="slidenum">
              <a:rPr lang="en-US" smtClean="0"/>
              <a:t>‹#›</a:t>
            </a:fld>
            <a:endParaRPr lang="en-US"/>
          </a:p>
        </p:txBody>
      </p:sp>
    </p:spTree>
    <p:extLst>
      <p:ext uri="{BB962C8B-B14F-4D97-AF65-F5344CB8AC3E}">
        <p14:creationId xmlns:p14="http://schemas.microsoft.com/office/powerpoint/2010/main" val="3506860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33EF0-669A-4EDF-AF81-8DECFB0D27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F296BA-7247-49F4-9CE2-56940C296CB2}"/>
              </a:ext>
            </a:extLst>
          </p:cNvPr>
          <p:cNvSpPr>
            <a:spLocks noGrp="1"/>
          </p:cNvSpPr>
          <p:nvPr>
            <p:ph type="dt" sz="half" idx="10"/>
          </p:nvPr>
        </p:nvSpPr>
        <p:spPr/>
        <p:txBody>
          <a:bodyPr/>
          <a:lstStyle/>
          <a:p>
            <a:fld id="{E39B0557-DE60-4298-AFB2-1646CF519E77}" type="datetimeFigureOut">
              <a:rPr lang="en-US" smtClean="0"/>
              <a:t>24-Dec-18</a:t>
            </a:fld>
            <a:endParaRPr lang="en-US"/>
          </a:p>
        </p:txBody>
      </p:sp>
      <p:sp>
        <p:nvSpPr>
          <p:cNvPr id="4" name="Footer Placeholder 3">
            <a:extLst>
              <a:ext uri="{FF2B5EF4-FFF2-40B4-BE49-F238E27FC236}">
                <a16:creationId xmlns:a16="http://schemas.microsoft.com/office/drawing/2014/main" id="{50B0D914-B0CA-4E9D-B3F3-DDCDC4097E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DA9D0E-558E-4FA5-8D9E-8933A452B10E}"/>
              </a:ext>
            </a:extLst>
          </p:cNvPr>
          <p:cNvSpPr>
            <a:spLocks noGrp="1"/>
          </p:cNvSpPr>
          <p:nvPr>
            <p:ph type="sldNum" sz="quarter" idx="12"/>
          </p:nvPr>
        </p:nvSpPr>
        <p:spPr/>
        <p:txBody>
          <a:bodyPr/>
          <a:lstStyle/>
          <a:p>
            <a:fld id="{454D9EFB-9341-4BC0-8F17-819218C436AC}" type="slidenum">
              <a:rPr lang="en-US" smtClean="0"/>
              <a:t>‹#›</a:t>
            </a:fld>
            <a:endParaRPr lang="en-US"/>
          </a:p>
        </p:txBody>
      </p:sp>
    </p:spTree>
    <p:extLst>
      <p:ext uri="{BB962C8B-B14F-4D97-AF65-F5344CB8AC3E}">
        <p14:creationId xmlns:p14="http://schemas.microsoft.com/office/powerpoint/2010/main" val="3332189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739211-AB27-4F94-8AE3-E675E5BA0A89}"/>
              </a:ext>
            </a:extLst>
          </p:cNvPr>
          <p:cNvSpPr>
            <a:spLocks noGrp="1"/>
          </p:cNvSpPr>
          <p:nvPr>
            <p:ph type="dt" sz="half" idx="10"/>
          </p:nvPr>
        </p:nvSpPr>
        <p:spPr/>
        <p:txBody>
          <a:bodyPr/>
          <a:lstStyle/>
          <a:p>
            <a:fld id="{E39B0557-DE60-4298-AFB2-1646CF519E77}" type="datetimeFigureOut">
              <a:rPr lang="en-US" smtClean="0"/>
              <a:t>24-Dec-18</a:t>
            </a:fld>
            <a:endParaRPr lang="en-US"/>
          </a:p>
        </p:txBody>
      </p:sp>
      <p:sp>
        <p:nvSpPr>
          <p:cNvPr id="3" name="Footer Placeholder 2">
            <a:extLst>
              <a:ext uri="{FF2B5EF4-FFF2-40B4-BE49-F238E27FC236}">
                <a16:creationId xmlns:a16="http://schemas.microsoft.com/office/drawing/2014/main" id="{59B9F432-44EA-4F30-BBEB-F663B7F027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7EE395-EA2D-4873-AE7A-5BF09CB5B8D7}"/>
              </a:ext>
            </a:extLst>
          </p:cNvPr>
          <p:cNvSpPr>
            <a:spLocks noGrp="1"/>
          </p:cNvSpPr>
          <p:nvPr>
            <p:ph type="sldNum" sz="quarter" idx="12"/>
          </p:nvPr>
        </p:nvSpPr>
        <p:spPr/>
        <p:txBody>
          <a:bodyPr/>
          <a:lstStyle/>
          <a:p>
            <a:fld id="{454D9EFB-9341-4BC0-8F17-819218C436AC}" type="slidenum">
              <a:rPr lang="en-US" smtClean="0"/>
              <a:t>‹#›</a:t>
            </a:fld>
            <a:endParaRPr lang="en-US"/>
          </a:p>
        </p:txBody>
      </p:sp>
    </p:spTree>
    <p:extLst>
      <p:ext uri="{BB962C8B-B14F-4D97-AF65-F5344CB8AC3E}">
        <p14:creationId xmlns:p14="http://schemas.microsoft.com/office/powerpoint/2010/main" val="1487976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7A338-67E6-4D61-B941-8CD2E9B72B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B3E420-A265-4856-9EA2-9E84B2A87B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439A7A-8D12-4DBD-8853-B5D8F65C2F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6F04DC0-8721-4391-80C9-B2F2BCD0896F}"/>
              </a:ext>
            </a:extLst>
          </p:cNvPr>
          <p:cNvSpPr>
            <a:spLocks noGrp="1"/>
          </p:cNvSpPr>
          <p:nvPr>
            <p:ph type="dt" sz="half" idx="10"/>
          </p:nvPr>
        </p:nvSpPr>
        <p:spPr/>
        <p:txBody>
          <a:bodyPr/>
          <a:lstStyle/>
          <a:p>
            <a:fld id="{E39B0557-DE60-4298-AFB2-1646CF519E77}" type="datetimeFigureOut">
              <a:rPr lang="en-US" smtClean="0"/>
              <a:t>24-Dec-18</a:t>
            </a:fld>
            <a:endParaRPr lang="en-US"/>
          </a:p>
        </p:txBody>
      </p:sp>
      <p:sp>
        <p:nvSpPr>
          <p:cNvPr id="6" name="Footer Placeholder 5">
            <a:extLst>
              <a:ext uri="{FF2B5EF4-FFF2-40B4-BE49-F238E27FC236}">
                <a16:creationId xmlns:a16="http://schemas.microsoft.com/office/drawing/2014/main" id="{EC296BFD-E81F-4CAE-A941-6020A243AE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B65A6C-B86B-485E-8071-70DDB3A7DDE7}"/>
              </a:ext>
            </a:extLst>
          </p:cNvPr>
          <p:cNvSpPr>
            <a:spLocks noGrp="1"/>
          </p:cNvSpPr>
          <p:nvPr>
            <p:ph type="sldNum" sz="quarter" idx="12"/>
          </p:nvPr>
        </p:nvSpPr>
        <p:spPr/>
        <p:txBody>
          <a:bodyPr/>
          <a:lstStyle/>
          <a:p>
            <a:fld id="{454D9EFB-9341-4BC0-8F17-819218C436AC}" type="slidenum">
              <a:rPr lang="en-US" smtClean="0"/>
              <a:t>‹#›</a:t>
            </a:fld>
            <a:endParaRPr lang="en-US"/>
          </a:p>
        </p:txBody>
      </p:sp>
    </p:spTree>
    <p:extLst>
      <p:ext uri="{BB962C8B-B14F-4D97-AF65-F5344CB8AC3E}">
        <p14:creationId xmlns:p14="http://schemas.microsoft.com/office/powerpoint/2010/main" val="68036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B226B-8681-43BF-9F86-B9E8FB68D9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D3D35C-5282-444F-A538-4D50A58351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035B5A-6F91-43AC-AC2A-8C4C22030A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8E2B4F-3255-40C3-B9B2-22986EFDEBB7}"/>
              </a:ext>
            </a:extLst>
          </p:cNvPr>
          <p:cNvSpPr>
            <a:spLocks noGrp="1"/>
          </p:cNvSpPr>
          <p:nvPr>
            <p:ph type="dt" sz="half" idx="10"/>
          </p:nvPr>
        </p:nvSpPr>
        <p:spPr/>
        <p:txBody>
          <a:bodyPr/>
          <a:lstStyle/>
          <a:p>
            <a:fld id="{E39B0557-DE60-4298-AFB2-1646CF519E77}" type="datetimeFigureOut">
              <a:rPr lang="en-US" smtClean="0"/>
              <a:t>24-Dec-18</a:t>
            </a:fld>
            <a:endParaRPr lang="en-US"/>
          </a:p>
        </p:txBody>
      </p:sp>
      <p:sp>
        <p:nvSpPr>
          <p:cNvPr id="6" name="Footer Placeholder 5">
            <a:extLst>
              <a:ext uri="{FF2B5EF4-FFF2-40B4-BE49-F238E27FC236}">
                <a16:creationId xmlns:a16="http://schemas.microsoft.com/office/drawing/2014/main" id="{063EB55A-21DD-4306-BE6B-2B228AB7FB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F4786B-53DA-4E40-B5F9-270C5419AD72}"/>
              </a:ext>
            </a:extLst>
          </p:cNvPr>
          <p:cNvSpPr>
            <a:spLocks noGrp="1"/>
          </p:cNvSpPr>
          <p:nvPr>
            <p:ph type="sldNum" sz="quarter" idx="12"/>
          </p:nvPr>
        </p:nvSpPr>
        <p:spPr/>
        <p:txBody>
          <a:bodyPr/>
          <a:lstStyle/>
          <a:p>
            <a:fld id="{454D9EFB-9341-4BC0-8F17-819218C436AC}" type="slidenum">
              <a:rPr lang="en-US" smtClean="0"/>
              <a:t>‹#›</a:t>
            </a:fld>
            <a:endParaRPr lang="en-US"/>
          </a:p>
        </p:txBody>
      </p:sp>
    </p:spTree>
    <p:extLst>
      <p:ext uri="{BB962C8B-B14F-4D97-AF65-F5344CB8AC3E}">
        <p14:creationId xmlns:p14="http://schemas.microsoft.com/office/powerpoint/2010/main" val="3418397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468E99-3195-4A8C-88AE-26F789DB9D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11D0E1-0CA1-4A7A-AF3F-CD09E5603B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92DB7D-D08F-4CE2-A26F-0C854632DC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9B0557-DE60-4298-AFB2-1646CF519E77}" type="datetimeFigureOut">
              <a:rPr lang="en-US" smtClean="0"/>
              <a:t>24-Dec-18</a:t>
            </a:fld>
            <a:endParaRPr lang="en-US"/>
          </a:p>
        </p:txBody>
      </p:sp>
      <p:sp>
        <p:nvSpPr>
          <p:cNvPr id="5" name="Footer Placeholder 4">
            <a:extLst>
              <a:ext uri="{FF2B5EF4-FFF2-40B4-BE49-F238E27FC236}">
                <a16:creationId xmlns:a16="http://schemas.microsoft.com/office/drawing/2014/main" id="{0269A2E7-4E30-4A19-94E1-F0451EEBAD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9E562E-8F61-41C3-9F63-07ABB8BFAA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4D9EFB-9341-4BC0-8F17-819218C436AC}" type="slidenum">
              <a:rPr lang="en-US" smtClean="0"/>
              <a:t>‹#›</a:t>
            </a:fld>
            <a:endParaRPr lang="en-US"/>
          </a:p>
        </p:txBody>
      </p:sp>
    </p:spTree>
    <p:extLst>
      <p:ext uri="{BB962C8B-B14F-4D97-AF65-F5344CB8AC3E}">
        <p14:creationId xmlns:p14="http://schemas.microsoft.com/office/powerpoint/2010/main" val="2059231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13.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1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3.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387820" y="2144019"/>
            <a:ext cx="11504217" cy="900631"/>
          </a:xfrm>
        </p:spPr>
        <p:txBody>
          <a:bodyPr/>
          <a:lstStyle/>
          <a:p>
            <a:r>
              <a:rPr lang="en-US" sz="2800" dirty="0"/>
              <a:t>Churn phenomenon analysis for telco sector and target retention commercial campaign proposal</a:t>
            </a:r>
            <a:endParaRPr lang="it-IT" sz="2800" i="1" dirty="0"/>
          </a:p>
        </p:txBody>
      </p:sp>
      <p:sp>
        <p:nvSpPr>
          <p:cNvPr id="3" name="Sottotitolo 2"/>
          <p:cNvSpPr>
            <a:spLocks noGrp="1"/>
          </p:cNvSpPr>
          <p:nvPr>
            <p:ph type="subTitle" idx="1"/>
          </p:nvPr>
        </p:nvSpPr>
        <p:spPr>
          <a:xfrm>
            <a:off x="2250069" y="3916142"/>
            <a:ext cx="9427159" cy="295402"/>
          </a:xfrm>
        </p:spPr>
        <p:txBody>
          <a:bodyPr/>
          <a:lstStyle/>
          <a:p>
            <a:r>
              <a:rPr lang="it-IT" dirty="0"/>
              <a:t>24 December 2018</a:t>
            </a:r>
            <a:endParaRPr lang="it-IT" i="1" dirty="0"/>
          </a:p>
        </p:txBody>
      </p:sp>
      <p:sp>
        <p:nvSpPr>
          <p:cNvPr id="4" name="CasellaDiTesto 3"/>
          <p:cNvSpPr txBox="1"/>
          <p:nvPr/>
        </p:nvSpPr>
        <p:spPr>
          <a:xfrm>
            <a:off x="7453971" y="5067805"/>
            <a:ext cx="4223256" cy="1523750"/>
          </a:xfrm>
          <a:prstGeom prst="rect">
            <a:avLst/>
          </a:prstGeom>
          <a:noFill/>
        </p:spPr>
        <p:txBody>
          <a:bodyPr wrap="square" lIns="0" tIns="0" rIns="0" bIns="0" rtlCol="0" anchor="b" anchorCtr="0">
            <a:spAutoFit/>
          </a:bodyPr>
          <a:lstStyle/>
          <a:p>
            <a:pPr algn="r">
              <a:lnSpc>
                <a:spcPts val="2373"/>
              </a:lnSpc>
            </a:pPr>
            <a:r>
              <a:rPr lang="it-IT" sz="1867" b="1" dirty="0">
                <a:solidFill>
                  <a:srgbClr val="FFFFFF"/>
                </a:solidFill>
                <a:latin typeface="Open Sans"/>
                <a:cs typeface="Open Sans"/>
              </a:rPr>
              <a:t>Team members:</a:t>
            </a:r>
          </a:p>
          <a:p>
            <a:pPr algn="r">
              <a:lnSpc>
                <a:spcPts val="2373"/>
              </a:lnSpc>
            </a:pPr>
            <a:r>
              <a:rPr lang="it-IT" sz="1867" b="1" dirty="0">
                <a:solidFill>
                  <a:srgbClr val="FFFFFF"/>
                </a:solidFill>
                <a:latin typeface="Open Sans"/>
                <a:cs typeface="Open Sans"/>
              </a:rPr>
              <a:t>Arreza Elton</a:t>
            </a:r>
          </a:p>
          <a:p>
            <a:pPr algn="r">
              <a:lnSpc>
                <a:spcPts val="2373"/>
              </a:lnSpc>
            </a:pPr>
            <a:r>
              <a:rPr lang="it-IT" sz="1867" b="1" dirty="0">
                <a:solidFill>
                  <a:srgbClr val="FFFFFF"/>
                </a:solidFill>
                <a:latin typeface="Open Sans"/>
                <a:cs typeface="Open Sans"/>
              </a:rPr>
              <a:t>Demyanenko Elizaveta</a:t>
            </a:r>
          </a:p>
          <a:p>
            <a:pPr algn="r">
              <a:lnSpc>
                <a:spcPts val="2373"/>
              </a:lnSpc>
            </a:pPr>
            <a:r>
              <a:rPr lang="it-IT" sz="1867" b="1" dirty="0">
                <a:solidFill>
                  <a:srgbClr val="FFFFFF"/>
                </a:solidFill>
                <a:latin typeface="Open Sans"/>
                <a:cs typeface="Open Sans"/>
              </a:rPr>
              <a:t>Kniaginin Aleksandr</a:t>
            </a:r>
          </a:p>
          <a:p>
            <a:pPr algn="r">
              <a:lnSpc>
                <a:spcPts val="2373"/>
              </a:lnSpc>
            </a:pPr>
            <a:r>
              <a:rPr lang="it-IT" sz="1867" b="1" dirty="0">
                <a:solidFill>
                  <a:srgbClr val="FFFFFF"/>
                </a:solidFill>
                <a:latin typeface="Open Sans"/>
                <a:cs typeface="Open Sans"/>
              </a:rPr>
              <a:t>Todorovic Nemanja</a:t>
            </a:r>
            <a:endParaRPr lang="it-IT" sz="1467" dirty="0">
              <a:solidFill>
                <a:srgbClr val="FFFFFF"/>
              </a:solidFill>
              <a:latin typeface="Open Sans"/>
              <a:cs typeface="Open Sans"/>
            </a:endParaRPr>
          </a:p>
        </p:txBody>
      </p:sp>
      <p:sp>
        <p:nvSpPr>
          <p:cNvPr id="6" name="CasellaDiTesto 5"/>
          <p:cNvSpPr txBox="1"/>
          <p:nvPr/>
        </p:nvSpPr>
        <p:spPr>
          <a:xfrm>
            <a:off x="653351" y="6159700"/>
            <a:ext cx="65" cy="369332"/>
          </a:xfrm>
          <a:prstGeom prst="rect">
            <a:avLst/>
          </a:prstGeom>
        </p:spPr>
        <p:txBody>
          <a:bodyPr vert="horz" wrap="none" lIns="0" tIns="0" rIns="0" bIns="0" rtlCol="0" anchor="b" anchorCtr="0">
            <a:spAutoFit/>
          </a:bodyPr>
          <a:lstStyle/>
          <a:p>
            <a:endParaRPr lang="it-IT" sz="2400" dirty="0"/>
          </a:p>
        </p:txBody>
      </p:sp>
    </p:spTree>
    <p:extLst>
      <p:ext uri="{BB962C8B-B14F-4D97-AF65-F5344CB8AC3E}">
        <p14:creationId xmlns:p14="http://schemas.microsoft.com/office/powerpoint/2010/main" val="500582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2779-1B5F-4B25-BE28-5D0F42565350}"/>
              </a:ext>
            </a:extLst>
          </p:cNvPr>
          <p:cNvSpPr>
            <a:spLocks noGrp="1"/>
          </p:cNvSpPr>
          <p:nvPr>
            <p:ph type="title"/>
          </p:nvPr>
        </p:nvSpPr>
        <p:spPr/>
        <p:txBody>
          <a:bodyPr>
            <a:normAutofit fontScale="90000"/>
          </a:bodyPr>
          <a:lstStyle/>
          <a:p>
            <a:r>
              <a:rPr lang="en-US" dirty="0"/>
              <a:t>Using conditional graphs to understand the data (2)</a:t>
            </a:r>
          </a:p>
        </p:txBody>
      </p:sp>
      <p:sp>
        <p:nvSpPr>
          <p:cNvPr id="3" name="Content Placeholder 2">
            <a:extLst>
              <a:ext uri="{FF2B5EF4-FFF2-40B4-BE49-F238E27FC236}">
                <a16:creationId xmlns:a16="http://schemas.microsoft.com/office/drawing/2014/main" id="{18984900-1AFE-47E6-B759-861B3794B596}"/>
              </a:ext>
            </a:extLst>
          </p:cNvPr>
          <p:cNvSpPr>
            <a:spLocks noGrp="1"/>
          </p:cNvSpPr>
          <p:nvPr>
            <p:ph idx="1"/>
          </p:nvPr>
        </p:nvSpPr>
        <p:spPr>
          <a:xfrm>
            <a:off x="950383" y="4419600"/>
            <a:ext cx="10112184" cy="1088247"/>
          </a:xfrm>
        </p:spPr>
        <p:txBody>
          <a:bodyPr/>
          <a:lstStyle/>
          <a:p>
            <a:r>
              <a:rPr lang="en-US" dirty="0"/>
              <a:t>Lower and darker part of each column represents the clients who have churned, while the upper and light green portion represents the ones who stayed with the company.</a:t>
            </a:r>
            <a:br>
              <a:rPr lang="en-US" dirty="0"/>
            </a:br>
            <a:endParaRPr lang="en-US" dirty="0"/>
          </a:p>
          <a:p>
            <a:pPr marL="0" indent="0">
              <a:buNone/>
            </a:pPr>
            <a:r>
              <a:rPr lang="en-US" dirty="0">
                <a:sym typeface="Wingdings" panose="05000000000000000000" pitchFamily="2" charset="2"/>
              </a:rPr>
              <a:t> Clients who pay in between 70 and 110 churn more often than the clients outside this range.</a:t>
            </a:r>
            <a:endParaRPr lang="en-US" dirty="0"/>
          </a:p>
        </p:txBody>
      </p:sp>
      <p:sp>
        <p:nvSpPr>
          <p:cNvPr id="5" name="Text Placeholder 4">
            <a:extLst>
              <a:ext uri="{FF2B5EF4-FFF2-40B4-BE49-F238E27FC236}">
                <a16:creationId xmlns:a16="http://schemas.microsoft.com/office/drawing/2014/main" id="{7EFED1BF-07F3-4358-A17A-79E901DD4882}"/>
              </a:ext>
            </a:extLst>
          </p:cNvPr>
          <p:cNvSpPr>
            <a:spLocks noGrp="1"/>
          </p:cNvSpPr>
          <p:nvPr>
            <p:ph type="body" sz="quarter" idx="10"/>
          </p:nvPr>
        </p:nvSpPr>
        <p:spPr/>
        <p:txBody>
          <a:bodyPr>
            <a:normAutofit fontScale="77500" lnSpcReduction="20000"/>
          </a:bodyPr>
          <a:lstStyle/>
          <a:p>
            <a:endParaRPr lang="en-US"/>
          </a:p>
        </p:txBody>
      </p:sp>
      <p:pic>
        <p:nvPicPr>
          <p:cNvPr id="4" name="Picture 3">
            <a:extLst>
              <a:ext uri="{FF2B5EF4-FFF2-40B4-BE49-F238E27FC236}">
                <a16:creationId xmlns:a16="http://schemas.microsoft.com/office/drawing/2014/main" id="{788BCB26-76E1-44AB-8AB6-D93849B11244}"/>
              </a:ext>
            </a:extLst>
          </p:cNvPr>
          <p:cNvPicPr>
            <a:picLocks noChangeAspect="1"/>
          </p:cNvPicPr>
          <p:nvPr/>
        </p:nvPicPr>
        <p:blipFill>
          <a:blip r:embed="rId2"/>
          <a:stretch>
            <a:fillRect/>
          </a:stretch>
        </p:blipFill>
        <p:spPr>
          <a:xfrm>
            <a:off x="3141785" y="1695450"/>
            <a:ext cx="5908431" cy="2743200"/>
          </a:xfrm>
          <a:prstGeom prst="rect">
            <a:avLst/>
          </a:prstGeom>
        </p:spPr>
      </p:pic>
    </p:spTree>
    <p:extLst>
      <p:ext uri="{BB962C8B-B14F-4D97-AF65-F5344CB8AC3E}">
        <p14:creationId xmlns:p14="http://schemas.microsoft.com/office/powerpoint/2010/main" val="3862568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2779-1B5F-4B25-BE28-5D0F42565350}"/>
              </a:ext>
            </a:extLst>
          </p:cNvPr>
          <p:cNvSpPr>
            <a:spLocks noGrp="1"/>
          </p:cNvSpPr>
          <p:nvPr>
            <p:ph type="title"/>
          </p:nvPr>
        </p:nvSpPr>
        <p:spPr/>
        <p:txBody>
          <a:bodyPr>
            <a:normAutofit fontScale="90000"/>
          </a:bodyPr>
          <a:lstStyle/>
          <a:p>
            <a:r>
              <a:rPr lang="en-US" dirty="0"/>
              <a:t>Using conditional graphs to understand the data (3)</a:t>
            </a:r>
          </a:p>
        </p:txBody>
      </p:sp>
      <p:sp>
        <p:nvSpPr>
          <p:cNvPr id="3" name="Content Placeholder 2">
            <a:extLst>
              <a:ext uri="{FF2B5EF4-FFF2-40B4-BE49-F238E27FC236}">
                <a16:creationId xmlns:a16="http://schemas.microsoft.com/office/drawing/2014/main" id="{18984900-1AFE-47E6-B759-861B3794B596}"/>
              </a:ext>
            </a:extLst>
          </p:cNvPr>
          <p:cNvSpPr>
            <a:spLocks noGrp="1"/>
          </p:cNvSpPr>
          <p:nvPr>
            <p:ph idx="1"/>
          </p:nvPr>
        </p:nvSpPr>
        <p:spPr>
          <a:xfrm>
            <a:off x="950383" y="4419600"/>
            <a:ext cx="10112184" cy="1088247"/>
          </a:xfrm>
        </p:spPr>
        <p:txBody>
          <a:bodyPr/>
          <a:lstStyle/>
          <a:p>
            <a:r>
              <a:rPr lang="en-US" dirty="0"/>
              <a:t>Lower and darker part of each column represents the clients who have churned, while the upper and light green portion represents the ones who stayed with the company.</a:t>
            </a:r>
            <a:br>
              <a:rPr lang="en-US" dirty="0"/>
            </a:br>
            <a:endParaRPr lang="en-US" dirty="0"/>
          </a:p>
          <a:p>
            <a:pPr marL="0" indent="0">
              <a:buNone/>
            </a:pPr>
            <a:r>
              <a:rPr lang="en-US" dirty="0">
                <a:sym typeface="Wingdings" panose="05000000000000000000" pitchFamily="2" charset="2"/>
              </a:rPr>
              <a:t> Clients who paid higher total charges churn less than the clients who paid lower total charges.</a:t>
            </a:r>
            <a:endParaRPr lang="en-US" dirty="0"/>
          </a:p>
        </p:txBody>
      </p:sp>
      <p:sp>
        <p:nvSpPr>
          <p:cNvPr id="5" name="Text Placeholder 4">
            <a:extLst>
              <a:ext uri="{FF2B5EF4-FFF2-40B4-BE49-F238E27FC236}">
                <a16:creationId xmlns:a16="http://schemas.microsoft.com/office/drawing/2014/main" id="{7EFED1BF-07F3-4358-A17A-79E901DD4882}"/>
              </a:ext>
            </a:extLst>
          </p:cNvPr>
          <p:cNvSpPr>
            <a:spLocks noGrp="1"/>
          </p:cNvSpPr>
          <p:nvPr>
            <p:ph type="body" sz="quarter" idx="10"/>
          </p:nvPr>
        </p:nvSpPr>
        <p:spPr/>
        <p:txBody>
          <a:bodyPr>
            <a:normAutofit fontScale="77500" lnSpcReduction="20000"/>
          </a:bodyPr>
          <a:lstStyle/>
          <a:p>
            <a:endParaRPr lang="en-US"/>
          </a:p>
        </p:txBody>
      </p:sp>
      <p:pic>
        <p:nvPicPr>
          <p:cNvPr id="4" name="Picture 3">
            <a:extLst>
              <a:ext uri="{FF2B5EF4-FFF2-40B4-BE49-F238E27FC236}">
                <a16:creationId xmlns:a16="http://schemas.microsoft.com/office/drawing/2014/main" id="{5E53B951-5AE6-44B6-9967-88601B61D41E}"/>
              </a:ext>
            </a:extLst>
          </p:cNvPr>
          <p:cNvPicPr>
            <a:picLocks noChangeAspect="1"/>
          </p:cNvPicPr>
          <p:nvPr/>
        </p:nvPicPr>
        <p:blipFill>
          <a:blip r:embed="rId2"/>
          <a:stretch>
            <a:fillRect/>
          </a:stretch>
        </p:blipFill>
        <p:spPr>
          <a:xfrm>
            <a:off x="3169671" y="1681162"/>
            <a:ext cx="5852658" cy="2743200"/>
          </a:xfrm>
          <a:prstGeom prst="rect">
            <a:avLst/>
          </a:prstGeom>
        </p:spPr>
      </p:pic>
    </p:spTree>
    <p:extLst>
      <p:ext uri="{BB962C8B-B14F-4D97-AF65-F5344CB8AC3E}">
        <p14:creationId xmlns:p14="http://schemas.microsoft.com/office/powerpoint/2010/main" val="3919421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2779-1B5F-4B25-BE28-5D0F42565350}"/>
              </a:ext>
            </a:extLst>
          </p:cNvPr>
          <p:cNvSpPr>
            <a:spLocks noGrp="1"/>
          </p:cNvSpPr>
          <p:nvPr>
            <p:ph type="title"/>
          </p:nvPr>
        </p:nvSpPr>
        <p:spPr/>
        <p:txBody>
          <a:bodyPr>
            <a:normAutofit fontScale="90000"/>
          </a:bodyPr>
          <a:lstStyle/>
          <a:p>
            <a:r>
              <a:rPr lang="en-US" dirty="0"/>
              <a:t>Using conditional graphs to understand the data (4)</a:t>
            </a:r>
          </a:p>
        </p:txBody>
      </p:sp>
      <p:sp>
        <p:nvSpPr>
          <p:cNvPr id="3" name="Content Placeholder 2">
            <a:extLst>
              <a:ext uri="{FF2B5EF4-FFF2-40B4-BE49-F238E27FC236}">
                <a16:creationId xmlns:a16="http://schemas.microsoft.com/office/drawing/2014/main" id="{18984900-1AFE-47E6-B759-861B3794B596}"/>
              </a:ext>
            </a:extLst>
          </p:cNvPr>
          <p:cNvSpPr>
            <a:spLocks noGrp="1"/>
          </p:cNvSpPr>
          <p:nvPr>
            <p:ph idx="1"/>
          </p:nvPr>
        </p:nvSpPr>
        <p:spPr>
          <a:xfrm>
            <a:off x="950383" y="4419600"/>
            <a:ext cx="10112184" cy="1328249"/>
          </a:xfrm>
        </p:spPr>
        <p:txBody>
          <a:bodyPr/>
          <a:lstStyle/>
          <a:p>
            <a:r>
              <a:rPr lang="en-US" dirty="0"/>
              <a:t>Lower and darker part of each column represents the clients who have churned, while the upper and light green portion represents the ones who stayed with the company.</a:t>
            </a:r>
            <a:br>
              <a:rPr lang="en-US" dirty="0"/>
            </a:br>
            <a:endParaRPr lang="en-US" dirty="0"/>
          </a:p>
          <a:p>
            <a:pPr marL="0" indent="0">
              <a:buNone/>
            </a:pPr>
            <a:r>
              <a:rPr lang="en-US" dirty="0">
                <a:sym typeface="Wingdings" panose="05000000000000000000" pitchFamily="2" charset="2"/>
              </a:rPr>
              <a:t> Clients who have lower values of log(</a:t>
            </a:r>
            <a:r>
              <a:rPr lang="en-US" dirty="0" err="1">
                <a:sym typeface="Wingdings" panose="05000000000000000000" pitchFamily="2" charset="2"/>
              </a:rPr>
              <a:t>TotalCharges</a:t>
            </a:r>
            <a:r>
              <a:rPr lang="en-US" dirty="0">
                <a:sym typeface="Wingdings" panose="05000000000000000000" pitchFamily="2" charset="2"/>
              </a:rPr>
              <a:t>) churn more than the clients who have higher respective values.</a:t>
            </a:r>
            <a:endParaRPr lang="en-US" dirty="0"/>
          </a:p>
        </p:txBody>
      </p:sp>
      <p:sp>
        <p:nvSpPr>
          <p:cNvPr id="5" name="Text Placeholder 4">
            <a:extLst>
              <a:ext uri="{FF2B5EF4-FFF2-40B4-BE49-F238E27FC236}">
                <a16:creationId xmlns:a16="http://schemas.microsoft.com/office/drawing/2014/main" id="{7EFED1BF-07F3-4358-A17A-79E901DD4882}"/>
              </a:ext>
            </a:extLst>
          </p:cNvPr>
          <p:cNvSpPr>
            <a:spLocks noGrp="1"/>
          </p:cNvSpPr>
          <p:nvPr>
            <p:ph type="body" sz="quarter" idx="10"/>
          </p:nvPr>
        </p:nvSpPr>
        <p:spPr/>
        <p:txBody>
          <a:bodyPr>
            <a:normAutofit fontScale="77500" lnSpcReduction="20000"/>
          </a:bodyPr>
          <a:lstStyle/>
          <a:p>
            <a:endParaRPr lang="en-US"/>
          </a:p>
        </p:txBody>
      </p:sp>
      <p:pic>
        <p:nvPicPr>
          <p:cNvPr id="4" name="Picture 3">
            <a:extLst>
              <a:ext uri="{FF2B5EF4-FFF2-40B4-BE49-F238E27FC236}">
                <a16:creationId xmlns:a16="http://schemas.microsoft.com/office/drawing/2014/main" id="{9DEE8E56-8C05-4583-B0EE-456B0B06AFC2}"/>
              </a:ext>
            </a:extLst>
          </p:cNvPr>
          <p:cNvPicPr>
            <a:picLocks noChangeAspect="1"/>
          </p:cNvPicPr>
          <p:nvPr/>
        </p:nvPicPr>
        <p:blipFill>
          <a:blip r:embed="rId2"/>
          <a:stretch>
            <a:fillRect/>
          </a:stretch>
        </p:blipFill>
        <p:spPr>
          <a:xfrm>
            <a:off x="3133805" y="1684337"/>
            <a:ext cx="5924390" cy="2743200"/>
          </a:xfrm>
          <a:prstGeom prst="rect">
            <a:avLst/>
          </a:prstGeom>
        </p:spPr>
      </p:pic>
    </p:spTree>
    <p:extLst>
      <p:ext uri="{BB962C8B-B14F-4D97-AF65-F5344CB8AC3E}">
        <p14:creationId xmlns:p14="http://schemas.microsoft.com/office/powerpoint/2010/main" val="3263758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5796-8EBA-45F9-B4A1-ADBEFB9A2E2C}"/>
              </a:ext>
            </a:extLst>
          </p:cNvPr>
          <p:cNvSpPr>
            <a:spLocks noGrp="1"/>
          </p:cNvSpPr>
          <p:nvPr>
            <p:ph type="title"/>
          </p:nvPr>
        </p:nvSpPr>
        <p:spPr/>
        <p:txBody>
          <a:bodyPr>
            <a:normAutofit fontScale="90000"/>
          </a:bodyPr>
          <a:lstStyle/>
          <a:p>
            <a:r>
              <a:rPr lang="en-US" dirty="0"/>
              <a:t>Using conditional graphs to understand the data (5)</a:t>
            </a:r>
          </a:p>
        </p:txBody>
      </p:sp>
      <p:sp>
        <p:nvSpPr>
          <p:cNvPr id="3" name="Content Placeholder 2">
            <a:extLst>
              <a:ext uri="{FF2B5EF4-FFF2-40B4-BE49-F238E27FC236}">
                <a16:creationId xmlns:a16="http://schemas.microsoft.com/office/drawing/2014/main" id="{CDFC2AE6-B6EE-4D92-AB43-D844D68F8C68}"/>
              </a:ext>
            </a:extLst>
          </p:cNvPr>
          <p:cNvSpPr>
            <a:spLocks noGrp="1"/>
          </p:cNvSpPr>
          <p:nvPr>
            <p:ph idx="1"/>
          </p:nvPr>
        </p:nvSpPr>
        <p:spPr>
          <a:xfrm>
            <a:off x="950384" y="2519363"/>
            <a:ext cx="10112184" cy="1712969"/>
          </a:xfrm>
        </p:spPr>
        <p:txBody>
          <a:bodyPr/>
          <a:lstStyle/>
          <a:p>
            <a:pPr marL="0" indent="0">
              <a:buNone/>
            </a:pPr>
            <a:r>
              <a:rPr lang="en-US" dirty="0"/>
              <a:t>Since the following graphs represent binary variables, we can organize them in 3 groups:</a:t>
            </a:r>
          </a:p>
          <a:p>
            <a:pPr marL="0" indent="0">
              <a:buNone/>
            </a:pPr>
            <a:endParaRPr lang="en-US" dirty="0"/>
          </a:p>
          <a:p>
            <a:pPr marL="342900" indent="-342900">
              <a:buAutoNum type="arabicPeriod"/>
            </a:pPr>
            <a:r>
              <a:rPr lang="en-US" dirty="0"/>
              <a:t>Higher churn in group 1 (‘yes)</a:t>
            </a:r>
          </a:p>
          <a:p>
            <a:pPr marL="342900" indent="-342900">
              <a:buAutoNum type="arabicPeriod"/>
            </a:pPr>
            <a:r>
              <a:rPr lang="en-US" dirty="0"/>
              <a:t>Higher churn in group 0 (‘no’)</a:t>
            </a:r>
          </a:p>
          <a:p>
            <a:pPr marL="342900" indent="-342900">
              <a:buAutoNum type="arabicPeriod"/>
            </a:pPr>
            <a:r>
              <a:rPr lang="en-US" dirty="0"/>
              <a:t>No (or low level) differences among the respective groups</a:t>
            </a:r>
          </a:p>
        </p:txBody>
      </p:sp>
      <p:sp>
        <p:nvSpPr>
          <p:cNvPr id="5" name="Text Placeholder 4">
            <a:extLst>
              <a:ext uri="{FF2B5EF4-FFF2-40B4-BE49-F238E27FC236}">
                <a16:creationId xmlns:a16="http://schemas.microsoft.com/office/drawing/2014/main" id="{41CEF145-739E-4851-B359-0629B2990E64}"/>
              </a:ext>
            </a:extLst>
          </p:cNvPr>
          <p:cNvSpPr>
            <a:spLocks noGrp="1"/>
          </p:cNvSpPr>
          <p:nvPr>
            <p:ph type="body" sz="quarter" idx="10"/>
          </p:nvPr>
        </p:nvSpPr>
        <p:spPr/>
        <p:txBody>
          <a:bodyPr>
            <a:normAutofit fontScale="77500" lnSpcReduction="20000"/>
          </a:bodyPr>
          <a:lstStyle/>
          <a:p>
            <a:endParaRPr lang="en-US"/>
          </a:p>
        </p:txBody>
      </p:sp>
    </p:spTree>
    <p:extLst>
      <p:ext uri="{BB962C8B-B14F-4D97-AF65-F5344CB8AC3E}">
        <p14:creationId xmlns:p14="http://schemas.microsoft.com/office/powerpoint/2010/main" val="3014190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17CB4-AE5A-4139-ACC0-386FA075B0CF}"/>
              </a:ext>
            </a:extLst>
          </p:cNvPr>
          <p:cNvSpPr>
            <a:spLocks noGrp="1"/>
          </p:cNvSpPr>
          <p:nvPr>
            <p:ph type="title"/>
          </p:nvPr>
        </p:nvSpPr>
        <p:spPr/>
        <p:txBody>
          <a:bodyPr>
            <a:normAutofit fontScale="90000"/>
          </a:bodyPr>
          <a:lstStyle/>
          <a:p>
            <a:r>
              <a:rPr lang="en-US" dirty="0"/>
              <a:t>Using conditional graphs to understand the data (6)</a:t>
            </a:r>
          </a:p>
        </p:txBody>
      </p:sp>
      <p:sp>
        <p:nvSpPr>
          <p:cNvPr id="3" name="Content Placeholder 2">
            <a:extLst>
              <a:ext uri="{FF2B5EF4-FFF2-40B4-BE49-F238E27FC236}">
                <a16:creationId xmlns:a16="http://schemas.microsoft.com/office/drawing/2014/main" id="{974BEC38-95C3-4761-88D9-47A27CBF1751}"/>
              </a:ext>
            </a:extLst>
          </p:cNvPr>
          <p:cNvSpPr>
            <a:spLocks noGrp="1"/>
          </p:cNvSpPr>
          <p:nvPr>
            <p:ph idx="1"/>
          </p:nvPr>
        </p:nvSpPr>
        <p:spPr>
          <a:xfrm>
            <a:off x="956738" y="1380067"/>
            <a:ext cx="9552516" cy="240002"/>
          </a:xfrm>
        </p:spPr>
        <p:txBody>
          <a:bodyPr/>
          <a:lstStyle/>
          <a:p>
            <a:pPr marL="0" indent="0">
              <a:buNone/>
            </a:pPr>
            <a:r>
              <a:rPr lang="en-US" b="1" dirty="0"/>
              <a:t>	Higher churn in group 1</a:t>
            </a:r>
          </a:p>
        </p:txBody>
      </p:sp>
      <p:sp>
        <p:nvSpPr>
          <p:cNvPr id="5" name="Text Placeholder 4">
            <a:extLst>
              <a:ext uri="{FF2B5EF4-FFF2-40B4-BE49-F238E27FC236}">
                <a16:creationId xmlns:a16="http://schemas.microsoft.com/office/drawing/2014/main" id="{DDC524E8-FC7A-4650-AE74-0752F06F9EC8}"/>
              </a:ext>
            </a:extLst>
          </p:cNvPr>
          <p:cNvSpPr>
            <a:spLocks noGrp="1"/>
          </p:cNvSpPr>
          <p:nvPr>
            <p:ph type="body" sz="quarter" idx="10"/>
          </p:nvPr>
        </p:nvSpPr>
        <p:spPr/>
        <p:txBody>
          <a:bodyPr>
            <a:normAutofit fontScale="77500" lnSpcReduction="20000"/>
          </a:bodyPr>
          <a:lstStyle/>
          <a:p>
            <a:endParaRPr lang="en-US"/>
          </a:p>
        </p:txBody>
      </p:sp>
      <p:pic>
        <p:nvPicPr>
          <p:cNvPr id="6" name="Picture 5">
            <a:extLst>
              <a:ext uri="{FF2B5EF4-FFF2-40B4-BE49-F238E27FC236}">
                <a16:creationId xmlns:a16="http://schemas.microsoft.com/office/drawing/2014/main" id="{DF013F1D-055E-43E7-A3B8-FA4D6A4EB189}"/>
              </a:ext>
            </a:extLst>
          </p:cNvPr>
          <p:cNvPicPr>
            <a:picLocks noChangeAspect="1"/>
          </p:cNvPicPr>
          <p:nvPr/>
        </p:nvPicPr>
        <p:blipFill>
          <a:blip r:embed="rId2"/>
          <a:stretch>
            <a:fillRect/>
          </a:stretch>
        </p:blipFill>
        <p:spPr>
          <a:xfrm>
            <a:off x="1078045" y="1674403"/>
            <a:ext cx="2896430" cy="1371600"/>
          </a:xfrm>
          <a:prstGeom prst="rect">
            <a:avLst/>
          </a:prstGeom>
        </p:spPr>
      </p:pic>
      <p:pic>
        <p:nvPicPr>
          <p:cNvPr id="7" name="Picture 6">
            <a:extLst>
              <a:ext uri="{FF2B5EF4-FFF2-40B4-BE49-F238E27FC236}">
                <a16:creationId xmlns:a16="http://schemas.microsoft.com/office/drawing/2014/main" id="{26741F8D-8D56-46AF-9A41-34B304A384CF}"/>
              </a:ext>
            </a:extLst>
          </p:cNvPr>
          <p:cNvPicPr>
            <a:picLocks noChangeAspect="1"/>
          </p:cNvPicPr>
          <p:nvPr/>
        </p:nvPicPr>
        <p:blipFill>
          <a:blip r:embed="rId3"/>
          <a:stretch>
            <a:fillRect/>
          </a:stretch>
        </p:blipFill>
        <p:spPr>
          <a:xfrm>
            <a:off x="6921840" y="1674403"/>
            <a:ext cx="2894759" cy="1371600"/>
          </a:xfrm>
          <a:prstGeom prst="rect">
            <a:avLst/>
          </a:prstGeom>
        </p:spPr>
      </p:pic>
      <p:pic>
        <p:nvPicPr>
          <p:cNvPr id="8" name="Picture 7">
            <a:extLst>
              <a:ext uri="{FF2B5EF4-FFF2-40B4-BE49-F238E27FC236}">
                <a16:creationId xmlns:a16="http://schemas.microsoft.com/office/drawing/2014/main" id="{BF30A138-4C85-4EAF-A75B-6BB7977FF8A6}"/>
              </a:ext>
            </a:extLst>
          </p:cNvPr>
          <p:cNvPicPr>
            <a:picLocks noChangeAspect="1"/>
          </p:cNvPicPr>
          <p:nvPr/>
        </p:nvPicPr>
        <p:blipFill>
          <a:blip r:embed="rId4"/>
          <a:stretch>
            <a:fillRect/>
          </a:stretch>
        </p:blipFill>
        <p:spPr>
          <a:xfrm>
            <a:off x="1078876" y="3046003"/>
            <a:ext cx="2895599" cy="1371600"/>
          </a:xfrm>
          <a:prstGeom prst="rect">
            <a:avLst/>
          </a:prstGeom>
        </p:spPr>
      </p:pic>
      <p:pic>
        <p:nvPicPr>
          <p:cNvPr id="9" name="Picture 8">
            <a:extLst>
              <a:ext uri="{FF2B5EF4-FFF2-40B4-BE49-F238E27FC236}">
                <a16:creationId xmlns:a16="http://schemas.microsoft.com/office/drawing/2014/main" id="{700AD484-F9AF-485C-BCC2-C3DC57A865B2}"/>
              </a:ext>
            </a:extLst>
          </p:cNvPr>
          <p:cNvPicPr>
            <a:picLocks noChangeAspect="1"/>
          </p:cNvPicPr>
          <p:nvPr/>
        </p:nvPicPr>
        <p:blipFill>
          <a:blip r:embed="rId5"/>
          <a:stretch>
            <a:fillRect/>
          </a:stretch>
        </p:blipFill>
        <p:spPr>
          <a:xfrm>
            <a:off x="3974475" y="1674403"/>
            <a:ext cx="2945694" cy="1371600"/>
          </a:xfrm>
          <a:prstGeom prst="rect">
            <a:avLst/>
          </a:prstGeom>
        </p:spPr>
      </p:pic>
      <p:sp>
        <p:nvSpPr>
          <p:cNvPr id="11" name="Content Placeholder 2">
            <a:extLst>
              <a:ext uri="{FF2B5EF4-FFF2-40B4-BE49-F238E27FC236}">
                <a16:creationId xmlns:a16="http://schemas.microsoft.com/office/drawing/2014/main" id="{2A82DB58-F47C-4C08-8CD3-628CC1F4BAA2}"/>
              </a:ext>
            </a:extLst>
          </p:cNvPr>
          <p:cNvSpPr txBox="1">
            <a:spLocks/>
          </p:cNvSpPr>
          <p:nvPr/>
        </p:nvSpPr>
        <p:spPr>
          <a:xfrm>
            <a:off x="2453217" y="4716462"/>
            <a:ext cx="7285566" cy="240002"/>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Clr>
                <a:schemeClr val="tx2"/>
              </a:buClr>
              <a:buFont typeface="Arial" panose="020B0604020202020204" pitchFamily="34" charset="0"/>
              <a:buChar char="•"/>
              <a:defRPr sz="1733" kern="1200">
                <a:solidFill>
                  <a:schemeClr val="tx2"/>
                </a:solidFill>
                <a:latin typeface="Roboto Slab Regular"/>
                <a:ea typeface="+mn-ea"/>
                <a:cs typeface="Roboto Slab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ym typeface="Wingdings" panose="05000000000000000000" pitchFamily="2" charset="2"/>
              </a:rPr>
              <a:t> Clients who belong to group 1 churn more often than clients in group 0.</a:t>
            </a:r>
            <a:endParaRPr lang="en-US" dirty="0"/>
          </a:p>
        </p:txBody>
      </p:sp>
    </p:spTree>
    <p:extLst>
      <p:ext uri="{BB962C8B-B14F-4D97-AF65-F5344CB8AC3E}">
        <p14:creationId xmlns:p14="http://schemas.microsoft.com/office/powerpoint/2010/main" val="3552478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17CB4-AE5A-4139-ACC0-386FA075B0CF}"/>
              </a:ext>
            </a:extLst>
          </p:cNvPr>
          <p:cNvSpPr>
            <a:spLocks noGrp="1"/>
          </p:cNvSpPr>
          <p:nvPr>
            <p:ph type="title"/>
          </p:nvPr>
        </p:nvSpPr>
        <p:spPr/>
        <p:txBody>
          <a:bodyPr>
            <a:normAutofit fontScale="90000"/>
          </a:bodyPr>
          <a:lstStyle/>
          <a:p>
            <a:r>
              <a:rPr lang="en-US" dirty="0"/>
              <a:t>Using conditional graphs to understand the data (7)</a:t>
            </a:r>
          </a:p>
        </p:txBody>
      </p:sp>
      <p:sp>
        <p:nvSpPr>
          <p:cNvPr id="3" name="Content Placeholder 2">
            <a:extLst>
              <a:ext uri="{FF2B5EF4-FFF2-40B4-BE49-F238E27FC236}">
                <a16:creationId xmlns:a16="http://schemas.microsoft.com/office/drawing/2014/main" id="{974BEC38-95C3-4761-88D9-47A27CBF1751}"/>
              </a:ext>
            </a:extLst>
          </p:cNvPr>
          <p:cNvSpPr>
            <a:spLocks noGrp="1"/>
          </p:cNvSpPr>
          <p:nvPr>
            <p:ph idx="1"/>
          </p:nvPr>
        </p:nvSpPr>
        <p:spPr>
          <a:xfrm>
            <a:off x="956738" y="1380067"/>
            <a:ext cx="9552516" cy="240002"/>
          </a:xfrm>
        </p:spPr>
        <p:txBody>
          <a:bodyPr/>
          <a:lstStyle/>
          <a:p>
            <a:pPr marL="0" indent="0">
              <a:buNone/>
            </a:pPr>
            <a:r>
              <a:rPr lang="en-US" b="1" dirty="0"/>
              <a:t>	Higher churn in group 0</a:t>
            </a:r>
          </a:p>
        </p:txBody>
      </p:sp>
      <p:sp>
        <p:nvSpPr>
          <p:cNvPr id="5" name="Text Placeholder 4">
            <a:extLst>
              <a:ext uri="{FF2B5EF4-FFF2-40B4-BE49-F238E27FC236}">
                <a16:creationId xmlns:a16="http://schemas.microsoft.com/office/drawing/2014/main" id="{DDC524E8-FC7A-4650-AE74-0752F06F9EC8}"/>
              </a:ext>
            </a:extLst>
          </p:cNvPr>
          <p:cNvSpPr>
            <a:spLocks noGrp="1"/>
          </p:cNvSpPr>
          <p:nvPr>
            <p:ph type="body" sz="quarter" idx="10"/>
          </p:nvPr>
        </p:nvSpPr>
        <p:spPr/>
        <p:txBody>
          <a:bodyPr>
            <a:normAutofit fontScale="77500" lnSpcReduction="20000"/>
          </a:bodyPr>
          <a:lstStyle/>
          <a:p>
            <a:endParaRPr lang="en-US"/>
          </a:p>
        </p:txBody>
      </p:sp>
      <p:pic>
        <p:nvPicPr>
          <p:cNvPr id="6" name="Picture 5">
            <a:extLst>
              <a:ext uri="{FF2B5EF4-FFF2-40B4-BE49-F238E27FC236}">
                <a16:creationId xmlns:a16="http://schemas.microsoft.com/office/drawing/2014/main" id="{A8C94EF1-6E71-45A0-9190-8A0404D58408}"/>
              </a:ext>
            </a:extLst>
          </p:cNvPr>
          <p:cNvPicPr>
            <a:picLocks noChangeAspect="1"/>
          </p:cNvPicPr>
          <p:nvPr/>
        </p:nvPicPr>
        <p:blipFill>
          <a:blip r:embed="rId2"/>
          <a:stretch>
            <a:fillRect/>
          </a:stretch>
        </p:blipFill>
        <p:spPr>
          <a:xfrm>
            <a:off x="3089155" y="1674753"/>
            <a:ext cx="3012065" cy="1371600"/>
          </a:xfrm>
          <a:prstGeom prst="rect">
            <a:avLst/>
          </a:prstGeom>
        </p:spPr>
      </p:pic>
      <p:pic>
        <p:nvPicPr>
          <p:cNvPr id="7" name="Picture 6">
            <a:extLst>
              <a:ext uri="{FF2B5EF4-FFF2-40B4-BE49-F238E27FC236}">
                <a16:creationId xmlns:a16="http://schemas.microsoft.com/office/drawing/2014/main" id="{3F1188B2-55CF-4E90-9E82-F8F40FA61EBE}"/>
              </a:ext>
            </a:extLst>
          </p:cNvPr>
          <p:cNvPicPr>
            <a:picLocks noChangeAspect="1"/>
          </p:cNvPicPr>
          <p:nvPr/>
        </p:nvPicPr>
        <p:blipFill>
          <a:blip r:embed="rId3"/>
          <a:stretch>
            <a:fillRect/>
          </a:stretch>
        </p:blipFill>
        <p:spPr>
          <a:xfrm>
            <a:off x="3131341" y="4381525"/>
            <a:ext cx="2969879" cy="1371600"/>
          </a:xfrm>
          <a:prstGeom prst="rect">
            <a:avLst/>
          </a:prstGeom>
        </p:spPr>
      </p:pic>
      <p:pic>
        <p:nvPicPr>
          <p:cNvPr id="8" name="Picture 7">
            <a:extLst>
              <a:ext uri="{FF2B5EF4-FFF2-40B4-BE49-F238E27FC236}">
                <a16:creationId xmlns:a16="http://schemas.microsoft.com/office/drawing/2014/main" id="{FACC5B2E-4E2E-4DB2-BD41-AE797C4E6709}"/>
              </a:ext>
            </a:extLst>
          </p:cNvPr>
          <p:cNvPicPr>
            <a:picLocks noChangeAspect="1"/>
          </p:cNvPicPr>
          <p:nvPr/>
        </p:nvPicPr>
        <p:blipFill>
          <a:blip r:embed="rId4"/>
          <a:stretch>
            <a:fillRect/>
          </a:stretch>
        </p:blipFill>
        <p:spPr>
          <a:xfrm>
            <a:off x="3108845" y="3009925"/>
            <a:ext cx="2955104" cy="1371600"/>
          </a:xfrm>
          <a:prstGeom prst="rect">
            <a:avLst/>
          </a:prstGeom>
        </p:spPr>
      </p:pic>
      <p:pic>
        <p:nvPicPr>
          <p:cNvPr id="9" name="Picture 8">
            <a:extLst>
              <a:ext uri="{FF2B5EF4-FFF2-40B4-BE49-F238E27FC236}">
                <a16:creationId xmlns:a16="http://schemas.microsoft.com/office/drawing/2014/main" id="{9E7DB0BF-3622-4A51-A749-274E18328216}"/>
              </a:ext>
            </a:extLst>
          </p:cNvPr>
          <p:cNvPicPr>
            <a:picLocks noChangeAspect="1"/>
          </p:cNvPicPr>
          <p:nvPr/>
        </p:nvPicPr>
        <p:blipFill>
          <a:blip r:embed="rId5"/>
          <a:stretch>
            <a:fillRect/>
          </a:stretch>
        </p:blipFill>
        <p:spPr>
          <a:xfrm>
            <a:off x="9167773" y="3000797"/>
            <a:ext cx="2964051" cy="1371600"/>
          </a:xfrm>
          <a:prstGeom prst="rect">
            <a:avLst/>
          </a:prstGeom>
        </p:spPr>
      </p:pic>
      <p:pic>
        <p:nvPicPr>
          <p:cNvPr id="10" name="Picture 9">
            <a:extLst>
              <a:ext uri="{FF2B5EF4-FFF2-40B4-BE49-F238E27FC236}">
                <a16:creationId xmlns:a16="http://schemas.microsoft.com/office/drawing/2014/main" id="{29145A77-7985-4BF7-BA3A-F51011A84A84}"/>
              </a:ext>
            </a:extLst>
          </p:cNvPr>
          <p:cNvPicPr>
            <a:picLocks noChangeAspect="1"/>
          </p:cNvPicPr>
          <p:nvPr/>
        </p:nvPicPr>
        <p:blipFill>
          <a:blip r:embed="rId6"/>
          <a:stretch>
            <a:fillRect/>
          </a:stretch>
        </p:blipFill>
        <p:spPr>
          <a:xfrm>
            <a:off x="6101220" y="1636713"/>
            <a:ext cx="2995761" cy="1371600"/>
          </a:xfrm>
          <a:prstGeom prst="rect">
            <a:avLst/>
          </a:prstGeom>
        </p:spPr>
      </p:pic>
      <p:pic>
        <p:nvPicPr>
          <p:cNvPr id="11" name="Picture 10">
            <a:extLst>
              <a:ext uri="{FF2B5EF4-FFF2-40B4-BE49-F238E27FC236}">
                <a16:creationId xmlns:a16="http://schemas.microsoft.com/office/drawing/2014/main" id="{1205EB33-6730-4505-96E6-CEC38CBBB7EC}"/>
              </a:ext>
            </a:extLst>
          </p:cNvPr>
          <p:cNvPicPr>
            <a:picLocks noChangeAspect="1"/>
          </p:cNvPicPr>
          <p:nvPr/>
        </p:nvPicPr>
        <p:blipFill>
          <a:blip r:embed="rId7"/>
          <a:stretch>
            <a:fillRect/>
          </a:stretch>
        </p:blipFill>
        <p:spPr>
          <a:xfrm>
            <a:off x="6201512" y="4381525"/>
            <a:ext cx="2973721" cy="1371600"/>
          </a:xfrm>
          <a:prstGeom prst="rect">
            <a:avLst/>
          </a:prstGeom>
        </p:spPr>
      </p:pic>
      <p:pic>
        <p:nvPicPr>
          <p:cNvPr id="12" name="Picture 11">
            <a:extLst>
              <a:ext uri="{FF2B5EF4-FFF2-40B4-BE49-F238E27FC236}">
                <a16:creationId xmlns:a16="http://schemas.microsoft.com/office/drawing/2014/main" id="{AE160565-972B-4E4B-8624-4D9E6458730B}"/>
              </a:ext>
            </a:extLst>
          </p:cNvPr>
          <p:cNvPicPr>
            <a:picLocks noChangeAspect="1"/>
          </p:cNvPicPr>
          <p:nvPr/>
        </p:nvPicPr>
        <p:blipFill>
          <a:blip r:embed="rId8"/>
          <a:stretch>
            <a:fillRect/>
          </a:stretch>
        </p:blipFill>
        <p:spPr>
          <a:xfrm>
            <a:off x="6164241" y="3009925"/>
            <a:ext cx="3003532" cy="1371600"/>
          </a:xfrm>
          <a:prstGeom prst="rect">
            <a:avLst/>
          </a:prstGeom>
        </p:spPr>
      </p:pic>
      <p:pic>
        <p:nvPicPr>
          <p:cNvPr id="13" name="Picture 12">
            <a:extLst>
              <a:ext uri="{FF2B5EF4-FFF2-40B4-BE49-F238E27FC236}">
                <a16:creationId xmlns:a16="http://schemas.microsoft.com/office/drawing/2014/main" id="{75345D2F-99E2-4728-9F30-BDACC32BBEC8}"/>
              </a:ext>
            </a:extLst>
          </p:cNvPr>
          <p:cNvPicPr>
            <a:picLocks noChangeAspect="1"/>
          </p:cNvPicPr>
          <p:nvPr/>
        </p:nvPicPr>
        <p:blipFill>
          <a:blip r:embed="rId9"/>
          <a:stretch>
            <a:fillRect/>
          </a:stretch>
        </p:blipFill>
        <p:spPr>
          <a:xfrm>
            <a:off x="9173451" y="1638325"/>
            <a:ext cx="2946827" cy="1371600"/>
          </a:xfrm>
          <a:prstGeom prst="rect">
            <a:avLst/>
          </a:prstGeom>
        </p:spPr>
      </p:pic>
      <p:pic>
        <p:nvPicPr>
          <p:cNvPr id="14" name="Picture 13">
            <a:extLst>
              <a:ext uri="{FF2B5EF4-FFF2-40B4-BE49-F238E27FC236}">
                <a16:creationId xmlns:a16="http://schemas.microsoft.com/office/drawing/2014/main" id="{9B160620-B157-4286-A2AE-B4A3D267865B}"/>
              </a:ext>
            </a:extLst>
          </p:cNvPr>
          <p:cNvPicPr>
            <a:picLocks noChangeAspect="1"/>
          </p:cNvPicPr>
          <p:nvPr/>
        </p:nvPicPr>
        <p:blipFill>
          <a:blip r:embed="rId10"/>
          <a:stretch>
            <a:fillRect/>
          </a:stretch>
        </p:blipFill>
        <p:spPr>
          <a:xfrm>
            <a:off x="102839" y="4381525"/>
            <a:ext cx="2925574" cy="1371600"/>
          </a:xfrm>
          <a:prstGeom prst="rect">
            <a:avLst/>
          </a:prstGeom>
        </p:spPr>
      </p:pic>
      <p:pic>
        <p:nvPicPr>
          <p:cNvPr id="15" name="Picture 14">
            <a:extLst>
              <a:ext uri="{FF2B5EF4-FFF2-40B4-BE49-F238E27FC236}">
                <a16:creationId xmlns:a16="http://schemas.microsoft.com/office/drawing/2014/main" id="{EF86261C-3D6A-40B3-99E1-EC9DA34DC125}"/>
              </a:ext>
            </a:extLst>
          </p:cNvPr>
          <p:cNvPicPr>
            <a:picLocks noChangeAspect="1"/>
          </p:cNvPicPr>
          <p:nvPr/>
        </p:nvPicPr>
        <p:blipFill>
          <a:blip r:embed="rId11"/>
          <a:stretch>
            <a:fillRect/>
          </a:stretch>
        </p:blipFill>
        <p:spPr>
          <a:xfrm>
            <a:off x="74088" y="1631950"/>
            <a:ext cx="2997485" cy="1371600"/>
          </a:xfrm>
          <a:prstGeom prst="rect">
            <a:avLst/>
          </a:prstGeom>
        </p:spPr>
      </p:pic>
      <p:pic>
        <p:nvPicPr>
          <p:cNvPr id="16" name="Picture 15">
            <a:extLst>
              <a:ext uri="{FF2B5EF4-FFF2-40B4-BE49-F238E27FC236}">
                <a16:creationId xmlns:a16="http://schemas.microsoft.com/office/drawing/2014/main" id="{0D32E75E-A8EA-48D9-959D-72C40C88DD90}"/>
              </a:ext>
            </a:extLst>
          </p:cNvPr>
          <p:cNvPicPr>
            <a:picLocks noChangeAspect="1"/>
          </p:cNvPicPr>
          <p:nvPr/>
        </p:nvPicPr>
        <p:blipFill>
          <a:blip r:embed="rId12"/>
          <a:stretch>
            <a:fillRect/>
          </a:stretch>
        </p:blipFill>
        <p:spPr>
          <a:xfrm>
            <a:off x="102839" y="3013244"/>
            <a:ext cx="2942985" cy="1371600"/>
          </a:xfrm>
          <a:prstGeom prst="rect">
            <a:avLst/>
          </a:prstGeom>
        </p:spPr>
      </p:pic>
      <p:sp>
        <p:nvSpPr>
          <p:cNvPr id="17" name="Content Placeholder 2">
            <a:extLst>
              <a:ext uri="{FF2B5EF4-FFF2-40B4-BE49-F238E27FC236}">
                <a16:creationId xmlns:a16="http://schemas.microsoft.com/office/drawing/2014/main" id="{7DEA75ED-2DFE-49D4-B143-A35617D767E3}"/>
              </a:ext>
            </a:extLst>
          </p:cNvPr>
          <p:cNvSpPr txBox="1">
            <a:spLocks/>
          </p:cNvSpPr>
          <p:nvPr/>
        </p:nvSpPr>
        <p:spPr>
          <a:xfrm>
            <a:off x="2401973" y="5753125"/>
            <a:ext cx="7388055" cy="240002"/>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Clr>
                <a:schemeClr val="tx2"/>
              </a:buClr>
              <a:buFont typeface="Arial" panose="020B0604020202020204" pitchFamily="34" charset="0"/>
              <a:buChar char="•"/>
              <a:defRPr sz="1733" kern="1200">
                <a:solidFill>
                  <a:schemeClr val="tx2"/>
                </a:solidFill>
                <a:latin typeface="Roboto Slab Regular"/>
                <a:ea typeface="+mn-ea"/>
                <a:cs typeface="Roboto Slab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ym typeface="Wingdings" panose="05000000000000000000" pitchFamily="2" charset="2"/>
              </a:rPr>
              <a:t> Clients who belong to group 0 churn more often than clients in group 1.</a:t>
            </a:r>
            <a:endParaRPr lang="en-US" dirty="0"/>
          </a:p>
        </p:txBody>
      </p:sp>
    </p:spTree>
    <p:extLst>
      <p:ext uri="{BB962C8B-B14F-4D97-AF65-F5344CB8AC3E}">
        <p14:creationId xmlns:p14="http://schemas.microsoft.com/office/powerpoint/2010/main" val="212668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17CB4-AE5A-4139-ACC0-386FA075B0CF}"/>
              </a:ext>
            </a:extLst>
          </p:cNvPr>
          <p:cNvSpPr>
            <a:spLocks noGrp="1"/>
          </p:cNvSpPr>
          <p:nvPr>
            <p:ph type="title"/>
          </p:nvPr>
        </p:nvSpPr>
        <p:spPr/>
        <p:txBody>
          <a:bodyPr>
            <a:normAutofit fontScale="90000"/>
          </a:bodyPr>
          <a:lstStyle/>
          <a:p>
            <a:r>
              <a:rPr lang="en-US" dirty="0"/>
              <a:t>Using conditional graphs to understand the data (8)</a:t>
            </a:r>
          </a:p>
        </p:txBody>
      </p:sp>
      <p:sp>
        <p:nvSpPr>
          <p:cNvPr id="3" name="Content Placeholder 2">
            <a:extLst>
              <a:ext uri="{FF2B5EF4-FFF2-40B4-BE49-F238E27FC236}">
                <a16:creationId xmlns:a16="http://schemas.microsoft.com/office/drawing/2014/main" id="{974BEC38-95C3-4761-88D9-47A27CBF1751}"/>
              </a:ext>
            </a:extLst>
          </p:cNvPr>
          <p:cNvSpPr>
            <a:spLocks noGrp="1"/>
          </p:cNvSpPr>
          <p:nvPr>
            <p:ph idx="1"/>
          </p:nvPr>
        </p:nvSpPr>
        <p:spPr>
          <a:xfrm>
            <a:off x="956738" y="1380067"/>
            <a:ext cx="9552516" cy="240002"/>
          </a:xfrm>
        </p:spPr>
        <p:txBody>
          <a:bodyPr/>
          <a:lstStyle/>
          <a:p>
            <a:pPr marL="0" indent="0">
              <a:buNone/>
            </a:pPr>
            <a:r>
              <a:rPr lang="en-US" b="1" dirty="0"/>
              <a:t>	No (or low level) differences among the respective groups</a:t>
            </a:r>
          </a:p>
        </p:txBody>
      </p:sp>
      <p:sp>
        <p:nvSpPr>
          <p:cNvPr id="5" name="Text Placeholder 4">
            <a:extLst>
              <a:ext uri="{FF2B5EF4-FFF2-40B4-BE49-F238E27FC236}">
                <a16:creationId xmlns:a16="http://schemas.microsoft.com/office/drawing/2014/main" id="{DDC524E8-FC7A-4650-AE74-0752F06F9EC8}"/>
              </a:ext>
            </a:extLst>
          </p:cNvPr>
          <p:cNvSpPr>
            <a:spLocks noGrp="1"/>
          </p:cNvSpPr>
          <p:nvPr>
            <p:ph type="body" sz="quarter" idx="10"/>
          </p:nvPr>
        </p:nvSpPr>
        <p:spPr/>
        <p:txBody>
          <a:bodyPr>
            <a:normAutofit fontScale="77500" lnSpcReduction="20000"/>
          </a:bodyPr>
          <a:lstStyle/>
          <a:p>
            <a:endParaRPr lang="en-US"/>
          </a:p>
        </p:txBody>
      </p:sp>
      <p:pic>
        <p:nvPicPr>
          <p:cNvPr id="6" name="Picture 5">
            <a:extLst>
              <a:ext uri="{FF2B5EF4-FFF2-40B4-BE49-F238E27FC236}">
                <a16:creationId xmlns:a16="http://schemas.microsoft.com/office/drawing/2014/main" id="{1ED76DB7-4F48-4BB1-863D-1C88954308A4}"/>
              </a:ext>
            </a:extLst>
          </p:cNvPr>
          <p:cNvPicPr>
            <a:picLocks noChangeAspect="1"/>
          </p:cNvPicPr>
          <p:nvPr/>
        </p:nvPicPr>
        <p:blipFill>
          <a:blip r:embed="rId2"/>
          <a:stretch>
            <a:fillRect/>
          </a:stretch>
        </p:blipFill>
        <p:spPr>
          <a:xfrm>
            <a:off x="6891270" y="1620069"/>
            <a:ext cx="2901028" cy="1371600"/>
          </a:xfrm>
          <a:prstGeom prst="rect">
            <a:avLst/>
          </a:prstGeom>
        </p:spPr>
      </p:pic>
      <p:pic>
        <p:nvPicPr>
          <p:cNvPr id="7" name="Picture 6">
            <a:extLst>
              <a:ext uri="{FF2B5EF4-FFF2-40B4-BE49-F238E27FC236}">
                <a16:creationId xmlns:a16="http://schemas.microsoft.com/office/drawing/2014/main" id="{DBE29CB7-052D-48AB-BA1A-2B58D488F202}"/>
              </a:ext>
            </a:extLst>
          </p:cNvPr>
          <p:cNvPicPr>
            <a:picLocks noChangeAspect="1"/>
          </p:cNvPicPr>
          <p:nvPr/>
        </p:nvPicPr>
        <p:blipFill>
          <a:blip r:embed="rId3"/>
          <a:stretch>
            <a:fillRect/>
          </a:stretch>
        </p:blipFill>
        <p:spPr>
          <a:xfrm>
            <a:off x="3935948" y="2991669"/>
            <a:ext cx="2993633" cy="1371600"/>
          </a:xfrm>
          <a:prstGeom prst="rect">
            <a:avLst/>
          </a:prstGeom>
        </p:spPr>
      </p:pic>
      <p:pic>
        <p:nvPicPr>
          <p:cNvPr id="8" name="Picture 7">
            <a:extLst>
              <a:ext uri="{FF2B5EF4-FFF2-40B4-BE49-F238E27FC236}">
                <a16:creationId xmlns:a16="http://schemas.microsoft.com/office/drawing/2014/main" id="{A6E81546-FEBB-41AD-A3D2-EFBD3EBA6CC9}"/>
              </a:ext>
            </a:extLst>
          </p:cNvPr>
          <p:cNvPicPr>
            <a:picLocks noChangeAspect="1"/>
          </p:cNvPicPr>
          <p:nvPr/>
        </p:nvPicPr>
        <p:blipFill>
          <a:blip r:embed="rId4"/>
          <a:stretch>
            <a:fillRect/>
          </a:stretch>
        </p:blipFill>
        <p:spPr>
          <a:xfrm>
            <a:off x="3974258" y="1620069"/>
            <a:ext cx="2917012" cy="1371600"/>
          </a:xfrm>
          <a:prstGeom prst="rect">
            <a:avLst/>
          </a:prstGeom>
        </p:spPr>
      </p:pic>
      <p:pic>
        <p:nvPicPr>
          <p:cNvPr id="9" name="Picture 8">
            <a:extLst>
              <a:ext uri="{FF2B5EF4-FFF2-40B4-BE49-F238E27FC236}">
                <a16:creationId xmlns:a16="http://schemas.microsoft.com/office/drawing/2014/main" id="{7C020651-6DEA-41A3-BB78-7D65C25C347E}"/>
              </a:ext>
            </a:extLst>
          </p:cNvPr>
          <p:cNvPicPr>
            <a:picLocks noChangeAspect="1"/>
          </p:cNvPicPr>
          <p:nvPr/>
        </p:nvPicPr>
        <p:blipFill>
          <a:blip r:embed="rId5"/>
          <a:stretch>
            <a:fillRect/>
          </a:stretch>
        </p:blipFill>
        <p:spPr>
          <a:xfrm>
            <a:off x="6891270" y="2991669"/>
            <a:ext cx="2995761" cy="1371600"/>
          </a:xfrm>
          <a:prstGeom prst="rect">
            <a:avLst/>
          </a:prstGeom>
        </p:spPr>
      </p:pic>
      <p:pic>
        <p:nvPicPr>
          <p:cNvPr id="10" name="Picture 9">
            <a:extLst>
              <a:ext uri="{FF2B5EF4-FFF2-40B4-BE49-F238E27FC236}">
                <a16:creationId xmlns:a16="http://schemas.microsoft.com/office/drawing/2014/main" id="{A53A60F2-D918-418D-964A-F7BB06AB8412}"/>
              </a:ext>
            </a:extLst>
          </p:cNvPr>
          <p:cNvPicPr>
            <a:picLocks noChangeAspect="1"/>
          </p:cNvPicPr>
          <p:nvPr/>
        </p:nvPicPr>
        <p:blipFill>
          <a:blip r:embed="rId6"/>
          <a:stretch>
            <a:fillRect/>
          </a:stretch>
        </p:blipFill>
        <p:spPr>
          <a:xfrm>
            <a:off x="956738" y="1620069"/>
            <a:ext cx="3017520" cy="1371600"/>
          </a:xfrm>
          <a:prstGeom prst="rect">
            <a:avLst/>
          </a:prstGeom>
        </p:spPr>
      </p:pic>
      <p:pic>
        <p:nvPicPr>
          <p:cNvPr id="11" name="Picture 10">
            <a:extLst>
              <a:ext uri="{FF2B5EF4-FFF2-40B4-BE49-F238E27FC236}">
                <a16:creationId xmlns:a16="http://schemas.microsoft.com/office/drawing/2014/main" id="{9CC6FB87-F977-4F59-8B3A-6B3288A432CB}"/>
              </a:ext>
            </a:extLst>
          </p:cNvPr>
          <p:cNvPicPr>
            <a:picLocks noChangeAspect="1"/>
          </p:cNvPicPr>
          <p:nvPr/>
        </p:nvPicPr>
        <p:blipFill>
          <a:blip r:embed="rId7"/>
          <a:stretch>
            <a:fillRect/>
          </a:stretch>
        </p:blipFill>
        <p:spPr>
          <a:xfrm>
            <a:off x="948094" y="2991669"/>
            <a:ext cx="2989780" cy="1371600"/>
          </a:xfrm>
          <a:prstGeom prst="rect">
            <a:avLst/>
          </a:prstGeom>
        </p:spPr>
      </p:pic>
      <p:sp>
        <p:nvSpPr>
          <p:cNvPr id="12" name="Content Placeholder 2">
            <a:extLst>
              <a:ext uri="{FF2B5EF4-FFF2-40B4-BE49-F238E27FC236}">
                <a16:creationId xmlns:a16="http://schemas.microsoft.com/office/drawing/2014/main" id="{27EDDEB9-39B7-4236-868C-9C3B5E67B411}"/>
              </a:ext>
            </a:extLst>
          </p:cNvPr>
          <p:cNvSpPr txBox="1">
            <a:spLocks/>
          </p:cNvSpPr>
          <p:nvPr/>
        </p:nvSpPr>
        <p:spPr>
          <a:xfrm>
            <a:off x="1951567" y="4743450"/>
            <a:ext cx="8288866" cy="240002"/>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Clr>
                <a:schemeClr val="tx2"/>
              </a:buClr>
              <a:buFont typeface="Arial" panose="020B0604020202020204" pitchFamily="34" charset="0"/>
              <a:buChar char="•"/>
              <a:defRPr sz="1733" kern="1200">
                <a:solidFill>
                  <a:schemeClr val="tx2"/>
                </a:solidFill>
                <a:latin typeface="Roboto Slab Regular"/>
                <a:ea typeface="+mn-ea"/>
                <a:cs typeface="Roboto Slab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ym typeface="Wingdings" panose="05000000000000000000" pitchFamily="2" charset="2"/>
              </a:rPr>
              <a:t> Clients who belong to group 1 churn approximately as often as clients in group 0.</a:t>
            </a:r>
            <a:endParaRPr lang="en-US" dirty="0"/>
          </a:p>
        </p:txBody>
      </p:sp>
    </p:spTree>
    <p:extLst>
      <p:ext uri="{BB962C8B-B14F-4D97-AF65-F5344CB8AC3E}">
        <p14:creationId xmlns:p14="http://schemas.microsoft.com/office/powerpoint/2010/main" val="3486979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676B1-58B4-4927-B2DA-905F444FE611}"/>
              </a:ext>
            </a:extLst>
          </p:cNvPr>
          <p:cNvSpPr>
            <a:spLocks noGrp="1"/>
          </p:cNvSpPr>
          <p:nvPr>
            <p:ph type="title"/>
          </p:nvPr>
        </p:nvSpPr>
        <p:spPr/>
        <p:txBody>
          <a:bodyPr>
            <a:normAutofit fontScale="90000"/>
          </a:bodyPr>
          <a:lstStyle/>
          <a:p>
            <a:r>
              <a:rPr lang="en-US" dirty="0"/>
              <a:t>Optimal model proposal – Logistic Regression (1)</a:t>
            </a:r>
          </a:p>
        </p:txBody>
      </p:sp>
      <p:sp>
        <p:nvSpPr>
          <p:cNvPr id="3" name="Content Placeholder 2">
            <a:extLst>
              <a:ext uri="{FF2B5EF4-FFF2-40B4-BE49-F238E27FC236}">
                <a16:creationId xmlns:a16="http://schemas.microsoft.com/office/drawing/2014/main" id="{31AA277E-C832-43FA-8C5E-E673A2F63E14}"/>
              </a:ext>
            </a:extLst>
          </p:cNvPr>
          <p:cNvSpPr>
            <a:spLocks noGrp="1"/>
          </p:cNvSpPr>
          <p:nvPr>
            <p:ph idx="1"/>
          </p:nvPr>
        </p:nvSpPr>
        <p:spPr>
          <a:xfrm>
            <a:off x="933451" y="1848380"/>
            <a:ext cx="10112184" cy="2784737"/>
          </a:xfrm>
        </p:spPr>
        <p:txBody>
          <a:bodyPr/>
          <a:lstStyle/>
          <a:p>
            <a:r>
              <a:rPr lang="en-US" dirty="0"/>
              <a:t>We are dropping observations with the maximum value of tenure (not to overestimate the impact of tenure).</a:t>
            </a:r>
          </a:p>
          <a:p>
            <a:r>
              <a:rPr lang="en-US" dirty="0"/>
              <a:t>It is important to mention that our variables have different scales. Regularization methods work properly when variables have the same scale and, therefore, if we want to apply Lasso or Ridge regression, we should rescale our quantitative variables. Our quantitative variables are scaled in the range (0,1).</a:t>
            </a:r>
          </a:p>
          <a:p>
            <a:r>
              <a:rPr lang="en-US" dirty="0"/>
              <a:t>Since we do not know which specification is better: logarithmic or original total charges, we start with testing linear specification.</a:t>
            </a:r>
          </a:p>
          <a:p>
            <a:r>
              <a:rPr lang="en-US" dirty="0"/>
              <a:t>To test the quality of our data we split data into train and test in order to avoid overfitting and improve generalization of our model.</a:t>
            </a:r>
          </a:p>
        </p:txBody>
      </p:sp>
      <p:sp>
        <p:nvSpPr>
          <p:cNvPr id="5" name="Text Placeholder 4">
            <a:extLst>
              <a:ext uri="{FF2B5EF4-FFF2-40B4-BE49-F238E27FC236}">
                <a16:creationId xmlns:a16="http://schemas.microsoft.com/office/drawing/2014/main" id="{856431D2-2865-40CE-A38B-E64FB472780F}"/>
              </a:ext>
            </a:extLst>
          </p:cNvPr>
          <p:cNvSpPr>
            <a:spLocks noGrp="1"/>
          </p:cNvSpPr>
          <p:nvPr>
            <p:ph type="body" sz="quarter" idx="10"/>
          </p:nvPr>
        </p:nvSpPr>
        <p:spPr/>
        <p:txBody>
          <a:bodyPr>
            <a:normAutofit fontScale="77500" lnSpcReduction="20000"/>
          </a:bodyPr>
          <a:lstStyle/>
          <a:p>
            <a:endParaRPr lang="en-US"/>
          </a:p>
        </p:txBody>
      </p:sp>
    </p:spTree>
    <p:extLst>
      <p:ext uri="{BB962C8B-B14F-4D97-AF65-F5344CB8AC3E}">
        <p14:creationId xmlns:p14="http://schemas.microsoft.com/office/powerpoint/2010/main" val="2247086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A19E-C44D-4E69-960F-35C6C88C2E4D}"/>
              </a:ext>
            </a:extLst>
          </p:cNvPr>
          <p:cNvSpPr>
            <a:spLocks noGrp="1"/>
          </p:cNvSpPr>
          <p:nvPr>
            <p:ph type="title"/>
          </p:nvPr>
        </p:nvSpPr>
        <p:spPr/>
        <p:txBody>
          <a:bodyPr>
            <a:normAutofit fontScale="90000"/>
          </a:bodyPr>
          <a:lstStyle/>
          <a:p>
            <a:r>
              <a:rPr lang="en-US" dirty="0"/>
              <a:t>Optimal model proposal – Logistic Regression (2)</a:t>
            </a:r>
          </a:p>
        </p:txBody>
      </p:sp>
      <p:sp>
        <p:nvSpPr>
          <p:cNvPr id="3" name="Content Placeholder 2">
            <a:extLst>
              <a:ext uri="{FF2B5EF4-FFF2-40B4-BE49-F238E27FC236}">
                <a16:creationId xmlns:a16="http://schemas.microsoft.com/office/drawing/2014/main" id="{3223973A-B30B-4027-8B15-0808AC526155}"/>
              </a:ext>
            </a:extLst>
          </p:cNvPr>
          <p:cNvSpPr>
            <a:spLocks noGrp="1"/>
          </p:cNvSpPr>
          <p:nvPr>
            <p:ph idx="1"/>
          </p:nvPr>
        </p:nvSpPr>
        <p:spPr>
          <a:xfrm>
            <a:off x="933451" y="1701800"/>
            <a:ext cx="10112184" cy="240002"/>
          </a:xfrm>
        </p:spPr>
        <p:txBody>
          <a:bodyPr/>
          <a:lstStyle/>
          <a:p>
            <a:r>
              <a:rPr lang="en-US" dirty="0"/>
              <a:t>We trained our model on train set using cross-validation while choosing hyperparameters.</a:t>
            </a:r>
          </a:p>
        </p:txBody>
      </p:sp>
      <p:sp>
        <p:nvSpPr>
          <p:cNvPr id="5" name="Text Placeholder 4">
            <a:extLst>
              <a:ext uri="{FF2B5EF4-FFF2-40B4-BE49-F238E27FC236}">
                <a16:creationId xmlns:a16="http://schemas.microsoft.com/office/drawing/2014/main" id="{0F5F619E-ABD3-45D1-A004-7894E608C21C}"/>
              </a:ext>
            </a:extLst>
          </p:cNvPr>
          <p:cNvSpPr>
            <a:spLocks noGrp="1"/>
          </p:cNvSpPr>
          <p:nvPr>
            <p:ph type="body" sz="quarter" idx="10"/>
          </p:nvPr>
        </p:nvSpPr>
        <p:spPr/>
        <p:txBody>
          <a:bodyPr>
            <a:normAutofit fontScale="77500" lnSpcReduction="20000"/>
          </a:bodyPr>
          <a:lstStyle/>
          <a:p>
            <a:endParaRPr lang="en-US"/>
          </a:p>
        </p:txBody>
      </p:sp>
      <p:sp>
        <p:nvSpPr>
          <p:cNvPr id="7" name="Content Placeholder 2">
            <a:extLst>
              <a:ext uri="{FF2B5EF4-FFF2-40B4-BE49-F238E27FC236}">
                <a16:creationId xmlns:a16="http://schemas.microsoft.com/office/drawing/2014/main" id="{E30A18B7-75E3-49BB-8EB0-A16F3FEFD93A}"/>
              </a:ext>
            </a:extLst>
          </p:cNvPr>
          <p:cNvSpPr txBox="1">
            <a:spLocks/>
          </p:cNvSpPr>
          <p:nvPr/>
        </p:nvSpPr>
        <p:spPr>
          <a:xfrm>
            <a:off x="956738" y="2118471"/>
            <a:ext cx="2853262" cy="240002"/>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Clr>
                <a:schemeClr val="tx2"/>
              </a:buClr>
              <a:buFont typeface="Arial" panose="020B0604020202020204" pitchFamily="34" charset="0"/>
              <a:buChar char="•"/>
              <a:defRPr sz="1733" kern="1200">
                <a:solidFill>
                  <a:schemeClr val="tx2"/>
                </a:solidFill>
                <a:latin typeface="Roboto Slab Regular"/>
                <a:ea typeface="+mn-ea"/>
                <a:cs typeface="Roboto Slab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Using original total charges:</a:t>
            </a:r>
          </a:p>
        </p:txBody>
      </p:sp>
      <p:sp>
        <p:nvSpPr>
          <p:cNvPr id="8" name="Content Placeholder 2">
            <a:extLst>
              <a:ext uri="{FF2B5EF4-FFF2-40B4-BE49-F238E27FC236}">
                <a16:creationId xmlns:a16="http://schemas.microsoft.com/office/drawing/2014/main" id="{8F340EE9-ABA2-45AF-A8A1-8783B09B2BE6}"/>
              </a:ext>
            </a:extLst>
          </p:cNvPr>
          <p:cNvSpPr txBox="1">
            <a:spLocks/>
          </p:cNvSpPr>
          <p:nvPr/>
        </p:nvSpPr>
        <p:spPr>
          <a:xfrm>
            <a:off x="6963838" y="2121094"/>
            <a:ext cx="2853262" cy="240002"/>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Clr>
                <a:schemeClr val="tx2"/>
              </a:buClr>
              <a:buFont typeface="Arial" panose="020B0604020202020204" pitchFamily="34" charset="0"/>
              <a:buChar char="•"/>
              <a:defRPr sz="1733" kern="1200">
                <a:solidFill>
                  <a:schemeClr val="tx2"/>
                </a:solidFill>
                <a:latin typeface="Roboto Slab Regular"/>
                <a:ea typeface="+mn-ea"/>
                <a:cs typeface="Roboto Slab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Using log(total charges):</a:t>
            </a:r>
          </a:p>
        </p:txBody>
      </p:sp>
      <p:pic>
        <p:nvPicPr>
          <p:cNvPr id="9" name="Picture 8">
            <a:extLst>
              <a:ext uri="{FF2B5EF4-FFF2-40B4-BE49-F238E27FC236}">
                <a16:creationId xmlns:a16="http://schemas.microsoft.com/office/drawing/2014/main" id="{BEB06630-927F-42AB-8AE9-BDAAE08972C1}"/>
              </a:ext>
            </a:extLst>
          </p:cNvPr>
          <p:cNvPicPr>
            <a:picLocks noChangeAspect="1"/>
          </p:cNvPicPr>
          <p:nvPr/>
        </p:nvPicPr>
        <p:blipFill>
          <a:blip r:embed="rId2"/>
          <a:stretch>
            <a:fillRect/>
          </a:stretch>
        </p:blipFill>
        <p:spPr>
          <a:xfrm>
            <a:off x="950384" y="2358473"/>
            <a:ext cx="3913633" cy="2286000"/>
          </a:xfrm>
          <a:prstGeom prst="rect">
            <a:avLst/>
          </a:prstGeom>
        </p:spPr>
      </p:pic>
      <p:pic>
        <p:nvPicPr>
          <p:cNvPr id="10" name="Picture 9">
            <a:extLst>
              <a:ext uri="{FF2B5EF4-FFF2-40B4-BE49-F238E27FC236}">
                <a16:creationId xmlns:a16="http://schemas.microsoft.com/office/drawing/2014/main" id="{220E3ADA-6062-477B-B7A2-8FF0B087A4F0}"/>
              </a:ext>
            </a:extLst>
          </p:cNvPr>
          <p:cNvPicPr>
            <a:picLocks noChangeAspect="1"/>
          </p:cNvPicPr>
          <p:nvPr/>
        </p:nvPicPr>
        <p:blipFill>
          <a:blip r:embed="rId3"/>
          <a:stretch>
            <a:fillRect/>
          </a:stretch>
        </p:blipFill>
        <p:spPr>
          <a:xfrm>
            <a:off x="6963838" y="2358473"/>
            <a:ext cx="3986331" cy="2286000"/>
          </a:xfrm>
          <a:prstGeom prst="rect">
            <a:avLst/>
          </a:prstGeom>
        </p:spPr>
      </p:pic>
      <p:sp>
        <p:nvSpPr>
          <p:cNvPr id="11" name="Content Placeholder 2">
            <a:extLst>
              <a:ext uri="{FF2B5EF4-FFF2-40B4-BE49-F238E27FC236}">
                <a16:creationId xmlns:a16="http://schemas.microsoft.com/office/drawing/2014/main" id="{9F04EFA3-987D-4D3E-834E-EC666EBD794D}"/>
              </a:ext>
            </a:extLst>
          </p:cNvPr>
          <p:cNvSpPr txBox="1">
            <a:spLocks/>
          </p:cNvSpPr>
          <p:nvPr/>
        </p:nvSpPr>
        <p:spPr>
          <a:xfrm>
            <a:off x="956738" y="4925592"/>
            <a:ext cx="10112184" cy="848246"/>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Clr>
                <a:schemeClr val="tx2"/>
              </a:buClr>
              <a:buFont typeface="Arial" panose="020B0604020202020204" pitchFamily="34" charset="0"/>
              <a:buChar char="•"/>
              <a:defRPr sz="1733" kern="1200">
                <a:solidFill>
                  <a:schemeClr val="tx2"/>
                </a:solidFill>
                <a:latin typeface="Roboto Slab Regular"/>
                <a:ea typeface="+mn-ea"/>
                <a:cs typeface="Roboto Slab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see that the best quality can be obtained with l1 penalty and C = 1 and logarithmic transformation of total charges.</a:t>
            </a:r>
          </a:p>
          <a:p>
            <a:pPr marL="0" indent="0">
              <a:buNone/>
            </a:pPr>
            <a:r>
              <a:rPr lang="en-US" dirty="0">
                <a:sym typeface="Wingdings" panose="05000000000000000000" pitchFamily="2" charset="2"/>
              </a:rPr>
              <a:t> We choose log(total charges) to proceed the analysis.</a:t>
            </a:r>
            <a:endParaRPr lang="en-US" dirty="0"/>
          </a:p>
        </p:txBody>
      </p:sp>
    </p:spTree>
    <p:extLst>
      <p:ext uri="{BB962C8B-B14F-4D97-AF65-F5344CB8AC3E}">
        <p14:creationId xmlns:p14="http://schemas.microsoft.com/office/powerpoint/2010/main" val="3852646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6EC24-31BE-402D-997B-021428F94505}"/>
              </a:ext>
            </a:extLst>
          </p:cNvPr>
          <p:cNvSpPr>
            <a:spLocks noGrp="1"/>
          </p:cNvSpPr>
          <p:nvPr>
            <p:ph type="title"/>
          </p:nvPr>
        </p:nvSpPr>
        <p:spPr>
          <a:xfrm>
            <a:off x="950384" y="761664"/>
            <a:ext cx="4904316" cy="1088247"/>
          </a:xfrm>
        </p:spPr>
        <p:txBody>
          <a:bodyPr>
            <a:normAutofit fontScale="90000"/>
          </a:bodyPr>
          <a:lstStyle/>
          <a:p>
            <a:r>
              <a:rPr lang="en-US" dirty="0"/>
              <a:t>Optimal model proposal – Logistic Regression (3)</a:t>
            </a:r>
          </a:p>
        </p:txBody>
      </p:sp>
      <p:sp>
        <p:nvSpPr>
          <p:cNvPr id="3" name="Content Placeholder 2">
            <a:extLst>
              <a:ext uri="{FF2B5EF4-FFF2-40B4-BE49-F238E27FC236}">
                <a16:creationId xmlns:a16="http://schemas.microsoft.com/office/drawing/2014/main" id="{48B4E8AE-4F9C-4DD7-8CF7-2C6A9B5C8BA7}"/>
              </a:ext>
            </a:extLst>
          </p:cNvPr>
          <p:cNvSpPr>
            <a:spLocks noGrp="1"/>
          </p:cNvSpPr>
          <p:nvPr>
            <p:ph idx="1"/>
          </p:nvPr>
        </p:nvSpPr>
        <p:spPr>
          <a:xfrm>
            <a:off x="1007538" y="2305638"/>
            <a:ext cx="4847162" cy="720005"/>
          </a:xfrm>
        </p:spPr>
        <p:txBody>
          <a:bodyPr/>
          <a:lstStyle/>
          <a:p>
            <a:r>
              <a:rPr lang="en-US" dirty="0"/>
              <a:t>Lift curve drops steeply from around 0 % to around 5 % of the sample, and then declines at approximately the same rate.</a:t>
            </a:r>
          </a:p>
        </p:txBody>
      </p:sp>
      <p:sp>
        <p:nvSpPr>
          <p:cNvPr id="5" name="Text Placeholder 4">
            <a:extLst>
              <a:ext uri="{FF2B5EF4-FFF2-40B4-BE49-F238E27FC236}">
                <a16:creationId xmlns:a16="http://schemas.microsoft.com/office/drawing/2014/main" id="{DFE411D6-22BA-4473-9AB7-7DA21B0A03D4}"/>
              </a:ext>
            </a:extLst>
          </p:cNvPr>
          <p:cNvSpPr>
            <a:spLocks noGrp="1"/>
          </p:cNvSpPr>
          <p:nvPr>
            <p:ph type="body" sz="quarter" idx="10"/>
          </p:nvPr>
        </p:nvSpPr>
        <p:spPr/>
        <p:txBody>
          <a:bodyPr>
            <a:normAutofit fontScale="77500" lnSpcReduction="20000"/>
          </a:bodyPr>
          <a:lstStyle/>
          <a:p>
            <a:endParaRPr lang="en-US"/>
          </a:p>
        </p:txBody>
      </p:sp>
      <p:pic>
        <p:nvPicPr>
          <p:cNvPr id="6" name="Picture 5">
            <a:extLst>
              <a:ext uri="{FF2B5EF4-FFF2-40B4-BE49-F238E27FC236}">
                <a16:creationId xmlns:a16="http://schemas.microsoft.com/office/drawing/2014/main" id="{447AB14A-FFE0-4CD1-8951-DC267DE10519}"/>
              </a:ext>
            </a:extLst>
          </p:cNvPr>
          <p:cNvPicPr>
            <a:picLocks noChangeAspect="1"/>
          </p:cNvPicPr>
          <p:nvPr/>
        </p:nvPicPr>
        <p:blipFill>
          <a:blip r:embed="rId2"/>
          <a:stretch>
            <a:fillRect/>
          </a:stretch>
        </p:blipFill>
        <p:spPr>
          <a:xfrm>
            <a:off x="6096000" y="406400"/>
            <a:ext cx="5145616" cy="6451600"/>
          </a:xfrm>
          <a:prstGeom prst="rect">
            <a:avLst/>
          </a:prstGeom>
        </p:spPr>
      </p:pic>
    </p:spTree>
    <p:extLst>
      <p:ext uri="{BB962C8B-B14F-4D97-AF65-F5344CB8AC3E}">
        <p14:creationId xmlns:p14="http://schemas.microsoft.com/office/powerpoint/2010/main" val="2265842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042CA-91F4-4692-8A8F-E3FDCE68A7F9}"/>
              </a:ext>
            </a:extLst>
          </p:cNvPr>
          <p:cNvSpPr>
            <a:spLocks noGrp="1"/>
          </p:cNvSpPr>
          <p:nvPr>
            <p:ph type="title"/>
          </p:nvPr>
        </p:nvSpPr>
        <p:spPr/>
        <p:txBody>
          <a:bodyPr>
            <a:normAutofit fontScale="90000"/>
          </a:bodyPr>
          <a:lstStyle/>
          <a:p>
            <a:r>
              <a:rPr lang="en-US" dirty="0"/>
              <a:t>Introduction</a:t>
            </a:r>
          </a:p>
        </p:txBody>
      </p:sp>
      <p:sp>
        <p:nvSpPr>
          <p:cNvPr id="3" name="Content Placeholder 2">
            <a:extLst>
              <a:ext uri="{FF2B5EF4-FFF2-40B4-BE49-F238E27FC236}">
                <a16:creationId xmlns:a16="http://schemas.microsoft.com/office/drawing/2014/main" id="{D0B267F3-CFDD-4D0F-BE69-6DA069CB39B2}"/>
              </a:ext>
            </a:extLst>
          </p:cNvPr>
          <p:cNvSpPr>
            <a:spLocks noGrp="1"/>
          </p:cNvSpPr>
          <p:nvPr>
            <p:ph idx="1"/>
          </p:nvPr>
        </p:nvSpPr>
        <p:spPr>
          <a:xfrm>
            <a:off x="956738" y="1624013"/>
            <a:ext cx="10112184" cy="2896499"/>
          </a:xfrm>
        </p:spPr>
        <p:txBody>
          <a:bodyPr/>
          <a:lstStyle/>
          <a:p>
            <a:pPr algn="just"/>
            <a:r>
              <a:rPr lang="en-US" dirty="0"/>
              <a:t>Companies operating in telco, insurance or banking sector are often interested in knowing who of the customers will leave the company soon (churn), so they can try and prevent it, given that their business models are directly related to the number of active users/subscribers.</a:t>
            </a:r>
          </a:p>
          <a:p>
            <a:pPr algn="just"/>
            <a:r>
              <a:rPr lang="en-US" dirty="0"/>
              <a:t>Customer churn is the loss of customers or clients. Churn analysis is conducted because of the underlying assumption that acquiring a new customer is more costly than retaining an old one. We will try to analyze given Telco data to understand its client base.</a:t>
            </a:r>
          </a:p>
          <a:p>
            <a:pPr algn="just"/>
            <a:r>
              <a:rPr lang="en-US" dirty="0"/>
              <a:t>We can distinguish between two different churn types: involuntary and voluntary. Involuntary churn occurs when the client is forced to stop a relationship due to relocation, sickness, death, or similar circumstances. Voluntary churn happens when the client could continue to use the company's services, but it decides to stop. The analysis should focus only on voluntary churn as this type can be addressed by the company's policies.</a:t>
            </a:r>
          </a:p>
        </p:txBody>
      </p:sp>
      <p:sp>
        <p:nvSpPr>
          <p:cNvPr id="5" name="Text Placeholder 4">
            <a:extLst>
              <a:ext uri="{FF2B5EF4-FFF2-40B4-BE49-F238E27FC236}">
                <a16:creationId xmlns:a16="http://schemas.microsoft.com/office/drawing/2014/main" id="{1BA27170-16EF-4447-B074-1966D683220F}"/>
              </a:ext>
            </a:extLst>
          </p:cNvPr>
          <p:cNvSpPr>
            <a:spLocks noGrp="1"/>
          </p:cNvSpPr>
          <p:nvPr>
            <p:ph type="body" sz="quarter" idx="10"/>
          </p:nvPr>
        </p:nvSpPr>
        <p:spPr/>
        <p:txBody>
          <a:bodyPr>
            <a:normAutofit fontScale="77500" lnSpcReduction="20000"/>
          </a:bodyPr>
          <a:lstStyle/>
          <a:p>
            <a:endParaRPr lang="en-US"/>
          </a:p>
        </p:txBody>
      </p:sp>
    </p:spTree>
    <p:extLst>
      <p:ext uri="{BB962C8B-B14F-4D97-AF65-F5344CB8AC3E}">
        <p14:creationId xmlns:p14="http://schemas.microsoft.com/office/powerpoint/2010/main" val="3183913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6EC24-31BE-402D-997B-021428F94505}"/>
              </a:ext>
            </a:extLst>
          </p:cNvPr>
          <p:cNvSpPr>
            <a:spLocks noGrp="1"/>
          </p:cNvSpPr>
          <p:nvPr>
            <p:ph type="title"/>
          </p:nvPr>
        </p:nvSpPr>
        <p:spPr/>
        <p:txBody>
          <a:bodyPr>
            <a:normAutofit fontScale="90000"/>
          </a:bodyPr>
          <a:lstStyle/>
          <a:p>
            <a:r>
              <a:rPr lang="en-US" dirty="0"/>
              <a:t>Using bootstrap for building CI of predictions (1)</a:t>
            </a:r>
          </a:p>
        </p:txBody>
      </p:sp>
      <p:sp>
        <p:nvSpPr>
          <p:cNvPr id="3" name="Content Placeholder 2">
            <a:extLst>
              <a:ext uri="{FF2B5EF4-FFF2-40B4-BE49-F238E27FC236}">
                <a16:creationId xmlns:a16="http://schemas.microsoft.com/office/drawing/2014/main" id="{48B4E8AE-4F9C-4DD7-8CF7-2C6A9B5C8BA7}"/>
              </a:ext>
            </a:extLst>
          </p:cNvPr>
          <p:cNvSpPr>
            <a:spLocks noGrp="1"/>
          </p:cNvSpPr>
          <p:nvPr>
            <p:ph idx="1"/>
          </p:nvPr>
        </p:nvSpPr>
        <p:spPr>
          <a:xfrm>
            <a:off x="950384" y="2519363"/>
            <a:ext cx="10112184" cy="1216487"/>
          </a:xfrm>
        </p:spPr>
        <p:txBody>
          <a:bodyPr/>
          <a:lstStyle/>
          <a:p>
            <a:r>
              <a:rPr lang="en-US" dirty="0"/>
              <a:t>We created a function which calculates CI for predictions and coefficients of the model, and also computes some statistics of our metrics using bootstrap.</a:t>
            </a:r>
          </a:p>
          <a:p>
            <a:r>
              <a:rPr lang="en-US" dirty="0"/>
              <a:t>Training score statistics (AUC):</a:t>
            </a:r>
          </a:p>
          <a:p>
            <a:pPr marL="0" indent="0">
              <a:buNone/>
            </a:pPr>
            <a:endParaRPr lang="en-US" dirty="0"/>
          </a:p>
        </p:txBody>
      </p:sp>
      <p:sp>
        <p:nvSpPr>
          <p:cNvPr id="5" name="Text Placeholder 4">
            <a:extLst>
              <a:ext uri="{FF2B5EF4-FFF2-40B4-BE49-F238E27FC236}">
                <a16:creationId xmlns:a16="http://schemas.microsoft.com/office/drawing/2014/main" id="{DFE411D6-22BA-4473-9AB7-7DA21B0A03D4}"/>
              </a:ext>
            </a:extLst>
          </p:cNvPr>
          <p:cNvSpPr>
            <a:spLocks noGrp="1"/>
          </p:cNvSpPr>
          <p:nvPr>
            <p:ph type="body" sz="quarter" idx="10"/>
          </p:nvPr>
        </p:nvSpPr>
        <p:spPr/>
        <p:txBody>
          <a:bodyPr>
            <a:normAutofit fontScale="77500" lnSpcReduction="20000"/>
          </a:bodyPr>
          <a:lstStyle/>
          <a:p>
            <a:endParaRPr lang="en-US"/>
          </a:p>
        </p:txBody>
      </p:sp>
      <p:pic>
        <p:nvPicPr>
          <p:cNvPr id="4" name="Picture 3">
            <a:extLst>
              <a:ext uri="{FF2B5EF4-FFF2-40B4-BE49-F238E27FC236}">
                <a16:creationId xmlns:a16="http://schemas.microsoft.com/office/drawing/2014/main" id="{2D18E6F3-433D-4DDD-A546-12269E723FE0}"/>
              </a:ext>
            </a:extLst>
          </p:cNvPr>
          <p:cNvPicPr>
            <a:picLocks noChangeAspect="1"/>
          </p:cNvPicPr>
          <p:nvPr/>
        </p:nvPicPr>
        <p:blipFill>
          <a:blip r:embed="rId2"/>
          <a:stretch>
            <a:fillRect/>
          </a:stretch>
        </p:blipFill>
        <p:spPr>
          <a:xfrm>
            <a:off x="4344987" y="3466272"/>
            <a:ext cx="2787695" cy="2390544"/>
          </a:xfrm>
          <a:prstGeom prst="rect">
            <a:avLst/>
          </a:prstGeom>
        </p:spPr>
      </p:pic>
    </p:spTree>
    <p:extLst>
      <p:ext uri="{BB962C8B-B14F-4D97-AF65-F5344CB8AC3E}">
        <p14:creationId xmlns:p14="http://schemas.microsoft.com/office/powerpoint/2010/main" val="1262624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6EC24-31BE-402D-997B-021428F94505}"/>
              </a:ext>
            </a:extLst>
          </p:cNvPr>
          <p:cNvSpPr>
            <a:spLocks noGrp="1"/>
          </p:cNvSpPr>
          <p:nvPr>
            <p:ph type="title"/>
          </p:nvPr>
        </p:nvSpPr>
        <p:spPr/>
        <p:txBody>
          <a:bodyPr>
            <a:normAutofit fontScale="90000"/>
          </a:bodyPr>
          <a:lstStyle/>
          <a:p>
            <a:r>
              <a:rPr lang="en-US" dirty="0"/>
              <a:t>Using bootstrap for building CI of predictions (2)</a:t>
            </a:r>
          </a:p>
        </p:txBody>
      </p:sp>
      <p:sp>
        <p:nvSpPr>
          <p:cNvPr id="3" name="Content Placeholder 2">
            <a:extLst>
              <a:ext uri="{FF2B5EF4-FFF2-40B4-BE49-F238E27FC236}">
                <a16:creationId xmlns:a16="http://schemas.microsoft.com/office/drawing/2014/main" id="{48B4E8AE-4F9C-4DD7-8CF7-2C6A9B5C8BA7}"/>
              </a:ext>
            </a:extLst>
          </p:cNvPr>
          <p:cNvSpPr>
            <a:spLocks noGrp="1"/>
          </p:cNvSpPr>
          <p:nvPr>
            <p:ph idx="1"/>
          </p:nvPr>
        </p:nvSpPr>
        <p:spPr>
          <a:xfrm>
            <a:off x="950384" y="2519363"/>
            <a:ext cx="10112184" cy="2817694"/>
          </a:xfrm>
        </p:spPr>
        <p:txBody>
          <a:bodyPr/>
          <a:lstStyle/>
          <a:p>
            <a:r>
              <a:rPr lang="en-US" dirty="0"/>
              <a:t>95% confidence intervals for our predictions and coefficients of the model using bootstrap:</a:t>
            </a:r>
          </a:p>
          <a:p>
            <a:endParaRPr lang="en-US" dirty="0"/>
          </a:p>
          <a:p>
            <a:endParaRPr lang="en-US" dirty="0"/>
          </a:p>
          <a:p>
            <a:endParaRPr lang="en-US" dirty="0"/>
          </a:p>
          <a:p>
            <a:endParaRPr lang="en-US" dirty="0"/>
          </a:p>
          <a:p>
            <a:endParaRPr lang="en-US" dirty="0"/>
          </a:p>
          <a:p>
            <a:r>
              <a:rPr lang="en-US" dirty="0"/>
              <a:t>95% confidence intervals for coefficients:</a:t>
            </a:r>
          </a:p>
          <a:p>
            <a:endParaRPr lang="en-US" dirty="0"/>
          </a:p>
        </p:txBody>
      </p:sp>
      <p:sp>
        <p:nvSpPr>
          <p:cNvPr id="5" name="Text Placeholder 4">
            <a:extLst>
              <a:ext uri="{FF2B5EF4-FFF2-40B4-BE49-F238E27FC236}">
                <a16:creationId xmlns:a16="http://schemas.microsoft.com/office/drawing/2014/main" id="{DFE411D6-22BA-4473-9AB7-7DA21B0A03D4}"/>
              </a:ext>
            </a:extLst>
          </p:cNvPr>
          <p:cNvSpPr>
            <a:spLocks noGrp="1"/>
          </p:cNvSpPr>
          <p:nvPr>
            <p:ph type="body" sz="quarter" idx="10"/>
          </p:nvPr>
        </p:nvSpPr>
        <p:spPr/>
        <p:txBody>
          <a:bodyPr>
            <a:normAutofit fontScale="77500" lnSpcReduction="20000"/>
          </a:bodyPr>
          <a:lstStyle/>
          <a:p>
            <a:endParaRPr lang="en-US"/>
          </a:p>
        </p:txBody>
      </p:sp>
      <p:pic>
        <p:nvPicPr>
          <p:cNvPr id="4" name="Picture 3">
            <a:extLst>
              <a:ext uri="{FF2B5EF4-FFF2-40B4-BE49-F238E27FC236}">
                <a16:creationId xmlns:a16="http://schemas.microsoft.com/office/drawing/2014/main" id="{F488A821-DDFF-4671-9901-6590F3E71681}"/>
              </a:ext>
            </a:extLst>
          </p:cNvPr>
          <p:cNvPicPr>
            <a:picLocks noChangeAspect="1"/>
          </p:cNvPicPr>
          <p:nvPr/>
        </p:nvPicPr>
        <p:blipFill>
          <a:blip r:embed="rId2"/>
          <a:stretch>
            <a:fillRect/>
          </a:stretch>
        </p:blipFill>
        <p:spPr>
          <a:xfrm>
            <a:off x="1129432" y="2943225"/>
            <a:ext cx="3414713" cy="1590675"/>
          </a:xfrm>
          <a:prstGeom prst="rect">
            <a:avLst/>
          </a:prstGeom>
        </p:spPr>
      </p:pic>
      <p:pic>
        <p:nvPicPr>
          <p:cNvPr id="6" name="Picture 5">
            <a:extLst>
              <a:ext uri="{FF2B5EF4-FFF2-40B4-BE49-F238E27FC236}">
                <a16:creationId xmlns:a16="http://schemas.microsoft.com/office/drawing/2014/main" id="{2E88BE13-ED96-4968-8130-27CC5A741849}"/>
              </a:ext>
            </a:extLst>
          </p:cNvPr>
          <p:cNvPicPr>
            <a:picLocks noChangeAspect="1"/>
          </p:cNvPicPr>
          <p:nvPr/>
        </p:nvPicPr>
        <p:blipFill>
          <a:blip r:embed="rId3"/>
          <a:stretch>
            <a:fillRect/>
          </a:stretch>
        </p:blipFill>
        <p:spPr>
          <a:xfrm>
            <a:off x="5305425" y="4533900"/>
            <a:ext cx="4843596" cy="1651000"/>
          </a:xfrm>
          <a:prstGeom prst="rect">
            <a:avLst/>
          </a:prstGeom>
        </p:spPr>
      </p:pic>
    </p:spTree>
    <p:extLst>
      <p:ext uri="{BB962C8B-B14F-4D97-AF65-F5344CB8AC3E}">
        <p14:creationId xmlns:p14="http://schemas.microsoft.com/office/powerpoint/2010/main" val="3514302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6EC24-31BE-402D-997B-021428F94505}"/>
              </a:ext>
            </a:extLst>
          </p:cNvPr>
          <p:cNvSpPr>
            <a:spLocks noGrp="1"/>
          </p:cNvSpPr>
          <p:nvPr>
            <p:ph type="title"/>
          </p:nvPr>
        </p:nvSpPr>
        <p:spPr/>
        <p:txBody>
          <a:bodyPr>
            <a:normAutofit fontScale="90000"/>
          </a:bodyPr>
          <a:lstStyle/>
          <a:p>
            <a:r>
              <a:rPr lang="en-US" dirty="0"/>
              <a:t>Cut-off selection (1)</a:t>
            </a:r>
          </a:p>
        </p:txBody>
      </p:sp>
      <p:sp>
        <p:nvSpPr>
          <p:cNvPr id="3" name="Content Placeholder 2">
            <a:extLst>
              <a:ext uri="{FF2B5EF4-FFF2-40B4-BE49-F238E27FC236}">
                <a16:creationId xmlns:a16="http://schemas.microsoft.com/office/drawing/2014/main" id="{48B4E8AE-4F9C-4DD7-8CF7-2C6A9B5C8BA7}"/>
              </a:ext>
            </a:extLst>
          </p:cNvPr>
          <p:cNvSpPr>
            <a:spLocks noGrp="1"/>
          </p:cNvSpPr>
          <p:nvPr>
            <p:ph idx="1"/>
          </p:nvPr>
        </p:nvSpPr>
        <p:spPr>
          <a:xfrm>
            <a:off x="950384" y="1598612"/>
            <a:ext cx="5704416" cy="4112985"/>
          </a:xfrm>
        </p:spPr>
        <p:txBody>
          <a:bodyPr/>
          <a:lstStyle/>
          <a:p>
            <a:r>
              <a:rPr lang="en-US" dirty="0"/>
              <a:t>To find the break-even point, we have defined a function that predicts the probability of churning for each client by </a:t>
            </a:r>
            <a:r>
              <a:rPr lang="en-US" sz="1800" dirty="0"/>
              <a:t>'</a:t>
            </a:r>
            <a:r>
              <a:rPr lang="en-US" dirty="0" err="1"/>
              <a:t>customerID</a:t>
            </a:r>
            <a:r>
              <a:rPr lang="en-US" sz="1800" dirty="0"/>
              <a:t>'</a:t>
            </a:r>
            <a:r>
              <a:rPr lang="en-US" dirty="0"/>
              <a:t> number, sorts the list by the probability of churning in descending order, calculates the expected revenue from retention campaign for each customer, and finally calculates the total revenues, cost and profit.</a:t>
            </a:r>
            <a:br>
              <a:rPr lang="en-US" dirty="0"/>
            </a:br>
            <a:endParaRPr lang="en-US" dirty="0"/>
          </a:p>
          <a:p>
            <a:r>
              <a:rPr lang="en-US" dirty="0"/>
              <a:t>Results:</a:t>
            </a:r>
          </a:p>
          <a:p>
            <a:r>
              <a:rPr lang="en-US" dirty="0"/>
              <a:t>Maximal number of customer to be targeted without losing money: 479 (Break-even point)</a:t>
            </a:r>
          </a:p>
          <a:p>
            <a:r>
              <a:rPr lang="en-US" dirty="0"/>
              <a:t>Maximal number of customer to be targeted for maximal profit: 219</a:t>
            </a:r>
          </a:p>
          <a:p>
            <a:r>
              <a:rPr lang="en-US" dirty="0"/>
              <a:t>The function returns a list of customers to be contacted by the retention campaign</a:t>
            </a:r>
          </a:p>
        </p:txBody>
      </p:sp>
      <p:sp>
        <p:nvSpPr>
          <p:cNvPr id="5" name="Text Placeholder 4">
            <a:extLst>
              <a:ext uri="{FF2B5EF4-FFF2-40B4-BE49-F238E27FC236}">
                <a16:creationId xmlns:a16="http://schemas.microsoft.com/office/drawing/2014/main" id="{DFE411D6-22BA-4473-9AB7-7DA21B0A03D4}"/>
              </a:ext>
            </a:extLst>
          </p:cNvPr>
          <p:cNvSpPr>
            <a:spLocks noGrp="1"/>
          </p:cNvSpPr>
          <p:nvPr>
            <p:ph type="body" sz="quarter" idx="10"/>
          </p:nvPr>
        </p:nvSpPr>
        <p:spPr/>
        <p:txBody>
          <a:bodyPr>
            <a:normAutofit fontScale="77500" lnSpcReduction="20000"/>
          </a:bodyPr>
          <a:lstStyle/>
          <a:p>
            <a:endParaRPr lang="en-US"/>
          </a:p>
        </p:txBody>
      </p:sp>
      <p:pic>
        <p:nvPicPr>
          <p:cNvPr id="4" name="Picture 3">
            <a:extLst>
              <a:ext uri="{FF2B5EF4-FFF2-40B4-BE49-F238E27FC236}">
                <a16:creationId xmlns:a16="http://schemas.microsoft.com/office/drawing/2014/main" id="{7E3F834A-201E-4DB8-8B0F-1B5902DF675A}"/>
              </a:ext>
            </a:extLst>
          </p:cNvPr>
          <p:cNvPicPr>
            <a:picLocks noChangeAspect="1"/>
          </p:cNvPicPr>
          <p:nvPr/>
        </p:nvPicPr>
        <p:blipFill>
          <a:blip r:embed="rId2"/>
          <a:stretch>
            <a:fillRect/>
          </a:stretch>
        </p:blipFill>
        <p:spPr>
          <a:xfrm>
            <a:off x="7302500" y="409779"/>
            <a:ext cx="4502150" cy="3200400"/>
          </a:xfrm>
          <a:prstGeom prst="rect">
            <a:avLst/>
          </a:prstGeom>
        </p:spPr>
      </p:pic>
      <p:pic>
        <p:nvPicPr>
          <p:cNvPr id="6" name="Picture 5">
            <a:extLst>
              <a:ext uri="{FF2B5EF4-FFF2-40B4-BE49-F238E27FC236}">
                <a16:creationId xmlns:a16="http://schemas.microsoft.com/office/drawing/2014/main" id="{6FA1912D-7A10-4B17-999A-4DDF4898CB21}"/>
              </a:ext>
            </a:extLst>
          </p:cNvPr>
          <p:cNvPicPr>
            <a:picLocks noChangeAspect="1"/>
          </p:cNvPicPr>
          <p:nvPr/>
        </p:nvPicPr>
        <p:blipFill>
          <a:blip r:embed="rId3"/>
          <a:stretch>
            <a:fillRect/>
          </a:stretch>
        </p:blipFill>
        <p:spPr>
          <a:xfrm>
            <a:off x="7302500" y="3610179"/>
            <a:ext cx="4457700" cy="3200400"/>
          </a:xfrm>
          <a:prstGeom prst="rect">
            <a:avLst/>
          </a:prstGeom>
        </p:spPr>
      </p:pic>
    </p:spTree>
    <p:extLst>
      <p:ext uri="{BB962C8B-B14F-4D97-AF65-F5344CB8AC3E}">
        <p14:creationId xmlns:p14="http://schemas.microsoft.com/office/powerpoint/2010/main" val="725104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6EC24-31BE-402D-997B-021428F94505}"/>
              </a:ext>
            </a:extLst>
          </p:cNvPr>
          <p:cNvSpPr>
            <a:spLocks noGrp="1"/>
          </p:cNvSpPr>
          <p:nvPr>
            <p:ph type="title"/>
          </p:nvPr>
        </p:nvSpPr>
        <p:spPr/>
        <p:txBody>
          <a:bodyPr>
            <a:normAutofit fontScale="90000"/>
          </a:bodyPr>
          <a:lstStyle/>
          <a:p>
            <a:r>
              <a:rPr lang="en-US" dirty="0"/>
              <a:t>PCA (1)</a:t>
            </a:r>
          </a:p>
        </p:txBody>
      </p:sp>
      <p:sp>
        <p:nvSpPr>
          <p:cNvPr id="3" name="Content Placeholder 2">
            <a:extLst>
              <a:ext uri="{FF2B5EF4-FFF2-40B4-BE49-F238E27FC236}">
                <a16:creationId xmlns:a16="http://schemas.microsoft.com/office/drawing/2014/main" id="{48B4E8AE-4F9C-4DD7-8CF7-2C6A9B5C8BA7}"/>
              </a:ext>
            </a:extLst>
          </p:cNvPr>
          <p:cNvSpPr>
            <a:spLocks noGrp="1"/>
          </p:cNvSpPr>
          <p:nvPr>
            <p:ph idx="1"/>
          </p:nvPr>
        </p:nvSpPr>
        <p:spPr>
          <a:xfrm>
            <a:off x="950384" y="2519363"/>
            <a:ext cx="10112184" cy="1456489"/>
          </a:xfrm>
        </p:spPr>
        <p:txBody>
          <a:bodyPr/>
          <a:lstStyle/>
          <a:p>
            <a:r>
              <a:rPr lang="en-US" dirty="0"/>
              <a:t>We tried to make linear combinations of our features (PCs) and see whether it improves the quality of our model.</a:t>
            </a:r>
          </a:p>
          <a:p>
            <a:endParaRPr lang="en-US" dirty="0"/>
          </a:p>
          <a:p>
            <a:r>
              <a:rPr lang="en-US" dirty="0"/>
              <a:t>Note: we cannot transform categorical variables, so we test the quality of the model with PCA only transforming numeric features.</a:t>
            </a:r>
          </a:p>
        </p:txBody>
      </p:sp>
      <p:sp>
        <p:nvSpPr>
          <p:cNvPr id="5" name="Text Placeholder 4">
            <a:extLst>
              <a:ext uri="{FF2B5EF4-FFF2-40B4-BE49-F238E27FC236}">
                <a16:creationId xmlns:a16="http://schemas.microsoft.com/office/drawing/2014/main" id="{DFE411D6-22BA-4473-9AB7-7DA21B0A03D4}"/>
              </a:ext>
            </a:extLst>
          </p:cNvPr>
          <p:cNvSpPr>
            <a:spLocks noGrp="1"/>
          </p:cNvSpPr>
          <p:nvPr>
            <p:ph type="body" sz="quarter" idx="10"/>
          </p:nvPr>
        </p:nvSpPr>
        <p:spPr/>
        <p:txBody>
          <a:bodyPr>
            <a:normAutofit fontScale="77500" lnSpcReduction="20000"/>
          </a:bodyPr>
          <a:lstStyle/>
          <a:p>
            <a:endParaRPr lang="en-US"/>
          </a:p>
        </p:txBody>
      </p:sp>
    </p:spTree>
    <p:extLst>
      <p:ext uri="{BB962C8B-B14F-4D97-AF65-F5344CB8AC3E}">
        <p14:creationId xmlns:p14="http://schemas.microsoft.com/office/powerpoint/2010/main" val="1775845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6EC24-31BE-402D-997B-021428F94505}"/>
              </a:ext>
            </a:extLst>
          </p:cNvPr>
          <p:cNvSpPr>
            <a:spLocks noGrp="1"/>
          </p:cNvSpPr>
          <p:nvPr>
            <p:ph type="title"/>
          </p:nvPr>
        </p:nvSpPr>
        <p:spPr/>
        <p:txBody>
          <a:bodyPr>
            <a:normAutofit fontScale="90000"/>
          </a:bodyPr>
          <a:lstStyle/>
          <a:p>
            <a:r>
              <a:rPr lang="en-US" dirty="0"/>
              <a:t>PCA (2)</a:t>
            </a:r>
          </a:p>
        </p:txBody>
      </p:sp>
      <p:sp>
        <p:nvSpPr>
          <p:cNvPr id="3" name="Content Placeholder 2">
            <a:extLst>
              <a:ext uri="{FF2B5EF4-FFF2-40B4-BE49-F238E27FC236}">
                <a16:creationId xmlns:a16="http://schemas.microsoft.com/office/drawing/2014/main" id="{48B4E8AE-4F9C-4DD7-8CF7-2C6A9B5C8BA7}"/>
              </a:ext>
            </a:extLst>
          </p:cNvPr>
          <p:cNvSpPr>
            <a:spLocks noGrp="1"/>
          </p:cNvSpPr>
          <p:nvPr>
            <p:ph idx="1"/>
          </p:nvPr>
        </p:nvSpPr>
        <p:spPr>
          <a:xfrm>
            <a:off x="956738" y="1380066"/>
            <a:ext cx="3018362" cy="1568250"/>
          </a:xfrm>
        </p:spPr>
        <p:txBody>
          <a:bodyPr/>
          <a:lstStyle/>
          <a:p>
            <a:r>
              <a:rPr lang="en-US" dirty="0"/>
              <a:t>Firstly, we wanted to test replacing numeric variables</a:t>
            </a:r>
            <a:r>
              <a:rPr lang="en-US" b="1" dirty="0"/>
              <a:t> with only one PC</a:t>
            </a:r>
            <a:r>
              <a:rPr lang="en-US" dirty="0"/>
              <a:t> (out of 3).</a:t>
            </a:r>
          </a:p>
          <a:p>
            <a:r>
              <a:rPr lang="en-US" dirty="0"/>
              <a:t>Results of logistic regression are presented via graphs</a:t>
            </a:r>
          </a:p>
        </p:txBody>
      </p:sp>
      <p:sp>
        <p:nvSpPr>
          <p:cNvPr id="5" name="Text Placeholder 4">
            <a:extLst>
              <a:ext uri="{FF2B5EF4-FFF2-40B4-BE49-F238E27FC236}">
                <a16:creationId xmlns:a16="http://schemas.microsoft.com/office/drawing/2014/main" id="{DFE411D6-22BA-4473-9AB7-7DA21B0A03D4}"/>
              </a:ext>
            </a:extLst>
          </p:cNvPr>
          <p:cNvSpPr>
            <a:spLocks noGrp="1"/>
          </p:cNvSpPr>
          <p:nvPr>
            <p:ph type="body" sz="quarter" idx="10"/>
          </p:nvPr>
        </p:nvSpPr>
        <p:spPr/>
        <p:txBody>
          <a:bodyPr>
            <a:normAutofit fontScale="77500" lnSpcReduction="20000"/>
          </a:bodyPr>
          <a:lstStyle/>
          <a:p>
            <a:endParaRPr lang="en-US"/>
          </a:p>
        </p:txBody>
      </p:sp>
      <p:pic>
        <p:nvPicPr>
          <p:cNvPr id="4" name="Picture 3">
            <a:extLst>
              <a:ext uri="{FF2B5EF4-FFF2-40B4-BE49-F238E27FC236}">
                <a16:creationId xmlns:a16="http://schemas.microsoft.com/office/drawing/2014/main" id="{02D27891-F668-473C-B1D6-B9AC4010804F}"/>
              </a:ext>
            </a:extLst>
          </p:cNvPr>
          <p:cNvPicPr>
            <a:picLocks noChangeAspect="1"/>
          </p:cNvPicPr>
          <p:nvPr/>
        </p:nvPicPr>
        <p:blipFill>
          <a:blip r:embed="rId2"/>
          <a:stretch>
            <a:fillRect/>
          </a:stretch>
        </p:blipFill>
        <p:spPr>
          <a:xfrm>
            <a:off x="956738" y="3208193"/>
            <a:ext cx="3243466" cy="1931110"/>
          </a:xfrm>
          <a:prstGeom prst="rect">
            <a:avLst/>
          </a:prstGeom>
        </p:spPr>
      </p:pic>
      <p:pic>
        <p:nvPicPr>
          <p:cNvPr id="6" name="Picture 5">
            <a:extLst>
              <a:ext uri="{FF2B5EF4-FFF2-40B4-BE49-F238E27FC236}">
                <a16:creationId xmlns:a16="http://schemas.microsoft.com/office/drawing/2014/main" id="{14D7F1CA-5C71-49C1-9A01-DDB7C9B0B074}"/>
              </a:ext>
            </a:extLst>
          </p:cNvPr>
          <p:cNvPicPr>
            <a:picLocks noChangeAspect="1"/>
          </p:cNvPicPr>
          <p:nvPr/>
        </p:nvPicPr>
        <p:blipFill>
          <a:blip r:embed="rId3"/>
          <a:stretch>
            <a:fillRect/>
          </a:stretch>
        </p:blipFill>
        <p:spPr>
          <a:xfrm>
            <a:off x="4266081" y="792592"/>
            <a:ext cx="3850190" cy="2743200"/>
          </a:xfrm>
          <a:prstGeom prst="rect">
            <a:avLst/>
          </a:prstGeom>
        </p:spPr>
      </p:pic>
      <p:pic>
        <p:nvPicPr>
          <p:cNvPr id="7" name="Picture 6">
            <a:extLst>
              <a:ext uri="{FF2B5EF4-FFF2-40B4-BE49-F238E27FC236}">
                <a16:creationId xmlns:a16="http://schemas.microsoft.com/office/drawing/2014/main" id="{650475EB-6D3E-487C-B0BD-DEC4EC819F3F}"/>
              </a:ext>
            </a:extLst>
          </p:cNvPr>
          <p:cNvPicPr>
            <a:picLocks noChangeAspect="1"/>
          </p:cNvPicPr>
          <p:nvPr/>
        </p:nvPicPr>
        <p:blipFill>
          <a:blip r:embed="rId4"/>
          <a:stretch>
            <a:fillRect/>
          </a:stretch>
        </p:blipFill>
        <p:spPr>
          <a:xfrm>
            <a:off x="4193850" y="3488806"/>
            <a:ext cx="3922422" cy="2743200"/>
          </a:xfrm>
          <a:prstGeom prst="rect">
            <a:avLst/>
          </a:prstGeom>
        </p:spPr>
      </p:pic>
      <p:pic>
        <p:nvPicPr>
          <p:cNvPr id="8" name="Picture 7">
            <a:extLst>
              <a:ext uri="{FF2B5EF4-FFF2-40B4-BE49-F238E27FC236}">
                <a16:creationId xmlns:a16="http://schemas.microsoft.com/office/drawing/2014/main" id="{F918FE71-14E6-4A4A-863E-E9F8D5FB861D}"/>
              </a:ext>
            </a:extLst>
          </p:cNvPr>
          <p:cNvPicPr>
            <a:picLocks noChangeAspect="1"/>
          </p:cNvPicPr>
          <p:nvPr/>
        </p:nvPicPr>
        <p:blipFill>
          <a:blip r:embed="rId5"/>
          <a:stretch>
            <a:fillRect/>
          </a:stretch>
        </p:blipFill>
        <p:spPr>
          <a:xfrm>
            <a:off x="8090350" y="757330"/>
            <a:ext cx="3971719" cy="2743200"/>
          </a:xfrm>
          <a:prstGeom prst="rect">
            <a:avLst/>
          </a:prstGeom>
        </p:spPr>
      </p:pic>
      <p:pic>
        <p:nvPicPr>
          <p:cNvPr id="9" name="Picture 8">
            <a:extLst>
              <a:ext uri="{FF2B5EF4-FFF2-40B4-BE49-F238E27FC236}">
                <a16:creationId xmlns:a16="http://schemas.microsoft.com/office/drawing/2014/main" id="{63F580FA-BF0B-49BB-B2D7-CC276EFA27A3}"/>
              </a:ext>
            </a:extLst>
          </p:cNvPr>
          <p:cNvPicPr>
            <a:picLocks noChangeAspect="1"/>
          </p:cNvPicPr>
          <p:nvPr/>
        </p:nvPicPr>
        <p:blipFill>
          <a:blip r:embed="rId6"/>
          <a:stretch>
            <a:fillRect/>
          </a:stretch>
        </p:blipFill>
        <p:spPr>
          <a:xfrm>
            <a:off x="8156699" y="3500530"/>
            <a:ext cx="3905369" cy="2743200"/>
          </a:xfrm>
          <a:prstGeom prst="rect">
            <a:avLst/>
          </a:prstGeom>
        </p:spPr>
      </p:pic>
    </p:spTree>
    <p:extLst>
      <p:ext uri="{BB962C8B-B14F-4D97-AF65-F5344CB8AC3E}">
        <p14:creationId xmlns:p14="http://schemas.microsoft.com/office/powerpoint/2010/main" val="2618667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6EC24-31BE-402D-997B-021428F94505}"/>
              </a:ext>
            </a:extLst>
          </p:cNvPr>
          <p:cNvSpPr>
            <a:spLocks noGrp="1"/>
          </p:cNvSpPr>
          <p:nvPr>
            <p:ph type="title"/>
          </p:nvPr>
        </p:nvSpPr>
        <p:spPr/>
        <p:txBody>
          <a:bodyPr>
            <a:normAutofit fontScale="90000"/>
          </a:bodyPr>
          <a:lstStyle/>
          <a:p>
            <a:r>
              <a:rPr lang="en-US" dirty="0"/>
              <a:t>PCA (3)</a:t>
            </a:r>
          </a:p>
        </p:txBody>
      </p:sp>
      <p:sp>
        <p:nvSpPr>
          <p:cNvPr id="3" name="Content Placeholder 2">
            <a:extLst>
              <a:ext uri="{FF2B5EF4-FFF2-40B4-BE49-F238E27FC236}">
                <a16:creationId xmlns:a16="http://schemas.microsoft.com/office/drawing/2014/main" id="{48B4E8AE-4F9C-4DD7-8CF7-2C6A9B5C8BA7}"/>
              </a:ext>
            </a:extLst>
          </p:cNvPr>
          <p:cNvSpPr>
            <a:spLocks noGrp="1"/>
          </p:cNvSpPr>
          <p:nvPr>
            <p:ph idx="1"/>
          </p:nvPr>
        </p:nvSpPr>
        <p:spPr>
          <a:xfrm>
            <a:off x="956738" y="1380066"/>
            <a:ext cx="3018362" cy="1568250"/>
          </a:xfrm>
        </p:spPr>
        <p:txBody>
          <a:bodyPr/>
          <a:lstStyle/>
          <a:p>
            <a:r>
              <a:rPr lang="en-US" dirty="0"/>
              <a:t>Secondly, we wanted to test replacing numeric variables</a:t>
            </a:r>
            <a:r>
              <a:rPr lang="en-US" b="1" dirty="0"/>
              <a:t> two PCs</a:t>
            </a:r>
            <a:r>
              <a:rPr lang="en-US" dirty="0"/>
              <a:t> (out of 3).</a:t>
            </a:r>
          </a:p>
          <a:p>
            <a:r>
              <a:rPr lang="en-US" dirty="0"/>
              <a:t>Results of logistic regression are presented via graphs</a:t>
            </a:r>
          </a:p>
        </p:txBody>
      </p:sp>
      <p:sp>
        <p:nvSpPr>
          <p:cNvPr id="5" name="Text Placeholder 4">
            <a:extLst>
              <a:ext uri="{FF2B5EF4-FFF2-40B4-BE49-F238E27FC236}">
                <a16:creationId xmlns:a16="http://schemas.microsoft.com/office/drawing/2014/main" id="{DFE411D6-22BA-4473-9AB7-7DA21B0A03D4}"/>
              </a:ext>
            </a:extLst>
          </p:cNvPr>
          <p:cNvSpPr>
            <a:spLocks noGrp="1"/>
          </p:cNvSpPr>
          <p:nvPr>
            <p:ph type="body" sz="quarter" idx="10"/>
          </p:nvPr>
        </p:nvSpPr>
        <p:spPr/>
        <p:txBody>
          <a:bodyPr>
            <a:normAutofit fontScale="77500" lnSpcReduction="20000"/>
          </a:bodyPr>
          <a:lstStyle/>
          <a:p>
            <a:endParaRPr lang="en-US"/>
          </a:p>
        </p:txBody>
      </p:sp>
      <p:pic>
        <p:nvPicPr>
          <p:cNvPr id="10" name="Picture 9">
            <a:extLst>
              <a:ext uri="{FF2B5EF4-FFF2-40B4-BE49-F238E27FC236}">
                <a16:creationId xmlns:a16="http://schemas.microsoft.com/office/drawing/2014/main" id="{29B74BCE-F48A-4112-9CB7-30C3708257F3}"/>
              </a:ext>
            </a:extLst>
          </p:cNvPr>
          <p:cNvPicPr>
            <a:picLocks noChangeAspect="1"/>
          </p:cNvPicPr>
          <p:nvPr/>
        </p:nvPicPr>
        <p:blipFill>
          <a:blip r:embed="rId2"/>
          <a:stretch>
            <a:fillRect/>
          </a:stretch>
        </p:blipFill>
        <p:spPr>
          <a:xfrm>
            <a:off x="950384" y="3186107"/>
            <a:ext cx="3396924" cy="1929384"/>
          </a:xfrm>
          <a:prstGeom prst="rect">
            <a:avLst/>
          </a:prstGeom>
        </p:spPr>
      </p:pic>
      <p:pic>
        <p:nvPicPr>
          <p:cNvPr id="11" name="Picture 10">
            <a:extLst>
              <a:ext uri="{FF2B5EF4-FFF2-40B4-BE49-F238E27FC236}">
                <a16:creationId xmlns:a16="http://schemas.microsoft.com/office/drawing/2014/main" id="{1BA6E0FB-86BE-434B-9A19-98CBF3E5BBB8}"/>
              </a:ext>
            </a:extLst>
          </p:cNvPr>
          <p:cNvPicPr>
            <a:picLocks noChangeAspect="1"/>
          </p:cNvPicPr>
          <p:nvPr/>
        </p:nvPicPr>
        <p:blipFill>
          <a:blip r:embed="rId3"/>
          <a:stretch>
            <a:fillRect/>
          </a:stretch>
        </p:blipFill>
        <p:spPr>
          <a:xfrm>
            <a:off x="4503757" y="646113"/>
            <a:ext cx="3742923" cy="2743200"/>
          </a:xfrm>
          <a:prstGeom prst="rect">
            <a:avLst/>
          </a:prstGeom>
        </p:spPr>
      </p:pic>
      <p:pic>
        <p:nvPicPr>
          <p:cNvPr id="12" name="Picture 11">
            <a:extLst>
              <a:ext uri="{FF2B5EF4-FFF2-40B4-BE49-F238E27FC236}">
                <a16:creationId xmlns:a16="http://schemas.microsoft.com/office/drawing/2014/main" id="{A6DDF8F0-8854-4395-A6A5-9F2C0D663F2D}"/>
              </a:ext>
            </a:extLst>
          </p:cNvPr>
          <p:cNvPicPr>
            <a:picLocks noChangeAspect="1"/>
          </p:cNvPicPr>
          <p:nvPr/>
        </p:nvPicPr>
        <p:blipFill>
          <a:blip r:embed="rId4"/>
          <a:stretch>
            <a:fillRect/>
          </a:stretch>
        </p:blipFill>
        <p:spPr>
          <a:xfrm>
            <a:off x="8284260" y="646113"/>
            <a:ext cx="3742923" cy="2743200"/>
          </a:xfrm>
          <a:prstGeom prst="rect">
            <a:avLst/>
          </a:prstGeom>
        </p:spPr>
      </p:pic>
      <p:pic>
        <p:nvPicPr>
          <p:cNvPr id="13" name="Picture 12">
            <a:extLst>
              <a:ext uri="{FF2B5EF4-FFF2-40B4-BE49-F238E27FC236}">
                <a16:creationId xmlns:a16="http://schemas.microsoft.com/office/drawing/2014/main" id="{486A1B6E-F47B-47EF-B207-79249BCE5C20}"/>
              </a:ext>
            </a:extLst>
          </p:cNvPr>
          <p:cNvPicPr>
            <a:picLocks noChangeAspect="1"/>
          </p:cNvPicPr>
          <p:nvPr/>
        </p:nvPicPr>
        <p:blipFill>
          <a:blip r:embed="rId5"/>
          <a:stretch>
            <a:fillRect/>
          </a:stretch>
        </p:blipFill>
        <p:spPr>
          <a:xfrm>
            <a:off x="4405312" y="3429000"/>
            <a:ext cx="3878947" cy="2743200"/>
          </a:xfrm>
          <a:prstGeom prst="rect">
            <a:avLst/>
          </a:prstGeom>
        </p:spPr>
      </p:pic>
      <p:pic>
        <p:nvPicPr>
          <p:cNvPr id="14" name="Picture 13">
            <a:extLst>
              <a:ext uri="{FF2B5EF4-FFF2-40B4-BE49-F238E27FC236}">
                <a16:creationId xmlns:a16="http://schemas.microsoft.com/office/drawing/2014/main" id="{4650BB9E-45F5-42D5-A1F3-1766A7A04282}"/>
              </a:ext>
            </a:extLst>
          </p:cNvPr>
          <p:cNvPicPr>
            <a:picLocks noChangeAspect="1"/>
          </p:cNvPicPr>
          <p:nvPr/>
        </p:nvPicPr>
        <p:blipFill>
          <a:blip r:embed="rId6"/>
          <a:stretch>
            <a:fillRect/>
          </a:stretch>
        </p:blipFill>
        <p:spPr>
          <a:xfrm>
            <a:off x="8248650" y="3389313"/>
            <a:ext cx="3816113" cy="2743200"/>
          </a:xfrm>
          <a:prstGeom prst="rect">
            <a:avLst/>
          </a:prstGeom>
        </p:spPr>
      </p:pic>
      <p:sp>
        <p:nvSpPr>
          <p:cNvPr id="15" name="Content Placeholder 2">
            <a:extLst>
              <a:ext uri="{FF2B5EF4-FFF2-40B4-BE49-F238E27FC236}">
                <a16:creationId xmlns:a16="http://schemas.microsoft.com/office/drawing/2014/main" id="{96A95302-8E0C-49CE-885C-FC9550405A94}"/>
              </a:ext>
            </a:extLst>
          </p:cNvPr>
          <p:cNvSpPr txBox="1">
            <a:spLocks/>
          </p:cNvSpPr>
          <p:nvPr/>
        </p:nvSpPr>
        <p:spPr>
          <a:xfrm>
            <a:off x="4156527" y="6327808"/>
            <a:ext cx="3878947" cy="240002"/>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Clr>
                <a:schemeClr val="tx2"/>
              </a:buClr>
              <a:buFont typeface="Arial" panose="020B0604020202020204" pitchFamily="34" charset="0"/>
              <a:buChar char="•"/>
              <a:defRPr sz="1733" kern="1200">
                <a:solidFill>
                  <a:schemeClr val="tx2"/>
                </a:solidFill>
                <a:latin typeface="Roboto Slab Regular"/>
                <a:ea typeface="+mn-ea"/>
                <a:cs typeface="Roboto Slab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ym typeface="Wingdings" panose="05000000000000000000" pitchFamily="2" charset="2"/>
              </a:rPr>
              <a:t> The results got worse in both cases.</a:t>
            </a:r>
            <a:endParaRPr lang="en-US" dirty="0"/>
          </a:p>
        </p:txBody>
      </p:sp>
    </p:spTree>
    <p:extLst>
      <p:ext uri="{BB962C8B-B14F-4D97-AF65-F5344CB8AC3E}">
        <p14:creationId xmlns:p14="http://schemas.microsoft.com/office/powerpoint/2010/main" val="1349266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DAA2-3FFA-4A6D-B329-0F8492F5E760}"/>
              </a:ext>
            </a:extLst>
          </p:cNvPr>
          <p:cNvSpPr>
            <a:spLocks noGrp="1"/>
          </p:cNvSpPr>
          <p:nvPr>
            <p:ph type="title"/>
          </p:nvPr>
        </p:nvSpPr>
        <p:spPr/>
        <p:txBody>
          <a:bodyPr>
            <a:normAutofit fontScale="90000"/>
          </a:bodyPr>
          <a:lstStyle/>
          <a:p>
            <a:r>
              <a:rPr lang="en-US" dirty="0"/>
              <a:t>Conclusion</a:t>
            </a:r>
          </a:p>
        </p:txBody>
      </p:sp>
      <p:sp>
        <p:nvSpPr>
          <p:cNvPr id="3" name="Content Placeholder 2">
            <a:extLst>
              <a:ext uri="{FF2B5EF4-FFF2-40B4-BE49-F238E27FC236}">
                <a16:creationId xmlns:a16="http://schemas.microsoft.com/office/drawing/2014/main" id="{4CAD1C61-B272-492E-8465-E15FCE3AF765}"/>
              </a:ext>
            </a:extLst>
          </p:cNvPr>
          <p:cNvSpPr>
            <a:spLocks noGrp="1"/>
          </p:cNvSpPr>
          <p:nvPr>
            <p:ph idx="1"/>
          </p:nvPr>
        </p:nvSpPr>
        <p:spPr>
          <a:xfrm>
            <a:off x="956738" y="1786713"/>
            <a:ext cx="10112184" cy="240002"/>
          </a:xfrm>
        </p:spPr>
        <p:txBody>
          <a:bodyPr/>
          <a:lstStyle/>
          <a:p>
            <a:r>
              <a:rPr lang="en-US" dirty="0"/>
              <a:t>The list of customers to be targeted by the retention campaign</a:t>
            </a:r>
          </a:p>
        </p:txBody>
      </p:sp>
      <p:sp>
        <p:nvSpPr>
          <p:cNvPr id="5" name="Text Placeholder 4">
            <a:extLst>
              <a:ext uri="{FF2B5EF4-FFF2-40B4-BE49-F238E27FC236}">
                <a16:creationId xmlns:a16="http://schemas.microsoft.com/office/drawing/2014/main" id="{42D17958-9DEC-4A8A-AD83-4588D5FB7B11}"/>
              </a:ext>
            </a:extLst>
          </p:cNvPr>
          <p:cNvSpPr>
            <a:spLocks noGrp="1"/>
          </p:cNvSpPr>
          <p:nvPr>
            <p:ph type="body" sz="quarter" idx="10"/>
          </p:nvPr>
        </p:nvSpPr>
        <p:spPr/>
        <p:txBody>
          <a:bodyPr>
            <a:normAutofit fontScale="77500" lnSpcReduction="20000"/>
          </a:bodyPr>
          <a:lstStyle/>
          <a:p>
            <a:endParaRPr lang="en-US" dirty="0"/>
          </a:p>
        </p:txBody>
      </p:sp>
      <p:pic>
        <p:nvPicPr>
          <p:cNvPr id="4" name="Picture 3">
            <a:extLst>
              <a:ext uri="{FF2B5EF4-FFF2-40B4-BE49-F238E27FC236}">
                <a16:creationId xmlns:a16="http://schemas.microsoft.com/office/drawing/2014/main" id="{0D074EEC-348E-404D-BB59-5D9B55CE5321}"/>
              </a:ext>
            </a:extLst>
          </p:cNvPr>
          <p:cNvPicPr>
            <a:picLocks noChangeAspect="1"/>
          </p:cNvPicPr>
          <p:nvPr/>
        </p:nvPicPr>
        <p:blipFill>
          <a:blip r:embed="rId2"/>
          <a:stretch>
            <a:fillRect/>
          </a:stretch>
        </p:blipFill>
        <p:spPr>
          <a:xfrm>
            <a:off x="800100" y="2414587"/>
            <a:ext cx="10591800" cy="2028825"/>
          </a:xfrm>
          <a:prstGeom prst="rect">
            <a:avLst/>
          </a:prstGeom>
        </p:spPr>
      </p:pic>
    </p:spTree>
    <p:extLst>
      <p:ext uri="{BB962C8B-B14F-4D97-AF65-F5344CB8AC3E}">
        <p14:creationId xmlns:p14="http://schemas.microsoft.com/office/powerpoint/2010/main" val="4134142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9C17E-39EF-426A-8C5C-03244D66C8AD}"/>
              </a:ext>
            </a:extLst>
          </p:cNvPr>
          <p:cNvSpPr>
            <a:spLocks noGrp="1"/>
          </p:cNvSpPr>
          <p:nvPr>
            <p:ph type="title"/>
          </p:nvPr>
        </p:nvSpPr>
        <p:spPr/>
        <p:txBody>
          <a:bodyPr>
            <a:normAutofit fontScale="90000"/>
          </a:bodyPr>
          <a:lstStyle/>
          <a:p>
            <a:r>
              <a:rPr lang="en-US" dirty="0"/>
              <a:t>K-Prototypes Clustering (Appendix)</a:t>
            </a:r>
          </a:p>
        </p:txBody>
      </p:sp>
      <p:sp>
        <p:nvSpPr>
          <p:cNvPr id="3" name="Content Placeholder 2">
            <a:extLst>
              <a:ext uri="{FF2B5EF4-FFF2-40B4-BE49-F238E27FC236}">
                <a16:creationId xmlns:a16="http://schemas.microsoft.com/office/drawing/2014/main" id="{C0D6DEF4-54CB-4D9A-8065-8B59B1FE08C0}"/>
              </a:ext>
            </a:extLst>
          </p:cNvPr>
          <p:cNvSpPr>
            <a:spLocks noGrp="1"/>
          </p:cNvSpPr>
          <p:nvPr>
            <p:ph idx="1"/>
          </p:nvPr>
        </p:nvSpPr>
        <p:spPr>
          <a:xfrm>
            <a:off x="762000" y="1612900"/>
            <a:ext cx="10955866" cy="4005918"/>
          </a:xfrm>
        </p:spPr>
        <p:txBody>
          <a:bodyPr/>
          <a:lstStyle/>
          <a:p>
            <a:r>
              <a:rPr lang="en-US" dirty="0"/>
              <a:t>We have also looked for insights using cluster analysis. In order to split clients into groups we used K-prototypes technique, which allows us to account for dissimilarities among both categorical and numeric types of features.</a:t>
            </a:r>
          </a:p>
          <a:p>
            <a:r>
              <a:rPr lang="en-US" dirty="0"/>
              <a:t> We need to stress that common K-means/KNN techniques are not applicable here due to almost all of the features are categorical, which makes calculation of distances between observations non-feasible.</a:t>
            </a:r>
          </a:p>
          <a:p>
            <a:r>
              <a:rPr lang="en-US" dirty="0"/>
              <a:t>We defined a function that calculates means of Gower distances between observations in the same cluster and looked at how mean distances change conditional on the number of clusters (k).</a:t>
            </a:r>
          </a:p>
          <a:p>
            <a:r>
              <a:rPr lang="en-US" dirty="0"/>
              <a:t>We obtained that optimal number of clusters is 8 and grouped all observations into these clusters, namely, for each cluster we calculated representative observation with the most frequent value for each of the categorical features and mode value for each of the quantitative features.</a:t>
            </a:r>
          </a:p>
          <a:p>
            <a:r>
              <a:rPr lang="en-US" dirty="0"/>
              <a:t>Thus, we can interpret each of the clusters and get some descriptive information about our data. For example, we can see which customers are less or more prone to churn.</a:t>
            </a:r>
          </a:p>
          <a:p>
            <a:r>
              <a:rPr lang="en-US" dirty="0"/>
              <a:t>Though, we need to stress that this algorithm won’t allow us straightly to make predictions of churn and it can be used mostly for EDA purpose.</a:t>
            </a:r>
          </a:p>
        </p:txBody>
      </p:sp>
      <p:sp>
        <p:nvSpPr>
          <p:cNvPr id="5" name="Text Placeholder 4">
            <a:extLst>
              <a:ext uri="{FF2B5EF4-FFF2-40B4-BE49-F238E27FC236}">
                <a16:creationId xmlns:a16="http://schemas.microsoft.com/office/drawing/2014/main" id="{8919B3C7-A374-4CAF-BD96-AE87F1A7379A}"/>
              </a:ext>
            </a:extLst>
          </p:cNvPr>
          <p:cNvSpPr>
            <a:spLocks noGrp="1"/>
          </p:cNvSpPr>
          <p:nvPr>
            <p:ph type="body" sz="quarter" idx="10"/>
          </p:nvPr>
        </p:nvSpPr>
        <p:spPr/>
        <p:txBody>
          <a:bodyPr>
            <a:normAutofit fontScale="77500" lnSpcReduction="20000"/>
          </a:bodyPr>
          <a:lstStyle/>
          <a:p>
            <a:endParaRPr lang="en-US"/>
          </a:p>
        </p:txBody>
      </p:sp>
    </p:spTree>
    <p:extLst>
      <p:ext uri="{BB962C8B-B14F-4D97-AF65-F5344CB8AC3E}">
        <p14:creationId xmlns:p14="http://schemas.microsoft.com/office/powerpoint/2010/main" val="2838069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FE94A6-11B5-42FE-B805-1EA8E954E181}"/>
              </a:ext>
            </a:extLst>
          </p:cNvPr>
          <p:cNvSpPr>
            <a:spLocks noGrp="1"/>
          </p:cNvSpPr>
          <p:nvPr>
            <p:ph idx="1"/>
          </p:nvPr>
        </p:nvSpPr>
        <p:spPr>
          <a:xfrm>
            <a:off x="950384" y="2906990"/>
            <a:ext cx="10112184" cy="553998"/>
          </a:xfrm>
        </p:spPr>
        <p:txBody>
          <a:bodyPr/>
          <a:lstStyle/>
          <a:p>
            <a:pPr marL="0" indent="0" algn="ctr">
              <a:buNone/>
            </a:pPr>
            <a:r>
              <a:rPr lang="en-US" sz="4000" dirty="0"/>
              <a:t>Thank you for your time and attention!</a:t>
            </a:r>
          </a:p>
        </p:txBody>
      </p:sp>
      <p:sp>
        <p:nvSpPr>
          <p:cNvPr id="5" name="Text Placeholder 4">
            <a:extLst>
              <a:ext uri="{FF2B5EF4-FFF2-40B4-BE49-F238E27FC236}">
                <a16:creationId xmlns:a16="http://schemas.microsoft.com/office/drawing/2014/main" id="{2896FF9B-8957-43E6-8B83-D27B32D63771}"/>
              </a:ext>
            </a:extLst>
          </p:cNvPr>
          <p:cNvSpPr>
            <a:spLocks noGrp="1"/>
          </p:cNvSpPr>
          <p:nvPr>
            <p:ph type="body" sz="quarter" idx="10"/>
          </p:nvPr>
        </p:nvSpPr>
        <p:spPr/>
        <p:txBody>
          <a:bodyPr>
            <a:normAutofit fontScale="77500" lnSpcReduction="20000"/>
          </a:bodyPr>
          <a:lstStyle/>
          <a:p>
            <a:endParaRPr lang="en-US"/>
          </a:p>
        </p:txBody>
      </p:sp>
    </p:spTree>
    <p:extLst>
      <p:ext uri="{BB962C8B-B14F-4D97-AF65-F5344CB8AC3E}">
        <p14:creationId xmlns:p14="http://schemas.microsoft.com/office/powerpoint/2010/main" val="992503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9BFDD-704B-41EC-82EA-BF75BE1395AF}"/>
              </a:ext>
            </a:extLst>
          </p:cNvPr>
          <p:cNvSpPr>
            <a:spLocks noGrp="1"/>
          </p:cNvSpPr>
          <p:nvPr>
            <p:ph type="title"/>
          </p:nvPr>
        </p:nvSpPr>
        <p:spPr>
          <a:xfrm>
            <a:off x="425451" y="778597"/>
            <a:ext cx="10112184" cy="618403"/>
          </a:xfrm>
        </p:spPr>
        <p:txBody>
          <a:bodyPr>
            <a:normAutofit fontScale="90000"/>
          </a:bodyPr>
          <a:lstStyle/>
          <a:p>
            <a:r>
              <a:rPr lang="en-US" dirty="0"/>
              <a:t>First look at the data</a:t>
            </a:r>
          </a:p>
        </p:txBody>
      </p:sp>
      <p:sp>
        <p:nvSpPr>
          <p:cNvPr id="5" name="Text Placeholder 4">
            <a:extLst>
              <a:ext uri="{FF2B5EF4-FFF2-40B4-BE49-F238E27FC236}">
                <a16:creationId xmlns:a16="http://schemas.microsoft.com/office/drawing/2014/main" id="{E0A278A8-6651-4A5C-AFCF-72731C48BF80}"/>
              </a:ext>
            </a:extLst>
          </p:cNvPr>
          <p:cNvSpPr>
            <a:spLocks noGrp="1"/>
          </p:cNvSpPr>
          <p:nvPr>
            <p:ph type="body" sz="quarter" idx="10"/>
          </p:nvPr>
        </p:nvSpPr>
        <p:spPr/>
        <p:txBody>
          <a:bodyPr>
            <a:normAutofit fontScale="77500" lnSpcReduction="20000"/>
          </a:bodyPr>
          <a:lstStyle/>
          <a:p>
            <a:endParaRPr lang="en-US"/>
          </a:p>
        </p:txBody>
      </p:sp>
      <p:graphicFrame>
        <p:nvGraphicFramePr>
          <p:cNvPr id="6" name="Table 5">
            <a:extLst>
              <a:ext uri="{FF2B5EF4-FFF2-40B4-BE49-F238E27FC236}">
                <a16:creationId xmlns:a16="http://schemas.microsoft.com/office/drawing/2014/main" id="{57B8BB90-6A0C-4DC6-8C38-FBB33C58CB77}"/>
              </a:ext>
            </a:extLst>
          </p:cNvPr>
          <p:cNvGraphicFramePr>
            <a:graphicFrameLocks noGrp="1"/>
          </p:cNvGraphicFramePr>
          <p:nvPr>
            <p:extLst>
              <p:ext uri="{D42A27DB-BD31-4B8C-83A1-F6EECF244321}">
                <p14:modId xmlns:p14="http://schemas.microsoft.com/office/powerpoint/2010/main" val="951101449"/>
              </p:ext>
            </p:extLst>
          </p:nvPr>
        </p:nvGraphicFramePr>
        <p:xfrm>
          <a:off x="4953001" y="484717"/>
          <a:ext cx="7019924" cy="6146822"/>
        </p:xfrm>
        <a:graphic>
          <a:graphicData uri="http://schemas.openxmlformats.org/drawingml/2006/table">
            <a:tbl>
              <a:tblPr firstRow="1" bandRow="1">
                <a:tableStyleId>{5C22544A-7EE6-4342-B048-85BDC9FD1C3A}</a:tableStyleId>
              </a:tblPr>
              <a:tblGrid>
                <a:gridCol w="3509962">
                  <a:extLst>
                    <a:ext uri="{9D8B030D-6E8A-4147-A177-3AD203B41FA5}">
                      <a16:colId xmlns:a16="http://schemas.microsoft.com/office/drawing/2014/main" val="2925671379"/>
                    </a:ext>
                  </a:extLst>
                </a:gridCol>
                <a:gridCol w="3509962">
                  <a:extLst>
                    <a:ext uri="{9D8B030D-6E8A-4147-A177-3AD203B41FA5}">
                      <a16:colId xmlns:a16="http://schemas.microsoft.com/office/drawing/2014/main" val="1832714683"/>
                    </a:ext>
                  </a:extLst>
                </a:gridCol>
              </a:tblGrid>
              <a:tr h="306834">
                <a:tc>
                  <a:txBody>
                    <a:bodyPr/>
                    <a:lstStyle/>
                    <a:p>
                      <a:r>
                        <a:rPr lang="en-US" sz="1600" dirty="0"/>
                        <a:t>Variable names</a:t>
                      </a:r>
                    </a:p>
                  </a:txBody>
                  <a:tcPr/>
                </a:tc>
                <a:tc>
                  <a:txBody>
                    <a:bodyPr/>
                    <a:lstStyle/>
                    <a:p>
                      <a:r>
                        <a:rPr lang="en-US" sz="1600" dirty="0"/>
                        <a:t>Possible answers</a:t>
                      </a:r>
                    </a:p>
                  </a:txBody>
                  <a:tcPr/>
                </a:tc>
                <a:extLst>
                  <a:ext uri="{0D108BD9-81ED-4DB2-BD59-A6C34878D82A}">
                    <a16:rowId xmlns:a16="http://schemas.microsoft.com/office/drawing/2014/main" val="247734881"/>
                  </a:ext>
                </a:extLst>
              </a:tr>
              <a:tr h="536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t>
                      </a:r>
                      <a:r>
                        <a:rPr lang="en-US" sz="1600" dirty="0" err="1"/>
                        <a:t>customerID</a:t>
                      </a:r>
                      <a:r>
                        <a:rPr lang="en-US" sz="16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Combination of numbers and letters</a:t>
                      </a:r>
                    </a:p>
                  </a:txBody>
                  <a:tcPr/>
                </a:tc>
                <a:extLst>
                  <a:ext uri="{0D108BD9-81ED-4DB2-BD59-A6C34878D82A}">
                    <a16:rowId xmlns:a16="http://schemas.microsoft.com/office/drawing/2014/main" val="3845320856"/>
                  </a:ext>
                </a:extLst>
              </a:tr>
              <a:tr h="306834">
                <a:tc>
                  <a:txBody>
                    <a:bodyPr/>
                    <a:lstStyle/>
                    <a:p>
                      <a:r>
                        <a:rPr lang="en-US" sz="1600" dirty="0"/>
                        <a:t>'gender'</a:t>
                      </a:r>
                    </a:p>
                  </a:txBody>
                  <a:tcPr/>
                </a:tc>
                <a:tc>
                  <a:txBody>
                    <a:bodyPr/>
                    <a:lstStyle/>
                    <a:p>
                      <a:r>
                        <a:rPr lang="en-US" sz="1600" dirty="0"/>
                        <a:t>Female/male</a:t>
                      </a:r>
                    </a:p>
                  </a:txBody>
                  <a:tcPr/>
                </a:tc>
                <a:extLst>
                  <a:ext uri="{0D108BD9-81ED-4DB2-BD59-A6C34878D82A}">
                    <a16:rowId xmlns:a16="http://schemas.microsoft.com/office/drawing/2014/main" val="1681000338"/>
                  </a:ext>
                </a:extLst>
              </a:tr>
              <a:tr h="306834">
                <a:tc>
                  <a:txBody>
                    <a:bodyPr/>
                    <a:lstStyle/>
                    <a:p>
                      <a:r>
                        <a:rPr lang="en-US" sz="1600" dirty="0"/>
                        <a:t>'</a:t>
                      </a:r>
                      <a:r>
                        <a:rPr lang="en-US" sz="1600" dirty="0" err="1"/>
                        <a:t>SeniorCitizen</a:t>
                      </a:r>
                      <a:r>
                        <a:rPr lang="en-US" sz="1600" dirty="0"/>
                        <a:t>'</a:t>
                      </a:r>
                    </a:p>
                  </a:txBody>
                  <a:tcPr/>
                </a:tc>
                <a:tc>
                  <a:txBody>
                    <a:bodyPr/>
                    <a:lstStyle/>
                    <a:p>
                      <a:r>
                        <a:rPr lang="en-US" sz="1600" dirty="0"/>
                        <a:t>1/0</a:t>
                      </a:r>
                    </a:p>
                  </a:txBody>
                  <a:tcPr/>
                </a:tc>
                <a:extLst>
                  <a:ext uri="{0D108BD9-81ED-4DB2-BD59-A6C34878D82A}">
                    <a16:rowId xmlns:a16="http://schemas.microsoft.com/office/drawing/2014/main" val="876758175"/>
                  </a:ext>
                </a:extLst>
              </a:tr>
              <a:tr h="7670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'Partner', 'Dependents', '</a:t>
                      </a:r>
                      <a:r>
                        <a:rPr lang="en-US" sz="1600" dirty="0" err="1"/>
                        <a:t>PhoneService</a:t>
                      </a:r>
                      <a:r>
                        <a:rPr lang="en-US" sz="1600" dirty="0"/>
                        <a:t>', '</a:t>
                      </a:r>
                      <a:r>
                        <a:rPr lang="en-US" sz="1600" dirty="0" err="1"/>
                        <a:t>PaperlessBilling</a:t>
                      </a:r>
                      <a:r>
                        <a:rPr lang="en-US" sz="1600" dirty="0"/>
                        <a:t>', 'Churn'</a:t>
                      </a:r>
                    </a:p>
                  </a:txBody>
                  <a:tcPr/>
                </a:tc>
                <a:tc>
                  <a:txBody>
                    <a:bodyPr/>
                    <a:lstStyle/>
                    <a:p>
                      <a:r>
                        <a:rPr lang="en-US" sz="1600" dirty="0"/>
                        <a:t>Yes/no</a:t>
                      </a:r>
                    </a:p>
                  </a:txBody>
                  <a:tcPr/>
                </a:tc>
                <a:extLst>
                  <a:ext uri="{0D108BD9-81ED-4DB2-BD59-A6C34878D82A}">
                    <a16:rowId xmlns:a16="http://schemas.microsoft.com/office/drawing/2014/main" val="3193984890"/>
                  </a:ext>
                </a:extLst>
              </a:tr>
              <a:tr h="536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'tenure', '</a:t>
                      </a:r>
                      <a:r>
                        <a:rPr lang="en-US" sz="1600" dirty="0" err="1"/>
                        <a:t>MonthlyCharges</a:t>
                      </a:r>
                      <a:r>
                        <a:rPr lang="en-US" sz="1600" dirty="0"/>
                        <a:t>', '</a:t>
                      </a:r>
                      <a:r>
                        <a:rPr lang="en-US" sz="1600" dirty="0" err="1"/>
                        <a:t>TotalCharges</a:t>
                      </a:r>
                      <a:r>
                        <a:rPr lang="en-US" sz="1600" dirty="0"/>
                        <a:t>'</a:t>
                      </a:r>
                    </a:p>
                  </a:txBody>
                  <a:tcPr/>
                </a:tc>
                <a:tc>
                  <a:txBody>
                    <a:bodyPr/>
                    <a:lstStyle/>
                    <a:p>
                      <a:r>
                        <a:rPr lang="en-US" sz="1600" dirty="0"/>
                        <a:t>Quantitative variables</a:t>
                      </a:r>
                    </a:p>
                  </a:txBody>
                  <a:tcPr/>
                </a:tc>
                <a:extLst>
                  <a:ext uri="{0D108BD9-81ED-4DB2-BD59-A6C34878D82A}">
                    <a16:rowId xmlns:a16="http://schemas.microsoft.com/office/drawing/2014/main" val="3615944087"/>
                  </a:ext>
                </a:extLst>
              </a:tr>
              <a:tr h="3068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t>
                      </a:r>
                      <a:r>
                        <a:rPr lang="en-US" sz="1600" dirty="0" err="1"/>
                        <a:t>MultipleLines</a:t>
                      </a:r>
                      <a:r>
                        <a:rPr lang="en-US" sz="1600" dirty="0"/>
                        <a:t>'</a:t>
                      </a:r>
                    </a:p>
                  </a:txBody>
                  <a:tcPr/>
                </a:tc>
                <a:tc>
                  <a:txBody>
                    <a:bodyPr/>
                    <a:lstStyle/>
                    <a:p>
                      <a:r>
                        <a:rPr lang="en-US" sz="1600" dirty="0"/>
                        <a:t>Yes/no/no phone service</a:t>
                      </a:r>
                    </a:p>
                  </a:txBody>
                  <a:tcPr/>
                </a:tc>
                <a:extLst>
                  <a:ext uri="{0D108BD9-81ED-4DB2-BD59-A6C34878D82A}">
                    <a16:rowId xmlns:a16="http://schemas.microsoft.com/office/drawing/2014/main" val="2203190389"/>
                  </a:ext>
                </a:extLst>
              </a:tr>
              <a:tr h="306834">
                <a:tc>
                  <a:txBody>
                    <a:bodyPr/>
                    <a:lstStyle/>
                    <a:p>
                      <a:r>
                        <a:rPr lang="en-US" sz="1600" dirty="0"/>
                        <a:t>'</a:t>
                      </a:r>
                      <a:r>
                        <a:rPr lang="en-US" sz="1600" dirty="0" err="1"/>
                        <a:t>InternetService</a:t>
                      </a:r>
                      <a:r>
                        <a:rPr lang="en-US" sz="1600" dirty="0"/>
                        <a:t>'</a:t>
                      </a:r>
                    </a:p>
                  </a:txBody>
                  <a:tcPr/>
                </a:tc>
                <a:tc>
                  <a:txBody>
                    <a:bodyPr/>
                    <a:lstStyle/>
                    <a:p>
                      <a:r>
                        <a:rPr lang="en-US" sz="1600" dirty="0"/>
                        <a:t>DSL/fiber optic/no</a:t>
                      </a:r>
                    </a:p>
                  </a:txBody>
                  <a:tcPr/>
                </a:tc>
                <a:extLst>
                  <a:ext uri="{0D108BD9-81ED-4DB2-BD59-A6C34878D82A}">
                    <a16:rowId xmlns:a16="http://schemas.microsoft.com/office/drawing/2014/main" val="1114269320"/>
                  </a:ext>
                </a:extLst>
              </a:tr>
              <a:tr h="7670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t>
                      </a:r>
                      <a:r>
                        <a:rPr lang="en-US" sz="1600" dirty="0" err="1"/>
                        <a:t>OnlineSecurity</a:t>
                      </a:r>
                      <a:r>
                        <a:rPr lang="en-US" sz="1600" dirty="0"/>
                        <a:t>', '</a:t>
                      </a:r>
                      <a:r>
                        <a:rPr lang="en-US" sz="1600" dirty="0" err="1"/>
                        <a:t>OnlineBackup</a:t>
                      </a:r>
                      <a:r>
                        <a:rPr lang="en-US" sz="1600" dirty="0"/>
                        <a:t>', '</a:t>
                      </a:r>
                      <a:r>
                        <a:rPr lang="en-US" sz="1600" dirty="0" err="1"/>
                        <a:t>DeviceProtection</a:t>
                      </a:r>
                      <a:r>
                        <a:rPr lang="en-US" sz="1600" dirty="0"/>
                        <a:t>', '</a:t>
                      </a:r>
                      <a:r>
                        <a:rPr lang="en-US" sz="1600" dirty="0" err="1"/>
                        <a:t>TechSupport</a:t>
                      </a:r>
                      <a:r>
                        <a:rPr lang="en-US" sz="1600" dirty="0"/>
                        <a:t>', '</a:t>
                      </a:r>
                      <a:r>
                        <a:rPr lang="en-US" sz="1600" dirty="0" err="1"/>
                        <a:t>StreamingTV</a:t>
                      </a:r>
                      <a:r>
                        <a:rPr lang="en-US" sz="1600" dirty="0"/>
                        <a:t>', '</a:t>
                      </a:r>
                      <a:r>
                        <a:rPr lang="en-US" sz="1600" dirty="0" err="1"/>
                        <a:t>StreamingMovies</a:t>
                      </a:r>
                      <a:r>
                        <a:rPr lang="en-US" sz="1600" dirty="0"/>
                        <a:t>'</a:t>
                      </a:r>
                    </a:p>
                  </a:txBody>
                  <a:tcPr/>
                </a:tc>
                <a:tc>
                  <a:txBody>
                    <a:bodyPr/>
                    <a:lstStyle/>
                    <a:p>
                      <a:r>
                        <a:rPr lang="en-US" sz="1600" dirty="0"/>
                        <a:t>Yes/no/no internet service</a:t>
                      </a:r>
                    </a:p>
                  </a:txBody>
                  <a:tcPr/>
                </a:tc>
                <a:extLst>
                  <a:ext uri="{0D108BD9-81ED-4DB2-BD59-A6C34878D82A}">
                    <a16:rowId xmlns:a16="http://schemas.microsoft.com/office/drawing/2014/main" val="3052744348"/>
                  </a:ext>
                </a:extLst>
              </a:tr>
              <a:tr h="536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'Contract'</a:t>
                      </a:r>
                    </a:p>
                  </a:txBody>
                  <a:tcPr/>
                </a:tc>
                <a:tc>
                  <a:txBody>
                    <a:bodyPr/>
                    <a:lstStyle/>
                    <a:p>
                      <a:r>
                        <a:rPr lang="en-US" sz="1600" dirty="0"/>
                        <a:t>Month-to-month/one year/two years</a:t>
                      </a:r>
                    </a:p>
                  </a:txBody>
                  <a:tcPr/>
                </a:tc>
                <a:extLst>
                  <a:ext uri="{0D108BD9-81ED-4DB2-BD59-A6C34878D82A}">
                    <a16:rowId xmlns:a16="http://schemas.microsoft.com/office/drawing/2014/main" val="2792942348"/>
                  </a:ext>
                </a:extLst>
              </a:tr>
              <a:tr h="1227337">
                <a:tc>
                  <a:txBody>
                    <a:bodyPr/>
                    <a:lstStyle/>
                    <a:p>
                      <a:r>
                        <a:rPr lang="en-US" sz="1600" dirty="0"/>
                        <a:t>'</a:t>
                      </a:r>
                      <a:r>
                        <a:rPr lang="en-US" sz="1600" dirty="0" err="1"/>
                        <a:t>PaymentMethod</a:t>
                      </a:r>
                      <a:r>
                        <a:rPr lang="en-US" sz="16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Electronic check/mailed check/bank transfer (automatic)/credit card (automatic)</a:t>
                      </a:r>
                    </a:p>
                    <a:p>
                      <a:endParaRPr lang="en-US" sz="1600" dirty="0"/>
                    </a:p>
                  </a:txBody>
                  <a:tcPr/>
                </a:tc>
                <a:extLst>
                  <a:ext uri="{0D108BD9-81ED-4DB2-BD59-A6C34878D82A}">
                    <a16:rowId xmlns:a16="http://schemas.microsoft.com/office/drawing/2014/main" val="1435052987"/>
                  </a:ext>
                </a:extLst>
              </a:tr>
            </a:tbl>
          </a:graphicData>
        </a:graphic>
      </p:graphicFrame>
      <p:sp>
        <p:nvSpPr>
          <p:cNvPr id="8" name="Content Placeholder 7">
            <a:extLst>
              <a:ext uri="{FF2B5EF4-FFF2-40B4-BE49-F238E27FC236}">
                <a16:creationId xmlns:a16="http://schemas.microsoft.com/office/drawing/2014/main" id="{7B7A9995-53BD-4559-B3FD-3206B7BC4C45}"/>
              </a:ext>
            </a:extLst>
          </p:cNvPr>
          <p:cNvSpPr>
            <a:spLocks noGrp="1"/>
          </p:cNvSpPr>
          <p:nvPr>
            <p:ph idx="1"/>
          </p:nvPr>
        </p:nvSpPr>
        <p:spPr>
          <a:xfrm>
            <a:off x="956738" y="1753612"/>
            <a:ext cx="3691462" cy="848246"/>
          </a:xfrm>
        </p:spPr>
        <p:txBody>
          <a:bodyPr/>
          <a:lstStyle/>
          <a:p>
            <a:r>
              <a:rPr lang="en-US" dirty="0"/>
              <a:t>21 variables: 3 quantitative, 17 categorical, and 1 ID variable</a:t>
            </a:r>
          </a:p>
          <a:p>
            <a:r>
              <a:rPr lang="en-US" dirty="0"/>
              <a:t>Heterogenic data</a:t>
            </a:r>
          </a:p>
        </p:txBody>
      </p:sp>
    </p:spTree>
    <p:extLst>
      <p:ext uri="{BB962C8B-B14F-4D97-AF65-F5344CB8AC3E}">
        <p14:creationId xmlns:p14="http://schemas.microsoft.com/office/powerpoint/2010/main" val="1975061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B6E2C-0E2B-4483-9F9A-51BAD95D47D2}"/>
              </a:ext>
            </a:extLst>
          </p:cNvPr>
          <p:cNvSpPr>
            <a:spLocks noGrp="1"/>
          </p:cNvSpPr>
          <p:nvPr>
            <p:ph type="title"/>
          </p:nvPr>
        </p:nvSpPr>
        <p:spPr/>
        <p:txBody>
          <a:bodyPr>
            <a:normAutofit fontScale="90000"/>
          </a:bodyPr>
          <a:lstStyle/>
          <a:p>
            <a:r>
              <a:rPr lang="en-US" dirty="0"/>
              <a:t>Data preparation (1)</a:t>
            </a:r>
          </a:p>
        </p:txBody>
      </p:sp>
      <p:sp>
        <p:nvSpPr>
          <p:cNvPr id="3" name="Content Placeholder 2">
            <a:extLst>
              <a:ext uri="{FF2B5EF4-FFF2-40B4-BE49-F238E27FC236}">
                <a16:creationId xmlns:a16="http://schemas.microsoft.com/office/drawing/2014/main" id="{025FFB41-D645-411C-AB46-C04784ABA711}"/>
              </a:ext>
            </a:extLst>
          </p:cNvPr>
          <p:cNvSpPr>
            <a:spLocks noGrp="1"/>
          </p:cNvSpPr>
          <p:nvPr>
            <p:ph idx="1"/>
          </p:nvPr>
        </p:nvSpPr>
        <p:spPr>
          <a:xfrm>
            <a:off x="956738" y="1611313"/>
            <a:ext cx="10112184" cy="2083327"/>
          </a:xfrm>
        </p:spPr>
        <p:txBody>
          <a:bodyPr/>
          <a:lstStyle/>
          <a:p>
            <a:r>
              <a:rPr lang="en-US" dirty="0"/>
              <a:t>Since </a:t>
            </a:r>
            <a:r>
              <a:rPr lang="en-US" sz="1800" dirty="0"/>
              <a:t>'</a:t>
            </a:r>
            <a:r>
              <a:rPr lang="en-US" dirty="0" err="1"/>
              <a:t>customerID</a:t>
            </a:r>
            <a:r>
              <a:rPr lang="en-US" sz="1800" dirty="0"/>
              <a:t>'</a:t>
            </a:r>
            <a:r>
              <a:rPr lang="en-US" dirty="0"/>
              <a:t> data points are unique combination of numbers and letters, they do not convey useful information for further analysis, therefore we delete its column.</a:t>
            </a:r>
          </a:p>
          <a:p>
            <a:endParaRPr lang="en-US" dirty="0"/>
          </a:p>
          <a:p>
            <a:r>
              <a:rPr lang="en-US" dirty="0"/>
              <a:t>'</a:t>
            </a:r>
            <a:r>
              <a:rPr lang="en-US" dirty="0" err="1"/>
              <a:t>TotalCharges</a:t>
            </a:r>
            <a:r>
              <a:rPr lang="en-US" sz="1800" dirty="0"/>
              <a:t>'</a:t>
            </a:r>
            <a:r>
              <a:rPr lang="en-US" dirty="0"/>
              <a:t> has string values, even though </a:t>
            </a:r>
            <a:r>
              <a:rPr lang="en-US" sz="1800" dirty="0"/>
              <a:t>'</a:t>
            </a:r>
            <a:r>
              <a:rPr lang="en-US" dirty="0" err="1"/>
              <a:t>TotalCharges</a:t>
            </a:r>
            <a:r>
              <a:rPr lang="en-US" sz="1800" dirty="0"/>
              <a:t>'</a:t>
            </a:r>
            <a:r>
              <a:rPr lang="en-US" dirty="0"/>
              <a:t> is a numerical variable. This may be due to the presence of missing values that are not encoded as numbers. We deleted observations containing missing values, which represents 11 data points (out of 7,043 starting data points; 0.16%).</a:t>
            </a:r>
          </a:p>
          <a:p>
            <a:endParaRPr lang="en-US" dirty="0"/>
          </a:p>
        </p:txBody>
      </p:sp>
      <p:sp>
        <p:nvSpPr>
          <p:cNvPr id="5" name="Text Placeholder 4">
            <a:extLst>
              <a:ext uri="{FF2B5EF4-FFF2-40B4-BE49-F238E27FC236}">
                <a16:creationId xmlns:a16="http://schemas.microsoft.com/office/drawing/2014/main" id="{64610E8A-3AB1-407F-9A0D-31794F1D0DA2}"/>
              </a:ext>
            </a:extLst>
          </p:cNvPr>
          <p:cNvSpPr>
            <a:spLocks noGrp="1"/>
          </p:cNvSpPr>
          <p:nvPr>
            <p:ph type="body" sz="quarter" idx="10"/>
          </p:nvPr>
        </p:nvSpPr>
        <p:spPr/>
        <p:txBody>
          <a:bodyPr>
            <a:normAutofit fontScale="77500" lnSpcReduction="20000"/>
          </a:bodyPr>
          <a:lstStyle/>
          <a:p>
            <a:endParaRPr lang="en-US"/>
          </a:p>
        </p:txBody>
      </p:sp>
    </p:spTree>
    <p:extLst>
      <p:ext uri="{BB962C8B-B14F-4D97-AF65-F5344CB8AC3E}">
        <p14:creationId xmlns:p14="http://schemas.microsoft.com/office/powerpoint/2010/main" val="4205807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9EB7A-2916-4446-AD79-9B62B5595BB9}"/>
              </a:ext>
            </a:extLst>
          </p:cNvPr>
          <p:cNvSpPr>
            <a:spLocks noGrp="1"/>
          </p:cNvSpPr>
          <p:nvPr>
            <p:ph type="title"/>
          </p:nvPr>
        </p:nvSpPr>
        <p:spPr/>
        <p:txBody>
          <a:bodyPr>
            <a:normAutofit fontScale="90000"/>
          </a:bodyPr>
          <a:lstStyle/>
          <a:p>
            <a:r>
              <a:rPr lang="en-US" dirty="0"/>
              <a:t>Data preparation (2)</a:t>
            </a:r>
          </a:p>
        </p:txBody>
      </p:sp>
      <p:sp>
        <p:nvSpPr>
          <p:cNvPr id="3" name="Content Placeholder 2">
            <a:extLst>
              <a:ext uri="{FF2B5EF4-FFF2-40B4-BE49-F238E27FC236}">
                <a16:creationId xmlns:a16="http://schemas.microsoft.com/office/drawing/2014/main" id="{8C5B8130-3F04-4844-BAF4-B15D4FA1F1DB}"/>
              </a:ext>
            </a:extLst>
          </p:cNvPr>
          <p:cNvSpPr>
            <a:spLocks noGrp="1"/>
          </p:cNvSpPr>
          <p:nvPr>
            <p:ph idx="1"/>
          </p:nvPr>
        </p:nvSpPr>
        <p:spPr>
          <a:xfrm>
            <a:off x="956738" y="1611312"/>
            <a:ext cx="5990166" cy="3492956"/>
          </a:xfrm>
        </p:spPr>
        <p:txBody>
          <a:bodyPr/>
          <a:lstStyle/>
          <a:p>
            <a:r>
              <a:rPr lang="en-US" dirty="0"/>
              <a:t>Distribution of variable ‘tenure’ varies between 1 and 72 months, having modes at the borders of the interval.</a:t>
            </a:r>
          </a:p>
          <a:p>
            <a:r>
              <a:rPr lang="en-US" dirty="0"/>
              <a:t>The mode at 1 month is predictable since a lot of customers will churn soon after their first involvement. However, the mode at 72 months (3 years) might take place only because of the data collection process. Since we know that the company exists for more than 3 years, some of the observations with tenure equal to 72 might actually refer to the clients who have been with the company for more than 3 years. If these observations consist mostly of remaining customers, maybe it would be better to drop these observations so as not to overestimate the impact of tenure. So, we should check the quality of model with and without dropping these observations.</a:t>
            </a:r>
          </a:p>
        </p:txBody>
      </p:sp>
      <p:sp>
        <p:nvSpPr>
          <p:cNvPr id="5" name="Text Placeholder 4">
            <a:extLst>
              <a:ext uri="{FF2B5EF4-FFF2-40B4-BE49-F238E27FC236}">
                <a16:creationId xmlns:a16="http://schemas.microsoft.com/office/drawing/2014/main" id="{2FD1A026-3ECF-4094-A340-5D8A45F49218}"/>
              </a:ext>
            </a:extLst>
          </p:cNvPr>
          <p:cNvSpPr>
            <a:spLocks noGrp="1"/>
          </p:cNvSpPr>
          <p:nvPr>
            <p:ph type="body" sz="quarter" idx="10"/>
          </p:nvPr>
        </p:nvSpPr>
        <p:spPr/>
        <p:txBody>
          <a:bodyPr>
            <a:normAutofit fontScale="77500" lnSpcReduction="20000"/>
          </a:bodyPr>
          <a:lstStyle/>
          <a:p>
            <a:endParaRPr lang="en-US"/>
          </a:p>
        </p:txBody>
      </p:sp>
      <p:pic>
        <p:nvPicPr>
          <p:cNvPr id="6" name="Picture 5">
            <a:extLst>
              <a:ext uri="{FF2B5EF4-FFF2-40B4-BE49-F238E27FC236}">
                <a16:creationId xmlns:a16="http://schemas.microsoft.com/office/drawing/2014/main" id="{2BB520BF-61F1-4832-8615-A2D0669E6D05}"/>
              </a:ext>
            </a:extLst>
          </p:cNvPr>
          <p:cNvPicPr>
            <a:picLocks noChangeAspect="1"/>
          </p:cNvPicPr>
          <p:nvPr/>
        </p:nvPicPr>
        <p:blipFill>
          <a:blip r:embed="rId2"/>
          <a:stretch>
            <a:fillRect/>
          </a:stretch>
        </p:blipFill>
        <p:spPr>
          <a:xfrm>
            <a:off x="7070729" y="1611312"/>
            <a:ext cx="4717753" cy="3028950"/>
          </a:xfrm>
          <a:prstGeom prst="rect">
            <a:avLst/>
          </a:prstGeom>
        </p:spPr>
      </p:pic>
    </p:spTree>
    <p:extLst>
      <p:ext uri="{BB962C8B-B14F-4D97-AF65-F5344CB8AC3E}">
        <p14:creationId xmlns:p14="http://schemas.microsoft.com/office/powerpoint/2010/main" val="2237941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3519F-A116-4FC8-9F9A-52BA9E7C17D4}"/>
              </a:ext>
            </a:extLst>
          </p:cNvPr>
          <p:cNvSpPr>
            <a:spLocks noGrp="1"/>
          </p:cNvSpPr>
          <p:nvPr>
            <p:ph type="title"/>
          </p:nvPr>
        </p:nvSpPr>
        <p:spPr/>
        <p:txBody>
          <a:bodyPr>
            <a:normAutofit fontScale="90000"/>
          </a:bodyPr>
          <a:lstStyle/>
          <a:p>
            <a:r>
              <a:rPr lang="en-US" dirty="0"/>
              <a:t>Data preparation (3)</a:t>
            </a:r>
          </a:p>
        </p:txBody>
      </p:sp>
      <p:sp>
        <p:nvSpPr>
          <p:cNvPr id="3" name="Content Placeholder 2">
            <a:extLst>
              <a:ext uri="{FF2B5EF4-FFF2-40B4-BE49-F238E27FC236}">
                <a16:creationId xmlns:a16="http://schemas.microsoft.com/office/drawing/2014/main" id="{2F7FB81C-BB01-4EB5-92CA-39D5F27B728C}"/>
              </a:ext>
            </a:extLst>
          </p:cNvPr>
          <p:cNvSpPr>
            <a:spLocks noGrp="1"/>
          </p:cNvSpPr>
          <p:nvPr>
            <p:ph idx="1"/>
          </p:nvPr>
        </p:nvSpPr>
        <p:spPr>
          <a:xfrm>
            <a:off x="950384" y="1617663"/>
            <a:ext cx="10112184" cy="240002"/>
          </a:xfrm>
        </p:spPr>
        <p:txBody>
          <a:bodyPr/>
          <a:lstStyle/>
          <a:p>
            <a:r>
              <a:rPr lang="en-US" dirty="0"/>
              <a:t>‘</a:t>
            </a:r>
            <a:r>
              <a:rPr lang="en-US" dirty="0" err="1"/>
              <a:t>MonthlyCharges</a:t>
            </a:r>
            <a:r>
              <a:rPr lang="en-US" dirty="0"/>
              <a:t>’ has no outliers and has a mode in the area of 20.</a:t>
            </a:r>
          </a:p>
        </p:txBody>
      </p:sp>
      <p:sp>
        <p:nvSpPr>
          <p:cNvPr id="5" name="Text Placeholder 4">
            <a:extLst>
              <a:ext uri="{FF2B5EF4-FFF2-40B4-BE49-F238E27FC236}">
                <a16:creationId xmlns:a16="http://schemas.microsoft.com/office/drawing/2014/main" id="{9CA3B824-3623-4B8C-BD9B-4DEFAA7FDB0C}"/>
              </a:ext>
            </a:extLst>
          </p:cNvPr>
          <p:cNvSpPr>
            <a:spLocks noGrp="1"/>
          </p:cNvSpPr>
          <p:nvPr>
            <p:ph type="body" sz="quarter" idx="10"/>
          </p:nvPr>
        </p:nvSpPr>
        <p:spPr/>
        <p:txBody>
          <a:bodyPr>
            <a:normAutofit fontScale="77500" lnSpcReduction="20000"/>
          </a:bodyPr>
          <a:lstStyle/>
          <a:p>
            <a:endParaRPr lang="en-US"/>
          </a:p>
        </p:txBody>
      </p:sp>
      <p:pic>
        <p:nvPicPr>
          <p:cNvPr id="6" name="Picture 5">
            <a:extLst>
              <a:ext uri="{FF2B5EF4-FFF2-40B4-BE49-F238E27FC236}">
                <a16:creationId xmlns:a16="http://schemas.microsoft.com/office/drawing/2014/main" id="{D0FA69E2-2893-4299-BCBA-03DDCF57504B}"/>
              </a:ext>
            </a:extLst>
          </p:cNvPr>
          <p:cNvPicPr>
            <a:picLocks noChangeAspect="1"/>
          </p:cNvPicPr>
          <p:nvPr/>
        </p:nvPicPr>
        <p:blipFill>
          <a:blip r:embed="rId2"/>
          <a:stretch>
            <a:fillRect/>
          </a:stretch>
        </p:blipFill>
        <p:spPr>
          <a:xfrm>
            <a:off x="2663031" y="1916113"/>
            <a:ext cx="6865938" cy="3500437"/>
          </a:xfrm>
          <a:prstGeom prst="rect">
            <a:avLst/>
          </a:prstGeom>
        </p:spPr>
      </p:pic>
    </p:spTree>
    <p:extLst>
      <p:ext uri="{BB962C8B-B14F-4D97-AF65-F5344CB8AC3E}">
        <p14:creationId xmlns:p14="http://schemas.microsoft.com/office/powerpoint/2010/main" val="3091343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D7992-29CE-4A9E-B55F-273413C541B6}"/>
              </a:ext>
            </a:extLst>
          </p:cNvPr>
          <p:cNvSpPr>
            <a:spLocks noGrp="1"/>
          </p:cNvSpPr>
          <p:nvPr>
            <p:ph type="title"/>
          </p:nvPr>
        </p:nvSpPr>
        <p:spPr/>
        <p:txBody>
          <a:bodyPr>
            <a:normAutofit fontScale="90000"/>
          </a:bodyPr>
          <a:lstStyle/>
          <a:p>
            <a:r>
              <a:rPr lang="en-US" dirty="0"/>
              <a:t>Data preparation (4)</a:t>
            </a:r>
          </a:p>
        </p:txBody>
      </p:sp>
      <p:sp>
        <p:nvSpPr>
          <p:cNvPr id="3" name="Content Placeholder 2">
            <a:extLst>
              <a:ext uri="{FF2B5EF4-FFF2-40B4-BE49-F238E27FC236}">
                <a16:creationId xmlns:a16="http://schemas.microsoft.com/office/drawing/2014/main" id="{B44E6BEF-A76B-40D9-9DEF-6BE57DEC0CB3}"/>
              </a:ext>
            </a:extLst>
          </p:cNvPr>
          <p:cNvSpPr>
            <a:spLocks noGrp="1"/>
          </p:cNvSpPr>
          <p:nvPr>
            <p:ph idx="1"/>
          </p:nvPr>
        </p:nvSpPr>
        <p:spPr>
          <a:xfrm>
            <a:off x="950384" y="1624012"/>
            <a:ext cx="5482166" cy="3141158"/>
          </a:xfrm>
        </p:spPr>
        <p:txBody>
          <a:bodyPr/>
          <a:lstStyle/>
          <a:p>
            <a:r>
              <a:rPr lang="en-US" dirty="0"/>
              <a:t>Variable ‘</a:t>
            </a:r>
            <a:r>
              <a:rPr lang="en-US" dirty="0" err="1"/>
              <a:t>TotalCharges</a:t>
            </a:r>
            <a:r>
              <a:rPr lang="en-US" dirty="0"/>
              <a:t>’ is significantly skewed</a:t>
            </a:r>
          </a:p>
          <a:p>
            <a:r>
              <a:rPr lang="en-US" dirty="0"/>
              <a:t>Peak on the left looks very thin so that it looks like the mode includes only one value which occurs more than 800 times. However, this is not the case. Actual modal value occurs only a few times, which indicates that our distribution here has an exponential form.</a:t>
            </a:r>
          </a:p>
          <a:p>
            <a:r>
              <a:rPr lang="en-US" dirty="0"/>
              <a:t>We apply the logarithmic transformation to capture the effect of relative rather than absolute increase in the variable which is more reasonable when the density of values decreases rapidly with respect to their size, furthermore the model quality after transformation gets better.</a:t>
            </a:r>
          </a:p>
        </p:txBody>
      </p:sp>
      <p:sp>
        <p:nvSpPr>
          <p:cNvPr id="5" name="Text Placeholder 4">
            <a:extLst>
              <a:ext uri="{FF2B5EF4-FFF2-40B4-BE49-F238E27FC236}">
                <a16:creationId xmlns:a16="http://schemas.microsoft.com/office/drawing/2014/main" id="{BCC315B8-B454-4A9F-8F43-EE4F27D7DADF}"/>
              </a:ext>
            </a:extLst>
          </p:cNvPr>
          <p:cNvSpPr>
            <a:spLocks noGrp="1"/>
          </p:cNvSpPr>
          <p:nvPr>
            <p:ph type="body" sz="quarter" idx="10"/>
          </p:nvPr>
        </p:nvSpPr>
        <p:spPr/>
        <p:txBody>
          <a:bodyPr>
            <a:normAutofit fontScale="77500" lnSpcReduction="20000"/>
          </a:bodyPr>
          <a:lstStyle/>
          <a:p>
            <a:endParaRPr lang="en-US"/>
          </a:p>
        </p:txBody>
      </p:sp>
      <p:pic>
        <p:nvPicPr>
          <p:cNvPr id="6" name="Picture 5">
            <a:extLst>
              <a:ext uri="{FF2B5EF4-FFF2-40B4-BE49-F238E27FC236}">
                <a16:creationId xmlns:a16="http://schemas.microsoft.com/office/drawing/2014/main" id="{D7A7CE32-C5EC-4A08-8EAE-59397AE1530C}"/>
              </a:ext>
            </a:extLst>
          </p:cNvPr>
          <p:cNvPicPr>
            <a:picLocks noChangeAspect="1"/>
          </p:cNvPicPr>
          <p:nvPr/>
        </p:nvPicPr>
        <p:blipFill>
          <a:blip r:embed="rId2"/>
          <a:stretch>
            <a:fillRect/>
          </a:stretch>
        </p:blipFill>
        <p:spPr>
          <a:xfrm>
            <a:off x="7243123" y="1380067"/>
            <a:ext cx="3568309" cy="2377440"/>
          </a:xfrm>
          <a:prstGeom prst="rect">
            <a:avLst/>
          </a:prstGeom>
        </p:spPr>
      </p:pic>
      <p:pic>
        <p:nvPicPr>
          <p:cNvPr id="7" name="Picture 6">
            <a:extLst>
              <a:ext uri="{FF2B5EF4-FFF2-40B4-BE49-F238E27FC236}">
                <a16:creationId xmlns:a16="http://schemas.microsoft.com/office/drawing/2014/main" id="{27BAC9C9-AA21-495D-AFA8-F174C74D719C}"/>
              </a:ext>
            </a:extLst>
          </p:cNvPr>
          <p:cNvPicPr>
            <a:picLocks noChangeAspect="1"/>
          </p:cNvPicPr>
          <p:nvPr/>
        </p:nvPicPr>
        <p:blipFill>
          <a:blip r:embed="rId3"/>
          <a:stretch>
            <a:fillRect/>
          </a:stretch>
        </p:blipFill>
        <p:spPr>
          <a:xfrm>
            <a:off x="7243123" y="4227141"/>
            <a:ext cx="3585436" cy="2377440"/>
          </a:xfrm>
          <a:prstGeom prst="rect">
            <a:avLst/>
          </a:prstGeom>
        </p:spPr>
      </p:pic>
      <p:sp>
        <p:nvSpPr>
          <p:cNvPr id="9" name="Content Placeholder 2">
            <a:extLst>
              <a:ext uri="{FF2B5EF4-FFF2-40B4-BE49-F238E27FC236}">
                <a16:creationId xmlns:a16="http://schemas.microsoft.com/office/drawing/2014/main" id="{1688CD63-F31C-4DFD-A255-164A8379327D}"/>
              </a:ext>
            </a:extLst>
          </p:cNvPr>
          <p:cNvSpPr txBox="1">
            <a:spLocks/>
          </p:cNvSpPr>
          <p:nvPr/>
        </p:nvSpPr>
        <p:spPr>
          <a:xfrm>
            <a:off x="7243123" y="1025249"/>
            <a:ext cx="1202511" cy="240002"/>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Clr>
                <a:schemeClr val="tx2"/>
              </a:buClr>
              <a:buFont typeface="Arial" panose="020B0604020202020204" pitchFamily="34" charset="0"/>
              <a:buChar char="•"/>
              <a:defRPr sz="1733" kern="1200">
                <a:solidFill>
                  <a:schemeClr val="tx2"/>
                </a:solidFill>
                <a:latin typeface="Roboto Slab Regular"/>
                <a:ea typeface="+mn-ea"/>
                <a:cs typeface="Roboto Slab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Before:</a:t>
            </a:r>
          </a:p>
        </p:txBody>
      </p:sp>
      <p:sp>
        <p:nvSpPr>
          <p:cNvPr id="11" name="Content Placeholder 2">
            <a:extLst>
              <a:ext uri="{FF2B5EF4-FFF2-40B4-BE49-F238E27FC236}">
                <a16:creationId xmlns:a16="http://schemas.microsoft.com/office/drawing/2014/main" id="{9BD17A10-E38A-49EB-983C-F7DBFA739FDF}"/>
              </a:ext>
            </a:extLst>
          </p:cNvPr>
          <p:cNvSpPr txBox="1">
            <a:spLocks/>
          </p:cNvSpPr>
          <p:nvPr/>
        </p:nvSpPr>
        <p:spPr>
          <a:xfrm>
            <a:off x="7243257" y="3900231"/>
            <a:ext cx="3704143" cy="240002"/>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Clr>
                <a:schemeClr val="tx2"/>
              </a:buClr>
              <a:buFont typeface="Arial" panose="020B0604020202020204" pitchFamily="34" charset="0"/>
              <a:buChar char="•"/>
              <a:defRPr sz="1733" kern="1200">
                <a:solidFill>
                  <a:schemeClr val="tx2"/>
                </a:solidFill>
                <a:latin typeface="Roboto Slab Regular"/>
                <a:ea typeface="+mn-ea"/>
                <a:cs typeface="Roboto Slab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After logarithmic transformation:</a:t>
            </a:r>
          </a:p>
        </p:txBody>
      </p:sp>
    </p:spTree>
    <p:extLst>
      <p:ext uri="{BB962C8B-B14F-4D97-AF65-F5344CB8AC3E}">
        <p14:creationId xmlns:p14="http://schemas.microsoft.com/office/powerpoint/2010/main" val="1371315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7BC8-BC77-429C-BB41-7526ECDF1D19}"/>
              </a:ext>
            </a:extLst>
          </p:cNvPr>
          <p:cNvSpPr>
            <a:spLocks noGrp="1"/>
          </p:cNvSpPr>
          <p:nvPr>
            <p:ph type="title"/>
          </p:nvPr>
        </p:nvSpPr>
        <p:spPr/>
        <p:txBody>
          <a:bodyPr>
            <a:normAutofit fontScale="90000"/>
          </a:bodyPr>
          <a:lstStyle/>
          <a:p>
            <a:r>
              <a:rPr lang="en-US" dirty="0"/>
              <a:t>Data preparation (5)</a:t>
            </a:r>
          </a:p>
        </p:txBody>
      </p:sp>
      <p:sp>
        <p:nvSpPr>
          <p:cNvPr id="3" name="Content Placeholder 2">
            <a:extLst>
              <a:ext uri="{FF2B5EF4-FFF2-40B4-BE49-F238E27FC236}">
                <a16:creationId xmlns:a16="http://schemas.microsoft.com/office/drawing/2014/main" id="{C773AE56-3994-4559-9705-686A0CE60DE4}"/>
              </a:ext>
            </a:extLst>
          </p:cNvPr>
          <p:cNvSpPr>
            <a:spLocks noGrp="1"/>
          </p:cNvSpPr>
          <p:nvPr>
            <p:ph idx="1"/>
          </p:nvPr>
        </p:nvSpPr>
        <p:spPr>
          <a:xfrm>
            <a:off x="950384" y="1617663"/>
            <a:ext cx="10112184" cy="1456489"/>
          </a:xfrm>
        </p:spPr>
        <p:txBody>
          <a:bodyPr/>
          <a:lstStyle/>
          <a:p>
            <a:r>
              <a:rPr lang="en-US" dirty="0"/>
              <a:t>The last step is the transformation of categorical variables into dummy variables.</a:t>
            </a:r>
          </a:p>
          <a:p>
            <a:endParaRPr lang="en-US" dirty="0"/>
          </a:p>
          <a:p>
            <a:r>
              <a:rPr lang="en-US" dirty="0"/>
              <a:t>All data manipulation has yielded dataset containing 7032 observations and </a:t>
            </a:r>
            <a:r>
              <a:rPr lang="en-US" dirty="0" err="1"/>
              <a:t>and</a:t>
            </a:r>
            <a:r>
              <a:rPr lang="en-US" dirty="0"/>
              <a:t> 26 variables (increase in absolute number of columns is due to introducing dummy variables and some of the categorical variables contained several different answers which needed to be codified).</a:t>
            </a:r>
          </a:p>
        </p:txBody>
      </p:sp>
      <p:sp>
        <p:nvSpPr>
          <p:cNvPr id="5" name="Text Placeholder 4">
            <a:extLst>
              <a:ext uri="{FF2B5EF4-FFF2-40B4-BE49-F238E27FC236}">
                <a16:creationId xmlns:a16="http://schemas.microsoft.com/office/drawing/2014/main" id="{7B3BD3E2-4E84-4FC1-9FF2-6858B683B4F4}"/>
              </a:ext>
            </a:extLst>
          </p:cNvPr>
          <p:cNvSpPr>
            <a:spLocks noGrp="1"/>
          </p:cNvSpPr>
          <p:nvPr>
            <p:ph type="body" sz="quarter" idx="10"/>
          </p:nvPr>
        </p:nvSpPr>
        <p:spPr/>
        <p:txBody>
          <a:bodyPr>
            <a:normAutofit fontScale="77500" lnSpcReduction="20000"/>
          </a:bodyPr>
          <a:lstStyle/>
          <a:p>
            <a:endParaRPr lang="en-US"/>
          </a:p>
        </p:txBody>
      </p:sp>
    </p:spTree>
    <p:extLst>
      <p:ext uri="{BB962C8B-B14F-4D97-AF65-F5344CB8AC3E}">
        <p14:creationId xmlns:p14="http://schemas.microsoft.com/office/powerpoint/2010/main" val="1965405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2779-1B5F-4B25-BE28-5D0F42565350}"/>
              </a:ext>
            </a:extLst>
          </p:cNvPr>
          <p:cNvSpPr>
            <a:spLocks noGrp="1"/>
          </p:cNvSpPr>
          <p:nvPr>
            <p:ph type="title"/>
          </p:nvPr>
        </p:nvSpPr>
        <p:spPr/>
        <p:txBody>
          <a:bodyPr>
            <a:normAutofit fontScale="90000"/>
          </a:bodyPr>
          <a:lstStyle/>
          <a:p>
            <a:r>
              <a:rPr lang="en-US" dirty="0"/>
              <a:t>Using conditional graphs to understand the data (1)</a:t>
            </a:r>
          </a:p>
        </p:txBody>
      </p:sp>
      <p:sp>
        <p:nvSpPr>
          <p:cNvPr id="3" name="Content Placeholder 2">
            <a:extLst>
              <a:ext uri="{FF2B5EF4-FFF2-40B4-BE49-F238E27FC236}">
                <a16:creationId xmlns:a16="http://schemas.microsoft.com/office/drawing/2014/main" id="{18984900-1AFE-47E6-B759-861B3794B596}"/>
              </a:ext>
            </a:extLst>
          </p:cNvPr>
          <p:cNvSpPr>
            <a:spLocks noGrp="1"/>
          </p:cNvSpPr>
          <p:nvPr>
            <p:ph idx="1"/>
          </p:nvPr>
        </p:nvSpPr>
        <p:spPr>
          <a:xfrm>
            <a:off x="950383" y="4419600"/>
            <a:ext cx="10112184" cy="1088247"/>
          </a:xfrm>
        </p:spPr>
        <p:txBody>
          <a:bodyPr/>
          <a:lstStyle/>
          <a:p>
            <a:r>
              <a:rPr lang="en-US" dirty="0"/>
              <a:t>Lower and darker part of each column represents the clients who churned, while the upper and light green portion represents the ones who stayed with the company.</a:t>
            </a:r>
            <a:br>
              <a:rPr lang="en-US" dirty="0"/>
            </a:br>
            <a:endParaRPr lang="en-US" dirty="0"/>
          </a:p>
          <a:p>
            <a:pPr marL="0" indent="0">
              <a:buNone/>
            </a:pPr>
            <a:r>
              <a:rPr lang="en-US" dirty="0">
                <a:sym typeface="Wingdings" panose="05000000000000000000" pitchFamily="2" charset="2"/>
              </a:rPr>
              <a:t> Clients with lower tenure churn much more than the clients with higher tenure.</a:t>
            </a:r>
            <a:endParaRPr lang="en-US" dirty="0"/>
          </a:p>
        </p:txBody>
      </p:sp>
      <p:sp>
        <p:nvSpPr>
          <p:cNvPr id="5" name="Text Placeholder 4">
            <a:extLst>
              <a:ext uri="{FF2B5EF4-FFF2-40B4-BE49-F238E27FC236}">
                <a16:creationId xmlns:a16="http://schemas.microsoft.com/office/drawing/2014/main" id="{7EFED1BF-07F3-4358-A17A-79E901DD4882}"/>
              </a:ext>
            </a:extLst>
          </p:cNvPr>
          <p:cNvSpPr>
            <a:spLocks noGrp="1"/>
          </p:cNvSpPr>
          <p:nvPr>
            <p:ph type="body" sz="quarter" idx="10"/>
          </p:nvPr>
        </p:nvSpPr>
        <p:spPr/>
        <p:txBody>
          <a:bodyPr>
            <a:normAutofit fontScale="77500" lnSpcReduction="20000"/>
          </a:bodyPr>
          <a:lstStyle/>
          <a:p>
            <a:endParaRPr lang="en-US"/>
          </a:p>
        </p:txBody>
      </p:sp>
      <p:pic>
        <p:nvPicPr>
          <p:cNvPr id="4" name="Picture 3">
            <a:extLst>
              <a:ext uri="{FF2B5EF4-FFF2-40B4-BE49-F238E27FC236}">
                <a16:creationId xmlns:a16="http://schemas.microsoft.com/office/drawing/2014/main" id="{2C6A9F13-2125-46CB-979E-A5AE64208180}"/>
              </a:ext>
            </a:extLst>
          </p:cNvPr>
          <p:cNvPicPr>
            <a:picLocks noChangeAspect="1"/>
          </p:cNvPicPr>
          <p:nvPr/>
        </p:nvPicPr>
        <p:blipFill>
          <a:blip r:embed="rId2"/>
          <a:stretch>
            <a:fillRect/>
          </a:stretch>
        </p:blipFill>
        <p:spPr>
          <a:xfrm>
            <a:off x="3181815" y="1671637"/>
            <a:ext cx="5828371" cy="2743200"/>
          </a:xfrm>
          <a:prstGeom prst="rect">
            <a:avLst/>
          </a:prstGeom>
        </p:spPr>
      </p:pic>
    </p:spTree>
    <p:extLst>
      <p:ext uri="{BB962C8B-B14F-4D97-AF65-F5344CB8AC3E}">
        <p14:creationId xmlns:p14="http://schemas.microsoft.com/office/powerpoint/2010/main" val="3876621874"/>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692</TotalTime>
  <Words>1753</Words>
  <Application>Microsoft Office PowerPoint</Application>
  <PresentationFormat>Widescreen</PresentationFormat>
  <Paragraphs>133</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Open Sans</vt:lpstr>
      <vt:lpstr>Roboto Slab Regular</vt:lpstr>
      <vt:lpstr>Wingdings</vt:lpstr>
      <vt:lpstr>Office Theme</vt:lpstr>
      <vt:lpstr>Churn phenomenon analysis for telco sector and target retention commercial campaign proposal</vt:lpstr>
      <vt:lpstr>Introduction</vt:lpstr>
      <vt:lpstr>First look at the data</vt:lpstr>
      <vt:lpstr>Data preparation (1)</vt:lpstr>
      <vt:lpstr>Data preparation (2)</vt:lpstr>
      <vt:lpstr>Data preparation (3)</vt:lpstr>
      <vt:lpstr>Data preparation (4)</vt:lpstr>
      <vt:lpstr>Data preparation (5)</vt:lpstr>
      <vt:lpstr>Using conditional graphs to understand the data (1)</vt:lpstr>
      <vt:lpstr>Using conditional graphs to understand the data (2)</vt:lpstr>
      <vt:lpstr>Using conditional graphs to understand the data (3)</vt:lpstr>
      <vt:lpstr>Using conditional graphs to understand the data (4)</vt:lpstr>
      <vt:lpstr>Using conditional graphs to understand the data (5)</vt:lpstr>
      <vt:lpstr>Using conditional graphs to understand the data (6)</vt:lpstr>
      <vt:lpstr>Using conditional graphs to understand the data (7)</vt:lpstr>
      <vt:lpstr>Using conditional graphs to understand the data (8)</vt:lpstr>
      <vt:lpstr>Optimal model proposal – Logistic Regression (1)</vt:lpstr>
      <vt:lpstr>Optimal model proposal – Logistic Regression (2)</vt:lpstr>
      <vt:lpstr>Optimal model proposal – Logistic Regression (3)</vt:lpstr>
      <vt:lpstr>Using bootstrap for building CI of predictions (1)</vt:lpstr>
      <vt:lpstr>Using bootstrap for building CI of predictions (2)</vt:lpstr>
      <vt:lpstr>Cut-off selection (1)</vt:lpstr>
      <vt:lpstr>PCA (1)</vt:lpstr>
      <vt:lpstr>PCA (2)</vt:lpstr>
      <vt:lpstr>PCA (3)</vt:lpstr>
      <vt:lpstr>Conclusion</vt:lpstr>
      <vt:lpstr>K-Prototypes Clustering (Appendix)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Churn phenomenon analysis for telco sector and target retention commercial campaign proposal</dc:title>
  <dc:creator>Nemanja Todorović</dc:creator>
  <cp:lastModifiedBy>ELTON ARREZA</cp:lastModifiedBy>
  <cp:revision>121</cp:revision>
  <dcterms:created xsi:type="dcterms:W3CDTF">2018-11-29T16:18:33Z</dcterms:created>
  <dcterms:modified xsi:type="dcterms:W3CDTF">2018-12-24T20:46:04Z</dcterms:modified>
</cp:coreProperties>
</file>