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  <p:sldMasterId id="2147483731" r:id="rId6"/>
    <p:sldMasterId id="2147483732" r:id="rId7"/>
    <p:sldMasterId id="214748373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5143500" cx="9144000"/>
  <p:notesSz cx="6858000" cy="9144000"/>
  <p:embeddedFontLst>
    <p:embeddedFont>
      <p:font typeface="Rajdhani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17A0E3-BB0A-4E5F-AFA2-FA9D2BC534BC}">
  <a:tblStyle styleId="{9017A0E3-BB0A-4E5F-AFA2-FA9D2BC53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6222634-D8E8-4EB2-835C-E77C1D063D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font" Target="fonts/Rajdhani-regular.fntdata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OpenSans-regular.fntdata"/><Relationship Id="rId12" Type="http://schemas.openxmlformats.org/officeDocument/2006/relationships/slide" Target="slides/slide3.xml"/><Relationship Id="rId34" Type="http://schemas.openxmlformats.org/officeDocument/2006/relationships/font" Target="fonts/Rajdhani-bold.fntdata"/><Relationship Id="rId15" Type="http://schemas.openxmlformats.org/officeDocument/2006/relationships/slide" Target="slides/slide6.xml"/><Relationship Id="rId37" Type="http://schemas.openxmlformats.org/officeDocument/2006/relationships/font" Target="fonts/OpenSans-italic.fntdata"/><Relationship Id="rId14" Type="http://schemas.openxmlformats.org/officeDocument/2006/relationships/slide" Target="slides/slide5.xml"/><Relationship Id="rId36" Type="http://schemas.openxmlformats.org/officeDocument/2006/relationships/font" Target="fonts/OpenSans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865fa7758_0_8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865fa7758_0_8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c865fa7758_0_8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6c2fd73be_0_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126c2fd73be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26c2fd73be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c2fd73be_0_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g126c2fd73be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126c2fd73be_0_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6c2fd73be_0_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g126c2fd73be_0_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126c2fd73be_0_2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3da61915c_0_3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g113da61915c_0_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113da61915c_0_3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da61915c_0_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g113da61915c_0_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g113da61915c_0_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3da61915c_0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g113da61915c_0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13da61915c_0_6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50d8ed89_0_6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gcb50d8ed89_0_6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Inserir horário de cada turma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cb50d8ed89_0_6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b50d8ed89_0_6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gcb50d8ed89_0_6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cb50d8ed89_0_6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b50d8ed89_0_64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gcb50d8ed89_0_6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cb50d8ed89_0_6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b50d8ed89_0_67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gcb50d8ed89_0_67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gcb50d8ed89_0_67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b50d8ed89_0_4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cb50d8ed89_0_4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cb50d8ed89_0_4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50d8ed89_0_90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50d8ed89_0_90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cb50d8ed89_0_90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50d8ed89_0_9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50d8ed89_0_9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cb50d8ed89_0_9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b50d8ed89_0_10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b50d8ed89_0_10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cb50d8ed89_0_10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865fa7758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gc865fa7758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b50d8ed89_0_4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cb50d8ed89_0_4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cb50d8ed89_0_4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b50d8ed89_0_4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cb50d8ed89_0_4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cb50d8ed89_0_43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4043bdfdf8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g14043bdfdf8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4043bdfdf8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b50d8ed89_0_45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gcb50d8ed89_0_45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cb50d8ed89_0_45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b50d8ed89_0_46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gcb50d8ed89_0_46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cb50d8ed89_0_46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b50d8ed89_0_4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gcb50d8ed89_0_4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cb50d8ed89_0_4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b50d8ed89_0_59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gcb50d8ed89_0_5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cb50d8ed89_0_5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9" name="Google Shape;11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Boas Vindas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7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69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0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7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6" name="Google Shape;20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217" name="Google Shape;217;p51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8" name="Google Shape;2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5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1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2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6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6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6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6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6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6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6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6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6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69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0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9" name="Google Shape;289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0" name="Google Shape;29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" name="Google Shape;308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9" name="Google Shape;30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2" name="Google Shape;31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4" name="Google Shape;324;p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5" name="Google Shape;32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9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1" name="Google Shape;331;p79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0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334" name="Google Shape;334;p80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35" name="Google Shape;335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0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81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82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83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8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83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3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3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 entidade é?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84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4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84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84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7" name="Google Shape;357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81.xml"/><Relationship Id="rId6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" name="Google Shape;13;p1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54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8" name="Google Shape;228;p54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9" name="Google Shape;229;p54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0" name="Google Shape;230;p5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1" name="Google Shape;231;p54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7"/>
          <p:cNvSpPr txBox="1"/>
          <p:nvPr>
            <p:ph type="title"/>
          </p:nvPr>
        </p:nvSpPr>
        <p:spPr>
          <a:xfrm>
            <a:off x="3607775" y="412925"/>
            <a:ext cx="50451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6"/>
          <p:cNvSpPr txBox="1"/>
          <p:nvPr>
            <p:ph type="title"/>
          </p:nvPr>
        </p:nvSpPr>
        <p:spPr>
          <a:xfrm>
            <a:off x="681675" y="950450"/>
            <a:ext cx="7498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 que eu vou aprender em banco de dados?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6"/>
          <p:cNvSpPr txBox="1"/>
          <p:nvPr/>
        </p:nvSpPr>
        <p:spPr>
          <a:xfrm>
            <a:off x="889150" y="2282725"/>
            <a:ext cx="7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Como são armazenados os dados, as informações de determinado sistema.</a:t>
            </a:r>
            <a:endParaRPr/>
          </a:p>
        </p:txBody>
      </p:sp>
      <p:sp>
        <p:nvSpPr>
          <p:cNvPr id="447" name="Google Shape;447;p96"/>
          <p:cNvSpPr txBox="1"/>
          <p:nvPr/>
        </p:nvSpPr>
        <p:spPr>
          <a:xfrm>
            <a:off x="889150" y="2682925"/>
            <a:ext cx="7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Como são manipulados os dados, as informações de determinado sistema.</a:t>
            </a:r>
            <a:endParaRPr/>
          </a:p>
        </p:txBody>
      </p:sp>
      <p:sp>
        <p:nvSpPr>
          <p:cNvPr id="448" name="Google Shape;448;p96"/>
          <p:cNvSpPr txBox="1"/>
          <p:nvPr/>
        </p:nvSpPr>
        <p:spPr>
          <a:xfrm>
            <a:off x="889150" y="3083125"/>
            <a:ext cx="7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Como são gerenciados os dados e as informações de determinado sistema. </a:t>
            </a:r>
            <a:endParaRPr/>
          </a:p>
        </p:txBody>
      </p:sp>
      <p:sp>
        <p:nvSpPr>
          <p:cNvPr id="449" name="Google Shape;449;p96"/>
          <p:cNvSpPr txBox="1"/>
          <p:nvPr/>
        </p:nvSpPr>
        <p:spPr>
          <a:xfrm>
            <a:off x="889150" y="3483325"/>
            <a:ext cx="7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Como garantir a segurança e integridade dos dados de determinado sistema.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/>
          <p:nvPr>
            <p:ph type="title"/>
          </p:nvPr>
        </p:nvSpPr>
        <p:spPr>
          <a:xfrm>
            <a:off x="681675" y="814575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Como serão nossas aulas?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 txBox="1"/>
          <p:nvPr/>
        </p:nvSpPr>
        <p:spPr>
          <a:xfrm>
            <a:off x="681675" y="1395250"/>
            <a:ext cx="7954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>
                <a:solidFill>
                  <a:srgbClr val="434343"/>
                </a:solidFill>
              </a:rPr>
              <a:t>As nossas aulas ao vivo, possuem basicamente à seguinte estrutura: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1800"/>
              <a:buChar char="●"/>
            </a:pPr>
            <a:r>
              <a:rPr b="1" lang="es-AR" sz="1800">
                <a:solidFill>
                  <a:srgbClr val="CB1E40"/>
                </a:solidFill>
              </a:rPr>
              <a:t>Aulas de aprendizado (segunda e terça)</a:t>
            </a:r>
            <a:endParaRPr b="1" sz="1800">
              <a:solidFill>
                <a:srgbClr val="CB1E4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es-AR" sz="1800">
                <a:solidFill>
                  <a:srgbClr val="434343"/>
                </a:solidFill>
              </a:rPr>
              <a:t>Primeiros 50 minutos: </a:t>
            </a:r>
            <a:r>
              <a:rPr lang="es-AR" sz="1800">
                <a:solidFill>
                  <a:srgbClr val="434343"/>
                </a:solidFill>
              </a:rPr>
              <a:t>explicação dos conteúdos do PG, dinâmica fixadora, dinâmica observadora, formulários de observação, retirada de dúvidas.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es-AR" sz="1800">
                <a:solidFill>
                  <a:srgbClr val="434343"/>
                </a:solidFill>
              </a:rPr>
              <a:t>Últimos 50 minutos: </a:t>
            </a:r>
            <a:r>
              <a:rPr lang="es-AR" sz="1800">
                <a:solidFill>
                  <a:srgbClr val="434343"/>
                </a:solidFill>
              </a:rPr>
              <a:t>exercício de mesa de trabalho, exercícios </a:t>
            </a:r>
            <a:r>
              <a:rPr b="1" i="1" lang="es-AR" sz="1800">
                <a:solidFill>
                  <a:srgbClr val="434343"/>
                </a:solidFill>
              </a:rPr>
              <a:t>“live code”</a:t>
            </a:r>
            <a:r>
              <a:rPr lang="es-AR" sz="1800">
                <a:solidFill>
                  <a:srgbClr val="434343"/>
                </a:solidFill>
              </a:rPr>
              <a:t>, revisão conjunta.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1800"/>
              <a:buChar char="●"/>
            </a:pPr>
            <a:r>
              <a:rPr b="1" lang="es-AR" sz="1800">
                <a:solidFill>
                  <a:srgbClr val="CB1E40"/>
                </a:solidFill>
              </a:rPr>
              <a:t>Aulas integradoras (quarta)</a:t>
            </a:r>
            <a:endParaRPr b="1" sz="1800">
              <a:solidFill>
                <a:srgbClr val="CB1E4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s-AR" sz="1800">
                <a:solidFill>
                  <a:srgbClr val="434343"/>
                </a:solidFill>
              </a:rPr>
              <a:t>Revisão dos conteúdos abordados na semana, bem como retirada de dúvidas, através de exercícios, dinâmicas, “</a:t>
            </a:r>
            <a:r>
              <a:rPr i="1" lang="es-AR" sz="1800">
                <a:solidFill>
                  <a:srgbClr val="434343"/>
                </a:solidFill>
              </a:rPr>
              <a:t>live code”, </a:t>
            </a:r>
            <a:r>
              <a:rPr lang="es-AR" sz="1800">
                <a:solidFill>
                  <a:srgbClr val="434343"/>
                </a:solidFill>
              </a:rPr>
              <a:t>etc.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8"/>
          <p:cNvSpPr txBox="1"/>
          <p:nvPr>
            <p:ph type="title"/>
          </p:nvPr>
        </p:nvSpPr>
        <p:spPr>
          <a:xfrm>
            <a:off x="681675" y="814575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AR"/>
              <a:t>E como nós sanamos as nossas dúvidas</a:t>
            </a:r>
            <a:r>
              <a:rPr lang="es-AR"/>
              <a:t>?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8"/>
          <p:cNvSpPr txBox="1"/>
          <p:nvPr/>
        </p:nvSpPr>
        <p:spPr>
          <a:xfrm>
            <a:off x="681675" y="1395250"/>
            <a:ext cx="7954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434343"/>
                </a:solidFill>
              </a:rPr>
              <a:t>Para retirada de dúvidas neste bimestre, basta “publicar” a sua dúvida no nosso mural de dúvidas do </a:t>
            </a:r>
            <a:r>
              <a:rPr b="1" i="1" lang="es-AR" sz="1800">
                <a:solidFill>
                  <a:srgbClr val="434343"/>
                </a:solidFill>
              </a:rPr>
              <a:t>paddlet.</a:t>
            </a:r>
            <a:endParaRPr b="1" i="1"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800">
                <a:solidFill>
                  <a:srgbClr val="434343"/>
                </a:solidFill>
              </a:rPr>
              <a:t>https://padlet.com/jcoutinho3/y70fowlbxul3a2uq</a:t>
            </a:r>
            <a:endParaRPr b="1" i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Módulos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99"/>
          <p:cNvGraphicFramePr/>
          <p:nvPr/>
        </p:nvGraphicFramePr>
        <p:xfrm>
          <a:off x="860850" y="16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{9017A0E3-BB0A-4E5F-AFA2-FA9D2BC534BC}</a:tableStyleId>
              </a:tblPr>
              <a:tblGrid>
                <a:gridCol w="648850"/>
                <a:gridCol w="41771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B1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lt1"/>
                          </a:solidFill>
                        </a:rPr>
                        <a:t>Módulo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B1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lt1"/>
                          </a:solidFill>
                        </a:rPr>
                        <a:t>Aulas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B1E4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Introdução aos bancos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1 até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Modelando um banco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4 até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8 até 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Boas práticas e otimização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20 até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25 até 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Aprovação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645550"/>
            <a:ext cx="56864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Composição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752850"/>
            <a:ext cx="57340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2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O Curso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102"/>
          <p:cNvGraphicFramePr/>
          <p:nvPr/>
        </p:nvGraphicFramePr>
        <p:xfrm>
          <a:off x="243850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{86222634-D8E8-4EB2-835C-E77C1D063DB3}</a:tableStyleId>
              </a:tblPr>
              <a:tblGrid>
                <a:gridCol w="1730600"/>
                <a:gridCol w="1206500"/>
                <a:gridCol w="1206500"/>
                <a:gridCol w="1206500"/>
                <a:gridCol w="1206500"/>
                <a:gridCol w="1206500"/>
              </a:tblGrid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lt1"/>
                          </a:solidFill>
                        </a:rPr>
                        <a:t>Segunda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lt1"/>
                          </a:solidFill>
                        </a:rPr>
                        <a:t>Terça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lt1"/>
                          </a:solidFill>
                        </a:rPr>
                        <a:t>Quarta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lt1"/>
                          </a:solidFill>
                        </a:rPr>
                        <a:t>Quinta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lt1"/>
                          </a:solidFill>
                        </a:rPr>
                        <a:t>Sexta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C183F"/>
                    </a:solidFill>
                  </a:tcPr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/>
                        <a:t>AULAS SÍNCRONAS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21h às 22h45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21h às 22h45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/>
                        <a:t>21h às 22h45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N/A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N/A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AULAS </a:t>
                      </a:r>
                      <a:r>
                        <a:rPr b="1" lang="es-AR">
                          <a:solidFill>
                            <a:schemeClr val="dk1"/>
                          </a:solidFill>
                        </a:rPr>
                        <a:t>ASÍNCRONAS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/>
                        <a:t>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>
                          <a:solidFill>
                            <a:schemeClr val="dk1"/>
                          </a:solidFill>
                        </a:rPr>
                        <a:t>Liberação das aulas assíncronas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3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4| Mapa de ferramentas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4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  <a:endParaRPr b="1" i="0" sz="25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104"/>
          <p:cNvGrpSpPr/>
          <p:nvPr/>
        </p:nvGrpSpPr>
        <p:grpSpPr>
          <a:xfrm>
            <a:off x="1594542" y="1600835"/>
            <a:ext cx="1106286" cy="1000824"/>
            <a:chOff x="1603979" y="1755575"/>
            <a:chExt cx="1153824" cy="1061094"/>
          </a:xfrm>
        </p:grpSpPr>
        <p:sp>
          <p:nvSpPr>
            <p:cNvPr id="506" name="Google Shape;506;p104"/>
            <p:cNvSpPr/>
            <p:nvPr/>
          </p:nvSpPr>
          <p:spPr>
            <a:xfrm>
              <a:off x="1710323" y="1821869"/>
              <a:ext cx="994800" cy="994800"/>
            </a:xfrm>
            <a:prstGeom prst="ellipse">
              <a:avLst/>
            </a:prstGeom>
            <a:solidFill>
              <a:srgbClr val="434343"/>
            </a:solidFill>
            <a:ln cap="flat" cmpd="sng" w="38100">
              <a:solidFill>
                <a:srgbClr val="CB1E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7" name="Google Shape;507;p1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03979" y="1755575"/>
              <a:ext cx="1153824" cy="103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" name="Google Shape;508;p104"/>
          <p:cNvGrpSpPr/>
          <p:nvPr/>
        </p:nvGrpSpPr>
        <p:grpSpPr>
          <a:xfrm>
            <a:off x="4026269" y="1600839"/>
            <a:ext cx="953814" cy="938295"/>
            <a:chOff x="3956523" y="1888169"/>
            <a:chExt cx="994800" cy="994800"/>
          </a:xfrm>
        </p:grpSpPr>
        <p:sp>
          <p:nvSpPr>
            <p:cNvPr id="509" name="Google Shape;509;p104"/>
            <p:cNvSpPr/>
            <p:nvPr/>
          </p:nvSpPr>
          <p:spPr>
            <a:xfrm>
              <a:off x="3956523" y="1888169"/>
              <a:ext cx="994800" cy="994800"/>
            </a:xfrm>
            <a:prstGeom prst="ellipse">
              <a:avLst/>
            </a:prstGeom>
            <a:solidFill>
              <a:srgbClr val="434343"/>
            </a:solidFill>
            <a:ln cap="flat" cmpd="sng" w="38100">
              <a:solidFill>
                <a:srgbClr val="CB1E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0" name="Google Shape;510;p1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4875" y="2311150"/>
              <a:ext cx="838100" cy="1884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p104"/>
          <p:cNvSpPr/>
          <p:nvPr/>
        </p:nvSpPr>
        <p:spPr>
          <a:xfrm>
            <a:off x="6381173" y="1600800"/>
            <a:ext cx="953700" cy="9384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CB1E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5805" y="1743091"/>
            <a:ext cx="664454" cy="65369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04"/>
          <p:cNvSpPr txBox="1"/>
          <p:nvPr/>
        </p:nvSpPr>
        <p:spPr>
          <a:xfrm>
            <a:off x="1311800" y="2659685"/>
            <a:ext cx="177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PLAYGROUND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04"/>
          <p:cNvSpPr txBox="1"/>
          <p:nvPr/>
        </p:nvSpPr>
        <p:spPr>
          <a:xfrm>
            <a:off x="3690541" y="2659685"/>
            <a:ext cx="177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04"/>
          <p:cNvSpPr txBox="1"/>
          <p:nvPr/>
        </p:nvSpPr>
        <p:spPr>
          <a:xfrm>
            <a:off x="5972764" y="2659685"/>
            <a:ext cx="177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DISCORD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04"/>
          <p:cNvSpPr/>
          <p:nvPr/>
        </p:nvSpPr>
        <p:spPr>
          <a:xfrm>
            <a:off x="4022419" y="3167864"/>
            <a:ext cx="953700" cy="9384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CB1E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04"/>
          <p:cNvSpPr txBox="1"/>
          <p:nvPr/>
        </p:nvSpPr>
        <p:spPr>
          <a:xfrm>
            <a:off x="3686691" y="4226710"/>
            <a:ext cx="177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AR" sz="1800">
                <a:solidFill>
                  <a:srgbClr val="434343"/>
                </a:solidFill>
              </a:rPr>
              <a:t>MYSQL WORKBENCH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092" y="3382913"/>
            <a:ext cx="508183" cy="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5"/>
          <p:cNvSpPr txBox="1"/>
          <p:nvPr>
            <p:ph idx="2" type="subTitle"/>
          </p:nvPr>
        </p:nvSpPr>
        <p:spPr>
          <a:xfrm>
            <a:off x="1374100" y="2314675"/>
            <a:ext cx="5885700" cy="1553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o seu tempo!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 participação ativa!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Prática! Apenas a teoria não é suficiente.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05"/>
          <p:cNvSpPr txBox="1"/>
          <p:nvPr>
            <p:ph idx="1" type="subTitle"/>
          </p:nvPr>
        </p:nvSpPr>
        <p:spPr>
          <a:xfrm>
            <a:off x="1330225" y="1744275"/>
            <a:ext cx="6157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1"/>
              <a:buNone/>
            </a:pPr>
            <a:r>
              <a:rPr lang="es-AR"/>
              <a:t>O que precisamos de você?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8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8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8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Metodologia Cooperativa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8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8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O Curso  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88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8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Mapa de ferramentas 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8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82" name="Google Shape;382;p8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3" name="Google Shape;383;p8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6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Instalação Mysql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7"/>
          <p:cNvSpPr txBox="1"/>
          <p:nvPr>
            <p:ph idx="2" type="subTitle"/>
          </p:nvPr>
        </p:nvSpPr>
        <p:spPr>
          <a:xfrm>
            <a:off x="681675" y="1645550"/>
            <a:ext cx="77637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Instalaçao do Mysql Server + Mysql Workbench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AR"/>
              <a:t>Mais utilizada para ambientes de desenvolvimento/homologação/produção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Instalação do XAMPP e do Mysql Workbench de forma separada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AR"/>
              <a:t>Mais utilizada para ambientes didáticos, onde o intuito é aprender a manipular a estrutura do banco.</a:t>
            </a:r>
            <a:endParaRPr/>
          </a:p>
        </p:txBody>
      </p:sp>
      <p:sp>
        <p:nvSpPr>
          <p:cNvPr id="538" name="Google Shape;538;p10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2 formas de instalaçao: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Vamos nos conhecer?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9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1| Apresentação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0"/>
          <p:cNvSpPr txBox="1"/>
          <p:nvPr/>
        </p:nvSpPr>
        <p:spPr>
          <a:xfrm>
            <a:off x="3492925" y="876500"/>
            <a:ext cx="5578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s-AR" sz="4300">
                <a:solidFill>
                  <a:srgbClr val="CB1E40"/>
                </a:solidFill>
              </a:rPr>
              <a:t>Jorge Coutinho</a:t>
            </a:r>
            <a:endParaRPr b="1" i="0" sz="4300" u="none" cap="none" strike="noStrike">
              <a:solidFill>
                <a:srgbClr val="CB1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0"/>
          <p:cNvSpPr txBox="1"/>
          <p:nvPr/>
        </p:nvSpPr>
        <p:spPr>
          <a:xfrm>
            <a:off x="3492925" y="1871955"/>
            <a:ext cx="5041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PROFESSOR GENERALISTA</a:t>
            </a:r>
            <a:endParaRPr b="1" i="0" sz="16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0"/>
          <p:cNvSpPr txBox="1"/>
          <p:nvPr/>
        </p:nvSpPr>
        <p:spPr>
          <a:xfrm>
            <a:off x="3492925" y="2173460"/>
            <a:ext cx="5041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B1E40"/>
                </a:solidFill>
                <a:latin typeface="Arial"/>
                <a:ea typeface="Arial"/>
                <a:cs typeface="Arial"/>
                <a:sym typeface="Arial"/>
              </a:rPr>
              <a:t>APELIDO: </a:t>
            </a:r>
            <a:r>
              <a:rPr b="1" lang="es-AR" sz="1600">
                <a:solidFill>
                  <a:srgbClr val="CB1E40"/>
                </a:solidFill>
              </a:rPr>
              <a:t>JUNINHO</a:t>
            </a:r>
            <a:endParaRPr b="1" i="0" sz="1600" u="none" cap="none" strike="noStrike">
              <a:solidFill>
                <a:srgbClr val="CB1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0"/>
          <p:cNvSpPr txBox="1"/>
          <p:nvPr/>
        </p:nvSpPr>
        <p:spPr>
          <a:xfrm>
            <a:off x="3454100" y="2614378"/>
            <a:ext cx="47139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Graduado em </a:t>
            </a:r>
            <a:r>
              <a:rPr b="1" lang="es-AR" sz="1500">
                <a:solidFill>
                  <a:srgbClr val="33383C"/>
                </a:solidFill>
              </a:rPr>
              <a:t>Análise e desenvolvimento</a:t>
            </a:r>
            <a:r>
              <a:rPr b="1" lang="es-AR" sz="1500">
                <a:solidFill>
                  <a:srgbClr val="33383C"/>
                </a:solidFill>
              </a:rPr>
              <a:t> de sistemas.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Experiência de 6 anos com linguagem SQL.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Pai do Caio.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Apaixonado por tecnologia especialmente pela área de banco de dados.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Trabalho atualmente como líder técnico e desenvolvedor de bancos de dados.</a:t>
            </a:r>
            <a:endParaRPr b="1" sz="1500">
              <a:solidFill>
                <a:srgbClr val="33383C"/>
              </a:solidFill>
            </a:endParaRPr>
          </a:p>
        </p:txBody>
      </p:sp>
      <p:pic>
        <p:nvPicPr>
          <p:cNvPr id="399" name="Google Shape;399;p90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320122" y="1105882"/>
            <a:ext cx="3039000" cy="3039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1"/>
          <p:cNvSpPr txBox="1"/>
          <p:nvPr/>
        </p:nvSpPr>
        <p:spPr>
          <a:xfrm>
            <a:off x="3492925" y="876500"/>
            <a:ext cx="5578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s-AR" sz="4300">
                <a:solidFill>
                  <a:srgbClr val="CB1E40"/>
                </a:solidFill>
              </a:rPr>
              <a:t>Dayane C. Guarnieri</a:t>
            </a:r>
            <a:endParaRPr b="1" i="0" sz="4300" u="none" cap="none" strike="noStrike">
              <a:solidFill>
                <a:srgbClr val="CB1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1"/>
          <p:cNvSpPr txBox="1"/>
          <p:nvPr/>
        </p:nvSpPr>
        <p:spPr>
          <a:xfrm>
            <a:off x="3492925" y="1871955"/>
            <a:ext cx="5041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33383C"/>
                </a:solidFill>
              </a:rPr>
              <a:t>TUTORA DE ALUNOS</a:t>
            </a:r>
            <a:endParaRPr b="1" i="0" sz="16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1"/>
          <p:cNvSpPr txBox="1"/>
          <p:nvPr/>
        </p:nvSpPr>
        <p:spPr>
          <a:xfrm>
            <a:off x="3454100" y="2614378"/>
            <a:ext cx="47139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Doutoranda em Educação, Pedagoga e designer educacional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500">
                <a:solidFill>
                  <a:srgbClr val="33383C"/>
                </a:solidFill>
              </a:rPr>
              <a:t>Gosto de histórias e animais</a:t>
            </a:r>
            <a:endParaRPr b="1" sz="1500">
              <a:solidFill>
                <a:srgbClr val="3338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33383C"/>
              </a:solidFill>
            </a:endParaRPr>
          </a:p>
        </p:txBody>
      </p:sp>
      <p:pic>
        <p:nvPicPr>
          <p:cNvPr id="408" name="Google Shape;40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75" y="1035424"/>
            <a:ext cx="2771275" cy="36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2"/>
          <p:cNvSpPr txBox="1"/>
          <p:nvPr/>
        </p:nvSpPr>
        <p:spPr>
          <a:xfrm>
            <a:off x="3629500" y="1145375"/>
            <a:ext cx="43500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s-AR" sz="4300">
                <a:solidFill>
                  <a:srgbClr val="CB1E40"/>
                </a:solidFill>
              </a:rPr>
              <a:t>Marcos Vinicius</a:t>
            </a:r>
            <a:endParaRPr b="1" i="0" sz="4300" u="none" cap="none" strike="noStrike">
              <a:solidFill>
                <a:srgbClr val="CB1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00" y="1388225"/>
            <a:ext cx="2668925" cy="26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92"/>
          <p:cNvSpPr txBox="1"/>
          <p:nvPr/>
        </p:nvSpPr>
        <p:spPr>
          <a:xfrm>
            <a:off x="3629500" y="2007305"/>
            <a:ext cx="5041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33383C"/>
                </a:solidFill>
              </a:rPr>
              <a:t>ASSISTENTE TÉCNICO</a:t>
            </a:r>
            <a:endParaRPr b="1" i="0" sz="16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A Equipe</a:t>
            </a:r>
            <a:endParaRPr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3"/>
          <p:cNvSpPr txBox="1"/>
          <p:nvPr/>
        </p:nvSpPr>
        <p:spPr>
          <a:xfrm>
            <a:off x="631175" y="1446050"/>
            <a:ext cx="75531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5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(Professor + Tutor + Assistente Técnico)  + </a:t>
            </a:r>
            <a:r>
              <a:rPr b="1" i="0" lang="es-AR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Estudantes</a:t>
            </a:r>
            <a:endParaRPr b="1" i="0" sz="25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 objetivo comum é a construção do conhecimento.</a:t>
            </a:r>
            <a:endParaRPr b="0" i="0" sz="27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3"/>
          <p:cNvSpPr/>
          <p:nvPr/>
        </p:nvSpPr>
        <p:spPr>
          <a:xfrm rot="5400000">
            <a:off x="3230450" y="51400"/>
            <a:ext cx="495900" cy="471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3A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3"/>
          <p:cNvSpPr txBox="1"/>
          <p:nvPr/>
        </p:nvSpPr>
        <p:spPr>
          <a:xfrm>
            <a:off x="2142500" y="2654650"/>
            <a:ext cx="267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673AB7"/>
                </a:solidFill>
                <a:latin typeface="Arial"/>
                <a:ea typeface="Arial"/>
                <a:cs typeface="Arial"/>
                <a:sym typeface="Arial"/>
              </a:rPr>
              <a:t>Trio Pedagógico</a:t>
            </a:r>
            <a:endParaRPr b="1" i="0" sz="2500" u="none" cap="none" strike="noStrike">
              <a:solidFill>
                <a:srgbClr val="673A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3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7" name="Google Shape;427;p93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4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2| Metodologia Cooperativa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5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3| O Curso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