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6"/>
  </p:notesMasterIdLst>
  <p:handoutMasterIdLst>
    <p:handoutMasterId r:id="rId37"/>
  </p:handoutMasterIdLst>
  <p:sldIdLst>
    <p:sldId id="257" r:id="rId5"/>
    <p:sldId id="389" r:id="rId6"/>
    <p:sldId id="384" r:id="rId7"/>
    <p:sldId id="392" r:id="rId8"/>
    <p:sldId id="410" r:id="rId9"/>
    <p:sldId id="277" r:id="rId10"/>
    <p:sldId id="393" r:id="rId11"/>
    <p:sldId id="394" r:id="rId12"/>
    <p:sldId id="395" r:id="rId13"/>
    <p:sldId id="396" r:id="rId14"/>
    <p:sldId id="397" r:id="rId15"/>
    <p:sldId id="398" r:id="rId16"/>
    <p:sldId id="400" r:id="rId17"/>
    <p:sldId id="399" r:id="rId18"/>
    <p:sldId id="402" r:id="rId19"/>
    <p:sldId id="401" r:id="rId20"/>
    <p:sldId id="405" r:id="rId21"/>
    <p:sldId id="406" r:id="rId22"/>
    <p:sldId id="408" r:id="rId23"/>
    <p:sldId id="407" r:id="rId24"/>
    <p:sldId id="409" r:id="rId25"/>
    <p:sldId id="403" r:id="rId26"/>
    <p:sldId id="404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6D6"/>
    <a:srgbClr val="2B853D"/>
    <a:srgbClr val="E6E6E6"/>
    <a:srgbClr val="0372EF"/>
    <a:srgbClr val="F5542E"/>
    <a:srgbClr val="0265D5"/>
    <a:srgbClr val="0365D6"/>
    <a:srgbClr val="68A5E5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3725" autoAdjust="0"/>
  </p:normalViewPr>
  <p:slideViewPr>
    <p:cSldViewPr snapToGrid="0">
      <p:cViewPr varScale="1">
        <p:scale>
          <a:sx n="73" d="100"/>
          <a:sy n="73" d="100"/>
        </p:scale>
        <p:origin x="64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26/11/2023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26/11/2023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26/11/2023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26/11/2023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978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26/11/2023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53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5707" y="917215"/>
            <a:ext cx="5123661" cy="1588108"/>
          </a:xfrm>
        </p:spPr>
        <p:txBody>
          <a:bodyPr rtlCol="0" anchor="b" anchorCtr="0">
            <a:noAutofit/>
          </a:bodyPr>
          <a:lstStyle/>
          <a:p>
            <a:pPr algn="ctr" rtl="0"/>
            <a:r>
              <a:rPr lang="pt-BR" sz="5500" dirty="0">
                <a:latin typeface="Arial Rounded MT Bold" panose="020F0704030504030204" pitchFamily="34" charset="0"/>
              </a:rPr>
              <a:t>Curso de </a:t>
            </a:r>
            <a:br>
              <a:rPr lang="pt-BR" sz="5500" dirty="0">
                <a:latin typeface="Arial Rounded MT Bold" panose="020F0704030504030204" pitchFamily="34" charset="0"/>
              </a:rPr>
            </a:br>
            <a:r>
              <a:rPr lang="pt-BR" sz="5500" dirty="0">
                <a:latin typeface="Arial Rounded MT Bold" panose="020F0704030504030204" pitchFamily="34" charset="0"/>
              </a:rPr>
              <a:t>Git e Github</a:t>
            </a:r>
          </a:p>
        </p:txBody>
      </p:sp>
      <p:pic>
        <p:nvPicPr>
          <p:cNvPr id="14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pic>
        <p:nvPicPr>
          <p:cNvPr id="9" name="Imagem 8" descr="Forma&#10;&#10;Descrição gerada automaticamente com confiança média">
            <a:extLst>
              <a:ext uri="{FF2B5EF4-FFF2-40B4-BE49-F238E27FC236}">
                <a16:creationId xmlns:a16="http://schemas.microsoft.com/office/drawing/2014/main" id="{428B5308-6C0C-D9AF-27C9-1CEF851EC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793" y="4090225"/>
            <a:ext cx="3629465" cy="204157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m 10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39D632B-5D19-1572-6D0B-6000D8713B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563" b="26653"/>
          <a:stretch/>
        </p:blipFill>
        <p:spPr>
          <a:xfrm>
            <a:off x="2064410" y="884983"/>
            <a:ext cx="3323539" cy="158810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190282-F5EE-FE95-CBC5-80F22DB533C8}"/>
              </a:ext>
            </a:extLst>
          </p:cNvPr>
          <p:cNvSpPr txBox="1"/>
          <p:nvPr/>
        </p:nvSpPr>
        <p:spPr>
          <a:xfrm>
            <a:off x="2246961" y="2505323"/>
            <a:ext cx="3175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0" dirty="0"/>
              <a:t>+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6502D52-21C2-A239-9DA9-3C69832B6F36}"/>
              </a:ext>
            </a:extLst>
          </p:cNvPr>
          <p:cNvSpPr txBox="1"/>
          <p:nvPr/>
        </p:nvSpPr>
        <p:spPr>
          <a:xfrm>
            <a:off x="7452360" y="3103884"/>
            <a:ext cx="4739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Speak Pro" panose="020F0502020204030204" pitchFamily="34" charset="0"/>
              </a:rPr>
              <a:t>MINICURSO</a:t>
            </a:r>
          </a:p>
          <a:p>
            <a:pPr algn="ctr"/>
            <a:r>
              <a:rPr lang="pt-BR" sz="2000" dirty="0">
                <a:latin typeface="Speak Pro" panose="020F0502020204030204" pitchFamily="34" charset="0"/>
              </a:rPr>
              <a:t>-</a:t>
            </a:r>
          </a:p>
          <a:p>
            <a:pPr algn="ctr"/>
            <a:r>
              <a:rPr lang="pt-BR" sz="2000" dirty="0">
                <a:latin typeface="Speak Pro" panose="020F0502020204030204" pitchFamily="34" charset="0"/>
              </a:rPr>
              <a:t>EXPOTEC 2023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3DE81E4-F570-6AD1-0DE7-F315BDD6F3D0}"/>
              </a:ext>
            </a:extLst>
          </p:cNvPr>
          <p:cNvSpPr txBox="1"/>
          <p:nvPr/>
        </p:nvSpPr>
        <p:spPr>
          <a:xfrm>
            <a:off x="7452361" y="4718109"/>
            <a:ext cx="4739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dirty="0">
                <a:latin typeface="Speak Pro" panose="020B0504020101020102" pitchFamily="34" charset="0"/>
                <a:cs typeface="Calibri" panose="020F0502020204030204" pitchFamily="34" charset="0"/>
              </a:rPr>
              <a:t>Elton Gustavo da Silva Freitas</a:t>
            </a:r>
          </a:p>
          <a:p>
            <a:pPr algn="ctr"/>
            <a:endParaRPr lang="pt-BR" dirty="0">
              <a:latin typeface="Speak Pro" panose="020B0504020101020102" pitchFamily="34" charset="0"/>
              <a:cs typeface="Calibri" panose="020F0502020204030204" pitchFamily="34" charset="0"/>
            </a:endParaRPr>
          </a:p>
          <a:p>
            <a:pPr algn="ctr"/>
            <a:r>
              <a:rPr lang="pt-BR" dirty="0">
                <a:latin typeface="Speak Pro" panose="020B0504020101020102" pitchFamily="34" charset="0"/>
                <a:cs typeface="Calibri" panose="020F0502020204030204" pitchFamily="34" charset="0"/>
              </a:rPr>
              <a:t>Augusto Jerônimo Oliveira Freire</a:t>
            </a:r>
          </a:p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63E653F-9398-49E1-19EA-C59B0DA7AE63}"/>
              </a:ext>
            </a:extLst>
          </p:cNvPr>
          <p:cNvCxnSpPr>
            <a:cxnSpLocks/>
          </p:cNvCxnSpPr>
          <p:nvPr/>
        </p:nvCxnSpPr>
        <p:spPr>
          <a:xfrm>
            <a:off x="8079141" y="2840937"/>
            <a:ext cx="3696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031D216-9F49-25C8-0F65-EE49FA8F8636}"/>
              </a:ext>
            </a:extLst>
          </p:cNvPr>
          <p:cNvCxnSpPr>
            <a:cxnSpLocks/>
          </p:cNvCxnSpPr>
          <p:nvPr/>
        </p:nvCxnSpPr>
        <p:spPr>
          <a:xfrm>
            <a:off x="8079140" y="4421486"/>
            <a:ext cx="3696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9" y="350788"/>
            <a:ext cx="11091600" cy="1370965"/>
          </a:xfrm>
        </p:spPr>
        <p:txBody>
          <a:bodyPr rtlCol="0"/>
          <a:lstStyle/>
          <a:p>
            <a:pPr algn="ctr" rtl="0"/>
            <a:r>
              <a:rPr lang="pt-BR" sz="4000" dirty="0">
                <a:latin typeface="Arial Rounded MT Bold" panose="020F0704030504030204" pitchFamily="34" charset="0"/>
              </a:rPr>
              <a:t>Autorize o Github a usar o </a:t>
            </a:r>
            <a:r>
              <a:rPr lang="pt-BR" sz="4000" dirty="0" err="1">
                <a:latin typeface="Arial Rounded MT Bold" panose="020F0704030504030204" pitchFamily="34" charset="0"/>
              </a:rPr>
              <a:t>GithubDesktop</a:t>
            </a:r>
            <a:endParaRPr lang="pt-BR" sz="4000" dirty="0">
              <a:latin typeface="Arial Rounded MT Bold" panose="020F0704030504030204" pitchFamily="34" charset="0"/>
            </a:endParaRP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10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876614-BF07-AD06-42C7-CE341DBAD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96" y="1462557"/>
            <a:ext cx="10574605" cy="4518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FF39635-F92B-012E-E424-FB419F45E1EB}"/>
              </a:ext>
            </a:extLst>
          </p:cNvPr>
          <p:cNvSpPr/>
          <p:nvPr/>
        </p:nvSpPr>
        <p:spPr>
          <a:xfrm>
            <a:off x="4302430" y="4585458"/>
            <a:ext cx="1565564" cy="457200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45599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4834A1-A2FE-2C72-89FB-E18B0344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624" y="1359130"/>
            <a:ext cx="7678239" cy="522502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9" y="350788"/>
            <a:ext cx="11091600" cy="1370965"/>
          </a:xfrm>
        </p:spPr>
        <p:txBody>
          <a:bodyPr rtlCol="0"/>
          <a:lstStyle/>
          <a:p>
            <a:pPr algn="ctr" rtl="0"/>
            <a:r>
              <a:rPr lang="pt-BR" sz="3000" dirty="0">
                <a:latin typeface="Arial Rounded MT Bold" panose="020F0704030504030204" pitchFamily="34" charset="0"/>
              </a:rPr>
              <a:t>Configure seu Git, colocando seu nome e seu </a:t>
            </a:r>
            <a:r>
              <a:rPr lang="pt-BR" sz="3000" dirty="0" err="1">
                <a:latin typeface="Arial Rounded MT Bold" panose="020F0704030504030204" pitchFamily="34" charset="0"/>
              </a:rPr>
              <a:t>email</a:t>
            </a:r>
            <a:r>
              <a:rPr lang="pt-BR" sz="3000" dirty="0">
                <a:latin typeface="Arial Rounded MT Bold" panose="020F0704030504030204" pitchFamily="34" charset="0"/>
              </a:rPr>
              <a:t> pessoal, aquele que foi usado para criar sua conta no Github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11</a:t>
            </a:fld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FF39635-F92B-012E-E424-FB419F45E1EB}"/>
              </a:ext>
            </a:extLst>
          </p:cNvPr>
          <p:cNvSpPr/>
          <p:nvPr/>
        </p:nvSpPr>
        <p:spPr>
          <a:xfrm rot="10235103">
            <a:off x="5752406" y="3885882"/>
            <a:ext cx="1565564" cy="457200"/>
          </a:xfrm>
          <a:prstGeom prst="rightArrow">
            <a:avLst>
              <a:gd name="adj1" fmla="val 48389"/>
              <a:gd name="adj2" fmla="val 98385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903296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F2C7E1E-255C-48E2-5265-5E0763D78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"/>
          <a:stretch/>
        </p:blipFill>
        <p:spPr>
          <a:xfrm>
            <a:off x="2019979" y="1045029"/>
            <a:ext cx="8152039" cy="55391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9" y="350788"/>
            <a:ext cx="11091600" cy="1370965"/>
          </a:xfrm>
        </p:spPr>
        <p:txBody>
          <a:bodyPr rtlCol="0"/>
          <a:lstStyle/>
          <a:p>
            <a:pPr algn="ctr" rtl="0"/>
            <a:r>
              <a:rPr lang="pt-BR" sz="3000" dirty="0">
                <a:latin typeface="Arial Rounded MT Bold" panose="020F0704030504030204" pitchFamily="34" charset="0"/>
              </a:rPr>
              <a:t>Agora clique no botão “</a:t>
            </a:r>
            <a:r>
              <a:rPr lang="pt-BR" sz="3000" dirty="0">
                <a:solidFill>
                  <a:srgbClr val="0365D6"/>
                </a:solidFill>
                <a:latin typeface="Arial Rounded MT Bold" panose="020F0704030504030204" pitchFamily="34" charset="0"/>
              </a:rPr>
              <a:t>continue</a:t>
            </a:r>
            <a:r>
              <a:rPr lang="pt-BR" sz="3000" dirty="0">
                <a:latin typeface="Arial Rounded MT Bold" panose="020F0704030504030204" pitchFamily="34" charset="0"/>
              </a:rPr>
              <a:t>”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12</a:t>
            </a:fld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FF39635-F92B-012E-E424-FB419F45E1EB}"/>
              </a:ext>
            </a:extLst>
          </p:cNvPr>
          <p:cNvSpPr/>
          <p:nvPr/>
        </p:nvSpPr>
        <p:spPr>
          <a:xfrm rot="19550656">
            <a:off x="1097328" y="4771072"/>
            <a:ext cx="1354246" cy="457200"/>
          </a:xfrm>
          <a:prstGeom prst="rightArrow">
            <a:avLst>
              <a:gd name="adj1" fmla="val 48389"/>
              <a:gd name="adj2" fmla="val 98385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3840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9" y="350788"/>
            <a:ext cx="11091600" cy="1370965"/>
          </a:xfrm>
        </p:spPr>
        <p:txBody>
          <a:bodyPr rtlCol="0"/>
          <a:lstStyle/>
          <a:p>
            <a:pPr algn="ctr" rtl="0"/>
            <a:r>
              <a:rPr lang="pt-BR" sz="3000" dirty="0">
                <a:latin typeface="Arial Rounded MT Bold" panose="020F0704030504030204" pitchFamily="34" charset="0"/>
              </a:rPr>
              <a:t>Por fim, clique no botão “</a:t>
            </a:r>
            <a:r>
              <a:rPr lang="pt-BR" sz="3000" dirty="0" err="1">
                <a:solidFill>
                  <a:srgbClr val="0265D5"/>
                </a:solidFill>
                <a:latin typeface="Arial Rounded MT Bold" panose="020F0704030504030204" pitchFamily="34" charset="0"/>
              </a:rPr>
              <a:t>finish</a:t>
            </a:r>
            <a:r>
              <a:rPr lang="pt-BR" sz="3000" dirty="0">
                <a:latin typeface="Arial Rounded MT Bold" panose="020F0704030504030204" pitchFamily="34" charset="0"/>
              </a:rPr>
              <a:t>”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87EC58-B313-2271-C4B9-83455A81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95" y="976433"/>
            <a:ext cx="7770767" cy="5332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FF39635-F92B-012E-E424-FB419F45E1EB}"/>
              </a:ext>
            </a:extLst>
          </p:cNvPr>
          <p:cNvSpPr/>
          <p:nvPr/>
        </p:nvSpPr>
        <p:spPr>
          <a:xfrm rot="19550656">
            <a:off x="1280207" y="4731884"/>
            <a:ext cx="1354246" cy="457200"/>
          </a:xfrm>
          <a:prstGeom prst="rightArrow">
            <a:avLst>
              <a:gd name="adj1" fmla="val 48389"/>
              <a:gd name="adj2" fmla="val 98385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77772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9" y="350788"/>
            <a:ext cx="11091600" cy="1370965"/>
          </a:xfrm>
        </p:spPr>
        <p:txBody>
          <a:bodyPr rtlCol="0"/>
          <a:lstStyle/>
          <a:p>
            <a:pPr algn="ctr" rtl="0"/>
            <a:r>
              <a:rPr lang="pt-BR" sz="3000" dirty="0">
                <a:latin typeface="Arial Rounded MT Bold" panose="020F0704030504030204" pitchFamily="34" charset="0"/>
              </a:rPr>
              <a:t>Pronto, agora seu Git está configurado e seu </a:t>
            </a:r>
            <a:r>
              <a:rPr lang="pt-BR" sz="3000" dirty="0" err="1">
                <a:latin typeface="Arial Rounded MT Bold" panose="020F0704030504030204" pitchFamily="34" charset="0"/>
              </a:rPr>
              <a:t>GithubDesktop</a:t>
            </a:r>
            <a:r>
              <a:rPr lang="pt-BR" sz="3000" dirty="0">
                <a:latin typeface="Arial Rounded MT Bold" panose="020F0704030504030204" pitchFamily="34" charset="0"/>
              </a:rPr>
              <a:t> está funcionado!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14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8271224-C256-E918-E071-E23AEECE2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63" y="1316680"/>
            <a:ext cx="7825468" cy="5344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61743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8" y="196900"/>
            <a:ext cx="11091600" cy="535903"/>
          </a:xfrm>
        </p:spPr>
        <p:txBody>
          <a:bodyPr rtlCol="0"/>
          <a:lstStyle/>
          <a:p>
            <a:pPr algn="ctr" rtl="0"/>
            <a:r>
              <a:rPr lang="pt-BR" sz="3000" dirty="0">
                <a:latin typeface="Arial Rounded MT Bold" panose="020F0704030504030204" pitchFamily="34" charset="0"/>
              </a:rPr>
              <a:t>Vamos criar um novo repositório e publicá-lo!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6C6721-0620-0392-BFF8-C56F715E1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90" y="886691"/>
            <a:ext cx="8208017" cy="5620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503614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59C5D0-3631-E6BF-B4A9-BEF03DE4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16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3096E95-52CA-6D25-0AC0-26209682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106603"/>
            <a:ext cx="9772650" cy="5477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D5DB2D6-FFD8-9448-CDDF-B23DB103462F}"/>
              </a:ext>
            </a:extLst>
          </p:cNvPr>
          <p:cNvSpPr txBox="1"/>
          <p:nvPr/>
        </p:nvSpPr>
        <p:spPr>
          <a:xfrm>
            <a:off x="1676400" y="167885"/>
            <a:ext cx="8839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latin typeface="Arial Rounded MT Bold" panose="020F0704030504030204" pitchFamily="34" charset="0"/>
              </a:rPr>
              <a:t>Com o repositório criado, vamos adicionar um novo arquivo no seu repositório!</a:t>
            </a:r>
          </a:p>
        </p:txBody>
      </p:sp>
    </p:spTree>
    <p:extLst>
      <p:ext uri="{BB962C8B-B14F-4D97-AF65-F5344CB8AC3E}">
        <p14:creationId xmlns:p14="http://schemas.microsoft.com/office/powerpoint/2010/main" val="1186266866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59C5D0-3631-E6BF-B4A9-BEF03DE4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17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5DB2D6-FFD8-9448-CDDF-B23DB103462F}"/>
              </a:ext>
            </a:extLst>
          </p:cNvPr>
          <p:cNvSpPr txBox="1"/>
          <p:nvPr/>
        </p:nvSpPr>
        <p:spPr>
          <a:xfrm>
            <a:off x="1258388" y="458170"/>
            <a:ext cx="96752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latin typeface="Arial Rounded MT Bold" panose="020F0704030504030204" pitchFamily="34" charset="0"/>
              </a:rPr>
              <a:t>Agora, o </a:t>
            </a:r>
            <a:r>
              <a:rPr lang="pt-BR" sz="2500" dirty="0" err="1">
                <a:latin typeface="Arial Rounded MT Bold" panose="020F0704030504030204" pitchFamily="34" charset="0"/>
              </a:rPr>
              <a:t>GithubDesktop</a:t>
            </a:r>
            <a:r>
              <a:rPr lang="pt-BR" sz="2500" dirty="0">
                <a:latin typeface="Arial Rounded MT Bold" panose="020F0704030504030204" pitchFamily="34" charset="0"/>
              </a:rPr>
              <a:t> nos dá a opção de fazer um </a:t>
            </a:r>
            <a:r>
              <a:rPr lang="pt-BR" sz="2500" dirty="0" err="1">
                <a:solidFill>
                  <a:srgbClr val="0266D6"/>
                </a:solidFill>
                <a:latin typeface="Arial Rounded MT Bold" panose="020F0704030504030204" pitchFamily="34" charset="0"/>
              </a:rPr>
              <a:t>commit</a:t>
            </a:r>
            <a:endParaRPr lang="pt-BR" sz="2500" dirty="0">
              <a:solidFill>
                <a:srgbClr val="0266D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30AAEB-040F-9D7F-53DB-F592E9B12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69" y="1252537"/>
            <a:ext cx="7553462" cy="51934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504893BE-B54F-B278-6999-A437E4BA6328}"/>
              </a:ext>
            </a:extLst>
          </p:cNvPr>
          <p:cNvSpPr/>
          <p:nvPr/>
        </p:nvSpPr>
        <p:spPr>
          <a:xfrm>
            <a:off x="4284617" y="6132526"/>
            <a:ext cx="927462" cy="313509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264573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59C5D0-3631-E6BF-B4A9-BEF03DE4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18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5DB2D6-FFD8-9448-CDDF-B23DB103462F}"/>
              </a:ext>
            </a:extLst>
          </p:cNvPr>
          <p:cNvSpPr txBox="1"/>
          <p:nvPr/>
        </p:nvSpPr>
        <p:spPr>
          <a:xfrm>
            <a:off x="1258385" y="350788"/>
            <a:ext cx="967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 Rounded MT Bold" panose="020F0704030504030204" pitchFamily="34" charset="0"/>
              </a:rPr>
              <a:t>Mas, o que é um </a:t>
            </a:r>
            <a:r>
              <a:rPr lang="pt-BR" sz="4000" dirty="0" err="1">
                <a:solidFill>
                  <a:srgbClr val="0266D6"/>
                </a:solidFill>
                <a:latin typeface="Arial Rounded MT Bold" panose="020F0704030504030204" pitchFamily="34" charset="0"/>
              </a:rPr>
              <a:t>commit</a:t>
            </a:r>
            <a:r>
              <a:rPr lang="pt-BR" sz="4000" dirty="0">
                <a:latin typeface="Arial Rounded MT Bold" panose="020F0704030504030204" pitchFamily="34" charset="0"/>
              </a:rPr>
              <a:t>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308C01-A0CB-EF36-D56B-96D4B2DD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50" y="1416564"/>
            <a:ext cx="6550895" cy="101841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899D0C-372F-8E25-9551-53C4990FAA04}"/>
              </a:ext>
            </a:extLst>
          </p:cNvPr>
          <p:cNvSpPr txBox="1"/>
          <p:nvPr/>
        </p:nvSpPr>
        <p:spPr>
          <a:xfrm>
            <a:off x="2092233" y="2886891"/>
            <a:ext cx="80075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Speak Pro" panose="020B0504020101020102" pitchFamily="34" charset="0"/>
              </a:rPr>
              <a:t>Commit</a:t>
            </a:r>
            <a:r>
              <a:rPr lang="pt-BR" sz="4000" dirty="0">
                <a:latin typeface="Speak Pro" panose="020B0504020101020102" pitchFamily="34" charset="0"/>
              </a:rPr>
              <a:t> é a ação de enviar todas as mudanças realizadas no projeto para um repositório local, dentro da sua própria máquina.</a:t>
            </a:r>
          </a:p>
        </p:txBody>
      </p:sp>
    </p:spTree>
    <p:extLst>
      <p:ext uri="{BB962C8B-B14F-4D97-AF65-F5344CB8AC3E}">
        <p14:creationId xmlns:p14="http://schemas.microsoft.com/office/powerpoint/2010/main" val="2942049835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59C5D0-3631-E6BF-B4A9-BEF03DE4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19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5DB2D6-FFD8-9448-CDDF-B23DB103462F}"/>
              </a:ext>
            </a:extLst>
          </p:cNvPr>
          <p:cNvSpPr txBox="1"/>
          <p:nvPr/>
        </p:nvSpPr>
        <p:spPr>
          <a:xfrm>
            <a:off x="1258388" y="458170"/>
            <a:ext cx="96752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latin typeface="Arial Rounded MT Bold" panose="020F0704030504030204" pitchFamily="34" charset="0"/>
              </a:rPr>
              <a:t>Depois de realizar o </a:t>
            </a:r>
            <a:r>
              <a:rPr lang="pt-BR" sz="2500" dirty="0" err="1">
                <a:latin typeface="Arial Rounded MT Bold" panose="020F0704030504030204" pitchFamily="34" charset="0"/>
              </a:rPr>
              <a:t>commit</a:t>
            </a:r>
            <a:r>
              <a:rPr lang="pt-BR" sz="2500" dirty="0">
                <a:latin typeface="Arial Rounded MT Bold" panose="020F0704030504030204" pitchFamily="34" charset="0"/>
              </a:rPr>
              <a:t>, o </a:t>
            </a:r>
            <a:r>
              <a:rPr lang="pt-BR" sz="2500" dirty="0" err="1">
                <a:latin typeface="Arial Rounded MT Bold" panose="020F0704030504030204" pitchFamily="34" charset="0"/>
              </a:rPr>
              <a:t>GithubDesktop</a:t>
            </a:r>
            <a:r>
              <a:rPr lang="pt-BR" sz="2500" dirty="0">
                <a:latin typeface="Arial Rounded MT Bold" panose="020F0704030504030204" pitchFamily="34" charset="0"/>
              </a:rPr>
              <a:t> nos pedirá para fazer um “</a:t>
            </a:r>
            <a:r>
              <a:rPr lang="pt-BR" sz="2500" dirty="0" err="1">
                <a:solidFill>
                  <a:srgbClr val="0266D6"/>
                </a:solidFill>
                <a:latin typeface="Arial Rounded MT Bold" panose="020F0704030504030204" pitchFamily="34" charset="0"/>
              </a:rPr>
              <a:t>push</a:t>
            </a:r>
            <a:r>
              <a:rPr lang="pt-BR" sz="2500" dirty="0">
                <a:latin typeface="Arial Rounded MT Bold" panose="020F0704030504030204" pitchFamily="34" charset="0"/>
              </a:rPr>
              <a:t>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98788D-78EE-79EA-A79A-4E19332E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16" y="1536264"/>
            <a:ext cx="6670766" cy="50478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1091E020-EC46-3A3F-557B-CCA0DBE59B3E}"/>
              </a:ext>
            </a:extLst>
          </p:cNvPr>
          <p:cNvSpPr/>
          <p:nvPr/>
        </p:nvSpPr>
        <p:spPr>
          <a:xfrm>
            <a:off x="8856617" y="3746701"/>
            <a:ext cx="927462" cy="313509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70368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7" name="Espaço Reservado para Imagem 1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E68CFCC-794A-8CF5-F2C0-E53F20D2B7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7004" r="25964"/>
          <a:stretch/>
        </p:blipFill>
        <p:spPr>
          <a:xfrm>
            <a:off x="439720" y="1608061"/>
            <a:ext cx="4608523" cy="46085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Imagem 32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655C17F8-93CA-D8DA-3A30-67438D92A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98" y="1974159"/>
            <a:ext cx="6362301" cy="387632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D25B946B-64CC-19CB-A477-E69B1AEE8119}"/>
              </a:ext>
            </a:extLst>
          </p:cNvPr>
          <p:cNvSpPr txBox="1"/>
          <p:nvPr/>
        </p:nvSpPr>
        <p:spPr>
          <a:xfrm>
            <a:off x="2228699" y="211286"/>
            <a:ext cx="7941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Speak Pro" panose="020B0504020101020102" pitchFamily="34" charset="0"/>
              </a:rPr>
              <a:t>Hoje vamos criar sua conta e manipular seus próprios repositórios no GitHub</a:t>
            </a: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59C5D0-3631-E6BF-B4A9-BEF03DE4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20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5DB2D6-FFD8-9448-CDDF-B23DB103462F}"/>
              </a:ext>
            </a:extLst>
          </p:cNvPr>
          <p:cNvSpPr txBox="1"/>
          <p:nvPr/>
        </p:nvSpPr>
        <p:spPr>
          <a:xfrm>
            <a:off x="1258385" y="350788"/>
            <a:ext cx="967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 Rounded MT Bold" panose="020F0704030504030204" pitchFamily="34" charset="0"/>
              </a:rPr>
              <a:t>Mas, o que é um </a:t>
            </a:r>
            <a:r>
              <a:rPr lang="pt-BR" sz="4000" dirty="0" err="1">
                <a:solidFill>
                  <a:srgbClr val="0266D6"/>
                </a:solidFill>
                <a:latin typeface="Arial Rounded MT Bold" panose="020F0704030504030204" pitchFamily="34" charset="0"/>
              </a:rPr>
              <a:t>push</a:t>
            </a:r>
            <a:r>
              <a:rPr lang="pt-BR" sz="4000" dirty="0">
                <a:latin typeface="Arial Rounded MT Bold" panose="020F0704030504030204" pitchFamily="34" charset="0"/>
              </a:rPr>
              <a:t>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899D0C-372F-8E25-9551-53C4990FAA04}"/>
              </a:ext>
            </a:extLst>
          </p:cNvPr>
          <p:cNvSpPr txBox="1"/>
          <p:nvPr/>
        </p:nvSpPr>
        <p:spPr>
          <a:xfrm>
            <a:off x="2903215" y="2965268"/>
            <a:ext cx="63855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Speak Pro" panose="020B0504020101020102" pitchFamily="34" charset="0"/>
              </a:rPr>
              <a:t>Push</a:t>
            </a:r>
            <a:r>
              <a:rPr lang="pt-BR" sz="4000" dirty="0">
                <a:latin typeface="Speak Pro" panose="020B0504020101020102" pitchFamily="34" charset="0"/>
              </a:rPr>
              <a:t> é a ação de enviar as modificações do </a:t>
            </a:r>
            <a:r>
              <a:rPr lang="pt-BR" sz="4000" dirty="0" err="1">
                <a:latin typeface="Speak Pro" panose="020B0504020101020102" pitchFamily="34" charset="0"/>
              </a:rPr>
              <a:t>commit</a:t>
            </a:r>
            <a:r>
              <a:rPr lang="pt-BR" sz="4000" dirty="0">
                <a:latin typeface="Speak Pro" panose="020B0504020101020102" pitchFamily="34" charset="0"/>
              </a:rPr>
              <a:t> mais recente para o repositório dentro do site do Github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3D5FE6-C2AF-FC70-1943-66017AE5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114" y="1410769"/>
            <a:ext cx="2989762" cy="120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66883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59C5D0-3631-E6BF-B4A9-BEF03DE4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21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5DB2D6-FFD8-9448-CDDF-B23DB103462F}"/>
              </a:ext>
            </a:extLst>
          </p:cNvPr>
          <p:cNvSpPr txBox="1"/>
          <p:nvPr/>
        </p:nvSpPr>
        <p:spPr>
          <a:xfrm>
            <a:off x="1258385" y="350788"/>
            <a:ext cx="967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 Rounded MT Bold" panose="020F0704030504030204" pitchFamily="34" charset="0"/>
              </a:rPr>
              <a:t>Também existem outros comandos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D33565-BB5D-AADA-625C-C1A459412BEA}"/>
              </a:ext>
            </a:extLst>
          </p:cNvPr>
          <p:cNvSpPr txBox="1"/>
          <p:nvPr/>
        </p:nvSpPr>
        <p:spPr>
          <a:xfrm>
            <a:off x="404950" y="1567543"/>
            <a:ext cx="11064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err="1">
                <a:latin typeface="Arial Rounded MT Bold" panose="020F0704030504030204" pitchFamily="34" charset="0"/>
              </a:rPr>
              <a:t>Pull</a:t>
            </a:r>
            <a:r>
              <a:rPr lang="pt-BR" sz="3000" dirty="0">
                <a:latin typeface="Arial Rounded MT Bold" panose="020F0704030504030204" pitchFamily="34" charset="0"/>
              </a:rPr>
              <a:t> – </a:t>
            </a:r>
            <a:r>
              <a:rPr lang="pt-BR" sz="3000" dirty="0">
                <a:latin typeface="Speak Pro" panose="020B0504020101020102" pitchFamily="34" charset="0"/>
              </a:rPr>
              <a:t>Atualizar seu repositório local com as modificações feitas por outras pessoas.</a:t>
            </a:r>
            <a:endParaRPr lang="pt-BR" sz="3000" dirty="0">
              <a:latin typeface="Arial Rounded MT Bold" panose="020F0704030504030204" pitchFamily="34" charset="0"/>
            </a:endParaRPr>
          </a:p>
          <a:p>
            <a:endParaRPr lang="pt-BR" sz="3000" dirty="0">
              <a:latin typeface="Arial Rounded MT Bold" panose="020F0704030504030204" pitchFamily="34" charset="0"/>
            </a:endParaRPr>
          </a:p>
          <a:p>
            <a:r>
              <a:rPr lang="pt-BR" sz="3000" dirty="0" err="1">
                <a:latin typeface="Arial Rounded MT Bold" panose="020F0704030504030204" pitchFamily="34" charset="0"/>
              </a:rPr>
              <a:t>Fetch</a:t>
            </a:r>
            <a:r>
              <a:rPr lang="pt-BR" sz="3000" dirty="0">
                <a:latin typeface="Arial Rounded MT Bold" panose="020F0704030504030204" pitchFamily="34" charset="0"/>
              </a:rPr>
              <a:t> – </a:t>
            </a:r>
            <a:r>
              <a:rPr lang="pt-BR" sz="3000" dirty="0">
                <a:latin typeface="Speak Pro" panose="020B0504020101020102" pitchFamily="34" charset="0"/>
              </a:rPr>
              <a:t>Comparar o seu repositório local com o do Github, assim o informando se precisa ou não atualizar o seu próprio repositório a partir de um </a:t>
            </a:r>
            <a:r>
              <a:rPr lang="pt-BR" sz="3000" dirty="0" err="1">
                <a:latin typeface="Speak Pro" panose="020B0504020101020102" pitchFamily="34" charset="0"/>
              </a:rPr>
              <a:t>pull</a:t>
            </a:r>
            <a:r>
              <a:rPr lang="pt-BR" sz="3000" dirty="0">
                <a:latin typeface="Speak Pro" panose="020B0504020101020102" pitchFamily="34" charset="0"/>
              </a:rPr>
              <a:t>.</a:t>
            </a:r>
          </a:p>
          <a:p>
            <a:endParaRPr lang="pt-BR" sz="3000" dirty="0">
              <a:latin typeface="Arial Rounded MT Bold" panose="020F0704030504030204" pitchFamily="34" charset="0"/>
            </a:endParaRPr>
          </a:p>
          <a:p>
            <a:r>
              <a:rPr lang="pt-BR" sz="3000" dirty="0">
                <a:latin typeface="Arial Rounded MT Bold" panose="020F0704030504030204" pitchFamily="34" charset="0"/>
              </a:rPr>
              <a:t>Merge – </a:t>
            </a:r>
            <a:r>
              <a:rPr lang="pt-BR" sz="3000" dirty="0">
                <a:latin typeface="Speak Pro" panose="020B0504020101020102" pitchFamily="34" charset="0"/>
              </a:rPr>
              <a:t>Se duas pessoas ou mais modificarem o mesmo arquivo, o merge irá ser utilizado para escolher quais mudanças irão prevalecer.</a:t>
            </a:r>
          </a:p>
        </p:txBody>
      </p:sp>
    </p:spTree>
    <p:extLst>
      <p:ext uri="{BB962C8B-B14F-4D97-AF65-F5344CB8AC3E}">
        <p14:creationId xmlns:p14="http://schemas.microsoft.com/office/powerpoint/2010/main" val="4197165389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8" y="196900"/>
            <a:ext cx="11091600" cy="535903"/>
          </a:xfrm>
        </p:spPr>
        <p:txBody>
          <a:bodyPr rtlCol="0"/>
          <a:lstStyle/>
          <a:p>
            <a:pPr algn="ctr" rtl="0"/>
            <a:r>
              <a:rPr lang="pt-BR" sz="3000" dirty="0">
                <a:latin typeface="Arial Rounded MT Bold" panose="020F0704030504030204" pitchFamily="34" charset="0"/>
              </a:rPr>
              <a:t>Agora vamos clonar repositórios!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22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F0FC5C-7AAE-8E5A-4749-BC9634842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477" y="941934"/>
            <a:ext cx="7751041" cy="5356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9927518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8" y="196900"/>
            <a:ext cx="11091600" cy="792135"/>
          </a:xfrm>
        </p:spPr>
        <p:txBody>
          <a:bodyPr rtlCol="0"/>
          <a:lstStyle/>
          <a:p>
            <a:pPr algn="ctr" rtl="0"/>
            <a:r>
              <a:rPr lang="pt-BR" sz="5000" dirty="0">
                <a:latin typeface="Arial Rounded MT Bold" panose="020F0704030504030204" pitchFamily="34" charset="0"/>
              </a:rPr>
              <a:t>Nós podemos: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F1C6CF-203B-588F-C9DD-23F288708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98" y="1727702"/>
            <a:ext cx="4240871" cy="4598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22CD275-4C88-AAB2-9C1B-DADF39CCB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646" y="1727702"/>
            <a:ext cx="6627650" cy="4538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9850FD3-BFDB-2ACB-020F-F719EA2360EA}"/>
              </a:ext>
            </a:extLst>
          </p:cNvPr>
          <p:cNvSpPr txBox="1"/>
          <p:nvPr/>
        </p:nvSpPr>
        <p:spPr>
          <a:xfrm>
            <a:off x="403594" y="1158314"/>
            <a:ext cx="45340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latin typeface="Speak Pro" panose="020B0504020101020102" pitchFamily="34" charset="0"/>
              </a:rPr>
              <a:t>Clonar nossos próprios repositórios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4C709E0-6EED-E8A1-FB5C-D83BD7CD1E39}"/>
              </a:ext>
            </a:extLst>
          </p:cNvPr>
          <p:cNvSpPr txBox="1"/>
          <p:nvPr/>
        </p:nvSpPr>
        <p:spPr>
          <a:xfrm>
            <a:off x="5887479" y="1158313"/>
            <a:ext cx="5337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latin typeface="Speak Pro" panose="020B0504020101020102" pitchFamily="34" charset="0"/>
              </a:rPr>
              <a:t>Clonar os repositórios de outras pessoas</a:t>
            </a:r>
          </a:p>
        </p:txBody>
      </p:sp>
    </p:spTree>
    <p:extLst>
      <p:ext uri="{BB962C8B-B14F-4D97-AF65-F5344CB8AC3E}">
        <p14:creationId xmlns:p14="http://schemas.microsoft.com/office/powerpoint/2010/main" val="2608354642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8" y="196900"/>
            <a:ext cx="11091600" cy="792135"/>
          </a:xfrm>
        </p:spPr>
        <p:txBody>
          <a:bodyPr rtlCol="0"/>
          <a:lstStyle/>
          <a:p>
            <a:pPr algn="ctr" rtl="0"/>
            <a:r>
              <a:rPr lang="pt-BR" sz="5000" dirty="0">
                <a:latin typeface="Arial Rounded MT Bold" panose="020F0704030504030204" pitchFamily="34" charset="0"/>
              </a:rPr>
              <a:t>Clonando nosso próprio repositório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24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57CE32-8424-8ABB-BC0F-B86D77121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436" y="1008128"/>
            <a:ext cx="5733564" cy="56529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9913F1-9144-BCCD-1A19-B064D6F008C6}"/>
              </a:ext>
            </a:extLst>
          </p:cNvPr>
          <p:cNvSpPr txBox="1"/>
          <p:nvPr/>
        </p:nvSpPr>
        <p:spPr>
          <a:xfrm>
            <a:off x="1041025" y="2395072"/>
            <a:ext cx="3304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Escolha um repositório e clique no botão “</a:t>
            </a:r>
            <a:r>
              <a:rPr lang="pt-BR" sz="4000" dirty="0">
                <a:solidFill>
                  <a:srgbClr val="0372EF"/>
                </a:solidFill>
              </a:rPr>
              <a:t>Clone</a:t>
            </a:r>
            <a:r>
              <a:rPr lang="pt-BR" sz="4000" dirty="0"/>
              <a:t>”</a:t>
            </a:r>
          </a:p>
        </p:txBody>
      </p:sp>
      <p:sp>
        <p:nvSpPr>
          <p:cNvPr id="12" name="Seta: Dobrada para Cima 11">
            <a:extLst>
              <a:ext uri="{FF2B5EF4-FFF2-40B4-BE49-F238E27FC236}">
                <a16:creationId xmlns:a16="http://schemas.microsoft.com/office/drawing/2014/main" id="{AFDC945F-C038-D08F-A84F-2580F3E9A9A6}"/>
              </a:ext>
            </a:extLst>
          </p:cNvPr>
          <p:cNvSpPr/>
          <p:nvPr/>
        </p:nvSpPr>
        <p:spPr>
          <a:xfrm rot="5400000">
            <a:off x="4568676" y="3627194"/>
            <a:ext cx="1634538" cy="4433274"/>
          </a:xfrm>
          <a:prstGeom prst="bentUpArrow">
            <a:avLst>
              <a:gd name="adj1" fmla="val 16058"/>
              <a:gd name="adj2" fmla="val 24346"/>
              <a:gd name="adj3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065828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8" y="196900"/>
            <a:ext cx="11091600" cy="792135"/>
          </a:xfrm>
        </p:spPr>
        <p:txBody>
          <a:bodyPr rtlCol="0"/>
          <a:lstStyle/>
          <a:p>
            <a:pPr algn="ctr" rtl="0"/>
            <a:r>
              <a:rPr lang="pt-BR" sz="4500" dirty="0">
                <a:latin typeface="Arial Rounded MT Bold" panose="020F0704030504030204" pitchFamily="34" charset="0"/>
              </a:rPr>
              <a:t>Clonando repositório de outra pessoa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ECF678-6F77-3512-1353-F64CBB996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460" y="2188427"/>
            <a:ext cx="8849960" cy="404869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7D17AC7-FF02-66A1-F899-F4F0ED36C684}"/>
              </a:ext>
            </a:extLst>
          </p:cNvPr>
          <p:cNvSpPr txBox="1"/>
          <p:nvPr/>
        </p:nvSpPr>
        <p:spPr>
          <a:xfrm>
            <a:off x="0" y="121939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https://github.com/eltongustavo/material-curso-git-e-github-expotec2023</a:t>
            </a:r>
          </a:p>
        </p:txBody>
      </p:sp>
    </p:spTree>
    <p:extLst>
      <p:ext uri="{BB962C8B-B14F-4D97-AF65-F5344CB8AC3E}">
        <p14:creationId xmlns:p14="http://schemas.microsoft.com/office/powerpoint/2010/main" val="522794385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8" y="196900"/>
            <a:ext cx="11091600" cy="792135"/>
          </a:xfrm>
        </p:spPr>
        <p:txBody>
          <a:bodyPr rtlCol="0"/>
          <a:lstStyle/>
          <a:p>
            <a:pPr algn="ctr" rtl="0"/>
            <a:r>
              <a:rPr lang="pt-BR" sz="4500" dirty="0">
                <a:latin typeface="Arial Rounded MT Bold" panose="020F0704030504030204" pitchFamily="34" charset="0"/>
              </a:rPr>
              <a:t>Clique no botão “</a:t>
            </a:r>
            <a:r>
              <a:rPr lang="pt-BR" sz="4500" dirty="0">
                <a:solidFill>
                  <a:srgbClr val="2B853D"/>
                </a:solidFill>
                <a:latin typeface="Arial Rounded MT Bold" panose="020F0704030504030204" pitchFamily="34" charset="0"/>
              </a:rPr>
              <a:t>&lt;&gt; </a:t>
            </a:r>
            <a:r>
              <a:rPr lang="pt-BR" sz="4500" dirty="0" err="1">
                <a:solidFill>
                  <a:srgbClr val="2B853D"/>
                </a:solidFill>
                <a:latin typeface="Arial Rounded MT Bold" panose="020F0704030504030204" pitchFamily="34" charset="0"/>
              </a:rPr>
              <a:t>Code</a:t>
            </a:r>
            <a:r>
              <a:rPr lang="pt-BR" sz="4500" dirty="0">
                <a:latin typeface="Arial Rounded MT Bold" panose="020F0704030504030204" pitchFamily="34" charset="0"/>
              </a:rPr>
              <a:t>”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ECF678-6F77-3512-1353-F64CBB996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6" y="989035"/>
            <a:ext cx="11471690" cy="5248082"/>
          </a:xfrm>
          <a:prstGeom prst="rect">
            <a:avLst/>
          </a:prstGeom>
        </p:spPr>
      </p:pic>
      <p:sp>
        <p:nvSpPr>
          <p:cNvPr id="2" name="Seta: para a Esquerda 1">
            <a:extLst>
              <a:ext uri="{FF2B5EF4-FFF2-40B4-BE49-F238E27FC236}">
                <a16:creationId xmlns:a16="http://schemas.microsoft.com/office/drawing/2014/main" id="{28968FC3-8DD8-D317-31B6-BF92B9340A65}"/>
              </a:ext>
            </a:extLst>
          </p:cNvPr>
          <p:cNvSpPr/>
          <p:nvPr/>
        </p:nvSpPr>
        <p:spPr>
          <a:xfrm rot="3414907">
            <a:off x="10954851" y="4026933"/>
            <a:ext cx="1028717" cy="52322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911085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C789B7-AA64-2F8F-8081-9C4D3DA8E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40" y="989035"/>
            <a:ext cx="8764223" cy="5344271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8" y="196900"/>
            <a:ext cx="11091600" cy="792135"/>
          </a:xfrm>
        </p:spPr>
        <p:txBody>
          <a:bodyPr rtlCol="0"/>
          <a:lstStyle/>
          <a:p>
            <a:pPr algn="ctr" rtl="0"/>
            <a:r>
              <a:rPr lang="pt-BR" sz="4500" dirty="0">
                <a:latin typeface="Arial Rounded MT Bold" panose="020F0704030504030204" pitchFamily="34" charset="0"/>
              </a:rPr>
              <a:t>Copie esse link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27</a:t>
            </a:fld>
            <a:endParaRPr lang="pt-BR"/>
          </a:p>
        </p:txBody>
      </p:sp>
      <p:sp>
        <p:nvSpPr>
          <p:cNvPr id="2" name="Seta: para a Esquerda 1">
            <a:extLst>
              <a:ext uri="{FF2B5EF4-FFF2-40B4-BE49-F238E27FC236}">
                <a16:creationId xmlns:a16="http://schemas.microsoft.com/office/drawing/2014/main" id="{28968FC3-8DD8-D317-31B6-BF92B9340A65}"/>
              </a:ext>
            </a:extLst>
          </p:cNvPr>
          <p:cNvSpPr/>
          <p:nvPr/>
        </p:nvSpPr>
        <p:spPr>
          <a:xfrm>
            <a:off x="9766155" y="3439810"/>
            <a:ext cx="1028717" cy="52322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781554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8" y="196900"/>
            <a:ext cx="11091600" cy="792135"/>
          </a:xfrm>
        </p:spPr>
        <p:txBody>
          <a:bodyPr rtlCol="0"/>
          <a:lstStyle/>
          <a:p>
            <a:pPr algn="ctr" rtl="0"/>
            <a:r>
              <a:rPr lang="pt-BR" sz="4500" dirty="0">
                <a:latin typeface="Arial Rounded MT Bold" panose="020F0704030504030204" pitchFamily="34" charset="0"/>
              </a:rPr>
              <a:t>Agora, vamos clonar a partir do URL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28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389A01-95A1-6B63-F2BD-FCC7522FB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" b="1976"/>
          <a:stretch/>
        </p:blipFill>
        <p:spPr>
          <a:xfrm>
            <a:off x="1815270" y="1149513"/>
            <a:ext cx="8321508" cy="5094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5323328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8" y="196900"/>
            <a:ext cx="11091600" cy="792135"/>
          </a:xfrm>
        </p:spPr>
        <p:txBody>
          <a:bodyPr rtlCol="0"/>
          <a:lstStyle/>
          <a:p>
            <a:pPr algn="ctr" rtl="0"/>
            <a:r>
              <a:rPr lang="pt-BR" sz="4500" dirty="0">
                <a:latin typeface="Arial Rounded MT Bold" panose="020F0704030504030204" pitchFamily="34" charset="0"/>
              </a:rPr>
              <a:t>Cole o link no espaço indicado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E40F9B-0165-DCB4-A38D-DBCFB289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68" y="1147769"/>
            <a:ext cx="8733259" cy="5359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381D32E-0456-FFDF-7B21-216FCA881B0C}"/>
              </a:ext>
            </a:extLst>
          </p:cNvPr>
          <p:cNvSpPr/>
          <p:nvPr/>
        </p:nvSpPr>
        <p:spPr>
          <a:xfrm>
            <a:off x="2037806" y="3553097"/>
            <a:ext cx="8046720" cy="509452"/>
          </a:xfrm>
          <a:prstGeom prst="roundRect">
            <a:avLst/>
          </a:prstGeom>
          <a:noFill/>
          <a:ln w="38100">
            <a:solidFill>
              <a:srgbClr val="0266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49589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3" y="765174"/>
            <a:ext cx="5437187" cy="764174"/>
          </a:xfrm>
        </p:spPr>
        <p:txBody>
          <a:bodyPr rtlCol="0"/>
          <a:lstStyle/>
          <a:p>
            <a:pPr rtl="0"/>
            <a:r>
              <a:rPr lang="pt-BR" dirty="0">
                <a:latin typeface="Arial Rounded MT Bold" panose="020F0704030504030204" pitchFamily="34" charset="0"/>
              </a:rPr>
              <a:t>O que é o </a:t>
            </a:r>
            <a:r>
              <a:rPr lang="pt-BR" dirty="0">
                <a:solidFill>
                  <a:srgbClr val="F5542E"/>
                </a:solidFill>
                <a:latin typeface="Arial Rounded MT Bold" panose="020F0704030504030204" pitchFamily="34" charset="0"/>
              </a:rPr>
              <a:t>Git</a:t>
            </a:r>
            <a:r>
              <a:rPr lang="pt-BR" dirty="0">
                <a:latin typeface="Arial Rounded MT Bold" panose="020F0704030504030204" pitchFamily="34" charset="0"/>
              </a:rPr>
              <a:t>? </a:t>
            </a:r>
          </a:p>
        </p:txBody>
      </p:sp>
      <p:pic>
        <p:nvPicPr>
          <p:cNvPr id="18" name="Espaço Reservado para Imagem 17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4924" b="4924"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20" name="Espaço Reservado para Imagem 19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21673" b="21673"/>
          <a:stretch/>
        </p:blipFill>
        <p:spPr>
          <a:xfrm>
            <a:off x="6612518" y="3484790"/>
            <a:ext cx="4985590" cy="28245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297931-FB65-8A4A-7611-EEEB09ECED3C}"/>
              </a:ext>
            </a:extLst>
          </p:cNvPr>
          <p:cNvSpPr txBox="1"/>
          <p:nvPr/>
        </p:nvSpPr>
        <p:spPr>
          <a:xfrm>
            <a:off x="550863" y="1988820"/>
            <a:ext cx="5174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Speak Pro" panose="020B0504020101020102" pitchFamily="34" charset="0"/>
              </a:rPr>
              <a:t>Git é um software de versionamento criado por Linus Torvalds, o criador do Linux.</a:t>
            </a:r>
            <a:br>
              <a:rPr lang="pt-BR" sz="3000" dirty="0">
                <a:latin typeface="Speak Pro" panose="020B0504020101020102" pitchFamily="34" charset="0"/>
              </a:rPr>
            </a:br>
            <a:r>
              <a:rPr lang="pt-BR" sz="3000" dirty="0">
                <a:latin typeface="Speak Pro" panose="020B0504020101020102" pitchFamily="34" charset="0"/>
              </a:rPr>
              <a:t>O propósito do Git é criar e gerenciar um registro de alterações, coordenando o trabalho em um repositório.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7" y="395780"/>
            <a:ext cx="11091600" cy="792135"/>
          </a:xfrm>
        </p:spPr>
        <p:txBody>
          <a:bodyPr rtlCol="0"/>
          <a:lstStyle/>
          <a:p>
            <a:pPr algn="ctr" rtl="0"/>
            <a:r>
              <a:rPr lang="pt-BR" sz="3000" dirty="0">
                <a:latin typeface="Arial Rounded MT Bold" panose="020F0704030504030204" pitchFamily="34" charset="0"/>
              </a:rPr>
              <a:t>Agora escolha o lugar onde o repositório será clonado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30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E40F9B-0165-DCB4-A38D-DBCFB289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68" y="1147769"/>
            <a:ext cx="8733259" cy="5359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381D32E-0456-FFDF-7B21-216FCA881B0C}"/>
              </a:ext>
            </a:extLst>
          </p:cNvPr>
          <p:cNvSpPr/>
          <p:nvPr/>
        </p:nvSpPr>
        <p:spPr>
          <a:xfrm>
            <a:off x="2072637" y="4558937"/>
            <a:ext cx="8046720" cy="509452"/>
          </a:xfrm>
          <a:prstGeom prst="roundRect">
            <a:avLst/>
          </a:prstGeom>
          <a:noFill/>
          <a:ln w="38100">
            <a:solidFill>
              <a:srgbClr val="0266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104789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7" y="395780"/>
            <a:ext cx="11091600" cy="792135"/>
          </a:xfrm>
        </p:spPr>
        <p:txBody>
          <a:bodyPr rtlCol="0"/>
          <a:lstStyle/>
          <a:p>
            <a:pPr algn="ctr" rtl="0"/>
            <a:r>
              <a:rPr lang="pt-BR" sz="3000" dirty="0">
                <a:latin typeface="Arial Rounded MT Bold" panose="020F0704030504030204" pitchFamily="34" charset="0"/>
              </a:rPr>
              <a:t>Agora é só clonar!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31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E40F9B-0165-DCB4-A38D-DBCFB289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68" y="1147769"/>
            <a:ext cx="8733259" cy="5359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Seta: para a Esquerda 1">
            <a:extLst>
              <a:ext uri="{FF2B5EF4-FFF2-40B4-BE49-F238E27FC236}">
                <a16:creationId xmlns:a16="http://schemas.microsoft.com/office/drawing/2014/main" id="{6913A292-52CF-53D2-E1C5-5118E6B86B91}"/>
              </a:ext>
            </a:extLst>
          </p:cNvPr>
          <p:cNvSpPr/>
          <p:nvPr/>
        </p:nvSpPr>
        <p:spPr>
          <a:xfrm rot="10800000">
            <a:off x="3004456" y="5710231"/>
            <a:ext cx="2591399" cy="523220"/>
          </a:xfrm>
          <a:prstGeom prst="leftArrow">
            <a:avLst>
              <a:gd name="adj1" fmla="val 50000"/>
              <a:gd name="adj2" fmla="val 13239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84591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3" y="765174"/>
            <a:ext cx="5437187" cy="764174"/>
          </a:xfrm>
        </p:spPr>
        <p:txBody>
          <a:bodyPr rtlCol="0"/>
          <a:lstStyle/>
          <a:p>
            <a:pPr rtl="0"/>
            <a:r>
              <a:rPr lang="pt-BR" dirty="0">
                <a:latin typeface="Arial Rounded MT Bold" panose="020F0704030504030204" pitchFamily="34" charset="0"/>
              </a:rPr>
              <a:t>O que é o </a:t>
            </a:r>
            <a:r>
              <a:rPr lang="pt-BR" dirty="0">
                <a:solidFill>
                  <a:srgbClr val="FFFF00"/>
                </a:solidFill>
                <a:latin typeface="Arial Rounded MT Bold" panose="020F0704030504030204" pitchFamily="34" charset="0"/>
              </a:rPr>
              <a:t>GitHub</a:t>
            </a:r>
            <a:r>
              <a:rPr lang="pt-BR" dirty="0">
                <a:latin typeface="Arial Rounded MT Bold" panose="020F0704030504030204" pitchFamily="34" charset="0"/>
              </a:rPr>
              <a:t>? </a:t>
            </a:r>
          </a:p>
        </p:txBody>
      </p:sp>
      <p:pic>
        <p:nvPicPr>
          <p:cNvPr id="18" name="Espaço Reservado para Imagem 17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316" r="316"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20" name="Espaço Reservado para Imagem 19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357" r="357"/>
          <a:stretch/>
        </p:blipFill>
        <p:spPr>
          <a:xfrm>
            <a:off x="6612518" y="3484790"/>
            <a:ext cx="4985590" cy="28245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297931-FB65-8A4A-7611-EEEB09ECED3C}"/>
              </a:ext>
            </a:extLst>
          </p:cNvPr>
          <p:cNvSpPr txBox="1"/>
          <p:nvPr/>
        </p:nvSpPr>
        <p:spPr>
          <a:xfrm>
            <a:off x="461169" y="1727200"/>
            <a:ext cx="54371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Speak Pro" panose="020B0504020101020102" pitchFamily="34" charset="0"/>
              </a:rPr>
              <a:t>O GitHub é um serviço baseado em nuvem que hospeda o sistema de controle de versão (VCS) Git. Ele permite que os desenvolvedores documentem seus próprios projetos na plataforma e façam mudanças em projetos compartilhados enquanto mantêm um registro detalhado do seu progresso.</a:t>
            </a:r>
          </a:p>
          <a:p>
            <a:endParaRPr lang="pt-BR" sz="2400" dirty="0">
              <a:latin typeface="Speak Pro" panose="020B0504020101020102" pitchFamily="34" charset="0"/>
            </a:endParaRPr>
          </a:p>
          <a:p>
            <a:r>
              <a:rPr lang="pt-BR" sz="2400" dirty="0">
                <a:latin typeface="Speak Pro" panose="020B0504020101020102" pitchFamily="34" charset="0"/>
              </a:rPr>
              <a:t>Ele foi comprado pela Microsoft em 2018, desde então, muitas integrações foram feitas para melhorar a produtividade dos desenvolvedores.</a:t>
            </a:r>
          </a:p>
        </p:txBody>
      </p:sp>
    </p:spTree>
    <p:extLst>
      <p:ext uri="{BB962C8B-B14F-4D97-AF65-F5344CB8AC3E}">
        <p14:creationId xmlns:p14="http://schemas.microsoft.com/office/powerpoint/2010/main" val="170387957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10" name="Título 14">
            <a:extLst>
              <a:ext uri="{FF2B5EF4-FFF2-40B4-BE49-F238E27FC236}">
                <a16:creationId xmlns:a16="http://schemas.microsoft.com/office/drawing/2014/main" id="{ABD69C65-EDE7-9379-3781-1700A35E7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000" y="408141"/>
            <a:ext cx="9000000" cy="106265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Criando conta no GitHub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63E44CC-937D-0D09-F409-1E223933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752" y="1597251"/>
            <a:ext cx="9398000" cy="4852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F7B21DB5-C77D-A8BA-8C6D-E2FC83058F3F}"/>
              </a:ext>
            </a:extLst>
          </p:cNvPr>
          <p:cNvSpPr/>
          <p:nvPr/>
        </p:nvSpPr>
        <p:spPr>
          <a:xfrm rot="17631529">
            <a:off x="9860729" y="2539274"/>
            <a:ext cx="724296" cy="386716"/>
          </a:xfrm>
          <a:prstGeom prst="rightArrow">
            <a:avLst>
              <a:gd name="adj1" fmla="val 34909"/>
              <a:gd name="adj2" fmla="val 8427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56191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327206"/>
            <a:ext cx="11091600" cy="717822"/>
          </a:xfrm>
        </p:spPr>
        <p:txBody>
          <a:bodyPr rtlCol="0"/>
          <a:lstStyle/>
          <a:p>
            <a:pPr algn="ctr" rtl="0"/>
            <a:r>
              <a:rPr lang="pt-BR" dirty="0">
                <a:latin typeface="Arial Rounded MT Bold" panose="020F0704030504030204" pitchFamily="34" charset="0"/>
              </a:rPr>
              <a:t>Preencha com seu </a:t>
            </a:r>
            <a:r>
              <a:rPr lang="pt-BR" dirty="0" err="1">
                <a:latin typeface="Arial Rounded MT Bold" panose="020F0704030504030204" pitchFamily="34" charset="0"/>
              </a:rPr>
              <a:t>email</a:t>
            </a:r>
            <a:r>
              <a:rPr lang="pt-BR" dirty="0">
                <a:latin typeface="Arial Rounded MT Bold" panose="020F0704030504030204" pitchFamily="34" charset="0"/>
              </a:rPr>
              <a:t> pessoal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26944FD-1994-0F78-ECAC-C7AA3108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5" y="1163245"/>
            <a:ext cx="10829109" cy="54978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327205"/>
            <a:ext cx="11091600" cy="1370965"/>
          </a:xfrm>
        </p:spPr>
        <p:txBody>
          <a:bodyPr rtlCol="0"/>
          <a:lstStyle/>
          <a:p>
            <a:pPr algn="ctr" rtl="0"/>
            <a:r>
              <a:rPr lang="pt-BR" dirty="0">
                <a:latin typeface="Arial Rounded MT Bold" panose="020F0704030504030204" pitchFamily="34" charset="0"/>
              </a:rPr>
              <a:t>Com sua conta criada, </a:t>
            </a:r>
            <a:br>
              <a:rPr lang="pt-BR" dirty="0">
                <a:latin typeface="Arial Rounded MT Bold" panose="020F0704030504030204" pitchFamily="34" charset="0"/>
              </a:rPr>
            </a:br>
            <a:r>
              <a:rPr lang="pt-BR" dirty="0">
                <a:latin typeface="Arial Rounded MT Bold" panose="020F0704030504030204" pitchFamily="34" charset="0"/>
              </a:rPr>
              <a:t>abra o </a:t>
            </a:r>
            <a:r>
              <a:rPr lang="pt-BR" dirty="0" err="1">
                <a:latin typeface="Arial Rounded MT Bold" panose="020F0704030504030204" pitchFamily="34" charset="0"/>
              </a:rPr>
              <a:t>GithubDesktop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57018B-DEDF-0B67-5E38-327152DCC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7"/>
          <a:stretch/>
        </p:blipFill>
        <p:spPr>
          <a:xfrm>
            <a:off x="3195230" y="1865133"/>
            <a:ext cx="5909581" cy="45285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93712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45606"/>
            <a:ext cx="11091600" cy="1370965"/>
          </a:xfrm>
        </p:spPr>
        <p:txBody>
          <a:bodyPr rtlCol="0"/>
          <a:lstStyle/>
          <a:p>
            <a:pPr algn="ctr" rtl="0"/>
            <a:r>
              <a:rPr lang="pt-BR" dirty="0">
                <a:latin typeface="Arial Rounded MT Bold" panose="020F0704030504030204" pitchFamily="34" charset="0"/>
              </a:rPr>
              <a:t>Clique em </a:t>
            </a:r>
            <a:br>
              <a:rPr lang="pt-BR" dirty="0">
                <a:latin typeface="Arial Rounded MT Bold" panose="020F0704030504030204" pitchFamily="34" charset="0"/>
              </a:rPr>
            </a:br>
            <a:r>
              <a:rPr lang="pt-BR" dirty="0">
                <a:latin typeface="Arial Rounded MT Bold" panose="020F0704030504030204" pitchFamily="34" charset="0"/>
              </a:rPr>
              <a:t>“</a:t>
            </a:r>
            <a:r>
              <a:rPr lang="pt-BR" dirty="0" err="1">
                <a:solidFill>
                  <a:srgbClr val="68A5E5"/>
                </a:solidFill>
                <a:latin typeface="Arial Rounded MT Bold" panose="020F0704030504030204" pitchFamily="34" charset="0"/>
              </a:rPr>
              <a:t>sign</a:t>
            </a:r>
            <a:r>
              <a:rPr lang="pt-BR" dirty="0">
                <a:solidFill>
                  <a:srgbClr val="68A5E5"/>
                </a:solidFill>
                <a:latin typeface="Arial Rounded MT Bold" panose="020F0704030504030204" pitchFamily="34" charset="0"/>
              </a:rPr>
              <a:t> in </a:t>
            </a:r>
            <a:r>
              <a:rPr lang="pt-BR" dirty="0" err="1">
                <a:solidFill>
                  <a:srgbClr val="68A5E5"/>
                </a:solidFill>
                <a:latin typeface="Arial Rounded MT Bold" panose="020F0704030504030204" pitchFamily="34" charset="0"/>
              </a:rPr>
              <a:t>using</a:t>
            </a:r>
            <a:r>
              <a:rPr lang="pt-BR" dirty="0">
                <a:solidFill>
                  <a:srgbClr val="68A5E5"/>
                </a:solidFill>
                <a:latin typeface="Arial Rounded MT Bold" panose="020F0704030504030204" pitchFamily="34" charset="0"/>
              </a:rPr>
              <a:t> </a:t>
            </a:r>
            <a:r>
              <a:rPr lang="pt-BR" dirty="0" err="1">
                <a:solidFill>
                  <a:srgbClr val="68A5E5"/>
                </a:solidFill>
                <a:latin typeface="Arial Rounded MT Bold" panose="020F0704030504030204" pitchFamily="34" charset="0"/>
              </a:rPr>
              <a:t>your</a:t>
            </a:r>
            <a:r>
              <a:rPr lang="pt-BR" dirty="0">
                <a:solidFill>
                  <a:srgbClr val="68A5E5"/>
                </a:solidFill>
                <a:latin typeface="Arial Rounded MT Bold" panose="020F0704030504030204" pitchFamily="34" charset="0"/>
              </a:rPr>
              <a:t> browser</a:t>
            </a:r>
            <a:r>
              <a:rPr lang="pt-BR" dirty="0">
                <a:latin typeface="Arial Rounded MT Bold" panose="020F0704030504030204" pitchFamily="34" charset="0"/>
              </a:rPr>
              <a:t>”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8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C7BCA2-88CE-1010-D2CA-69CF8137F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444" y="1551786"/>
            <a:ext cx="7457259" cy="51093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728DFB9-A923-26E0-7C52-E47A78651F93}"/>
              </a:ext>
            </a:extLst>
          </p:cNvPr>
          <p:cNvSpPr/>
          <p:nvPr/>
        </p:nvSpPr>
        <p:spPr>
          <a:xfrm rot="10360931">
            <a:off x="4096932" y="4964193"/>
            <a:ext cx="836022" cy="1857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2484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9" y="350788"/>
            <a:ext cx="11091600" cy="1370965"/>
          </a:xfrm>
        </p:spPr>
        <p:txBody>
          <a:bodyPr rtlCol="0"/>
          <a:lstStyle/>
          <a:p>
            <a:pPr algn="ctr" rtl="0"/>
            <a:r>
              <a:rPr lang="pt-BR" sz="4000" dirty="0">
                <a:latin typeface="Arial Rounded MT Bold" panose="020F0704030504030204" pitchFamily="34" charset="0"/>
              </a:rPr>
              <a:t>Faça login com sua conta recém criada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A52077-412E-1B4C-653C-5E39B090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883" y="1236583"/>
            <a:ext cx="7030233" cy="5270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4552971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{05764C57-4BC0-45E0-90FA-E0CB2F7552FD}tf33713516_win32</Template>
  <TotalTime>223</TotalTime>
  <Words>559</Words>
  <Application>Microsoft Office PowerPoint</Application>
  <PresentationFormat>Widescreen</PresentationFormat>
  <Paragraphs>96</Paragraphs>
  <Slides>31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Arial Rounded MT Bold</vt:lpstr>
      <vt:lpstr>Calibri</vt:lpstr>
      <vt:lpstr>Gill Sans MT</vt:lpstr>
      <vt:lpstr>Speak Pro</vt:lpstr>
      <vt:lpstr>Walbaum Display</vt:lpstr>
      <vt:lpstr>3DFloatVTI</vt:lpstr>
      <vt:lpstr>Curso de  Git e Github</vt:lpstr>
      <vt:lpstr>Apresentação do PowerPoint</vt:lpstr>
      <vt:lpstr>O que é o Git? </vt:lpstr>
      <vt:lpstr>O que é o GitHub? </vt:lpstr>
      <vt:lpstr>Criando conta no GitHub</vt:lpstr>
      <vt:lpstr>Preencha com seu email pessoal</vt:lpstr>
      <vt:lpstr>Com sua conta criada,  abra o GithubDesktop</vt:lpstr>
      <vt:lpstr>Clique em  “sign in using your browser”</vt:lpstr>
      <vt:lpstr>Faça login com sua conta recém criada</vt:lpstr>
      <vt:lpstr>Autorize o Github a usar o GithubDesktop</vt:lpstr>
      <vt:lpstr>Configure seu Git, colocando seu nome e seu email pessoal, aquele que foi usado para criar sua conta no Github</vt:lpstr>
      <vt:lpstr>Agora clique no botão “continue”</vt:lpstr>
      <vt:lpstr>Por fim, clique no botão “finish”</vt:lpstr>
      <vt:lpstr>Pronto, agora seu Git está configurado e seu GithubDesktop está funcionado!</vt:lpstr>
      <vt:lpstr>Vamos criar um novo repositório e publicá-lo!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Agora vamos clonar repositórios!</vt:lpstr>
      <vt:lpstr>Nós podemos:</vt:lpstr>
      <vt:lpstr>Clonando nosso próprio repositório</vt:lpstr>
      <vt:lpstr>Clonando repositório de outra pessoa</vt:lpstr>
      <vt:lpstr>Clique no botão “&lt;&gt; Code”</vt:lpstr>
      <vt:lpstr>Copie esse link</vt:lpstr>
      <vt:lpstr>Agora, vamos clonar a partir do URL</vt:lpstr>
      <vt:lpstr>Cole o link no espaço indicado</vt:lpstr>
      <vt:lpstr>Agora escolha o lugar onde o repositório será clonado</vt:lpstr>
      <vt:lpstr>Agora é só clonar!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 Git e Github</dc:title>
  <dc:creator>Elton Gustavo</dc:creator>
  <cp:lastModifiedBy>Elton Gustavo</cp:lastModifiedBy>
  <cp:revision>4</cp:revision>
  <dcterms:created xsi:type="dcterms:W3CDTF">2023-11-23T11:31:54Z</dcterms:created>
  <dcterms:modified xsi:type="dcterms:W3CDTF">2023-11-27T01:42:39Z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