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4F397-CCDD-497D-AD99-3869D0087EA3}">
          <p14:sldIdLst>
            <p14:sldId id="256"/>
            <p14:sldId id="259"/>
            <p14:sldId id="260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9772C-4885-4D0D-9C28-ACABD76309F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151A-DE3F-4972-9E33-93F9F34F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E507-88A1-4A11-A604-20F77CD9B41D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913A-B9FF-4CE2-AA78-AB6319F81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13A-B9FF-4CE2-AA78-AB6319F81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13A-B9FF-4CE2-AA78-AB6319F81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13A-B9FF-4CE2-AA78-AB6319F815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A34A-8427-46B1-9E24-9C173ACA3E0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A14F-01F7-42FF-8C58-7AE29E8E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023" y="3509963"/>
            <a:ext cx="6246012" cy="3416320"/>
          </a:xfrm>
          <a:prstGeom prst="rect">
            <a:avLst/>
          </a:prstGeom>
          <a:solidFill>
            <a:schemeClr val="bg1">
              <a:alpha val="94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Name:     </a:t>
            </a:r>
            <a:r>
              <a:rPr lang="en-US" sz="2400" dirty="0">
                <a:solidFill>
                  <a:srgbClr val="008080"/>
                </a:solidFill>
              </a:rPr>
              <a:t>vector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Purpose:</a:t>
            </a:r>
            <a:r>
              <a:rPr lang="en-US" sz="2400" dirty="0"/>
              <a:t> A resizable array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Usage:</a:t>
            </a:r>
            <a:r>
              <a:rPr lang="en-US" sz="2400" dirty="0"/>
              <a:t>    vector&lt;</a:t>
            </a:r>
            <a:r>
              <a:rPr lang="en-US" sz="2400" dirty="0" err="1"/>
              <a:t>int</a:t>
            </a:r>
            <a:r>
              <a:rPr lang="en-US" sz="2400" dirty="0"/>
              <a:t>&gt; v; </a:t>
            </a:r>
            <a:r>
              <a:rPr lang="en-US" sz="2400" dirty="0" err="1"/>
              <a:t>v.push_back</a:t>
            </a:r>
            <a:r>
              <a:rPr lang="en-US" sz="2400" dirty="0"/>
              <a:t>(42);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Inserting an item (top, or middle): </a:t>
            </a:r>
            <a:r>
              <a:rPr lang="en-US" sz="2400" dirty="0"/>
              <a:t>           </a:t>
            </a:r>
            <a:r>
              <a:rPr lang="en-US" sz="2400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Inserting an item (bottom):                      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Deleting an item (top, or middle): </a:t>
            </a:r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Deleting an item (bottom):</a:t>
            </a:r>
            <a:r>
              <a:rPr lang="en-US" sz="2400" dirty="0">
                <a:solidFill>
                  <a:schemeClr val="accent2"/>
                </a:solidFill>
              </a:rPr>
              <a:t>                   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Accessing an item (top, middle, or bottom):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Finding an item: </a:t>
            </a:r>
            <a:r>
              <a:rPr lang="en-US" sz="2000" dirty="0"/>
              <a:t>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0"/>
            <a:ext cx="6186309" cy="3662541"/>
          </a:xfrm>
          <a:prstGeom prst="rect">
            <a:avLst/>
          </a:prstGeom>
          <a:solidFill>
            <a:schemeClr val="bg1">
              <a:alpha val="94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Name:     </a:t>
            </a:r>
            <a:r>
              <a:rPr lang="en-US" sz="2400" dirty="0">
                <a:solidFill>
                  <a:srgbClr val="008080"/>
                </a:solidFill>
              </a:rPr>
              <a:t>list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Purpose:</a:t>
            </a:r>
            <a:r>
              <a:rPr lang="en-US" sz="2400" dirty="0"/>
              <a:t> Linked list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Usage:</a:t>
            </a:r>
            <a:r>
              <a:rPr lang="en-US" sz="2400" dirty="0"/>
              <a:t>    list&lt;</a:t>
            </a:r>
            <a:r>
              <a:rPr lang="en-US" sz="2400" dirty="0" err="1"/>
              <a:t>int</a:t>
            </a:r>
            <a:r>
              <a:rPr lang="en-US" sz="2400" dirty="0"/>
              <a:t>&gt; x; </a:t>
            </a:r>
            <a:r>
              <a:rPr lang="en-US" sz="2400" dirty="0" err="1"/>
              <a:t>x.push_back</a:t>
            </a:r>
            <a:r>
              <a:rPr lang="en-US" sz="2400" dirty="0"/>
              <a:t>(5);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Inserting an item (top, middle*, or bottom):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Deleting an item (top, middle*, or bottom):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Accessing an item (top or bottom):             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Accessing an item (middle):                           </a:t>
            </a:r>
            <a:r>
              <a:rPr lang="en-US" sz="2400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Finding an item: </a:t>
            </a:r>
            <a:r>
              <a:rPr lang="en-US" sz="2000" dirty="0"/>
              <a:t>  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*But to get to the middle, you may have to</a:t>
            </a:r>
          </a:p>
          <a:p>
            <a:r>
              <a:rPr lang="en-US" sz="2000" dirty="0">
                <a:solidFill>
                  <a:srgbClr val="006666"/>
                </a:solidFill>
              </a:rPr>
              <a:t>  first iterate through X items, at cost </a:t>
            </a:r>
            <a:r>
              <a:rPr lang="en-US" sz="2000" dirty="0">
                <a:solidFill>
                  <a:srgbClr val="CC0000"/>
                </a:solidFill>
              </a:rPr>
              <a:t>O(x)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8000" y="2316163"/>
            <a:ext cx="457200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Name:     </a:t>
            </a:r>
            <a:r>
              <a:rPr lang="en-US" sz="2400" dirty="0">
                <a:solidFill>
                  <a:srgbClr val="008080"/>
                </a:solidFill>
              </a:rPr>
              <a:t>queue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rgbClr val="008080"/>
                </a:solidFill>
              </a:rPr>
              <a:t>stack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Purpose:</a:t>
            </a:r>
            <a:r>
              <a:rPr lang="en-US" sz="2400" dirty="0"/>
              <a:t> Classic stack/queue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Usage:</a:t>
            </a:r>
            <a:r>
              <a:rPr lang="en-US" sz="2400" dirty="0"/>
              <a:t>    queue&lt;long&gt; q; </a:t>
            </a:r>
            <a:r>
              <a:rPr lang="en-US" sz="2400" dirty="0" err="1"/>
              <a:t>q.push</a:t>
            </a:r>
            <a:r>
              <a:rPr lang="en-US" sz="2400" dirty="0"/>
              <a:t>(5);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Inserting a new item: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Popping an item:</a:t>
            </a:r>
            <a:r>
              <a:rPr lang="en-US" sz="2400" dirty="0"/>
              <a:t> 	 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Examining the top:</a:t>
            </a:r>
            <a:r>
              <a:rPr lang="en-US" sz="2400" dirty="0"/>
              <a:t> 	    </a:t>
            </a:r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695880" y="4549676"/>
            <a:ext cx="549612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Name:     </a:t>
            </a:r>
            <a:r>
              <a:rPr lang="en-US" sz="2400" dirty="0">
                <a:solidFill>
                  <a:srgbClr val="008080"/>
                </a:solidFill>
              </a:rPr>
              <a:t>map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Purpose:</a:t>
            </a:r>
            <a:r>
              <a:rPr lang="en-US" sz="2400" dirty="0"/>
              <a:t> Maps one item to another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Usage:</a:t>
            </a:r>
            <a:r>
              <a:rPr lang="en-US" sz="2400" dirty="0"/>
              <a:t>    map&lt;</a:t>
            </a:r>
            <a:r>
              <a:rPr lang="en-US" sz="2400" dirty="0" err="1"/>
              <a:t>int,string</a:t>
            </a:r>
            <a:r>
              <a:rPr lang="en-US" sz="2400" dirty="0"/>
              <a:t>&gt; m; m[10] = “Bill”;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Inserting a new item: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Finding an item:</a:t>
            </a:r>
            <a:r>
              <a:rPr lang="en-US" sz="2400" dirty="0"/>
              <a:t>         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Deleting an item:</a:t>
            </a:r>
            <a:r>
              <a:rPr lang="en-US" sz="2400" dirty="0"/>
              <a:t> 	   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186309" y="0"/>
            <a:ext cx="5284973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Name:     </a:t>
            </a:r>
            <a:r>
              <a:rPr lang="en-US" sz="2400" dirty="0">
                <a:solidFill>
                  <a:srgbClr val="008080"/>
                </a:solidFill>
              </a:rPr>
              <a:t>set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Purpose:</a:t>
            </a:r>
            <a:r>
              <a:rPr lang="en-US" sz="2400" dirty="0"/>
              <a:t> Maintains a set of unique items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Usage:</a:t>
            </a:r>
            <a:r>
              <a:rPr lang="en-US" sz="2400" dirty="0"/>
              <a:t>    set&lt;string&gt; s; </a:t>
            </a:r>
            <a:r>
              <a:rPr lang="en-US" sz="2400" dirty="0" err="1"/>
              <a:t>s.insert</a:t>
            </a:r>
            <a:r>
              <a:rPr lang="en-US" sz="2400" dirty="0"/>
              <a:t>(“</a:t>
            </a:r>
            <a:r>
              <a:rPr lang="en-US" sz="2400" dirty="0" err="1"/>
              <a:t>Ack</a:t>
            </a:r>
            <a:r>
              <a:rPr lang="en-US" sz="2400" dirty="0"/>
              <a:t>!”);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Inserting a new item: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Finding an item:</a:t>
            </a:r>
            <a:r>
              <a:rPr lang="en-US" sz="2400" dirty="0"/>
              <a:t>         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Deleting an item:</a:t>
            </a:r>
            <a:r>
              <a:rPr lang="en-US" sz="2400" dirty="0"/>
              <a:t> 	    </a:t>
            </a:r>
            <a:r>
              <a:rPr lang="en-US" sz="2400" dirty="0">
                <a:solidFill>
                  <a:srgbClr val="FF0000"/>
                </a:solidFill>
              </a:rPr>
              <a:t>O(log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363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033E-6 L -0.28142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87604E-6 L -0.01962 -0.219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019E-6 L 0.29549 -0.2451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12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8.97317E-7 L -0.32413 -0.215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5" y="-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98" y="0"/>
            <a:ext cx="54078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Array based heap: 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count; </a:t>
            </a:r>
            <a:r>
              <a:rPr lang="en-US" sz="2800" dirty="0" err="1" smtClean="0"/>
              <a:t>int</a:t>
            </a:r>
            <a:r>
              <a:rPr lang="en-US" sz="2800" dirty="0" smtClean="0"/>
              <a:t> heap[1000];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3398" y="1384489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We can always find the root value in 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dirty="0" smtClean="0">
                <a:solidFill>
                  <a:srgbClr val="FF3300"/>
                </a:solidFill>
                <a:latin typeface="Comic Sans MS" pitchFamily="66" charset="0"/>
              </a:rPr>
              <a:t>0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700" dirty="0" smtClean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We can always find </a:t>
            </a:r>
            <a: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  <a:t>bottom-most, right-most node</a:t>
            </a:r>
            <a:b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in 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dirty="0" smtClean="0">
                <a:solidFill>
                  <a:srgbClr val="FF3300"/>
                </a:solidFill>
                <a:latin typeface="Comic Sans MS" pitchFamily="66" charset="0"/>
              </a:rPr>
              <a:t>count-1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7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We can always find the </a:t>
            </a:r>
            <a: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  <a:t>bottom-most, left-most </a:t>
            </a:r>
            <a:b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  <a:t>empty spot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 (to add a new value) in 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dirty="0" smtClean="0">
                <a:solidFill>
                  <a:srgbClr val="FF3300"/>
                </a:solidFill>
                <a:latin typeface="Comic Sans MS" pitchFamily="66" charset="0"/>
              </a:rPr>
              <a:t>count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700" dirty="0" smtClean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We can add or remove a node by simply setting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dirty="0" smtClean="0">
                <a:solidFill>
                  <a:srgbClr val="FF3300"/>
                </a:solidFill>
                <a:latin typeface="Comic Sans MS" pitchFamily="66" charset="0"/>
              </a:rPr>
              <a:t>count</a:t>
            </a:r>
            <a:r>
              <a:rPr lang="en-US" dirty="0" smtClean="0">
                <a:solidFill>
                  <a:srgbClr val="6600CC"/>
                </a:solidFill>
                <a:latin typeface="Comic Sans MS" pitchFamily="66" charset="0"/>
              </a:rPr>
              <a:t>] = value; </a:t>
            </a:r>
            <a:r>
              <a:rPr lang="en-US" dirty="0" smtClean="0">
                <a:latin typeface="Comic Sans MS" pitchFamily="66" charset="0"/>
              </a:rPr>
              <a:t>and/or </a:t>
            </a:r>
            <a:r>
              <a:rPr lang="en-US" dirty="0" smtClean="0">
                <a:solidFill>
                  <a:srgbClr val="006666"/>
                </a:solidFill>
                <a:latin typeface="Comic Sans MS" pitchFamily="66" charset="0"/>
              </a:rPr>
              <a:t>updating our count!</a:t>
            </a: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33024" y="353929"/>
            <a:ext cx="465096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The root of the heap goes in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array[0]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If the data for a node appears in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]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, its children, if they exist, are in these locations: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800" dirty="0">
                <a:solidFill>
                  <a:srgbClr val="006666"/>
                </a:solidFill>
                <a:latin typeface="Comic Sans MS" pitchFamily="66" charset="0"/>
              </a:rPr>
              <a:t>Left child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array[2i+1]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800" dirty="0">
                <a:solidFill>
                  <a:srgbClr val="006666"/>
                </a:solidFill>
                <a:latin typeface="Comic Sans MS" pitchFamily="66" charset="0"/>
              </a:rPr>
              <a:t>Right child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array[2i+2]</a:t>
            </a:r>
          </a:p>
          <a:p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 startAt="3"/>
            </a:pP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If the data for a non-root node is in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]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, then its </a:t>
            </a:r>
            <a:r>
              <a:rPr lang="en-US" sz="1800" dirty="0">
                <a:solidFill>
                  <a:srgbClr val="006666"/>
                </a:solidFill>
                <a:latin typeface="Comic Sans MS" pitchFamily="66" charset="0"/>
              </a:rPr>
              <a:t>parent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always at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array[(i-1)/2]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(Use integer division)</a:t>
            </a:r>
          </a:p>
          <a:p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894" y="3634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Extracting from a </a:t>
            </a:r>
            <a:r>
              <a:rPr lang="en-US" dirty="0" err="1" smtClean="0"/>
              <a:t>Maxheap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>
                <a:solidFill>
                  <a:srgbClr val="FF3300"/>
                </a:solidFill>
              </a:rPr>
              <a:t>The Array Version!</a:t>
            </a:r>
            <a:endParaRPr lang="en-US" dirty="0"/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-36513" y="4131058"/>
            <a:ext cx="58324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If the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count == 0 </a:t>
            </a:r>
            <a:r>
              <a:rPr lang="en-US" sz="2000" dirty="0">
                <a:latin typeface="Comic Sans MS" pitchFamily="66" charset="0"/>
              </a:rPr>
              <a:t>(it’s an empty tree),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return error.</a:t>
            </a:r>
          </a:p>
          <a:p>
            <a:pPr>
              <a:buFontTx/>
              <a:buAutoNum type="arabicPeriod"/>
            </a:pPr>
            <a:endParaRPr lang="en-US" sz="1000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Otherwise,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heap[0]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holds the biggest value. Remember it for later.</a:t>
            </a: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-73025" y="5593145"/>
            <a:ext cx="616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If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count == 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(that was the only node) then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set count=0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and return the saved value.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34099" y="3235742"/>
            <a:ext cx="5368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 sz="2000" dirty="0"/>
              <a:t>Copy the value from the right-most, bottom-most node to the root node: </a:t>
            </a:r>
            <a:r>
              <a:rPr lang="en-US" sz="2000" dirty="0">
                <a:solidFill>
                  <a:srgbClr val="6600CC"/>
                </a:solidFill>
              </a:rPr>
              <a:t>heap[0] = heap[count-1]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8224" y="4213642"/>
            <a:ext cx="527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Tx/>
              <a:buAutoNum type="arabicPeriod" startAt="5"/>
            </a:pPr>
            <a:r>
              <a:rPr lang="en-US" sz="2000" dirty="0"/>
              <a:t>Delete the right-most node in the bottom-most row: </a:t>
            </a:r>
            <a:r>
              <a:rPr lang="en-US" sz="2000" dirty="0">
                <a:solidFill>
                  <a:srgbClr val="6600CC"/>
                </a:solidFill>
              </a:rPr>
              <a:t>count = count - 1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2824" y="4934367"/>
            <a:ext cx="684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Tx/>
              <a:buAutoNum type="arabicPeriod" startAt="6"/>
            </a:pPr>
            <a:r>
              <a:rPr lang="en-US" sz="2000" dirty="0"/>
              <a:t>Repeatedly swap the just-moved value with </a:t>
            </a:r>
            <a:br>
              <a:rPr lang="en-US" sz="2000" dirty="0"/>
            </a:br>
            <a:r>
              <a:rPr lang="en-US" sz="2000" dirty="0"/>
              <a:t>the larger of its two children:</a:t>
            </a:r>
            <a:br>
              <a:rPr lang="en-US" sz="2000" dirty="0"/>
            </a:br>
            <a:r>
              <a:rPr lang="en-US" sz="2000" dirty="0"/>
              <a:t>  Starting with </a:t>
            </a:r>
            <a:r>
              <a:rPr lang="en-US" sz="2000" dirty="0" err="1"/>
              <a:t>i</a:t>
            </a:r>
            <a:r>
              <a:rPr lang="en-US" sz="2000" dirty="0"/>
              <a:t>=0, compare and swap: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>
                <a:solidFill>
                  <a:srgbClr val="6600CC"/>
                </a:solidFill>
              </a:rPr>
              <a:t>heap[</a:t>
            </a:r>
            <a:r>
              <a:rPr lang="en-US" sz="2000" dirty="0" err="1">
                <a:solidFill>
                  <a:srgbClr val="6600CC"/>
                </a:solidFill>
              </a:rPr>
              <a:t>i</a:t>
            </a:r>
            <a:r>
              <a:rPr lang="en-US" sz="2000" dirty="0">
                <a:solidFill>
                  <a:srgbClr val="6600CC"/>
                </a:solidFill>
              </a:rPr>
              <a:t>]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6600CC"/>
                </a:solidFill>
              </a:rPr>
              <a:t>heap[2*i+1]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heap[2*i+2]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88062" y="6283742"/>
            <a:ext cx="527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</a:pPr>
            <a:r>
              <a:rPr lang="en-US" sz="2000"/>
              <a:t>7.   Return the saved value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2284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862138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r>
              <a:rPr lang="en-US" sz="2000" dirty="0"/>
              <a:t>Adding a Node to a </a:t>
            </a:r>
            <a:r>
              <a:rPr lang="en-US" sz="2000" dirty="0" err="1"/>
              <a:t>Maxheap</a:t>
            </a:r>
            <a:r>
              <a:rPr lang="en-US" sz="2000" dirty="0"/>
              <a:t> –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The Array Version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9530" y="986877"/>
            <a:ext cx="5730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Insert a new node in the bottom-most, left-most open slot: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1800">
                <a:solidFill>
                  <a:srgbClr val="6600CC"/>
                </a:solidFill>
                <a:latin typeface="Comic Sans MS" pitchFamily="66" charset="0"/>
              </a:rPr>
              <a:t>heap[count] = value</a:t>
            </a:r>
          </a:p>
          <a:p>
            <a:r>
              <a:rPr lang="en-US" sz="1800">
                <a:solidFill>
                  <a:srgbClr val="6600CC"/>
                </a:solidFill>
                <a:latin typeface="Comic Sans MS" pitchFamily="66" charset="0"/>
              </a:rPr>
              <a:t>		count = count + 1;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9530" y="2187206"/>
            <a:ext cx="566578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Compare the new value </a:t>
            </a:r>
            <a:r>
              <a:rPr lang="en-US" sz="1800">
                <a:solidFill>
                  <a:srgbClr val="6600CC"/>
                </a:solidFill>
                <a:latin typeface="Comic Sans MS" pitchFamily="66" charset="0"/>
              </a:rPr>
              <a:t>heap[i]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with its parent’s value: </a:t>
            </a:r>
            <a:r>
              <a:rPr lang="en-US" sz="1800">
                <a:solidFill>
                  <a:srgbClr val="6600CC"/>
                </a:solidFill>
                <a:latin typeface="Comic Sans MS" pitchFamily="66" charset="0"/>
              </a:rPr>
              <a:t>heap[(i-1)/2]</a:t>
            </a:r>
          </a:p>
          <a:p>
            <a:pPr>
              <a:buFontTx/>
              <a:buAutoNum type="arabicPeriod" startAt="2"/>
            </a:pPr>
            <a:endParaRPr lang="en-US" sz="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530" y="2710426"/>
            <a:ext cx="5368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Tx/>
              <a:buAutoNum type="arabicPeriod" startAt="3"/>
            </a:pPr>
            <a:r>
              <a:rPr lang="en-US" sz="1800"/>
              <a:t>If the new value is greater than its parent’s value, then swap them.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530" y="3356757"/>
            <a:ext cx="5273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 sz="1800"/>
              <a:t>Repeat steps 2-3 until the new value rises to its proper place or</a:t>
            </a:r>
            <a:br>
              <a:rPr lang="en-US" sz="1800"/>
            </a:br>
            <a:r>
              <a:rPr lang="en-US" sz="1800"/>
              <a:t>we reach the top of the array.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 bwMode="auto">
          <a:xfrm>
            <a:off x="4943573" y="12087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2800" dirty="0" smtClean="0"/>
              <a:t>The Efficient (Official) </a:t>
            </a:r>
            <a:r>
              <a:rPr lang="en-US" sz="2800" dirty="0" err="1" smtClean="0"/>
              <a:t>Heapsort</a:t>
            </a:r>
            <a:endParaRPr lang="en-US" sz="2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03427" y="1356209"/>
            <a:ext cx="781254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Given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an array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of 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numbers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that we want to sort: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1. Convert our input array into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 new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maxheap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2. While there are numbers left in the heap:</a:t>
            </a:r>
          </a:p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. Remove the biggest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value from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heap 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          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B. Place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it in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last open slot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62" y="4703435"/>
            <a:ext cx="5853899" cy="1909855"/>
            <a:chOff x="333291" y="2339084"/>
            <a:chExt cx="6295466" cy="1932850"/>
          </a:xfrm>
        </p:grpSpPr>
        <p:sp>
          <p:nvSpPr>
            <p:cNvPr id="12" name="Rectangle 11"/>
            <p:cNvSpPr/>
            <p:nvPr/>
          </p:nvSpPr>
          <p:spPr>
            <a:xfrm>
              <a:off x="333293" y="2699031"/>
              <a:ext cx="6024664" cy="71640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algn="l"/>
              <a:r>
                <a:rPr lang="en-US" sz="2000" dirty="0" smtClean="0"/>
                <a:t>for (</a:t>
              </a:r>
              <a:r>
                <a:rPr lang="en-US" sz="2000" dirty="0" err="1" smtClean="0"/>
                <a:t>curNode</a:t>
              </a:r>
              <a:r>
                <a:rPr lang="en-US" sz="2000" dirty="0" smtClean="0"/>
                <a:t> = </a:t>
              </a:r>
              <a:r>
                <a:rPr lang="en-US" sz="2000" dirty="0" err="1" smtClean="0">
                  <a:solidFill>
                    <a:srgbClr val="7030A0"/>
                  </a:solidFill>
                </a:rPr>
                <a:t>startNode</a:t>
              </a:r>
              <a:r>
                <a:rPr lang="en-US" sz="2000" dirty="0" smtClean="0">
                  <a:solidFill>
                    <a:srgbClr val="7030A0"/>
                  </a:solidFill>
                </a:rPr>
                <a:t> </a:t>
              </a:r>
              <a:r>
                <a:rPr lang="en-US" sz="2000" dirty="0" smtClean="0"/>
                <a:t>thru </a:t>
              </a:r>
              <a:r>
                <a:rPr lang="en-US" sz="2000" dirty="0" err="1" smtClean="0">
                  <a:solidFill>
                    <a:srgbClr val="7030A0"/>
                  </a:solidFill>
                </a:rPr>
                <a:t>rootNode</a:t>
              </a:r>
              <a:r>
                <a:rPr lang="en-US" sz="2000" dirty="0" smtClean="0"/>
                <a:t>):</a:t>
              </a:r>
            </a:p>
            <a:p>
              <a:pPr algn="l"/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291" y="2339084"/>
              <a:ext cx="6295466" cy="37377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 sz="1800" dirty="0" smtClean="0">
                  <a:solidFill>
                    <a:srgbClr val="C00000"/>
                  </a:solidFill>
                </a:rPr>
                <a:t>Ok, now here’s the </a:t>
              </a:r>
              <a:r>
                <a:rPr lang="en-US" sz="1800" dirty="0" smtClean="0">
                  <a:solidFill>
                    <a:srgbClr val="C00000"/>
                  </a:solidFill>
                </a:rPr>
                <a:t>algorithm for step 1 of </a:t>
              </a:r>
              <a:r>
                <a:rPr lang="en-US" sz="1800" dirty="0" err="1" smtClean="0">
                  <a:solidFill>
                    <a:srgbClr val="C00000"/>
                  </a:solidFill>
                </a:rPr>
                <a:t>Heapsort</a:t>
              </a:r>
              <a:r>
                <a:rPr lang="en-US" sz="1800" dirty="0" smtClean="0">
                  <a:solidFill>
                    <a:srgbClr val="C00000"/>
                  </a:solidFill>
                </a:rPr>
                <a:t>: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644663" y="3413699"/>
              <a:ext cx="4770679" cy="373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1800" dirty="0" smtClean="0">
                  <a:latin typeface="Comic Sans MS" pitchFamily="66" charset="0"/>
                </a:rPr>
                <a:t>Think of this </a:t>
              </a:r>
              <a:r>
                <a:rPr lang="en-US" sz="1800" dirty="0" err="1" smtClean="0">
                  <a:latin typeface="Comic Sans MS" pitchFamily="66" charset="0"/>
                </a:rPr>
                <a:t>subtree</a:t>
              </a:r>
              <a:r>
                <a:rPr lang="en-US" sz="1800" dirty="0" smtClean="0">
                  <a:latin typeface="Comic Sans MS" pitchFamily="66" charset="0"/>
                </a:rPr>
                <a:t> as a </a:t>
              </a:r>
              <a:r>
                <a:rPr lang="en-US" sz="1800" dirty="0" err="1" smtClean="0">
                  <a:latin typeface="Comic Sans MS" pitchFamily="66" charset="0"/>
                </a:rPr>
                <a:t>maxheap</a:t>
              </a:r>
              <a:r>
                <a:rPr lang="en-US" sz="1800" dirty="0" smtClean="0">
                  <a:latin typeface="Comic Sans MS" pitchFamily="66" charset="0"/>
                </a:rPr>
                <a:t>.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548415" y="3102216"/>
              <a:ext cx="5594420" cy="373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1800" dirty="0" smtClean="0">
                  <a:latin typeface="Comic Sans MS" pitchFamily="66" charset="0"/>
                </a:rPr>
                <a:t>Focus on the </a:t>
              </a:r>
              <a:r>
                <a:rPr lang="en-US" sz="1800" dirty="0" err="1" smtClean="0">
                  <a:latin typeface="Comic Sans MS" pitchFamily="66" charset="0"/>
                </a:rPr>
                <a:t>subtree</a:t>
              </a:r>
              <a:r>
                <a:rPr lang="en-US" sz="1800" dirty="0" smtClean="0">
                  <a:latin typeface="Comic Sans MS" pitchFamily="66" charset="0"/>
                </a:rPr>
                <a:t> rooted at </a:t>
              </a:r>
              <a:r>
                <a:rPr lang="en-US" sz="1800" dirty="0" err="1" smtClean="0">
                  <a:latin typeface="Comic Sans MS" pitchFamily="66" charset="0"/>
                </a:rPr>
                <a:t>curNode</a:t>
              </a:r>
              <a:r>
                <a:rPr lang="en-US" sz="1800" dirty="0" smtClean="0">
                  <a:latin typeface="Comic Sans MS" pitchFamily="66" charset="0"/>
                </a:rPr>
                <a:t>.</a:t>
              </a:r>
              <a:endParaRPr lang="en-US" sz="1800" dirty="0">
                <a:latin typeface="Comic Sans MS" pitchFamily="66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459187" y="3617821"/>
              <a:ext cx="5388495" cy="654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1800" dirty="0" smtClean="0">
                  <a:latin typeface="Comic Sans MS" pitchFamily="66" charset="0"/>
                </a:rPr>
                <a:t>Keep shifting the top value down until </a:t>
              </a:r>
              <a:br>
                <a:rPr lang="en-US" sz="1800" dirty="0" smtClean="0">
                  <a:latin typeface="Comic Sans MS" pitchFamily="66" charset="0"/>
                </a:rPr>
              </a:br>
              <a:r>
                <a:rPr lang="en-US" sz="1800" dirty="0" smtClean="0">
                  <a:latin typeface="Comic Sans MS" pitchFamily="66" charset="0"/>
                </a:rPr>
                <a:t>your </a:t>
              </a:r>
              <a:r>
                <a:rPr lang="en-US" sz="1800" dirty="0" err="1" smtClean="0">
                  <a:latin typeface="Comic Sans MS" pitchFamily="66" charset="0"/>
                </a:rPr>
                <a:t>subtree</a:t>
              </a:r>
              <a:r>
                <a:rPr lang="en-US" sz="1800" dirty="0" smtClean="0">
                  <a:latin typeface="Comic Sans MS" pitchFamily="66" charset="0"/>
                </a:rPr>
                <a:t> becomes a valid </a:t>
              </a:r>
              <a:r>
                <a:rPr lang="en-US" sz="1800" dirty="0" err="1" smtClean="0">
                  <a:latin typeface="Comic Sans MS" pitchFamily="66" charset="0"/>
                </a:rPr>
                <a:t>maxheap</a:t>
              </a:r>
              <a:r>
                <a:rPr lang="en-US" sz="1800" dirty="0" smtClean="0">
                  <a:latin typeface="Comic Sans MS" pitchFamily="66" charset="0"/>
                </a:rPr>
                <a:t>.</a:t>
              </a:r>
              <a:endParaRPr lang="en-US" sz="1800" dirty="0">
                <a:latin typeface="Comic Sans MS" pitchFamily="66" charset="0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6190" y="4285997"/>
            <a:ext cx="4382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0" indent="0"/>
            <a:r>
              <a:rPr lang="en-US" sz="22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startNode</a:t>
            </a:r>
            <a:r>
              <a:rPr lang="en-US" sz="2200" dirty="0" smtClean="0">
                <a:latin typeface="Comic Sans MS" pitchFamily="66" charset="0"/>
              </a:rPr>
              <a:t> = </a:t>
            </a:r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sz="2200" dirty="0" smtClean="0">
                <a:latin typeface="Comic Sans MS" pitchFamily="66" charset="0"/>
              </a:rPr>
              <a:t>/2 - 1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99758" y="3496217"/>
            <a:ext cx="5580993" cy="3153099"/>
          </a:xfrm>
          <a:prstGeom prst="rect">
            <a:avLst/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Reheapification</a:t>
            </a:r>
            <a:r>
              <a:rPr lang="en-US" sz="2000" dirty="0" smtClean="0">
                <a:solidFill>
                  <a:srgbClr val="FF0000"/>
                </a:solidFill>
              </a:rPr>
              <a:t> Algorithm </a:t>
            </a:r>
            <a:r>
              <a:rPr lang="en-US" sz="1800" dirty="0" smtClean="0">
                <a:solidFill>
                  <a:srgbClr val="FF0000"/>
                </a:solidFill>
              </a:rPr>
              <a:t>(same as before)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 smtClean="0"/>
              <a:t>Copy the value from the right-most node in the bottom-most row to the root node.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 smtClean="0"/>
              <a:t>Delete the right-most node in the bottom-most row.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 smtClean="0"/>
              <a:t>Repeatedly swap the just-moved value with the larger of its two children until the value is greater than or equal to both of its children. </a:t>
            </a:r>
          </a:p>
        </p:txBody>
      </p:sp>
    </p:spTree>
    <p:extLst>
      <p:ext uri="{BB962C8B-B14F-4D97-AF65-F5344CB8AC3E}">
        <p14:creationId xmlns:p14="http://schemas.microsoft.com/office/powerpoint/2010/main" val="42922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 rot="16200000">
            <a:off x="-3340473" y="279547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/>
              <a:t>Carey’s Template Cheat Sheet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 rot="16200000">
            <a:off x="2887080" y="-1931898"/>
            <a:ext cx="7072080" cy="1093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To </a:t>
            </a:r>
            <a:r>
              <a:rPr lang="en-US" sz="2400" dirty="0" err="1"/>
              <a:t>templatize</a:t>
            </a:r>
            <a:r>
              <a:rPr lang="en-US" sz="2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the function header: </a:t>
            </a:r>
            <a:r>
              <a:rPr lang="en-US" sz="2000" dirty="0" err="1"/>
              <a:t>int</a:t>
            </a:r>
            <a:r>
              <a:rPr lang="en-US" sz="2000" dirty="0"/>
              <a:t> bar(</a:t>
            </a:r>
            <a:r>
              <a:rPr lang="en-US" sz="2000" dirty="0" err="1"/>
              <a:t>int</a:t>
            </a:r>
            <a:r>
              <a:rPr lang="en-US" sz="2000" dirty="0"/>
              <a:t> a)  </a:t>
            </a:r>
            <a:r>
              <a:rPr lang="en-US" sz="2000" dirty="0">
                <a:sym typeface="Wingdings" pitchFamily="2" charset="2"/>
              </a:rPr>
              <a:t> 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 bar(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Replace appropriate types in the function to the new </a:t>
            </a:r>
            <a:r>
              <a:rPr lang="en-US" sz="2000" dirty="0" err="1"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:  {  </a:t>
            </a:r>
            <a:r>
              <a:rPr lang="en-US" sz="2000" dirty="0" err="1">
                <a:sym typeface="Wingdings" pitchFamily="2" charset="2"/>
              </a:rPr>
              <a:t>int</a:t>
            </a:r>
            <a:r>
              <a:rPr lang="en-US" sz="2000" dirty="0">
                <a:sym typeface="Wingdings" pitchFamily="2" charset="2"/>
              </a:rPr>
              <a:t> a; float b; … }  {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pitchFamily="2" charset="2"/>
              </a:rPr>
              <a:t>To </a:t>
            </a:r>
            <a:r>
              <a:rPr lang="en-US" sz="2400" dirty="0" err="1">
                <a:sym typeface="Wingdings" pitchFamily="2" charset="2"/>
              </a:rPr>
              <a:t>templatize</a:t>
            </a:r>
            <a:r>
              <a:rPr lang="en-US" sz="2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Put this in front of the class declaration: class foo { … };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20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Update appropriate types in the class top the new </a:t>
            </a:r>
            <a:r>
              <a:rPr lang="en-US" sz="2000" dirty="0" err="1">
                <a:solidFill>
                  <a:srgbClr val="FF3300"/>
                </a:solidFill>
              </a:rPr>
              <a:t>ItemType</a:t>
            </a:r>
            <a:endParaRPr lang="en-US" sz="20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For normal methods, just update all types to </a:t>
            </a:r>
            <a:r>
              <a:rPr lang="en-US" sz="1400" dirty="0" err="1"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:  </a:t>
            </a:r>
            <a:r>
              <a:rPr lang="en-US" sz="1400" dirty="0" err="1">
                <a:sym typeface="Wingdings" pitchFamily="2" charset="2"/>
              </a:rPr>
              <a:t>int</a:t>
            </a:r>
            <a:r>
              <a:rPr lang="en-US" sz="1400" dirty="0">
                <a:sym typeface="Wingdings" pitchFamily="2" charset="2"/>
              </a:rPr>
              <a:t> bar(</a:t>
            </a:r>
            <a:r>
              <a:rPr lang="en-US" sz="1400" dirty="0" err="1">
                <a:sym typeface="Wingdings" pitchFamily="2" charset="2"/>
              </a:rPr>
              <a:t>int</a:t>
            </a:r>
            <a:r>
              <a:rPr lang="en-US" sz="1400" dirty="0">
                <a:sym typeface="Wingdings" pitchFamily="2" charset="2"/>
              </a:rPr>
              <a:t> a) { … } 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bar(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Assignment operator: foo &amp;operator=(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 &amp;other)  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&amp; operator=(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Copy constructor: foo(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 &amp;other)  foo(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For non inline methods:  </a:t>
            </a:r>
            <a:r>
              <a:rPr lang="en-US" sz="1400" dirty="0" err="1"/>
              <a:t>int</a:t>
            </a:r>
            <a:r>
              <a:rPr lang="en-US" sz="1400" dirty="0"/>
              <a:t> foo::bar(</a:t>
            </a:r>
            <a:r>
              <a:rPr lang="en-US" sz="1400" dirty="0" err="1"/>
              <a:t>int</a:t>
            </a:r>
            <a:r>
              <a:rPr lang="en-US" sz="1400" dirty="0"/>
              <a:t> a)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::bar(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For inline methods: inline </a:t>
            </a:r>
            <a:r>
              <a:rPr lang="en-US" sz="1400" dirty="0" err="1"/>
              <a:t>int</a:t>
            </a:r>
            <a:r>
              <a:rPr lang="en-US" sz="1400" dirty="0"/>
              <a:t> foo::bar(</a:t>
            </a:r>
            <a:r>
              <a:rPr lang="en-US" sz="1400" dirty="0" err="1"/>
              <a:t>int</a:t>
            </a:r>
            <a:r>
              <a:rPr lang="en-US" sz="1400" dirty="0"/>
              <a:t> a)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 inline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::bar(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foo &amp;foo::operator=(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 &amp;other)  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&amp; </a:t>
            </a:r>
            <a:r>
              <a:rPr lang="en-US" sz="1400" dirty="0" smtClean="0">
                <a:sym typeface="Wingdings" pitchFamily="2" charset="2"/>
              </a:rPr>
              <a:t>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 smtClean="0">
                <a:sym typeface="Wingdings" pitchFamily="2" charset="2"/>
              </a:rPr>
              <a:t>::</a:t>
            </a:r>
            <a:r>
              <a:rPr lang="en-US" sz="1400" dirty="0">
                <a:sym typeface="Wingdings" pitchFamily="2" charset="2"/>
              </a:rPr>
              <a:t>operator=(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foo::foo(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 &amp;other) 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::foo(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foo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4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If you have an internally defined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 blah in a class:  class foo { …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 blah { </a:t>
            </a:r>
            <a:r>
              <a:rPr lang="en-US" sz="2000" dirty="0" err="1">
                <a:sym typeface="Wingdings" pitchFamily="2" charset="2"/>
              </a:rPr>
              <a:t>int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Simply replace appropriate internal variables in your </a:t>
            </a:r>
            <a:r>
              <a:rPr lang="en-US" sz="1400" dirty="0" err="1">
                <a:sym typeface="Wingdings" pitchFamily="2" charset="2"/>
              </a:rPr>
              <a:t>struct</a:t>
            </a:r>
            <a:r>
              <a:rPr lang="en-US" sz="1400" dirty="0">
                <a:sym typeface="Wingdings" pitchFamily="2" charset="2"/>
              </a:rPr>
              <a:t> (e.g., </a:t>
            </a:r>
            <a:r>
              <a:rPr lang="en-US" sz="1400" dirty="0" err="1">
                <a:sym typeface="Wingdings" pitchFamily="2" charset="2"/>
              </a:rPr>
              <a:t>int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val</a:t>
            </a:r>
            <a:r>
              <a:rPr lang="en-US" sz="1400" dirty="0">
                <a:sym typeface="Wingdings" pitchFamily="2" charset="2"/>
              </a:rPr>
              <a:t>;) with your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(e.g.,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val</a:t>
            </a:r>
            <a:r>
              <a:rPr lang="en-US" sz="14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If an internal method in a class is trying to return an internal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 (or a pointer to an internal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4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4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 (or a pointer to an internal </a:t>
            </a:r>
            <a:r>
              <a:rPr lang="en-US" sz="2000" dirty="0" err="1">
                <a:sym typeface="Wingdings" pitchFamily="2" charset="2"/>
              </a:rPr>
              <a:t>struct</a:t>
            </a:r>
            <a:r>
              <a:rPr lang="en-US" sz="20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blah foo::bar(…) { … } 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foo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::blah foo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blah *foo::bar(…) { … } 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foo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::blah *foo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pitchFamily="2" charset="2"/>
              </a:rPr>
              <a:t>Try to pass </a:t>
            </a:r>
            <a:r>
              <a:rPr lang="en-US" sz="2400" dirty="0" err="1">
                <a:sym typeface="Wingdings" pitchFamily="2" charset="2"/>
              </a:rPr>
              <a:t>templated</a:t>
            </a:r>
            <a:r>
              <a:rPr lang="en-US" sz="2400" dirty="0">
                <a:sym typeface="Wingdings" pitchFamily="2" charset="2"/>
              </a:rPr>
              <a:t> items by </a:t>
            </a:r>
            <a:r>
              <a:rPr lang="en-US" sz="2400" dirty="0" err="1">
                <a:sym typeface="Wingdings" pitchFamily="2" charset="2"/>
              </a:rPr>
              <a:t>const</a:t>
            </a:r>
            <a:r>
              <a:rPr lang="en-US" sz="2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Bad: template &lt;</a:t>
            </a:r>
            <a:r>
              <a:rPr lang="en-US" sz="2000" dirty="0" err="1">
                <a:sym typeface="Wingdings" pitchFamily="2" charset="2"/>
              </a:rPr>
              <a:t>typename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&gt; void foo(</a:t>
            </a:r>
            <a:r>
              <a:rPr lang="en-US" sz="2000" dirty="0" err="1"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Good: template &lt;</a:t>
            </a:r>
            <a:r>
              <a:rPr lang="en-US" sz="2000" dirty="0" err="1">
                <a:sym typeface="Wingdings" pitchFamily="2" charset="2"/>
              </a:rPr>
              <a:t>typename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&gt; void foo(</a:t>
            </a:r>
            <a:r>
              <a:rPr lang="en-US" sz="20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ItemType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2000" dirty="0">
                <a:sym typeface="Wingdings" pitchFamily="2" charset="2"/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4197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67126" y="-138800"/>
            <a:ext cx="7162194" cy="5716812"/>
            <a:chOff x="-855663" y="-204788"/>
            <a:chExt cx="10056813" cy="8027276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66676" y="1901825"/>
              <a:ext cx="4613274" cy="5920663"/>
            </a:xfrm>
            <a:prstGeom prst="rect">
              <a:avLst/>
            </a:prstGeom>
            <a:solidFill>
              <a:srgbClr val="E7FFE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noProof="1"/>
                <a:t>void insertionSort(int A[], int n)</a:t>
              </a:r>
            </a:p>
            <a:p>
              <a:r>
                <a:rPr lang="en-US" sz="1600" noProof="1"/>
                <a:t>{ </a:t>
              </a:r>
              <a:endParaRPr lang="en-US" sz="1600" dirty="0"/>
            </a:p>
            <a:p>
              <a:r>
                <a:rPr lang="en-US" sz="1600" dirty="0"/>
                <a:t>   </a:t>
              </a:r>
              <a:r>
                <a:rPr lang="en-US" sz="1600" noProof="1">
                  <a:solidFill>
                    <a:srgbClr val="6600CC"/>
                  </a:solidFill>
                </a:rPr>
                <a:t>for(int </a:t>
              </a:r>
              <a:r>
                <a:rPr lang="en-US" sz="1600" dirty="0">
                  <a:solidFill>
                    <a:srgbClr val="6600CC"/>
                  </a:solidFill>
                </a:rPr>
                <a:t>s </a:t>
              </a:r>
              <a:r>
                <a:rPr lang="en-US" sz="1600" noProof="1">
                  <a:solidFill>
                    <a:srgbClr val="6600CC"/>
                  </a:solidFill>
                </a:rPr>
                <a:t>=</a:t>
              </a:r>
              <a:r>
                <a:rPr lang="en-US" sz="1600" dirty="0">
                  <a:solidFill>
                    <a:srgbClr val="6600CC"/>
                  </a:solidFill>
                </a:rPr>
                <a:t> </a:t>
              </a:r>
              <a:r>
                <a:rPr lang="en-US" sz="1600" noProof="1">
                  <a:solidFill>
                    <a:srgbClr val="6600CC"/>
                  </a:solidFill>
                </a:rPr>
                <a:t>2; </a:t>
              </a:r>
              <a:r>
                <a:rPr lang="en-US" sz="1600" dirty="0">
                  <a:solidFill>
                    <a:srgbClr val="6600CC"/>
                  </a:solidFill>
                </a:rPr>
                <a:t>s </a:t>
              </a:r>
              <a:r>
                <a:rPr lang="en-US" sz="1600" noProof="1">
                  <a:solidFill>
                    <a:srgbClr val="6600CC"/>
                  </a:solidFill>
                </a:rPr>
                <a:t>&lt;=</a:t>
              </a:r>
              <a:r>
                <a:rPr lang="en-US" sz="1600" dirty="0">
                  <a:solidFill>
                    <a:srgbClr val="6600CC"/>
                  </a:solidFill>
                </a:rPr>
                <a:t> </a:t>
              </a:r>
              <a:r>
                <a:rPr lang="en-US" sz="1600" noProof="1">
                  <a:solidFill>
                    <a:srgbClr val="6600CC"/>
                  </a:solidFill>
                </a:rPr>
                <a:t>n; s++)</a:t>
              </a:r>
            </a:p>
            <a:p>
              <a:r>
                <a:rPr lang="en-US" sz="1600" dirty="0">
                  <a:solidFill>
                    <a:srgbClr val="6600CC"/>
                  </a:solidFill>
                </a:rPr>
                <a:t>   </a:t>
              </a:r>
              <a:r>
                <a:rPr lang="en-US" sz="1600" noProof="1">
                  <a:solidFill>
                    <a:srgbClr val="6600CC"/>
                  </a:solidFill>
                </a:rPr>
                <a:t>{ </a:t>
              </a:r>
            </a:p>
            <a:p>
              <a:r>
                <a:rPr lang="en-US" sz="1600" dirty="0"/>
                <a:t>       </a:t>
              </a:r>
              <a:r>
                <a:rPr lang="en-US" sz="1600" noProof="1">
                  <a:solidFill>
                    <a:srgbClr val="006600"/>
                  </a:solidFill>
                </a:rPr>
                <a:t>int </a:t>
              </a:r>
              <a:r>
                <a:rPr lang="en-US" sz="1600" dirty="0" err="1">
                  <a:solidFill>
                    <a:srgbClr val="006600"/>
                  </a:solidFill>
                </a:rPr>
                <a:t>sortMe</a:t>
              </a:r>
              <a:r>
                <a:rPr lang="en-US" sz="1600" noProof="1">
                  <a:solidFill>
                    <a:srgbClr val="006600"/>
                  </a:solidFill>
                </a:rPr>
                <a:t> = A[</a:t>
              </a:r>
              <a:r>
                <a:rPr lang="en-US" sz="1600" dirty="0">
                  <a:solidFill>
                    <a:srgbClr val="006600"/>
                  </a:solidFill>
                </a:rPr>
                <a:t> s </a:t>
              </a:r>
              <a:r>
                <a:rPr lang="en-US" sz="1600" noProof="1">
                  <a:solidFill>
                    <a:srgbClr val="006600"/>
                  </a:solidFill>
                </a:rPr>
                <a:t>-</a:t>
              </a:r>
              <a:r>
                <a:rPr lang="en-US" sz="1600" dirty="0">
                  <a:solidFill>
                    <a:srgbClr val="006600"/>
                  </a:solidFill>
                </a:rPr>
                <a:t> </a:t>
              </a:r>
              <a:r>
                <a:rPr lang="en-US" sz="1600" noProof="1">
                  <a:solidFill>
                    <a:srgbClr val="006600"/>
                  </a:solidFill>
                </a:rPr>
                <a:t>1</a:t>
              </a:r>
              <a:r>
                <a:rPr lang="en-US" sz="1600" dirty="0">
                  <a:solidFill>
                    <a:srgbClr val="006600"/>
                  </a:solidFill>
                </a:rPr>
                <a:t> </a:t>
              </a:r>
              <a:r>
                <a:rPr lang="en-US" sz="1600" noProof="1">
                  <a:solidFill>
                    <a:srgbClr val="006600"/>
                  </a:solidFill>
                </a:rPr>
                <a:t>];</a:t>
              </a:r>
              <a:endParaRPr lang="en-US" sz="1600" dirty="0">
                <a:solidFill>
                  <a:srgbClr val="006600"/>
                </a:solidFill>
              </a:endParaRPr>
            </a:p>
            <a:p>
              <a:endParaRPr lang="en-US" sz="800" dirty="0">
                <a:solidFill>
                  <a:srgbClr val="006600"/>
                </a:solidFill>
              </a:endParaRPr>
            </a:p>
            <a:p>
              <a:endParaRPr lang="en-US" sz="800" dirty="0"/>
            </a:p>
            <a:p>
              <a:endParaRPr lang="en-US" sz="800" dirty="0"/>
            </a:p>
            <a:p>
              <a:r>
                <a:rPr lang="en-US" sz="1600" dirty="0"/>
                <a:t>       </a:t>
              </a:r>
              <a:r>
                <a:rPr lang="en-US" sz="1600" noProof="1">
                  <a:solidFill>
                    <a:srgbClr val="0000CC"/>
                  </a:solidFill>
                </a:rPr>
                <a:t>int i = </a:t>
              </a:r>
              <a:r>
                <a:rPr lang="en-US" sz="1600" dirty="0">
                  <a:solidFill>
                    <a:srgbClr val="0000CC"/>
                  </a:solidFill>
                </a:rPr>
                <a:t>s</a:t>
              </a:r>
              <a:r>
                <a:rPr lang="en-US" sz="1600" noProof="1">
                  <a:solidFill>
                    <a:srgbClr val="0000CC"/>
                  </a:solidFill>
                </a:rPr>
                <a:t> - 2; </a:t>
              </a:r>
              <a:endParaRPr lang="en-US" sz="1600" dirty="0">
                <a:solidFill>
                  <a:srgbClr val="0000CC"/>
                </a:solidFill>
              </a:endParaRPr>
            </a:p>
            <a:p>
              <a:r>
                <a:rPr lang="en-US" sz="1600" dirty="0">
                  <a:solidFill>
                    <a:srgbClr val="0000CC"/>
                  </a:solidFill>
                </a:rPr>
                <a:t>       </a:t>
              </a:r>
              <a:r>
                <a:rPr lang="en-US" sz="1600" noProof="1">
                  <a:solidFill>
                    <a:srgbClr val="0000CC"/>
                  </a:solidFill>
                </a:rPr>
                <a:t>while (i &gt;= 0 &amp;&amp; </a:t>
              </a:r>
              <a:r>
                <a:rPr lang="en-US" sz="1600" dirty="0" err="1">
                  <a:solidFill>
                    <a:srgbClr val="0000CC"/>
                  </a:solidFill>
                </a:rPr>
                <a:t>sortMe</a:t>
              </a:r>
              <a:r>
                <a:rPr lang="en-US" sz="1600" noProof="1">
                  <a:solidFill>
                    <a:srgbClr val="0000CC"/>
                  </a:solidFill>
                </a:rPr>
                <a:t> &lt; A[i])    </a:t>
              </a:r>
            </a:p>
            <a:p>
              <a:r>
                <a:rPr lang="en-US" sz="1600" dirty="0">
                  <a:solidFill>
                    <a:srgbClr val="0000CC"/>
                  </a:solidFill>
                </a:rPr>
                <a:t>       </a:t>
              </a:r>
              <a:r>
                <a:rPr lang="en-US" sz="1600" noProof="1">
                  <a:solidFill>
                    <a:srgbClr val="0000CC"/>
                  </a:solidFill>
                </a:rPr>
                <a:t>{ </a:t>
              </a:r>
            </a:p>
            <a:p>
              <a:r>
                <a:rPr lang="en-US" sz="1600" noProof="1">
                  <a:solidFill>
                    <a:srgbClr val="0000CC"/>
                  </a:solidFill>
                </a:rPr>
                <a:t>	A[i+1] = A[i]; </a:t>
              </a:r>
            </a:p>
            <a:p>
              <a:r>
                <a:rPr lang="en-US" sz="1600" noProof="1">
                  <a:solidFill>
                    <a:srgbClr val="0000CC"/>
                  </a:solidFill>
                </a:rPr>
                <a:t>	--i; </a:t>
              </a:r>
            </a:p>
            <a:p>
              <a:r>
                <a:rPr lang="en-US" sz="1600" dirty="0">
                  <a:solidFill>
                    <a:srgbClr val="0000CC"/>
                  </a:solidFill>
                </a:rPr>
                <a:t>       </a:t>
              </a:r>
              <a:r>
                <a:rPr lang="en-US" sz="1600" noProof="1">
                  <a:solidFill>
                    <a:srgbClr val="0000CC"/>
                  </a:solidFill>
                </a:rPr>
                <a:t>}</a:t>
              </a:r>
              <a:endParaRPr lang="en-US" sz="1600" dirty="0">
                <a:solidFill>
                  <a:srgbClr val="0000CC"/>
                </a:solidFill>
              </a:endParaRPr>
            </a:p>
            <a:p>
              <a:endParaRPr lang="en-US" sz="800" dirty="0">
                <a:solidFill>
                  <a:srgbClr val="0000CC"/>
                </a:solidFill>
              </a:endParaRPr>
            </a:p>
            <a:p>
              <a:endParaRPr lang="en-US" sz="800" noProof="1"/>
            </a:p>
            <a:p>
              <a:r>
                <a:rPr lang="en-US" sz="1600" dirty="0"/>
                <a:t>      </a:t>
              </a:r>
              <a:r>
                <a:rPr lang="en-US" sz="1600" noProof="1">
                  <a:solidFill>
                    <a:srgbClr val="A50021"/>
                  </a:solidFill>
                </a:rPr>
                <a:t>A[i+1] = </a:t>
              </a:r>
              <a:r>
                <a:rPr lang="en-US" sz="1600" dirty="0" err="1">
                  <a:solidFill>
                    <a:srgbClr val="A50021"/>
                  </a:solidFill>
                </a:rPr>
                <a:t>sortMe</a:t>
              </a:r>
              <a:r>
                <a:rPr lang="en-US" sz="1600" noProof="1">
                  <a:solidFill>
                    <a:srgbClr val="A5002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rgbClr val="6600CC"/>
                  </a:solidFill>
                </a:rPr>
                <a:t>   </a:t>
              </a:r>
              <a:r>
                <a:rPr lang="en-US" sz="1600" noProof="1">
                  <a:solidFill>
                    <a:srgbClr val="6600CC"/>
                  </a:solidFill>
                </a:rPr>
                <a:t>} </a:t>
              </a:r>
            </a:p>
            <a:p>
              <a:r>
                <a:rPr lang="en-US" sz="1600" noProof="1"/>
                <a:t>} 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-855663" y="-204788"/>
              <a:ext cx="7772401" cy="1143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3600" dirty="0"/>
                <a:t>The Insertion Sort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42191" y="642391"/>
              <a:ext cx="4495800" cy="1296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cs typeface="Courier New" pitchFamily="49" charset="0"/>
                </a:rPr>
                <a:t>And here’s the C++ version which sorts an array in ascending order!</a:t>
              </a:r>
              <a:endParaRPr lang="en-US" dirty="0">
                <a:solidFill>
                  <a:schemeClr val="tx1"/>
                </a:solidFill>
                <a:cs typeface="Courier New" pitchFamily="49" charset="0"/>
              </a:endParaRPr>
            </a:p>
          </p:txBody>
        </p:sp>
        <p:grpSp>
          <p:nvGrpSpPr>
            <p:cNvPr id="8" name="Group 111"/>
            <p:cNvGrpSpPr>
              <a:grpSpLocks/>
            </p:cNvGrpSpPr>
            <p:nvPr/>
          </p:nvGrpSpPr>
          <p:grpSpPr bwMode="auto">
            <a:xfrm>
              <a:off x="3276600" y="1752600"/>
              <a:ext cx="5715000" cy="1512888"/>
              <a:chOff x="2064" y="1104"/>
              <a:chExt cx="3600" cy="953"/>
            </a:xfrm>
          </p:grpSpPr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3216" y="1104"/>
                <a:ext cx="2448" cy="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6600CC"/>
                    </a:solidFill>
                  </a:rPr>
                  <a:t>Focus on successively larger</a:t>
                </a:r>
                <a:br>
                  <a:rPr lang="en-US" sz="1600">
                    <a:solidFill>
                      <a:srgbClr val="6600CC"/>
                    </a:solidFill>
                  </a:rPr>
                </a:br>
                <a:r>
                  <a:rPr lang="en-US" sz="1600">
                    <a:solidFill>
                      <a:srgbClr val="6600CC"/>
                    </a:solidFill>
                  </a:rPr>
                  <a:t>prefixes of the array. Start </a:t>
                </a:r>
                <a:br>
                  <a:rPr lang="en-US" sz="1600">
                    <a:solidFill>
                      <a:srgbClr val="6600CC"/>
                    </a:solidFill>
                  </a:rPr>
                </a:br>
                <a:r>
                  <a:rPr lang="en-US" sz="1600">
                    <a:solidFill>
                      <a:srgbClr val="6600CC"/>
                    </a:solidFill>
                  </a:rPr>
                  <a:t>with the first s=2 elements, then the first s=3 elements...</a:t>
                </a:r>
              </a:p>
            </p:txBody>
          </p:sp>
          <p:sp>
            <p:nvSpPr>
              <p:cNvPr id="10" name="AutoShape 84"/>
              <p:cNvSpPr>
                <a:spLocks/>
              </p:cNvSpPr>
              <p:nvPr/>
            </p:nvSpPr>
            <p:spPr bwMode="auto">
              <a:xfrm>
                <a:off x="2064" y="1488"/>
                <a:ext cx="243" cy="336"/>
              </a:xfrm>
              <a:prstGeom prst="rightBrace">
                <a:avLst>
                  <a:gd name="adj1" fmla="val 11523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1" name="Line 85"/>
              <p:cNvSpPr>
                <a:spLocks noChangeShapeType="1"/>
              </p:cNvSpPr>
              <p:nvPr/>
            </p:nvSpPr>
            <p:spPr bwMode="auto">
              <a:xfrm flipV="1">
                <a:off x="2313" y="1257"/>
                <a:ext cx="912" cy="3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76600" y="2979739"/>
              <a:ext cx="5649913" cy="1352550"/>
              <a:chOff x="2392" y="1899"/>
              <a:chExt cx="3250" cy="852"/>
            </a:xfrm>
          </p:grpSpPr>
          <p:sp>
            <p:nvSpPr>
              <p:cNvPr id="13" name="Text Box 81"/>
              <p:cNvSpPr txBox="1">
                <a:spLocks noChangeArrowheads="1"/>
              </p:cNvSpPr>
              <p:nvPr/>
            </p:nvSpPr>
            <p:spPr bwMode="auto">
              <a:xfrm>
                <a:off x="3216" y="2016"/>
                <a:ext cx="2426" cy="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006600"/>
                    </a:solidFill>
                  </a:rPr>
                  <a:t>Make a copy of the last val in the current set – this opens up a slot in the array for us to shift items!</a:t>
                </a:r>
              </a:p>
            </p:txBody>
          </p:sp>
          <p:sp>
            <p:nvSpPr>
              <p:cNvPr id="14" name="AutoShape 86"/>
              <p:cNvSpPr>
                <a:spLocks/>
              </p:cNvSpPr>
              <p:nvPr/>
            </p:nvSpPr>
            <p:spPr bwMode="auto">
              <a:xfrm>
                <a:off x="2392" y="1899"/>
                <a:ext cx="243" cy="336"/>
              </a:xfrm>
              <a:prstGeom prst="rightBrace">
                <a:avLst>
                  <a:gd name="adj1" fmla="val 11523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" name="Line 87"/>
              <p:cNvSpPr>
                <a:spLocks noChangeShapeType="1"/>
              </p:cNvSpPr>
              <p:nvPr/>
            </p:nvSpPr>
            <p:spPr bwMode="auto">
              <a:xfrm>
                <a:off x="2632" y="2070"/>
                <a:ext cx="577" cy="5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6" name="Group 94"/>
            <p:cNvGrpSpPr>
              <a:grpSpLocks/>
            </p:cNvGrpSpPr>
            <p:nvPr/>
          </p:nvGrpSpPr>
          <p:grpSpPr bwMode="auto">
            <a:xfrm>
              <a:off x="4276725" y="3810000"/>
              <a:ext cx="4924425" cy="1762125"/>
              <a:chOff x="2694" y="2400"/>
              <a:chExt cx="3102" cy="1110"/>
            </a:xfrm>
          </p:grpSpPr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3216" y="2640"/>
                <a:ext cx="2580" cy="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Shift the values in the focus region right until we find the proper slot for </a:t>
                </a:r>
                <a:r>
                  <a:rPr lang="en-US" sz="1600" dirty="0" err="1">
                    <a:solidFill>
                      <a:schemeClr val="accent2"/>
                    </a:solidFill>
                  </a:rPr>
                  <a:t>sortMe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  <p:sp>
            <p:nvSpPr>
              <p:cNvPr id="18" name="AutoShape 88"/>
              <p:cNvSpPr>
                <a:spLocks/>
              </p:cNvSpPr>
              <p:nvPr/>
            </p:nvSpPr>
            <p:spPr bwMode="auto">
              <a:xfrm>
                <a:off x="2694" y="2400"/>
                <a:ext cx="243" cy="1110"/>
              </a:xfrm>
              <a:prstGeom prst="rightBrace">
                <a:avLst>
                  <a:gd name="adj1" fmla="val 38066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" name="Line 89"/>
              <p:cNvSpPr>
                <a:spLocks noChangeShapeType="1"/>
              </p:cNvSpPr>
              <p:nvPr/>
            </p:nvSpPr>
            <p:spPr bwMode="auto">
              <a:xfrm flipV="1">
                <a:off x="2934" y="2756"/>
                <a:ext cx="319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0" name="Group 95"/>
            <p:cNvGrpSpPr>
              <a:grpSpLocks/>
            </p:cNvGrpSpPr>
            <p:nvPr/>
          </p:nvGrpSpPr>
          <p:grpSpPr bwMode="auto">
            <a:xfrm>
              <a:off x="2449513" y="5684841"/>
              <a:ext cx="6532562" cy="735013"/>
              <a:chOff x="1543" y="3581"/>
              <a:chExt cx="4115" cy="463"/>
            </a:xfrm>
          </p:grpSpPr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3223" y="3581"/>
                <a:ext cx="2435" cy="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solidFill>
                      <a:srgbClr val="A50021"/>
                    </a:solidFill>
                  </a:rPr>
                  <a:t>Store the </a:t>
                </a:r>
                <a:r>
                  <a:rPr lang="en-US" sz="1400" dirty="0" err="1">
                    <a:solidFill>
                      <a:srgbClr val="A50021"/>
                    </a:solidFill>
                  </a:rPr>
                  <a:t>sortMe</a:t>
                </a:r>
                <a:r>
                  <a:rPr lang="en-US" sz="1400" dirty="0">
                    <a:solidFill>
                      <a:srgbClr val="A50021"/>
                    </a:solidFill>
                  </a:rPr>
                  <a:t> value into the vacated slot.</a:t>
                </a:r>
              </a:p>
            </p:txBody>
          </p:sp>
          <p:sp>
            <p:nvSpPr>
              <p:cNvPr id="22" name="AutoShape 90"/>
              <p:cNvSpPr>
                <a:spLocks/>
              </p:cNvSpPr>
              <p:nvPr/>
            </p:nvSpPr>
            <p:spPr bwMode="auto">
              <a:xfrm>
                <a:off x="1543" y="3710"/>
                <a:ext cx="243" cy="22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Line 91"/>
              <p:cNvSpPr>
                <a:spLocks noChangeShapeType="1"/>
              </p:cNvSpPr>
              <p:nvPr/>
            </p:nvSpPr>
            <p:spPr bwMode="auto">
              <a:xfrm flipV="1">
                <a:off x="1784" y="3685"/>
                <a:ext cx="1471" cy="1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5431" y="110423"/>
            <a:ext cx="4815963" cy="708230"/>
          </a:xfrm>
        </p:spPr>
        <p:txBody>
          <a:bodyPr/>
          <a:lstStyle/>
          <a:p>
            <a:r>
              <a:rPr lang="en-US" sz="3200"/>
              <a:t>The Selection Sort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8631831" y="1253423"/>
            <a:ext cx="2716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cs typeface="Courier New" pitchFamily="49" charset="0"/>
              </a:rPr>
              <a:t>And here’s the C++ source code to sort a bunch of numbers…</a:t>
            </a:r>
            <a:endParaRPr lang="en-US" sz="16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6345832" y="2837748"/>
            <a:ext cx="3421144" cy="332398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selectionSort(int A[], int n)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(int i = 0; i &lt; n; i++)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int minIndex = i;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 (int j = i+1; j &lt; n; j++)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if (A[j] &lt; A[minIndex])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minIndex = j;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swap(A[i], A[minIndex]);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82" y="1142362"/>
            <a:ext cx="6675718" cy="51264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344788" cy="47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/>
        </p:nvSpPr>
        <p:spPr bwMode="auto">
          <a:xfrm>
            <a:off x="829134" y="12701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endParaRPr lang="en-US" dirty="0"/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3" y="-25433"/>
            <a:ext cx="9728462" cy="68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14020" cy="463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Tree traversal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6" y="935957"/>
            <a:ext cx="2408615" cy="205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49" y="3127753"/>
            <a:ext cx="260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Pre-order: F, B, A, D, C, E, G, I, H</a:t>
            </a:r>
          </a:p>
          <a:p>
            <a:r>
              <a:rPr lang="en-US" dirty="0" smtClean="0"/>
              <a:t>Print, left, right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5357" y="3127753"/>
            <a:ext cx="279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In-order: A, B, C, D, E, F, G, H, I</a:t>
            </a:r>
          </a:p>
          <a:p>
            <a:r>
              <a:rPr lang="en-US" dirty="0" smtClean="0"/>
              <a:t>Left, print, right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57" y="935957"/>
            <a:ext cx="2408615" cy="2050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70627" y="3127753"/>
            <a:ext cx="2448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Post-order: A, C, E, D, B, H, I, G, F</a:t>
            </a:r>
          </a:p>
          <a:p>
            <a:r>
              <a:rPr lang="en-US" dirty="0" smtClean="0"/>
              <a:t>Left, right, print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27" y="935957"/>
            <a:ext cx="2408615" cy="2050190"/>
          </a:xfrm>
          <a:prstGeom prst="rect">
            <a:avLst/>
          </a:prstGeom>
        </p:spPr>
      </p:pic>
      <p:sp>
        <p:nvSpPr>
          <p:cNvPr id="14" name="Rectangle 13"/>
          <p:cNvSpPr>
            <a:spLocks noGrp="1" noChangeArrowheads="1"/>
          </p:cNvSpPr>
          <p:nvPr/>
        </p:nvSpPr>
        <p:spPr bwMode="auto">
          <a:xfrm>
            <a:off x="6357145" y="2083133"/>
            <a:ext cx="7698045" cy="11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/>
              <a:t>Searching a BST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87843" y="4051083"/>
            <a:ext cx="4647757" cy="280076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Courier New" pitchFamily="49" charset="0"/>
              </a:rPr>
              <a:t>bool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6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   return(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6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   return(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6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}</a:t>
            </a:r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20337" y="3271104"/>
            <a:ext cx="3971663" cy="3539430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algn="l"/>
            <a:r>
              <a:rPr lang="en-US" sz="16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6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} 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6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1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algn="l"/>
            <a:r>
              <a:rPr lang="en-US" sz="1600" b="1" dirty="0"/>
              <a:t>void insert(</a:t>
            </a:r>
            <a:r>
              <a:rPr lang="en-US" sz="1600" b="1" dirty="0" err="1"/>
              <a:t>const</a:t>
            </a:r>
            <a:r>
              <a:rPr lang="en-US" sz="1600" b="1" dirty="0"/>
              <a:t> </a:t>
            </a:r>
            <a:r>
              <a:rPr lang="en-US" sz="1600" b="1" dirty="0" err="1"/>
              <a:t>std</a:t>
            </a:r>
            <a:r>
              <a:rPr lang="en-US" sz="1600" b="1" dirty="0"/>
              <a:t>::string &amp;value)</a:t>
            </a:r>
          </a:p>
          <a:p>
            <a:pPr algn="l"/>
            <a:r>
              <a:rPr lang="en-US" sz="1200" b="1" dirty="0"/>
              <a:t>{</a:t>
            </a:r>
          </a:p>
          <a:p>
            <a:pPr algn="l"/>
            <a:r>
              <a:rPr lang="en-US" sz="1600" b="1" dirty="0"/>
              <a:t>   if (</a:t>
            </a:r>
            <a:r>
              <a:rPr lang="en-US" sz="1600" b="1" dirty="0" err="1"/>
              <a:t>m_root</a:t>
            </a:r>
            <a:r>
              <a:rPr lang="en-US" sz="1600" b="1" dirty="0"/>
              <a:t> == NULL)  </a:t>
            </a:r>
            <a:br>
              <a:rPr lang="en-US" sz="1600" b="1" dirty="0"/>
            </a:br>
            <a:r>
              <a:rPr lang="en-US" sz="1600" b="1" dirty="0"/>
              <a:t>      {   </a:t>
            </a:r>
            <a:r>
              <a:rPr lang="en-US" sz="1600" b="1" dirty="0" err="1"/>
              <a:t>m_root</a:t>
            </a:r>
            <a:r>
              <a:rPr lang="en-US" sz="1600" b="1" dirty="0"/>
              <a:t> = new Node(value);   </a:t>
            </a:r>
            <a:r>
              <a:rPr lang="en-US" sz="1600" b="1" dirty="0">
                <a:solidFill>
                  <a:srgbClr val="6600CC"/>
                </a:solidFill>
              </a:rPr>
              <a:t>return;</a:t>
            </a:r>
            <a:r>
              <a:rPr lang="en-US" sz="1600" b="1" dirty="0"/>
              <a:t> }</a:t>
            </a:r>
            <a:endParaRPr lang="en-US" sz="1200" b="1" dirty="0"/>
          </a:p>
          <a:p>
            <a:pPr algn="l"/>
            <a:endParaRPr lang="en-US" sz="800" b="1" dirty="0"/>
          </a:p>
          <a:p>
            <a:pPr algn="l"/>
            <a:r>
              <a:rPr lang="en-US" sz="1600" b="1" dirty="0"/>
              <a:t>   Node *cur = </a:t>
            </a:r>
            <a:r>
              <a:rPr lang="en-US" sz="1600" b="1" dirty="0" err="1"/>
              <a:t>m_root</a:t>
            </a:r>
            <a:r>
              <a:rPr lang="en-US" sz="1600" b="1" dirty="0"/>
              <a:t>;</a:t>
            </a:r>
          </a:p>
          <a:p>
            <a:pPr algn="l"/>
            <a:r>
              <a:rPr lang="en-US" sz="1600" b="1" dirty="0"/>
              <a:t>   for (;;)</a:t>
            </a:r>
            <a:br>
              <a:rPr lang="en-US" sz="1600" b="1" dirty="0"/>
            </a:br>
            <a:r>
              <a:rPr lang="en-US" sz="1200" b="1" dirty="0"/>
              <a:t>     {</a:t>
            </a:r>
          </a:p>
          <a:p>
            <a:pPr algn="l"/>
            <a:r>
              <a:rPr lang="en-US" sz="1600" b="1" dirty="0"/>
              <a:t>       if (value == cur-&gt;value)   </a:t>
            </a:r>
            <a:r>
              <a:rPr lang="en-US" sz="1600" b="1" dirty="0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 dirty="0">
              <a:solidFill>
                <a:srgbClr val="6600CC"/>
              </a:solidFill>
            </a:endParaRPr>
          </a:p>
          <a:p>
            <a:pPr algn="l"/>
            <a:r>
              <a:rPr lang="en-US" sz="1600" b="1" dirty="0"/>
              <a:t>       if (value &lt; cur-&gt;value)  </a:t>
            </a:r>
            <a:br>
              <a:rPr lang="en-US" sz="1600" b="1" dirty="0"/>
            </a:br>
            <a:r>
              <a:rPr lang="en-US" sz="1200" b="1" dirty="0"/>
              <a:t>          {</a:t>
            </a:r>
          </a:p>
          <a:p>
            <a:pPr algn="l"/>
            <a:r>
              <a:rPr lang="en-US" sz="1600" b="1" dirty="0"/>
              <a:t>           if (cur-&gt;left != NULL)      </a:t>
            </a:r>
            <a:br>
              <a:rPr lang="en-US" sz="1600" b="1" dirty="0"/>
            </a:br>
            <a:r>
              <a:rPr lang="en-US" sz="1600" b="1" dirty="0"/>
              <a:t>               cur = cur-&gt;left;</a:t>
            </a:r>
          </a:p>
          <a:p>
            <a:pPr algn="l"/>
            <a:r>
              <a:rPr lang="en-US" sz="1600" b="1" dirty="0"/>
              <a:t>           else</a:t>
            </a:r>
          </a:p>
          <a:p>
            <a:pPr algn="l"/>
            <a:r>
              <a:rPr lang="en-US" sz="1200" b="1" dirty="0"/>
              <a:t>               {</a:t>
            </a:r>
          </a:p>
          <a:p>
            <a:pPr algn="l"/>
            <a:r>
              <a:rPr lang="en-US" sz="1600" b="1" dirty="0"/>
              <a:t>               cur-&gt;left = new Node(value);</a:t>
            </a:r>
          </a:p>
          <a:p>
            <a:pPr algn="l"/>
            <a:r>
              <a:rPr lang="en-US" sz="1600" b="1" dirty="0"/>
              <a:t>               </a:t>
            </a:r>
            <a:r>
              <a:rPr lang="en-US" sz="1600" b="1" dirty="0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 dirty="0"/>
              <a:t>               }</a:t>
            </a:r>
          </a:p>
          <a:p>
            <a:pPr algn="l"/>
            <a:r>
              <a:rPr lang="en-US" sz="1200" b="1" dirty="0"/>
              <a:t>           }</a:t>
            </a:r>
          </a:p>
          <a:p>
            <a:pPr algn="l"/>
            <a:r>
              <a:rPr lang="en-US" sz="1600" b="1" dirty="0"/>
              <a:t>        else if (value &gt; cur-&gt;value)</a:t>
            </a:r>
          </a:p>
          <a:p>
            <a:pPr algn="l"/>
            <a:r>
              <a:rPr lang="en-US" sz="1200" b="1" dirty="0"/>
              <a:t>           {</a:t>
            </a:r>
          </a:p>
          <a:p>
            <a:pPr algn="l"/>
            <a:r>
              <a:rPr lang="en-US" sz="1600" b="1" dirty="0"/>
              <a:t>            if (cur-&gt;right != NULL)     </a:t>
            </a:r>
            <a:br>
              <a:rPr lang="en-US" sz="1600" b="1" dirty="0"/>
            </a:br>
            <a:r>
              <a:rPr lang="en-US" sz="1600" b="1" dirty="0"/>
              <a:t>                cur = cur-&gt;right;</a:t>
            </a:r>
          </a:p>
          <a:p>
            <a:pPr algn="l"/>
            <a:r>
              <a:rPr lang="en-US" sz="1600" b="1" dirty="0"/>
              <a:t>            else </a:t>
            </a:r>
          </a:p>
          <a:p>
            <a:pPr algn="l"/>
            <a:r>
              <a:rPr lang="en-US" sz="1200" b="1" dirty="0"/>
              <a:t>                {</a:t>
            </a:r>
          </a:p>
          <a:p>
            <a:pPr algn="l"/>
            <a:r>
              <a:rPr lang="en-US" sz="1600" b="1" dirty="0"/>
              <a:t>                cur-&gt;right = new Node(value);</a:t>
            </a:r>
          </a:p>
          <a:p>
            <a:pPr algn="l"/>
            <a:r>
              <a:rPr lang="en-US" sz="1600" b="1" dirty="0"/>
              <a:t>                </a:t>
            </a:r>
            <a:r>
              <a:rPr lang="en-US" sz="1600" b="1" dirty="0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 dirty="0"/>
              <a:t>                 }</a:t>
            </a:r>
          </a:p>
          <a:p>
            <a:pPr algn="l"/>
            <a:r>
              <a:rPr lang="en-US" sz="1100" b="1" dirty="0"/>
              <a:t>           }</a:t>
            </a:r>
          </a:p>
          <a:p>
            <a:pPr algn="l"/>
            <a:r>
              <a:rPr lang="en-US" sz="1100" b="1" dirty="0"/>
              <a:t>      }</a:t>
            </a:r>
          </a:p>
          <a:p>
            <a:pPr algn="l"/>
            <a:r>
              <a:rPr lang="en-US" sz="1100" b="1" dirty="0"/>
              <a:t>}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3418821" y="841267"/>
            <a:ext cx="7368220" cy="115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/>
              <a:t>BST </a:t>
            </a:r>
            <a:r>
              <a:rPr lang="en-US" sz="4000" dirty="0" smtClean="0"/>
              <a:t>Deletion</a:t>
            </a:r>
            <a:endParaRPr lang="en-US" sz="40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31497" y="1703035"/>
            <a:ext cx="378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Step 1</a:t>
            </a:r>
            <a:r>
              <a:rPr lang="en-US" sz="2000" dirty="0"/>
              <a:t>: Searching for value </a:t>
            </a:r>
            <a:r>
              <a:rPr lang="en-US" sz="2000" dirty="0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887074" y="2255485"/>
            <a:ext cx="5873808" cy="320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While cur != NULL</a:t>
            </a:r>
          </a:p>
          <a:p>
            <a:pPr lvl="1">
              <a:buFontTx/>
              <a:buAutoNum type="alphaU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If V == cur-&gt;value, then we’re done.</a:t>
            </a:r>
          </a:p>
          <a:p>
            <a:pPr lvl="1">
              <a:buFontTx/>
              <a:buAutoNum type="alphaU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If (V &lt; cur-&gt;value)</a:t>
            </a:r>
          </a:p>
          <a:p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          </a:t>
            </a:r>
            <a:r>
              <a:rPr lang="en-US" sz="2000" dirty="0" smtClean="0">
                <a:solidFill>
                  <a:schemeClr val="tx2"/>
                </a:solidFill>
                <a:latin typeface="Comic Sans MS" pitchFamily="66" charset="0"/>
              </a:rPr>
              <a:t>	      cur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= cur-&gt;left;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tx2"/>
                </a:solidFill>
                <a:latin typeface="Comic Sans MS" pitchFamily="66" charset="0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 Else if (V &gt; cur-&gt;value)</a:t>
            </a:r>
          </a:p>
          <a:p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</p:spTree>
    <p:extLst>
      <p:ext uri="{BB962C8B-B14F-4D97-AF65-F5344CB8AC3E}">
        <p14:creationId xmlns:p14="http://schemas.microsoft.com/office/powerpoint/2010/main" val="304779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18" y="0"/>
            <a:ext cx="6097276" cy="3560298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79" y="3014181"/>
            <a:ext cx="3484061" cy="2858717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2" y="4315397"/>
            <a:ext cx="2005217" cy="1724151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5"/>
          <a:srcRect t="13007"/>
          <a:stretch/>
        </p:blipFill>
        <p:spPr>
          <a:xfrm>
            <a:off x="6169284" y="1404594"/>
            <a:ext cx="6022716" cy="38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12" y="3651462"/>
            <a:ext cx="4439492" cy="3206538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59662" cy="376129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62" y="0"/>
            <a:ext cx="6369887" cy="414688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09" y="3487843"/>
            <a:ext cx="4772025" cy="3533775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680749" y="6099858"/>
            <a:ext cx="159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5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5" y="5570234"/>
            <a:ext cx="4376640" cy="94021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81"/>
            <a:ext cx="6142982" cy="4600968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82" y="167621"/>
            <a:ext cx="5763072" cy="430535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45" y="4694549"/>
            <a:ext cx="5421296" cy="1251525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903" y="5171357"/>
            <a:ext cx="4192158" cy="154943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9061" y="5083074"/>
            <a:ext cx="3755466" cy="17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2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1454</Words>
  <Application>Microsoft Office PowerPoint</Application>
  <PresentationFormat>Widescreen</PresentationFormat>
  <Paragraphs>226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PowerPoint Presentation</vt:lpstr>
      <vt:lpstr>The Selection Sort</vt:lpstr>
      <vt:lpstr>PowerPoint Presentation</vt:lpstr>
      <vt:lpstr>PowerPoint Presentation</vt:lpstr>
      <vt:lpstr>Tree traversal</vt:lpstr>
      <vt:lpstr>PowerPoint Presentation</vt:lpstr>
      <vt:lpstr>PowerPoint Presentation</vt:lpstr>
      <vt:lpstr>PowerPoint Presentation</vt:lpstr>
      <vt:lpstr>PowerPoint Presentation</vt:lpstr>
      <vt:lpstr>Array based heap: int count; int heap[1000];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Leong</dc:creator>
  <cp:lastModifiedBy>Elton Leong</cp:lastModifiedBy>
  <cp:revision>13</cp:revision>
  <dcterms:created xsi:type="dcterms:W3CDTF">2015-03-14T03:35:15Z</dcterms:created>
  <dcterms:modified xsi:type="dcterms:W3CDTF">2015-03-14T06:07:07Z</dcterms:modified>
</cp:coreProperties>
</file>