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sldIdLst>
    <p:sldId id="256" r:id="rId2"/>
    <p:sldId id="277" r:id="rId3"/>
    <p:sldId id="258" r:id="rId4"/>
    <p:sldId id="280" r:id="rId5"/>
    <p:sldId id="279" r:id="rId6"/>
    <p:sldId id="260" r:id="rId7"/>
    <p:sldId id="281" r:id="rId8"/>
    <p:sldId id="262" r:id="rId9"/>
    <p:sldId id="263" r:id="rId10"/>
    <p:sldId id="265" r:id="rId11"/>
    <p:sldId id="266" r:id="rId12"/>
    <p:sldId id="282" r:id="rId13"/>
    <p:sldId id="284" r:id="rId14"/>
    <p:sldId id="268" r:id="rId15"/>
    <p:sldId id="269" r:id="rId16"/>
    <p:sldId id="270" r:id="rId17"/>
    <p:sldId id="283"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74" autoAdjust="0"/>
  </p:normalViewPr>
  <p:slideViewPr>
    <p:cSldViewPr snapToGrid="0">
      <p:cViewPr varScale="1">
        <p:scale>
          <a:sx n="74" d="100"/>
          <a:sy n="74" d="100"/>
        </p:scale>
        <p:origin x="552" y="60"/>
      </p:cViewPr>
      <p:guideLst/>
    </p:cSldViewPr>
  </p:slideViewPr>
  <p:outlineViewPr>
    <p:cViewPr>
      <p:scale>
        <a:sx n="33" d="100"/>
        <a:sy n="33" d="100"/>
      </p:scale>
      <p:origin x="0" y="-25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309900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145317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337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1662192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4583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475657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2409461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10985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140566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2720B-BA85-486D-A551-A1F363E246A7}"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48777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2720B-BA85-486D-A551-A1F363E246A7}"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24776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2720B-BA85-486D-A551-A1F363E246A7}"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165460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2720B-BA85-486D-A551-A1F363E246A7}"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379079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2720B-BA85-486D-A551-A1F363E246A7}"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131181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2720B-BA85-486D-A551-A1F363E246A7}"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176230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2720B-BA85-486D-A551-A1F363E246A7}"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384C57-69D1-450C-BA5E-C4AB7B4EDF31}" type="slidenum">
              <a:rPr lang="en-US" smtClean="0"/>
              <a:t>‹#›</a:t>
            </a:fld>
            <a:endParaRPr lang="en-US"/>
          </a:p>
        </p:txBody>
      </p:sp>
    </p:spTree>
    <p:extLst>
      <p:ext uri="{BB962C8B-B14F-4D97-AF65-F5344CB8AC3E}">
        <p14:creationId xmlns:p14="http://schemas.microsoft.com/office/powerpoint/2010/main" val="257478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2720B-BA85-486D-A551-A1F363E246A7}" type="datetimeFigureOut">
              <a:rPr lang="en-US" smtClean="0"/>
              <a:t>8/30/2020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384C57-69D1-450C-BA5E-C4AB7B4EDF31}" type="slidenum">
              <a:rPr lang="en-US" smtClean="0"/>
              <a:t>‹#›</a:t>
            </a:fld>
            <a:endParaRPr lang="en-US"/>
          </a:p>
        </p:txBody>
      </p:sp>
    </p:spTree>
    <p:extLst>
      <p:ext uri="{BB962C8B-B14F-4D97-AF65-F5344CB8AC3E}">
        <p14:creationId xmlns:p14="http://schemas.microsoft.com/office/powerpoint/2010/main" val="760188209"/>
      </p:ext>
    </p:extLst>
  </p:cSld>
  <p:clrMap bg1="dk1" tx1="lt1" bg2="dk2" tx2="lt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5" name="TextBox 4"/>
          <p:cNvSpPr txBox="1"/>
          <p:nvPr/>
        </p:nvSpPr>
        <p:spPr>
          <a:xfrm>
            <a:off x="9226828" y="6396335"/>
            <a:ext cx="2965172" cy="461665"/>
          </a:xfrm>
          <a:prstGeom prst="rect">
            <a:avLst/>
          </a:prstGeom>
          <a:noFill/>
        </p:spPr>
        <p:txBody>
          <a:bodyPr wrap="none" rtlCol="0">
            <a:spAutoFit/>
          </a:bodyPr>
          <a:lstStyle/>
          <a:p>
            <a:pPr algn="ctr"/>
            <a:r>
              <a:rPr lang="en-US" sz="2400" dirty="0">
                <a:solidFill>
                  <a:schemeClr val="bg1">
                    <a:lumMod val="85000"/>
                    <a:lumOff val="15000"/>
                  </a:schemeClr>
                </a:solidFill>
                <a:latin typeface="Segoe UI Semibold" panose="020B0702040204020203" pitchFamily="34" charset="0"/>
                <a:cs typeface="Segoe UI Semibold" panose="020B0702040204020203" pitchFamily="34" charset="0"/>
              </a:rPr>
              <a:t>- Weekend Warriors</a:t>
            </a:r>
          </a:p>
        </p:txBody>
      </p:sp>
    </p:spTree>
    <p:extLst>
      <p:ext uri="{BB962C8B-B14F-4D97-AF65-F5344CB8AC3E}">
        <p14:creationId xmlns:p14="http://schemas.microsoft.com/office/powerpoint/2010/main" val="362618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77AA-E65A-4A84-A5DC-55B5D00F3A93}"/>
              </a:ext>
            </a:extLst>
          </p:cNvPr>
          <p:cNvSpPr>
            <a:spLocks noGrp="1"/>
          </p:cNvSpPr>
          <p:nvPr>
            <p:ph type="title"/>
          </p:nvPr>
        </p:nvSpPr>
        <p:spPr>
          <a:xfrm>
            <a:off x="360609" y="376484"/>
            <a:ext cx="8596668" cy="665408"/>
          </a:xfrm>
        </p:spPr>
        <p:txBody>
          <a:bodyPr/>
          <a:lstStyle/>
          <a:p>
            <a:r>
              <a:rPr lang="en-IN" dirty="0">
                <a:solidFill>
                  <a:schemeClr val="tx1"/>
                </a:solidFill>
              </a:rPr>
              <a:t>EDA</a:t>
            </a:r>
            <a:r>
              <a:rPr lang="en-IN" dirty="0"/>
              <a:t> </a:t>
            </a:r>
            <a:r>
              <a:rPr lang="en-IN" dirty="0">
                <a:solidFill>
                  <a:schemeClr val="tx1"/>
                </a:solidFill>
              </a:rPr>
              <a:t>Bivariate</a:t>
            </a:r>
          </a:p>
        </p:txBody>
      </p:sp>
      <p:pic>
        <p:nvPicPr>
          <p:cNvPr id="4" name="Picture 3">
            <a:extLst>
              <a:ext uri="{FF2B5EF4-FFF2-40B4-BE49-F238E27FC236}">
                <a16:creationId xmlns:a16="http://schemas.microsoft.com/office/drawing/2014/main" id="{7B782CBD-6D7F-4588-9994-1B8374650754}"/>
              </a:ext>
            </a:extLst>
          </p:cNvPr>
          <p:cNvPicPr>
            <a:picLocks noChangeAspect="1"/>
          </p:cNvPicPr>
          <p:nvPr/>
        </p:nvPicPr>
        <p:blipFill rotWithShape="1">
          <a:blip r:embed="rId2"/>
          <a:srcRect l="845" t="2443" b="9108"/>
          <a:stretch/>
        </p:blipFill>
        <p:spPr>
          <a:xfrm>
            <a:off x="450761" y="1947146"/>
            <a:ext cx="11287811" cy="4389259"/>
          </a:xfrm>
          <a:prstGeom prst="rect">
            <a:avLst/>
          </a:prstGeom>
        </p:spPr>
      </p:pic>
      <p:sp>
        <p:nvSpPr>
          <p:cNvPr id="6" name="TextBox 5">
            <a:extLst>
              <a:ext uri="{FF2B5EF4-FFF2-40B4-BE49-F238E27FC236}">
                <a16:creationId xmlns:a16="http://schemas.microsoft.com/office/drawing/2014/main" id="{FB4678ED-23D0-4B95-81A5-DE9D183A51E5}"/>
              </a:ext>
            </a:extLst>
          </p:cNvPr>
          <p:cNvSpPr txBox="1"/>
          <p:nvPr/>
        </p:nvSpPr>
        <p:spPr>
          <a:xfrm>
            <a:off x="360609" y="1309853"/>
            <a:ext cx="4919729" cy="369332"/>
          </a:xfrm>
          <a:prstGeom prst="rect">
            <a:avLst/>
          </a:prstGeom>
          <a:noFill/>
        </p:spPr>
        <p:txBody>
          <a:bodyPr wrap="square" rtlCol="0">
            <a:spAutoFit/>
          </a:bodyPr>
          <a:lstStyle/>
          <a:p>
            <a:r>
              <a:rPr lang="en-IN" dirty="0"/>
              <a:t>Order type by invoice dates</a:t>
            </a:r>
          </a:p>
        </p:txBody>
      </p:sp>
    </p:spTree>
    <p:extLst>
      <p:ext uri="{BB962C8B-B14F-4D97-AF65-F5344CB8AC3E}">
        <p14:creationId xmlns:p14="http://schemas.microsoft.com/office/powerpoint/2010/main" val="4027841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1B74BD-0C5E-434E-BB22-B44F2E7FFB48}"/>
              </a:ext>
            </a:extLst>
          </p:cNvPr>
          <p:cNvPicPr>
            <a:picLocks noChangeAspect="1"/>
          </p:cNvPicPr>
          <p:nvPr/>
        </p:nvPicPr>
        <p:blipFill rotWithShape="1">
          <a:blip r:embed="rId2"/>
          <a:srcRect t="12915" b="39"/>
          <a:stretch/>
        </p:blipFill>
        <p:spPr>
          <a:xfrm>
            <a:off x="206062" y="1109110"/>
            <a:ext cx="11654905" cy="4815172"/>
          </a:xfrm>
          <a:prstGeom prst="rect">
            <a:avLst/>
          </a:prstGeom>
        </p:spPr>
      </p:pic>
      <p:sp>
        <p:nvSpPr>
          <p:cNvPr id="6" name="TextBox 5">
            <a:extLst>
              <a:ext uri="{FF2B5EF4-FFF2-40B4-BE49-F238E27FC236}">
                <a16:creationId xmlns:a16="http://schemas.microsoft.com/office/drawing/2014/main" id="{2B2D0CC2-A728-4E31-B58C-422D4936EAE7}"/>
              </a:ext>
            </a:extLst>
          </p:cNvPr>
          <p:cNvSpPr txBox="1"/>
          <p:nvPr/>
        </p:nvSpPr>
        <p:spPr>
          <a:xfrm>
            <a:off x="90152" y="564386"/>
            <a:ext cx="4919729" cy="369332"/>
          </a:xfrm>
          <a:prstGeom prst="rect">
            <a:avLst/>
          </a:prstGeom>
          <a:noFill/>
        </p:spPr>
        <p:txBody>
          <a:bodyPr wrap="square" rtlCol="0">
            <a:spAutoFit/>
          </a:bodyPr>
          <a:lstStyle/>
          <a:p>
            <a:r>
              <a:rPr lang="en-IN" dirty="0"/>
              <a:t>Order type w.r.t. city</a:t>
            </a:r>
          </a:p>
        </p:txBody>
      </p:sp>
    </p:spTree>
    <p:extLst>
      <p:ext uri="{BB962C8B-B14F-4D97-AF65-F5344CB8AC3E}">
        <p14:creationId xmlns:p14="http://schemas.microsoft.com/office/powerpoint/2010/main" val="29804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F338FE-89A4-48A4-BD3A-BC70B28A30DF}"/>
              </a:ext>
            </a:extLst>
          </p:cNvPr>
          <p:cNvPicPr>
            <a:picLocks noChangeAspect="1"/>
          </p:cNvPicPr>
          <p:nvPr/>
        </p:nvPicPr>
        <p:blipFill rotWithShape="1">
          <a:blip r:embed="rId2"/>
          <a:srcRect l="1857" t="7464" r="957" b="2680"/>
          <a:stretch/>
        </p:blipFill>
        <p:spPr>
          <a:xfrm>
            <a:off x="257577" y="1591047"/>
            <a:ext cx="11574619" cy="4457868"/>
          </a:xfrm>
          <a:prstGeom prst="rect">
            <a:avLst/>
          </a:prstGeom>
        </p:spPr>
      </p:pic>
      <p:sp>
        <p:nvSpPr>
          <p:cNvPr id="6" name="TextBox 5">
            <a:extLst>
              <a:ext uri="{FF2B5EF4-FFF2-40B4-BE49-F238E27FC236}">
                <a16:creationId xmlns:a16="http://schemas.microsoft.com/office/drawing/2014/main" id="{372B6E4F-31DE-46B3-9854-4DF2F04BF626}"/>
              </a:ext>
            </a:extLst>
          </p:cNvPr>
          <p:cNvSpPr txBox="1"/>
          <p:nvPr/>
        </p:nvSpPr>
        <p:spPr>
          <a:xfrm>
            <a:off x="167425" y="809085"/>
            <a:ext cx="4919729" cy="369332"/>
          </a:xfrm>
          <a:prstGeom prst="rect">
            <a:avLst/>
          </a:prstGeom>
          <a:noFill/>
        </p:spPr>
        <p:txBody>
          <a:bodyPr wrap="square" rtlCol="0">
            <a:spAutoFit/>
          </a:bodyPr>
          <a:lstStyle/>
          <a:p>
            <a:r>
              <a:rPr lang="en-IN" dirty="0"/>
              <a:t>Order type w.r.t net-labour total</a:t>
            </a:r>
          </a:p>
        </p:txBody>
      </p:sp>
    </p:spTree>
    <p:extLst>
      <p:ext uri="{BB962C8B-B14F-4D97-AF65-F5344CB8AC3E}">
        <p14:creationId xmlns:p14="http://schemas.microsoft.com/office/powerpoint/2010/main" val="5850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215B13-9A82-44C4-B12E-7EF075274E60}"/>
              </a:ext>
            </a:extLst>
          </p:cNvPr>
          <p:cNvPicPr>
            <a:picLocks noChangeAspect="1"/>
          </p:cNvPicPr>
          <p:nvPr/>
        </p:nvPicPr>
        <p:blipFill rotWithShape="1">
          <a:blip r:embed="rId2"/>
          <a:srcRect t="7233"/>
          <a:stretch/>
        </p:blipFill>
        <p:spPr>
          <a:xfrm>
            <a:off x="342426" y="2179116"/>
            <a:ext cx="11113730" cy="3307284"/>
          </a:xfrm>
          <a:prstGeom prst="rect">
            <a:avLst/>
          </a:prstGeom>
        </p:spPr>
      </p:pic>
      <p:sp>
        <p:nvSpPr>
          <p:cNvPr id="6" name="TextBox 5">
            <a:extLst>
              <a:ext uri="{FF2B5EF4-FFF2-40B4-BE49-F238E27FC236}">
                <a16:creationId xmlns:a16="http://schemas.microsoft.com/office/drawing/2014/main" id="{A1C4F97E-08E5-4C70-B9C7-734EDF558521}"/>
              </a:ext>
            </a:extLst>
          </p:cNvPr>
          <p:cNvSpPr txBox="1"/>
          <p:nvPr/>
        </p:nvSpPr>
        <p:spPr>
          <a:xfrm>
            <a:off x="226516" y="1528018"/>
            <a:ext cx="4919729" cy="369332"/>
          </a:xfrm>
          <a:prstGeom prst="rect">
            <a:avLst/>
          </a:prstGeom>
          <a:noFill/>
        </p:spPr>
        <p:txBody>
          <a:bodyPr wrap="square" rtlCol="0">
            <a:spAutoFit/>
          </a:bodyPr>
          <a:lstStyle/>
          <a:p>
            <a:r>
              <a:rPr lang="en-IN" dirty="0"/>
              <a:t>Plant by state</a:t>
            </a:r>
          </a:p>
        </p:txBody>
      </p:sp>
    </p:spTree>
    <p:extLst>
      <p:ext uri="{BB962C8B-B14F-4D97-AF65-F5344CB8AC3E}">
        <p14:creationId xmlns:p14="http://schemas.microsoft.com/office/powerpoint/2010/main" val="392052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C2AD-1312-489F-9326-6C45366B07A2}"/>
              </a:ext>
            </a:extLst>
          </p:cNvPr>
          <p:cNvSpPr>
            <a:spLocks noGrp="1"/>
          </p:cNvSpPr>
          <p:nvPr>
            <p:ph type="title"/>
          </p:nvPr>
        </p:nvSpPr>
        <p:spPr>
          <a:xfrm>
            <a:off x="677334" y="816638"/>
            <a:ext cx="8596668" cy="832834"/>
          </a:xfrm>
        </p:spPr>
        <p:txBody>
          <a:bodyPr/>
          <a:lstStyle/>
          <a:p>
            <a:r>
              <a:rPr lang="en-IN" dirty="0">
                <a:solidFill>
                  <a:schemeClr val="tx1"/>
                </a:solidFill>
              </a:rPr>
              <a:t>Models and approaches</a:t>
            </a:r>
          </a:p>
        </p:txBody>
      </p:sp>
      <p:sp>
        <p:nvSpPr>
          <p:cNvPr id="3" name="Content Placeholder 2">
            <a:extLst>
              <a:ext uri="{FF2B5EF4-FFF2-40B4-BE49-F238E27FC236}">
                <a16:creationId xmlns:a16="http://schemas.microsoft.com/office/drawing/2014/main" id="{28171CDD-84B7-4B83-90DC-881E755DF57A}"/>
              </a:ext>
            </a:extLst>
          </p:cNvPr>
          <p:cNvSpPr>
            <a:spLocks noGrp="1"/>
          </p:cNvSpPr>
          <p:nvPr>
            <p:ph idx="1"/>
          </p:nvPr>
        </p:nvSpPr>
        <p:spPr/>
        <p:txBody>
          <a:bodyPr/>
          <a:lstStyle/>
          <a:p>
            <a:pPr marL="0" indent="0">
              <a:buNone/>
            </a:pPr>
            <a:r>
              <a:rPr lang="en-IN" dirty="0">
                <a:solidFill>
                  <a:schemeClr val="tx1"/>
                </a:solidFill>
              </a:rPr>
              <a:t>For clustering purposes we have used K-means clustering model</a:t>
            </a:r>
          </a:p>
          <a:p>
            <a:pPr>
              <a:buFont typeface="Wingdings" panose="05000000000000000000" pitchFamily="2" charset="2"/>
              <a:buChar char="v"/>
            </a:pPr>
            <a:endParaRPr lang="en-IN" dirty="0">
              <a:solidFill>
                <a:schemeClr val="tx1"/>
              </a:solidFill>
            </a:endParaRPr>
          </a:p>
          <a:p>
            <a:pPr marL="0" indent="0">
              <a:buNone/>
            </a:pPr>
            <a:r>
              <a:rPr lang="en-IN" dirty="0">
                <a:solidFill>
                  <a:schemeClr val="tx1"/>
                </a:solidFill>
              </a:rPr>
              <a:t>For classification purposes , we have used a number of models-</a:t>
            </a:r>
          </a:p>
          <a:p>
            <a:pPr>
              <a:buFont typeface="Wingdings" panose="05000000000000000000" pitchFamily="2" charset="2"/>
              <a:buChar char="v"/>
            </a:pPr>
            <a:r>
              <a:rPr lang="en-IN" dirty="0">
                <a:solidFill>
                  <a:schemeClr val="tx1"/>
                </a:solidFill>
              </a:rPr>
              <a:t>Naïve Bayes Classifier</a:t>
            </a:r>
          </a:p>
          <a:p>
            <a:pPr>
              <a:buFont typeface="Wingdings" panose="05000000000000000000" pitchFamily="2" charset="2"/>
              <a:buChar char="v"/>
            </a:pPr>
            <a:r>
              <a:rPr lang="en-IN" dirty="0">
                <a:solidFill>
                  <a:schemeClr val="tx1"/>
                </a:solidFill>
              </a:rPr>
              <a:t>Decision Tree Classifier</a:t>
            </a:r>
          </a:p>
          <a:p>
            <a:pPr>
              <a:buFont typeface="Wingdings" panose="05000000000000000000" pitchFamily="2" charset="2"/>
              <a:buChar char="v"/>
            </a:pPr>
            <a:r>
              <a:rPr lang="en-IN" dirty="0">
                <a:solidFill>
                  <a:schemeClr val="tx1"/>
                </a:solidFill>
              </a:rPr>
              <a:t>Random Forest Classifier</a:t>
            </a:r>
          </a:p>
          <a:p>
            <a:pPr>
              <a:buFont typeface="Wingdings" panose="05000000000000000000" pitchFamily="2" charset="2"/>
              <a:buChar char="v"/>
            </a:pPr>
            <a:r>
              <a:rPr lang="en-IN" dirty="0">
                <a:solidFill>
                  <a:schemeClr val="tx1"/>
                </a:solidFill>
              </a:rPr>
              <a:t>SVM Classifier</a:t>
            </a:r>
          </a:p>
          <a:p>
            <a:pPr>
              <a:buFont typeface="Wingdings" panose="05000000000000000000" pitchFamily="2" charset="2"/>
              <a:buChar char="v"/>
            </a:pPr>
            <a:r>
              <a:rPr lang="en-IN" dirty="0">
                <a:solidFill>
                  <a:schemeClr val="tx1"/>
                </a:solidFill>
              </a:rPr>
              <a:t>Kernel SVM Classifier</a:t>
            </a:r>
          </a:p>
          <a:p>
            <a:pPr>
              <a:buFont typeface="Wingdings" panose="05000000000000000000" pitchFamily="2" charset="2"/>
              <a:buChar char="v"/>
            </a:pPr>
            <a:r>
              <a:rPr lang="en-IN" dirty="0">
                <a:solidFill>
                  <a:schemeClr val="tx1"/>
                </a:solidFill>
              </a:rPr>
              <a:t>KNN Classifier</a:t>
            </a:r>
          </a:p>
        </p:txBody>
      </p:sp>
    </p:spTree>
    <p:extLst>
      <p:ext uri="{BB962C8B-B14F-4D97-AF65-F5344CB8AC3E}">
        <p14:creationId xmlns:p14="http://schemas.microsoft.com/office/powerpoint/2010/main" val="100567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29DD-8BA3-47FF-8993-B72106EAD281}"/>
              </a:ext>
            </a:extLst>
          </p:cNvPr>
          <p:cNvSpPr>
            <a:spLocks noGrp="1"/>
          </p:cNvSpPr>
          <p:nvPr>
            <p:ph type="title"/>
          </p:nvPr>
        </p:nvSpPr>
        <p:spPr/>
        <p:txBody>
          <a:bodyPr/>
          <a:lstStyle/>
          <a:p>
            <a:r>
              <a:rPr lang="en-IN" dirty="0">
                <a:solidFill>
                  <a:schemeClr val="tx1"/>
                </a:solidFill>
              </a:rPr>
              <a:t>Evaluation and results</a:t>
            </a:r>
          </a:p>
        </p:txBody>
      </p:sp>
      <p:sp>
        <p:nvSpPr>
          <p:cNvPr id="3" name="Content Placeholder 2">
            <a:extLst>
              <a:ext uri="{FF2B5EF4-FFF2-40B4-BE49-F238E27FC236}">
                <a16:creationId xmlns:a16="http://schemas.microsoft.com/office/drawing/2014/main" id="{73DE3780-7FFB-44E8-8A92-07BF4057F152}"/>
              </a:ext>
            </a:extLst>
          </p:cNvPr>
          <p:cNvSpPr>
            <a:spLocks noGrp="1"/>
          </p:cNvSpPr>
          <p:nvPr>
            <p:ph idx="1"/>
          </p:nvPr>
        </p:nvSpPr>
        <p:spPr/>
        <p:txBody>
          <a:bodyPr/>
          <a:lstStyle/>
          <a:p>
            <a:pPr marL="0" indent="0">
              <a:buNone/>
            </a:pPr>
            <a:r>
              <a:rPr lang="en-IN" dirty="0"/>
              <a:t>For regression purposes, the following models were utilized-</a:t>
            </a:r>
          </a:p>
          <a:p>
            <a:pPr>
              <a:buFont typeface="Wingdings" panose="05000000000000000000" pitchFamily="2" charset="2"/>
              <a:buChar char="v"/>
            </a:pPr>
            <a:r>
              <a:rPr lang="en-IN" dirty="0"/>
              <a:t>Decision Tree Regressor</a:t>
            </a:r>
          </a:p>
          <a:p>
            <a:pPr>
              <a:buFont typeface="Wingdings" panose="05000000000000000000" pitchFamily="2" charset="2"/>
              <a:buChar char="v"/>
            </a:pPr>
            <a:r>
              <a:rPr lang="en-IN" dirty="0"/>
              <a:t>Support Vector Regressor</a:t>
            </a:r>
          </a:p>
          <a:p>
            <a:pPr>
              <a:buFont typeface="Wingdings" panose="05000000000000000000" pitchFamily="2" charset="2"/>
              <a:buChar char="v"/>
            </a:pPr>
            <a:r>
              <a:rPr lang="en-IN" dirty="0"/>
              <a:t>Multivariate Regression</a:t>
            </a:r>
          </a:p>
          <a:p>
            <a:pPr>
              <a:buFont typeface="Wingdings" panose="05000000000000000000" pitchFamily="2" charset="2"/>
              <a:buChar char="v"/>
            </a:pPr>
            <a:r>
              <a:rPr lang="en-IN" dirty="0"/>
              <a:t>Random Forest Regressor</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58546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5715-3117-4EEE-ABB2-A66EBE196076}"/>
              </a:ext>
            </a:extLst>
          </p:cNvPr>
          <p:cNvSpPr>
            <a:spLocks noGrp="1"/>
          </p:cNvSpPr>
          <p:nvPr>
            <p:ph type="title"/>
          </p:nvPr>
        </p:nvSpPr>
        <p:spPr/>
        <p:txBody>
          <a:bodyPr/>
          <a:lstStyle/>
          <a:p>
            <a:r>
              <a:rPr lang="en-IN" dirty="0">
                <a:solidFill>
                  <a:schemeClr val="tx1"/>
                </a:solidFill>
              </a:rPr>
              <a:t>Final outcome</a:t>
            </a:r>
          </a:p>
        </p:txBody>
      </p:sp>
      <p:sp>
        <p:nvSpPr>
          <p:cNvPr id="3" name="Content Placeholder 2">
            <a:extLst>
              <a:ext uri="{FF2B5EF4-FFF2-40B4-BE49-F238E27FC236}">
                <a16:creationId xmlns:a16="http://schemas.microsoft.com/office/drawing/2014/main" id="{809F1EC1-B5E2-4AD8-BF64-A907A4725412}"/>
              </a:ext>
            </a:extLst>
          </p:cNvPr>
          <p:cNvSpPr>
            <a:spLocks noGrp="1"/>
          </p:cNvSpPr>
          <p:nvPr>
            <p:ph idx="1"/>
          </p:nvPr>
        </p:nvSpPr>
        <p:spPr/>
        <p:txBody>
          <a:bodyPr/>
          <a:lstStyle/>
          <a:p>
            <a:pPr marL="0" indent="0">
              <a:buNone/>
            </a:pPr>
            <a:r>
              <a:rPr lang="en-IN" dirty="0"/>
              <a:t>The classification models have been evaluated based on their accuracy score</a:t>
            </a:r>
          </a:p>
          <a:p>
            <a:pPr marL="0" indent="0">
              <a:buNone/>
            </a:pPr>
            <a:r>
              <a:rPr lang="en-IN" dirty="0"/>
              <a:t>The outcome of classification models are listed below</a:t>
            </a:r>
          </a:p>
          <a:p>
            <a:pPr>
              <a:buFont typeface="Wingdings" panose="05000000000000000000" pitchFamily="2" charset="2"/>
              <a:buChar char="v"/>
            </a:pPr>
            <a:r>
              <a:rPr lang="en-IN" dirty="0"/>
              <a:t>KKN - 0.78</a:t>
            </a:r>
          </a:p>
          <a:p>
            <a:pPr>
              <a:buFont typeface="Wingdings" panose="05000000000000000000" pitchFamily="2" charset="2"/>
              <a:buChar char="v"/>
            </a:pPr>
            <a:r>
              <a:rPr lang="en-IN" dirty="0"/>
              <a:t>Naïve Bayes – 0.84</a:t>
            </a:r>
          </a:p>
          <a:p>
            <a:pPr>
              <a:buFont typeface="Wingdings" panose="05000000000000000000" pitchFamily="2" charset="2"/>
              <a:buChar char="v"/>
            </a:pPr>
            <a:r>
              <a:rPr lang="en-IN" dirty="0"/>
              <a:t>Logistic Regression – 0.98</a:t>
            </a:r>
          </a:p>
          <a:p>
            <a:pPr>
              <a:buFont typeface="Wingdings" panose="05000000000000000000" pitchFamily="2" charset="2"/>
              <a:buChar char="v"/>
            </a:pPr>
            <a:r>
              <a:rPr lang="en-IN" dirty="0"/>
              <a:t>SVM – 0.98</a:t>
            </a:r>
          </a:p>
          <a:p>
            <a:pPr>
              <a:buFont typeface="Wingdings" panose="05000000000000000000" pitchFamily="2" charset="2"/>
              <a:buChar char="v"/>
            </a:pPr>
            <a:r>
              <a:rPr lang="en-IN" dirty="0"/>
              <a:t>Random Forest – 0.99</a:t>
            </a:r>
          </a:p>
          <a:p>
            <a:pPr marL="0" indent="0">
              <a:buNone/>
            </a:pPr>
            <a:endParaRPr lang="en-IN" dirty="0"/>
          </a:p>
          <a:p>
            <a:pPr marL="0" indent="0">
              <a:buNone/>
            </a:pPr>
            <a:r>
              <a:rPr lang="en-IN" dirty="0"/>
              <a:t>Random Forest outperforms other models</a:t>
            </a:r>
          </a:p>
        </p:txBody>
      </p:sp>
    </p:spTree>
    <p:extLst>
      <p:ext uri="{BB962C8B-B14F-4D97-AF65-F5344CB8AC3E}">
        <p14:creationId xmlns:p14="http://schemas.microsoft.com/office/powerpoint/2010/main" val="1064852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06E26-9097-40E9-AA2E-2CC3C6B51358}"/>
              </a:ext>
            </a:extLst>
          </p:cNvPr>
          <p:cNvSpPr>
            <a:spLocks noGrp="1"/>
          </p:cNvSpPr>
          <p:nvPr>
            <p:ph idx="1"/>
          </p:nvPr>
        </p:nvSpPr>
        <p:spPr>
          <a:xfrm>
            <a:off x="844759" y="975733"/>
            <a:ext cx="9175004" cy="5206126"/>
          </a:xfrm>
        </p:spPr>
        <p:txBody>
          <a:bodyPr>
            <a:normAutofit/>
          </a:bodyPr>
          <a:lstStyle/>
          <a:p>
            <a:pPr marL="0" indent="0">
              <a:buNone/>
            </a:pPr>
            <a:r>
              <a:rPr lang="en-IN" dirty="0"/>
              <a:t>The regression models have been evaluated based on their R-squared score</a:t>
            </a:r>
          </a:p>
          <a:p>
            <a:pPr marL="0" indent="0">
              <a:buNone/>
            </a:pPr>
            <a:r>
              <a:rPr lang="en-IN" dirty="0"/>
              <a:t>The outcome of regression models have been listed below-</a:t>
            </a:r>
          </a:p>
          <a:p>
            <a:pPr>
              <a:buFont typeface="Wingdings" panose="05000000000000000000" pitchFamily="2" charset="2"/>
              <a:buChar char="v"/>
            </a:pPr>
            <a:r>
              <a:rPr lang="en-IN" dirty="0"/>
              <a:t>Decision Tree Regressor – 0.87</a:t>
            </a:r>
          </a:p>
          <a:p>
            <a:pPr>
              <a:buFont typeface="Wingdings" panose="05000000000000000000" pitchFamily="2" charset="2"/>
              <a:buChar char="v"/>
            </a:pPr>
            <a:r>
              <a:rPr lang="en-IN" dirty="0"/>
              <a:t>Ridge Regressor – 0.76</a:t>
            </a:r>
          </a:p>
          <a:p>
            <a:pPr>
              <a:buFont typeface="Wingdings" panose="05000000000000000000" pitchFamily="2" charset="2"/>
              <a:buChar char="v"/>
            </a:pPr>
            <a:r>
              <a:rPr lang="en-IN" dirty="0"/>
              <a:t>Lasso Regressor – 0.77</a:t>
            </a:r>
          </a:p>
          <a:p>
            <a:pPr marL="0" indent="0">
              <a:buNone/>
            </a:pPr>
            <a:endParaRPr lang="en-IN" dirty="0"/>
          </a:p>
          <a:p>
            <a:pPr marL="0" indent="0">
              <a:buNone/>
            </a:pPr>
            <a:r>
              <a:rPr lang="en-IN" dirty="0"/>
              <a:t>The outcomes of clustering models were-</a:t>
            </a:r>
          </a:p>
          <a:p>
            <a:pPr>
              <a:buFont typeface="Wingdings" panose="05000000000000000000" pitchFamily="2" charset="2"/>
              <a:buChar char="v"/>
            </a:pPr>
            <a:r>
              <a:rPr lang="en-IN" dirty="0"/>
              <a:t>Segmentation based on partner type- retail, corporate, fleet etc</a:t>
            </a:r>
          </a:p>
          <a:p>
            <a:pPr>
              <a:buFont typeface="Wingdings" panose="05000000000000000000" pitchFamily="2" charset="2"/>
              <a:buChar char="v"/>
            </a:pPr>
            <a:r>
              <a:rPr lang="en-IN" dirty="0"/>
              <a:t>Segmentation based on order type – the amount spent by the customer</a:t>
            </a:r>
          </a:p>
          <a:p>
            <a:pPr>
              <a:buFont typeface="Wingdings" panose="05000000000000000000" pitchFamily="2" charset="2"/>
              <a:buChar char="v"/>
            </a:pPr>
            <a:r>
              <a:rPr lang="en-IN" dirty="0"/>
              <a:t>Segmentation based on the basis of service time – The time customer spends on getting the repair done</a:t>
            </a:r>
          </a:p>
        </p:txBody>
      </p:sp>
    </p:spTree>
    <p:extLst>
      <p:ext uri="{BB962C8B-B14F-4D97-AF65-F5344CB8AC3E}">
        <p14:creationId xmlns:p14="http://schemas.microsoft.com/office/powerpoint/2010/main" val="86150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8C9D-789A-4AE4-BE22-5C60E81971C4}"/>
              </a:ext>
            </a:extLst>
          </p:cNvPr>
          <p:cNvSpPr>
            <a:spLocks noGrp="1"/>
          </p:cNvSpPr>
          <p:nvPr>
            <p:ph type="title"/>
          </p:nvPr>
        </p:nvSpPr>
        <p:spPr/>
        <p:txBody>
          <a:bodyPr/>
          <a:lstStyle/>
          <a:p>
            <a:r>
              <a:rPr lang="en-IN" dirty="0">
                <a:solidFill>
                  <a:schemeClr val="tx1"/>
                </a:solidFill>
              </a:rPr>
              <a:t>Value delivered to business</a:t>
            </a:r>
          </a:p>
        </p:txBody>
      </p:sp>
      <p:sp>
        <p:nvSpPr>
          <p:cNvPr id="3" name="Content Placeholder 2">
            <a:extLst>
              <a:ext uri="{FF2B5EF4-FFF2-40B4-BE49-F238E27FC236}">
                <a16:creationId xmlns:a16="http://schemas.microsoft.com/office/drawing/2014/main" id="{D7C24272-7BE9-48B5-85A1-900FEA3F96F2}"/>
              </a:ext>
            </a:extLst>
          </p:cNvPr>
          <p:cNvSpPr>
            <a:spLocks noGrp="1"/>
          </p:cNvSpPr>
          <p:nvPr>
            <p:ph idx="1"/>
          </p:nvPr>
        </p:nvSpPr>
        <p:spPr>
          <a:xfrm>
            <a:off x="677334" y="1696950"/>
            <a:ext cx="8596668" cy="3880773"/>
          </a:xfrm>
        </p:spPr>
        <p:txBody>
          <a:bodyPr>
            <a:normAutofit lnSpcReduction="10000"/>
          </a:bodyPr>
          <a:lstStyle/>
          <a:p>
            <a:pPr>
              <a:buFont typeface="Wingdings" panose="05000000000000000000" pitchFamily="2" charset="2"/>
              <a:buChar char="v"/>
            </a:pPr>
            <a:r>
              <a:rPr lang="en-IN" dirty="0"/>
              <a:t>Orders received for Maruti Suzuki are the highest so stocking up more parts for its models would help in faster delivery of service</a:t>
            </a:r>
          </a:p>
          <a:p>
            <a:pPr>
              <a:buFont typeface="Wingdings" panose="05000000000000000000" pitchFamily="2" charset="2"/>
              <a:buChar char="v"/>
            </a:pPr>
            <a:r>
              <a:rPr lang="en-IN" dirty="0"/>
              <a:t>Aiming for a higher number of workshops in the states of Maharashtra, Tamil Nadu and Karnataka can be optimal as the rate of orders of received in these states are the highest as compared to Rajasthan where the number of </a:t>
            </a:r>
            <a:r>
              <a:rPr lang="en-IN" dirty="0" err="1"/>
              <a:t>platns</a:t>
            </a:r>
            <a:r>
              <a:rPr lang="en-IN" dirty="0"/>
              <a:t> are highest</a:t>
            </a:r>
          </a:p>
          <a:p>
            <a:pPr>
              <a:buFont typeface="Wingdings" panose="05000000000000000000" pitchFamily="2" charset="2"/>
              <a:buChar char="v"/>
            </a:pPr>
            <a:r>
              <a:rPr lang="en-IN" dirty="0"/>
              <a:t>People in metro cities tend to carry out paid services more as compared to other cities located near highways where accidental repairs are carried out more often</a:t>
            </a:r>
          </a:p>
          <a:p>
            <a:pPr>
              <a:buFont typeface="Wingdings" panose="05000000000000000000" pitchFamily="2" charset="2"/>
              <a:buChar char="v"/>
            </a:pPr>
            <a:r>
              <a:rPr lang="en-IN" dirty="0"/>
              <a:t>Thus it is necessary to emphasize more on targeted marketing to provide more value added packages to customers from metro cities</a:t>
            </a:r>
          </a:p>
          <a:p>
            <a:pPr>
              <a:buFont typeface="Wingdings" panose="05000000000000000000" pitchFamily="2" charset="2"/>
              <a:buChar char="v"/>
            </a:pPr>
            <a:r>
              <a:rPr lang="en-IN" dirty="0"/>
              <a:t>As for other location more parts can be stocked up that are used frequently during accidental repairs</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11586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5A09-EE17-40AC-83CC-F7C917DAE5CE}"/>
              </a:ext>
            </a:extLst>
          </p:cNvPr>
          <p:cNvSpPr>
            <a:spLocks noGrp="1"/>
          </p:cNvSpPr>
          <p:nvPr>
            <p:ph type="title"/>
          </p:nvPr>
        </p:nvSpPr>
        <p:spPr/>
        <p:txBody>
          <a:bodyPr/>
          <a:lstStyle/>
          <a:p>
            <a:r>
              <a:rPr lang="en-IN" dirty="0">
                <a:solidFill>
                  <a:schemeClr val="tx1"/>
                </a:solidFill>
              </a:rPr>
              <a:t>Additional points</a:t>
            </a:r>
          </a:p>
        </p:txBody>
      </p:sp>
      <p:sp>
        <p:nvSpPr>
          <p:cNvPr id="4" name="Content Placeholder 3">
            <a:extLst>
              <a:ext uri="{FF2B5EF4-FFF2-40B4-BE49-F238E27FC236}">
                <a16:creationId xmlns:a16="http://schemas.microsoft.com/office/drawing/2014/main" id="{B00EDCE7-04C4-4093-A162-F7D2F1AC1406}"/>
              </a:ext>
            </a:extLst>
          </p:cNvPr>
          <p:cNvSpPr>
            <a:spLocks noGrp="1"/>
          </p:cNvSpPr>
          <p:nvPr>
            <p:ph idx="1"/>
          </p:nvPr>
        </p:nvSpPr>
        <p:spPr>
          <a:xfrm>
            <a:off x="677334" y="1684071"/>
            <a:ext cx="8596668" cy="3880773"/>
          </a:xfrm>
        </p:spPr>
        <p:txBody>
          <a:bodyPr/>
          <a:lstStyle/>
          <a:p>
            <a:pPr marL="400050" lvl="0" indent="-285750" algn="l" rtl="0">
              <a:spcBef>
                <a:spcPts val="0"/>
              </a:spcBef>
              <a:spcAft>
                <a:spcPts val="0"/>
              </a:spcAft>
              <a:buSzPts val="1800"/>
              <a:buFont typeface="Wingdings" panose="05000000000000000000" pitchFamily="2" charset="2"/>
              <a:buChar char="v"/>
            </a:pPr>
            <a:endParaRPr lang="en-IN" dirty="0"/>
          </a:p>
          <a:p>
            <a:pPr>
              <a:buFont typeface="Wingdings" panose="05000000000000000000" pitchFamily="2" charset="2"/>
              <a:buChar char="v"/>
            </a:pPr>
            <a:r>
              <a:rPr lang="en-IN" dirty="0"/>
              <a:t>The computing resources used were various scientific packages and different machine learning models</a:t>
            </a:r>
          </a:p>
          <a:p>
            <a:pPr>
              <a:buFont typeface="Wingdings" panose="05000000000000000000" pitchFamily="2" charset="2"/>
              <a:buChar char="v"/>
            </a:pPr>
            <a:endParaRPr lang="en-IN" dirty="0"/>
          </a:p>
          <a:p>
            <a:pPr>
              <a:buFont typeface="Wingdings" panose="05000000000000000000" pitchFamily="2" charset="2"/>
              <a:buChar char="v"/>
            </a:pPr>
            <a:r>
              <a:rPr lang="en-IN" dirty="0"/>
              <a:t>The final outcome can be deployed on the Heroku platform by first creating a Flask app</a:t>
            </a:r>
          </a:p>
          <a:p>
            <a:pPr>
              <a:buFont typeface="Wingdings" panose="05000000000000000000" pitchFamily="2" charset="2"/>
              <a:buChar char="v"/>
            </a:pPr>
            <a:endParaRPr lang="en-IN" dirty="0"/>
          </a:p>
          <a:p>
            <a:pPr>
              <a:buFont typeface="Wingdings" panose="05000000000000000000" pitchFamily="2" charset="2"/>
              <a:buChar char="v"/>
            </a:pPr>
            <a:r>
              <a:rPr lang="en-IN" dirty="0"/>
              <a:t>Once the model is deployed, it can be easily available through the web API</a:t>
            </a:r>
          </a:p>
        </p:txBody>
      </p:sp>
    </p:spTree>
    <p:extLst>
      <p:ext uri="{BB962C8B-B14F-4D97-AF65-F5344CB8AC3E}">
        <p14:creationId xmlns:p14="http://schemas.microsoft.com/office/powerpoint/2010/main" val="345870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7B1C-AE0C-443A-8319-968C96E1C654}"/>
              </a:ext>
            </a:extLst>
          </p:cNvPr>
          <p:cNvSpPr>
            <a:spLocks noGrp="1"/>
          </p:cNvSpPr>
          <p:nvPr>
            <p:ph type="title"/>
          </p:nvPr>
        </p:nvSpPr>
        <p:spPr>
          <a:xfrm>
            <a:off x="1146891" y="584887"/>
            <a:ext cx="8596668" cy="1320800"/>
          </a:xfrm>
        </p:spPr>
        <p:txBody>
          <a:bodyPr/>
          <a:lstStyle/>
          <a:p>
            <a:r>
              <a:rPr lang="en-IN" dirty="0">
                <a:solidFill>
                  <a:schemeClr val="tx1"/>
                </a:solidFill>
              </a:rPr>
              <a:t>Team members</a:t>
            </a:r>
          </a:p>
        </p:txBody>
      </p:sp>
      <p:sp>
        <p:nvSpPr>
          <p:cNvPr id="3" name="Content Placeholder 2">
            <a:extLst>
              <a:ext uri="{FF2B5EF4-FFF2-40B4-BE49-F238E27FC236}">
                <a16:creationId xmlns:a16="http://schemas.microsoft.com/office/drawing/2014/main" id="{70C918AA-7FB7-423B-B571-9B595822D646}"/>
              </a:ext>
            </a:extLst>
          </p:cNvPr>
          <p:cNvSpPr>
            <a:spLocks noGrp="1"/>
          </p:cNvSpPr>
          <p:nvPr>
            <p:ph idx="1"/>
          </p:nvPr>
        </p:nvSpPr>
        <p:spPr>
          <a:xfrm>
            <a:off x="1146891" y="2066324"/>
            <a:ext cx="8596668" cy="3880773"/>
          </a:xfrm>
        </p:spPr>
        <p:txBody>
          <a:bodyPr>
            <a:normAutofit/>
          </a:bodyPr>
          <a:lstStyle/>
          <a:p>
            <a:pPr>
              <a:buFont typeface="Wingdings" panose="05000000000000000000" pitchFamily="2" charset="2"/>
              <a:buChar char="§"/>
            </a:pPr>
            <a:r>
              <a:rPr lang="en-IN" sz="2800" dirty="0"/>
              <a:t>Purnima </a:t>
            </a:r>
            <a:r>
              <a:rPr lang="en-IN" sz="2800" dirty="0" err="1"/>
              <a:t>Chandanshive</a:t>
            </a:r>
            <a:endParaRPr lang="en-IN" sz="2800" dirty="0"/>
          </a:p>
          <a:p>
            <a:pPr>
              <a:buFont typeface="Wingdings" panose="05000000000000000000" pitchFamily="2" charset="2"/>
              <a:buChar char="§"/>
            </a:pPr>
            <a:r>
              <a:rPr lang="en-IN" sz="2800" dirty="0"/>
              <a:t>Elton Landers</a:t>
            </a:r>
          </a:p>
          <a:p>
            <a:pPr>
              <a:buFont typeface="Wingdings" panose="05000000000000000000" pitchFamily="2" charset="2"/>
              <a:buChar char="§"/>
            </a:pPr>
            <a:r>
              <a:rPr lang="en-IN" sz="2800" dirty="0" err="1"/>
              <a:t>Anuj</a:t>
            </a:r>
            <a:r>
              <a:rPr lang="en-IN" sz="2800" dirty="0"/>
              <a:t> </a:t>
            </a:r>
            <a:r>
              <a:rPr lang="en-IN" sz="2800" dirty="0" err="1"/>
              <a:t>Nadiyana</a:t>
            </a:r>
            <a:endParaRPr lang="en-IN" sz="2800" dirty="0"/>
          </a:p>
          <a:p>
            <a:pPr>
              <a:buFont typeface="Wingdings" panose="05000000000000000000" pitchFamily="2" charset="2"/>
              <a:buChar char="§"/>
            </a:pPr>
            <a:r>
              <a:rPr lang="en-IN" sz="2800" dirty="0" err="1"/>
              <a:t>Pushkar</a:t>
            </a:r>
            <a:r>
              <a:rPr lang="en-IN" sz="2800" dirty="0"/>
              <a:t> </a:t>
            </a:r>
            <a:r>
              <a:rPr lang="en-IN" sz="2800" dirty="0" err="1"/>
              <a:t>Jamadagni</a:t>
            </a:r>
            <a:endParaRPr lang="en-IN" sz="2800" dirty="0"/>
          </a:p>
          <a:p>
            <a:pPr>
              <a:buFont typeface="Wingdings" panose="05000000000000000000" pitchFamily="2" charset="2"/>
              <a:buChar char="§"/>
            </a:pPr>
            <a:r>
              <a:rPr lang="en-IN" sz="2800" dirty="0" err="1"/>
              <a:t>Niket</a:t>
            </a:r>
            <a:r>
              <a:rPr lang="en-IN" sz="2800" dirty="0"/>
              <a:t> </a:t>
            </a:r>
            <a:r>
              <a:rPr lang="en-IN" sz="2800" dirty="0" err="1"/>
              <a:t>Patil</a:t>
            </a:r>
            <a:endParaRPr lang="en-IN" sz="2800" dirty="0"/>
          </a:p>
        </p:txBody>
      </p:sp>
    </p:spTree>
    <p:extLst>
      <p:ext uri="{BB962C8B-B14F-4D97-AF65-F5344CB8AC3E}">
        <p14:creationId xmlns:p14="http://schemas.microsoft.com/office/powerpoint/2010/main" val="2870132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A8CC-2183-42D5-B6DF-E7DAC2C23BB7}"/>
              </a:ext>
            </a:extLst>
          </p:cNvPr>
          <p:cNvSpPr>
            <a:spLocks noGrp="1"/>
          </p:cNvSpPr>
          <p:nvPr>
            <p:ph type="title"/>
          </p:nvPr>
        </p:nvSpPr>
        <p:spPr>
          <a:xfrm>
            <a:off x="4386450" y="2940676"/>
            <a:ext cx="8596668" cy="1320800"/>
          </a:xfrm>
        </p:spPr>
        <p:txBody>
          <a:bodyPr/>
          <a:lstStyle/>
          <a:p>
            <a:r>
              <a:rPr lang="en-IN" dirty="0"/>
              <a:t>Thank you!</a:t>
            </a:r>
          </a:p>
        </p:txBody>
      </p:sp>
    </p:spTree>
    <p:extLst>
      <p:ext uri="{BB962C8B-B14F-4D97-AF65-F5344CB8AC3E}">
        <p14:creationId xmlns:p14="http://schemas.microsoft.com/office/powerpoint/2010/main" val="362227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A8B0-85C1-4386-8ACF-46FC2DC48A27}"/>
              </a:ext>
            </a:extLst>
          </p:cNvPr>
          <p:cNvSpPr>
            <a:spLocks noGrp="1"/>
          </p:cNvSpPr>
          <p:nvPr>
            <p:ph type="title"/>
          </p:nvPr>
        </p:nvSpPr>
        <p:spPr>
          <a:xfrm>
            <a:off x="813258" y="621206"/>
            <a:ext cx="8596668" cy="1320800"/>
          </a:xfrm>
        </p:spPr>
        <p:txBody>
          <a:bodyPr/>
          <a:lstStyle/>
          <a:p>
            <a:r>
              <a:rPr lang="en-IN" b="1" dirty="0">
                <a:solidFill>
                  <a:schemeClr val="tx1"/>
                </a:solidFill>
              </a:rPr>
              <a:t>Problem statement</a:t>
            </a:r>
          </a:p>
        </p:txBody>
      </p:sp>
      <p:sp>
        <p:nvSpPr>
          <p:cNvPr id="5" name="Content Placeholder 4">
            <a:extLst>
              <a:ext uri="{FF2B5EF4-FFF2-40B4-BE49-F238E27FC236}">
                <a16:creationId xmlns:a16="http://schemas.microsoft.com/office/drawing/2014/main" id="{7A374A41-7857-4DF5-BDED-934811E60335}"/>
              </a:ext>
            </a:extLst>
          </p:cNvPr>
          <p:cNvSpPr>
            <a:spLocks noGrp="1"/>
          </p:cNvSpPr>
          <p:nvPr>
            <p:ph idx="1"/>
          </p:nvPr>
        </p:nvSpPr>
        <p:spPr>
          <a:xfrm>
            <a:off x="813258" y="1942006"/>
            <a:ext cx="8596668" cy="3880773"/>
          </a:xfrm>
        </p:spPr>
        <p:txBody>
          <a:bodyPr>
            <a:normAutofit/>
          </a:bodyPr>
          <a:lstStyle/>
          <a:p>
            <a:pPr>
              <a:buFont typeface="Wingdings" panose="05000000000000000000" pitchFamily="2" charset="2"/>
              <a:buChar char="v"/>
            </a:pPr>
            <a:r>
              <a:rPr lang="en-US" sz="2400" i="1" dirty="0"/>
              <a:t>Understand ownership and spending patterns of customers throughout the country to boost targeted marketing for attracting customers</a:t>
            </a:r>
            <a:endParaRPr lang="en-IN" sz="2400" i="1" dirty="0"/>
          </a:p>
          <a:p>
            <a:pPr>
              <a:buFont typeface="Wingdings" panose="05000000000000000000" pitchFamily="2" charset="2"/>
              <a:buChar char="v"/>
            </a:pPr>
            <a:r>
              <a:rPr lang="en-US" sz="2400" i="1" dirty="0"/>
              <a:t>Get information on how MFC needs to be prepared to tackle various order types received seasonally</a:t>
            </a:r>
          </a:p>
          <a:p>
            <a:pPr>
              <a:buFont typeface="Wingdings" panose="05000000000000000000" pitchFamily="2" charset="2"/>
              <a:buChar char="v"/>
            </a:pPr>
            <a:r>
              <a:rPr lang="en-IN" sz="2400" i="1" dirty="0"/>
              <a:t>Customer lifetime value prediction.</a:t>
            </a:r>
          </a:p>
        </p:txBody>
      </p:sp>
    </p:spTree>
    <p:extLst>
      <p:ext uri="{BB962C8B-B14F-4D97-AF65-F5344CB8AC3E}">
        <p14:creationId xmlns:p14="http://schemas.microsoft.com/office/powerpoint/2010/main" val="270788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48BC-ACF2-4787-9918-4985EAB12D9D}"/>
              </a:ext>
            </a:extLst>
          </p:cNvPr>
          <p:cNvSpPr>
            <a:spLocks noGrp="1"/>
          </p:cNvSpPr>
          <p:nvPr>
            <p:ph type="title"/>
          </p:nvPr>
        </p:nvSpPr>
        <p:spPr>
          <a:xfrm>
            <a:off x="677334" y="419659"/>
            <a:ext cx="8596668" cy="1320800"/>
          </a:xfrm>
        </p:spPr>
        <p:txBody>
          <a:bodyPr/>
          <a:lstStyle/>
          <a:p>
            <a:r>
              <a:rPr lang="en-IN" b="1" dirty="0">
                <a:solidFill>
                  <a:schemeClr val="tx1"/>
                </a:solidFill>
              </a:rPr>
              <a:t>Why solve this problem?</a:t>
            </a:r>
          </a:p>
        </p:txBody>
      </p:sp>
      <p:sp>
        <p:nvSpPr>
          <p:cNvPr id="3" name="Content Placeholder 2">
            <a:extLst>
              <a:ext uri="{FF2B5EF4-FFF2-40B4-BE49-F238E27FC236}">
                <a16:creationId xmlns:a16="http://schemas.microsoft.com/office/drawing/2014/main" id="{BEAC2E51-8C5A-4304-8669-56E7F11E0759}"/>
              </a:ext>
            </a:extLst>
          </p:cNvPr>
          <p:cNvSpPr>
            <a:spLocks noGrp="1"/>
          </p:cNvSpPr>
          <p:nvPr>
            <p:ph idx="1"/>
          </p:nvPr>
        </p:nvSpPr>
        <p:spPr>
          <a:xfrm>
            <a:off x="677334" y="1740459"/>
            <a:ext cx="8596668" cy="3880773"/>
          </a:xfrm>
        </p:spPr>
        <p:txBody>
          <a:bodyPr>
            <a:noAutofit/>
          </a:bodyPr>
          <a:lstStyle/>
          <a:p>
            <a:pPr>
              <a:buFont typeface="Wingdings" panose="05000000000000000000" pitchFamily="2" charset="2"/>
              <a:buChar char="v"/>
            </a:pPr>
            <a:r>
              <a:rPr lang="en-IN" sz="2400" i="1" dirty="0"/>
              <a:t>Understand the market requirements in different regions to take strategic decisions for business expansion</a:t>
            </a:r>
          </a:p>
          <a:p>
            <a:pPr>
              <a:buFont typeface="Wingdings" panose="05000000000000000000" pitchFamily="2" charset="2"/>
              <a:buChar char="v"/>
            </a:pPr>
            <a:r>
              <a:rPr lang="en-IN" sz="2400" i="1" dirty="0"/>
              <a:t>Solving this problem would help MFC with the data required for resource planning and inventory management</a:t>
            </a:r>
          </a:p>
          <a:p>
            <a:pPr>
              <a:buFont typeface="Wingdings" panose="05000000000000000000" pitchFamily="2" charset="2"/>
              <a:buChar char="v"/>
            </a:pPr>
            <a:r>
              <a:rPr lang="en-IN" sz="2400" i="1" dirty="0"/>
              <a:t>Improve the service quality by avoiding delays of delivery in service due to resources unavailability which would increase customer satisfaction</a:t>
            </a:r>
          </a:p>
        </p:txBody>
      </p:sp>
    </p:spTree>
    <p:extLst>
      <p:ext uri="{BB962C8B-B14F-4D97-AF65-F5344CB8AC3E}">
        <p14:creationId xmlns:p14="http://schemas.microsoft.com/office/powerpoint/2010/main" val="63404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452A-DCB3-4A30-932A-430EA7EE2967}"/>
              </a:ext>
            </a:extLst>
          </p:cNvPr>
          <p:cNvSpPr>
            <a:spLocks noGrp="1"/>
          </p:cNvSpPr>
          <p:nvPr>
            <p:ph type="title"/>
          </p:nvPr>
        </p:nvSpPr>
        <p:spPr/>
        <p:txBody>
          <a:bodyPr>
            <a:normAutofit/>
          </a:bodyPr>
          <a:lstStyle/>
          <a:p>
            <a:r>
              <a:rPr lang="en-IN" dirty="0">
                <a:solidFill>
                  <a:schemeClr val="tx1"/>
                </a:solidFill>
              </a:rPr>
              <a:t>Steps involved in solving the problem</a:t>
            </a:r>
          </a:p>
        </p:txBody>
      </p:sp>
      <p:sp>
        <p:nvSpPr>
          <p:cNvPr id="3" name="Content Placeholder 2">
            <a:extLst>
              <a:ext uri="{FF2B5EF4-FFF2-40B4-BE49-F238E27FC236}">
                <a16:creationId xmlns:a16="http://schemas.microsoft.com/office/drawing/2014/main" id="{1523BF4E-019A-4C93-A64B-7D5F09873B81}"/>
              </a:ext>
            </a:extLst>
          </p:cNvPr>
          <p:cNvSpPr>
            <a:spLocks noGrp="1"/>
          </p:cNvSpPr>
          <p:nvPr>
            <p:ph idx="1"/>
          </p:nvPr>
        </p:nvSpPr>
        <p:spPr>
          <a:xfrm>
            <a:off x="677334" y="1678676"/>
            <a:ext cx="8596668" cy="3880773"/>
          </a:xfrm>
        </p:spPr>
        <p:txBody>
          <a:bodyPr/>
          <a:lstStyle/>
          <a:p>
            <a:pPr>
              <a:buFont typeface="Wingdings" panose="05000000000000000000" pitchFamily="2" charset="2"/>
              <a:buChar char="v"/>
            </a:pPr>
            <a:r>
              <a:rPr lang="en-IN" sz="2400" dirty="0"/>
              <a:t>Cleaning and wrangling the data</a:t>
            </a:r>
          </a:p>
          <a:p>
            <a:pPr>
              <a:buFont typeface="Wingdings" panose="05000000000000000000" pitchFamily="2" charset="2"/>
              <a:buChar char="v"/>
            </a:pPr>
            <a:r>
              <a:rPr lang="en-IN" sz="2400" dirty="0"/>
              <a:t>EDA</a:t>
            </a:r>
          </a:p>
          <a:p>
            <a:pPr>
              <a:buFont typeface="Wingdings" panose="05000000000000000000" pitchFamily="2" charset="2"/>
              <a:buChar char="v"/>
            </a:pPr>
            <a:r>
              <a:rPr lang="en-IN" sz="2400" dirty="0"/>
              <a:t>Merging the different datasets in to one</a:t>
            </a:r>
          </a:p>
          <a:p>
            <a:pPr>
              <a:buFont typeface="Wingdings" panose="05000000000000000000" pitchFamily="2" charset="2"/>
              <a:buChar char="v"/>
            </a:pPr>
            <a:r>
              <a:rPr lang="en-IN" sz="2400" dirty="0"/>
              <a:t>Running clustering models</a:t>
            </a:r>
          </a:p>
          <a:p>
            <a:pPr>
              <a:buFont typeface="Wingdings" panose="05000000000000000000" pitchFamily="2" charset="2"/>
              <a:buChar char="v"/>
            </a:pPr>
            <a:r>
              <a:rPr lang="en-IN" sz="2400" dirty="0"/>
              <a:t>Calculating the LTV of customers</a:t>
            </a:r>
          </a:p>
          <a:p>
            <a:pPr>
              <a:buFont typeface="Wingdings" panose="05000000000000000000" pitchFamily="2" charset="2"/>
              <a:buChar char="v"/>
            </a:pPr>
            <a:r>
              <a:rPr lang="en-IN" sz="2400" dirty="0"/>
              <a:t>Running classification and regression models on the final dataframe</a:t>
            </a:r>
          </a:p>
          <a:p>
            <a:pPr marL="0" indent="0">
              <a:buNone/>
            </a:pPr>
            <a:endParaRPr lang="en-IN" sz="2400" dirty="0"/>
          </a:p>
          <a:p>
            <a:endParaRPr lang="en-IN" dirty="0"/>
          </a:p>
          <a:p>
            <a:endParaRPr lang="en-IN" dirty="0"/>
          </a:p>
        </p:txBody>
      </p:sp>
    </p:spTree>
    <p:extLst>
      <p:ext uri="{BB962C8B-B14F-4D97-AF65-F5344CB8AC3E}">
        <p14:creationId xmlns:p14="http://schemas.microsoft.com/office/powerpoint/2010/main" val="1899089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ADD0B3-F5C5-46AC-ACB4-A081D62F7276}"/>
              </a:ext>
            </a:extLst>
          </p:cNvPr>
          <p:cNvSpPr>
            <a:spLocks noGrp="1"/>
          </p:cNvSpPr>
          <p:nvPr>
            <p:ph type="title"/>
          </p:nvPr>
        </p:nvSpPr>
        <p:spPr/>
        <p:txBody>
          <a:bodyPr/>
          <a:lstStyle/>
          <a:p>
            <a:r>
              <a:rPr lang="en-IN" dirty="0">
                <a:solidFill>
                  <a:schemeClr val="tx1"/>
                </a:solidFill>
              </a:rPr>
              <a:t>The data we have</a:t>
            </a:r>
          </a:p>
        </p:txBody>
      </p:sp>
      <p:pic>
        <p:nvPicPr>
          <p:cNvPr id="5" name="Picture 4">
            <a:extLst>
              <a:ext uri="{FF2B5EF4-FFF2-40B4-BE49-F238E27FC236}">
                <a16:creationId xmlns:a16="http://schemas.microsoft.com/office/drawing/2014/main" id="{3418039B-6FB6-454D-8896-CA9A27824B5B}"/>
              </a:ext>
            </a:extLst>
          </p:cNvPr>
          <p:cNvPicPr>
            <a:picLocks noChangeAspect="1"/>
          </p:cNvPicPr>
          <p:nvPr/>
        </p:nvPicPr>
        <p:blipFill rotWithShape="1">
          <a:blip r:embed="rId2"/>
          <a:srcRect l="1984" t="4836" r="2158" b="2050"/>
          <a:stretch/>
        </p:blipFill>
        <p:spPr>
          <a:xfrm>
            <a:off x="1025609" y="2007972"/>
            <a:ext cx="6285449" cy="1907971"/>
          </a:xfrm>
          <a:prstGeom prst="rect">
            <a:avLst/>
          </a:prstGeom>
        </p:spPr>
      </p:pic>
      <p:sp>
        <p:nvSpPr>
          <p:cNvPr id="6" name="TextBox 5">
            <a:extLst>
              <a:ext uri="{FF2B5EF4-FFF2-40B4-BE49-F238E27FC236}">
                <a16:creationId xmlns:a16="http://schemas.microsoft.com/office/drawing/2014/main" id="{32F88A2B-71E7-4BE0-9125-AB261A134858}"/>
              </a:ext>
            </a:extLst>
          </p:cNvPr>
          <p:cNvSpPr txBox="1"/>
          <p:nvPr/>
        </p:nvSpPr>
        <p:spPr>
          <a:xfrm>
            <a:off x="914400" y="1519881"/>
            <a:ext cx="3286897" cy="369332"/>
          </a:xfrm>
          <a:prstGeom prst="rect">
            <a:avLst/>
          </a:prstGeom>
          <a:noFill/>
        </p:spPr>
        <p:txBody>
          <a:bodyPr wrap="square" rtlCol="0">
            <a:spAutoFit/>
          </a:bodyPr>
          <a:lstStyle/>
          <a:p>
            <a:r>
              <a:rPr lang="en-IN" dirty="0"/>
              <a:t>Customer data :</a:t>
            </a:r>
          </a:p>
        </p:txBody>
      </p:sp>
      <p:pic>
        <p:nvPicPr>
          <p:cNvPr id="8" name="Picture 7">
            <a:extLst>
              <a:ext uri="{FF2B5EF4-FFF2-40B4-BE49-F238E27FC236}">
                <a16:creationId xmlns:a16="http://schemas.microsoft.com/office/drawing/2014/main" id="{24A6D9DB-A2EE-468E-B89A-1655F9A29CDB}"/>
              </a:ext>
            </a:extLst>
          </p:cNvPr>
          <p:cNvPicPr>
            <a:picLocks noChangeAspect="1"/>
          </p:cNvPicPr>
          <p:nvPr/>
        </p:nvPicPr>
        <p:blipFill rotWithShape="1">
          <a:blip r:embed="rId3"/>
          <a:srcRect l="1376" t="5448" r="2097"/>
          <a:stretch/>
        </p:blipFill>
        <p:spPr>
          <a:xfrm>
            <a:off x="1025608" y="4532049"/>
            <a:ext cx="6285449" cy="1976616"/>
          </a:xfrm>
          <a:prstGeom prst="rect">
            <a:avLst/>
          </a:prstGeom>
        </p:spPr>
      </p:pic>
      <p:sp>
        <p:nvSpPr>
          <p:cNvPr id="10" name="TextBox 9">
            <a:extLst>
              <a:ext uri="{FF2B5EF4-FFF2-40B4-BE49-F238E27FC236}">
                <a16:creationId xmlns:a16="http://schemas.microsoft.com/office/drawing/2014/main" id="{6822BA9C-A60E-4FB0-8A4D-2319A5B544C2}"/>
              </a:ext>
            </a:extLst>
          </p:cNvPr>
          <p:cNvSpPr txBox="1"/>
          <p:nvPr/>
        </p:nvSpPr>
        <p:spPr>
          <a:xfrm>
            <a:off x="914400" y="4040096"/>
            <a:ext cx="3286897" cy="369332"/>
          </a:xfrm>
          <a:prstGeom prst="rect">
            <a:avLst/>
          </a:prstGeom>
          <a:noFill/>
        </p:spPr>
        <p:txBody>
          <a:bodyPr wrap="square" rtlCol="0">
            <a:spAutoFit/>
          </a:bodyPr>
          <a:lstStyle/>
          <a:p>
            <a:r>
              <a:rPr lang="en-IN" dirty="0"/>
              <a:t>Final invoice :</a:t>
            </a:r>
          </a:p>
        </p:txBody>
      </p:sp>
    </p:spTree>
    <p:extLst>
      <p:ext uri="{BB962C8B-B14F-4D97-AF65-F5344CB8AC3E}">
        <p14:creationId xmlns:p14="http://schemas.microsoft.com/office/powerpoint/2010/main" val="361421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09F81B-7A20-435F-A7FD-D7FE3B9C19A8}"/>
              </a:ext>
            </a:extLst>
          </p:cNvPr>
          <p:cNvSpPr txBox="1"/>
          <p:nvPr/>
        </p:nvSpPr>
        <p:spPr>
          <a:xfrm>
            <a:off x="869091" y="3721614"/>
            <a:ext cx="3286897" cy="369332"/>
          </a:xfrm>
          <a:prstGeom prst="rect">
            <a:avLst/>
          </a:prstGeom>
          <a:noFill/>
        </p:spPr>
        <p:txBody>
          <a:bodyPr wrap="square" rtlCol="0">
            <a:spAutoFit/>
          </a:bodyPr>
          <a:lstStyle/>
          <a:p>
            <a:r>
              <a:rPr lang="en-IN" dirty="0"/>
              <a:t>Plant master :</a:t>
            </a:r>
          </a:p>
        </p:txBody>
      </p:sp>
      <p:sp>
        <p:nvSpPr>
          <p:cNvPr id="6" name="TextBox 5">
            <a:extLst>
              <a:ext uri="{FF2B5EF4-FFF2-40B4-BE49-F238E27FC236}">
                <a16:creationId xmlns:a16="http://schemas.microsoft.com/office/drawing/2014/main" id="{19BB8D36-8A00-427A-BB1A-1D1104906C15}"/>
              </a:ext>
            </a:extLst>
          </p:cNvPr>
          <p:cNvSpPr txBox="1"/>
          <p:nvPr/>
        </p:nvSpPr>
        <p:spPr>
          <a:xfrm>
            <a:off x="869091" y="711733"/>
            <a:ext cx="3286897" cy="369332"/>
          </a:xfrm>
          <a:prstGeom prst="rect">
            <a:avLst/>
          </a:prstGeom>
          <a:noFill/>
        </p:spPr>
        <p:txBody>
          <a:bodyPr wrap="square" rtlCol="0">
            <a:spAutoFit/>
          </a:bodyPr>
          <a:lstStyle/>
          <a:p>
            <a:r>
              <a:rPr lang="en-IN" dirty="0"/>
              <a:t>JTD :</a:t>
            </a:r>
          </a:p>
        </p:txBody>
      </p:sp>
      <p:pic>
        <p:nvPicPr>
          <p:cNvPr id="10" name="Picture 9">
            <a:extLst>
              <a:ext uri="{FF2B5EF4-FFF2-40B4-BE49-F238E27FC236}">
                <a16:creationId xmlns:a16="http://schemas.microsoft.com/office/drawing/2014/main" id="{6163BE53-8B04-48BB-8C0D-57D6A059C229}"/>
              </a:ext>
            </a:extLst>
          </p:cNvPr>
          <p:cNvPicPr>
            <a:picLocks noChangeAspect="1"/>
          </p:cNvPicPr>
          <p:nvPr/>
        </p:nvPicPr>
        <p:blipFill rotWithShape="1">
          <a:blip r:embed="rId2"/>
          <a:srcRect l="1631" t="4927" r="1398" b="4461"/>
          <a:stretch/>
        </p:blipFill>
        <p:spPr>
          <a:xfrm>
            <a:off x="959605" y="1205226"/>
            <a:ext cx="6329838" cy="1931161"/>
          </a:xfrm>
          <a:prstGeom prst="rect">
            <a:avLst/>
          </a:prstGeom>
        </p:spPr>
      </p:pic>
      <p:pic>
        <p:nvPicPr>
          <p:cNvPr id="12" name="Picture 11">
            <a:extLst>
              <a:ext uri="{FF2B5EF4-FFF2-40B4-BE49-F238E27FC236}">
                <a16:creationId xmlns:a16="http://schemas.microsoft.com/office/drawing/2014/main" id="{17DE385C-079D-47DE-B75C-483A6E3D3DBF}"/>
              </a:ext>
            </a:extLst>
          </p:cNvPr>
          <p:cNvPicPr>
            <a:picLocks noChangeAspect="1"/>
          </p:cNvPicPr>
          <p:nvPr/>
        </p:nvPicPr>
        <p:blipFill rotWithShape="1">
          <a:blip r:embed="rId3"/>
          <a:srcRect t="5976" r="1398" b="414"/>
          <a:stretch/>
        </p:blipFill>
        <p:spPr>
          <a:xfrm>
            <a:off x="959605" y="4226129"/>
            <a:ext cx="6329838" cy="2045212"/>
          </a:xfrm>
          <a:prstGeom prst="rect">
            <a:avLst/>
          </a:prstGeom>
        </p:spPr>
      </p:pic>
    </p:spTree>
    <p:extLst>
      <p:ext uri="{BB962C8B-B14F-4D97-AF65-F5344CB8AC3E}">
        <p14:creationId xmlns:p14="http://schemas.microsoft.com/office/powerpoint/2010/main" val="179929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EEDE-931B-4320-9014-BD4BE0F14998}"/>
              </a:ext>
            </a:extLst>
          </p:cNvPr>
          <p:cNvSpPr>
            <a:spLocks noGrp="1"/>
          </p:cNvSpPr>
          <p:nvPr>
            <p:ph type="title"/>
          </p:nvPr>
        </p:nvSpPr>
        <p:spPr>
          <a:xfrm>
            <a:off x="342483" y="315090"/>
            <a:ext cx="8596668" cy="1320800"/>
          </a:xfrm>
        </p:spPr>
        <p:txBody>
          <a:bodyPr/>
          <a:lstStyle/>
          <a:p>
            <a:r>
              <a:rPr lang="en-IN" dirty="0">
                <a:solidFill>
                  <a:schemeClr val="tx1"/>
                </a:solidFill>
              </a:rPr>
              <a:t>EDA-Univariate</a:t>
            </a:r>
          </a:p>
        </p:txBody>
      </p:sp>
      <p:pic>
        <p:nvPicPr>
          <p:cNvPr id="4" name="Picture 3">
            <a:extLst>
              <a:ext uri="{FF2B5EF4-FFF2-40B4-BE49-F238E27FC236}">
                <a16:creationId xmlns:a16="http://schemas.microsoft.com/office/drawing/2014/main" id="{AAA968C0-5403-4154-A4A0-EA12FD8D09A1}"/>
              </a:ext>
            </a:extLst>
          </p:cNvPr>
          <p:cNvPicPr>
            <a:picLocks noChangeAspect="1"/>
          </p:cNvPicPr>
          <p:nvPr/>
        </p:nvPicPr>
        <p:blipFill rotWithShape="1">
          <a:blip r:embed="rId2"/>
          <a:srcRect t="6275" r="927" b="1640"/>
          <a:stretch/>
        </p:blipFill>
        <p:spPr>
          <a:xfrm>
            <a:off x="432635" y="1615135"/>
            <a:ext cx="11072001" cy="4927775"/>
          </a:xfrm>
          <a:prstGeom prst="rect">
            <a:avLst/>
          </a:prstGeom>
        </p:spPr>
      </p:pic>
      <p:sp>
        <p:nvSpPr>
          <p:cNvPr id="5" name="TextBox 4">
            <a:extLst>
              <a:ext uri="{FF2B5EF4-FFF2-40B4-BE49-F238E27FC236}">
                <a16:creationId xmlns:a16="http://schemas.microsoft.com/office/drawing/2014/main" id="{AC2545F8-6D82-4222-9071-67B4AA3AE10E}"/>
              </a:ext>
            </a:extLst>
          </p:cNvPr>
          <p:cNvSpPr txBox="1"/>
          <p:nvPr/>
        </p:nvSpPr>
        <p:spPr>
          <a:xfrm>
            <a:off x="342483" y="1156727"/>
            <a:ext cx="4512853" cy="369332"/>
          </a:xfrm>
          <a:prstGeom prst="rect">
            <a:avLst/>
          </a:prstGeom>
          <a:noFill/>
        </p:spPr>
        <p:txBody>
          <a:bodyPr wrap="square" rtlCol="0">
            <a:spAutoFit/>
          </a:bodyPr>
          <a:lstStyle/>
          <a:p>
            <a:r>
              <a:rPr lang="en-IN" dirty="0"/>
              <a:t>Popular car models</a:t>
            </a:r>
          </a:p>
        </p:txBody>
      </p:sp>
    </p:spTree>
    <p:extLst>
      <p:ext uri="{BB962C8B-B14F-4D97-AF65-F5344CB8AC3E}">
        <p14:creationId xmlns:p14="http://schemas.microsoft.com/office/powerpoint/2010/main" val="89284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6D788-380D-4D43-B374-726C700600D3}"/>
              </a:ext>
            </a:extLst>
          </p:cNvPr>
          <p:cNvPicPr>
            <a:picLocks noChangeAspect="1"/>
          </p:cNvPicPr>
          <p:nvPr/>
        </p:nvPicPr>
        <p:blipFill>
          <a:blip r:embed="rId2"/>
          <a:stretch>
            <a:fillRect/>
          </a:stretch>
        </p:blipFill>
        <p:spPr>
          <a:xfrm>
            <a:off x="350928" y="1197735"/>
            <a:ext cx="11423551" cy="4842457"/>
          </a:xfrm>
          <a:prstGeom prst="rect">
            <a:avLst/>
          </a:prstGeom>
        </p:spPr>
      </p:pic>
      <p:sp>
        <p:nvSpPr>
          <p:cNvPr id="6" name="TextBox 5">
            <a:extLst>
              <a:ext uri="{FF2B5EF4-FFF2-40B4-BE49-F238E27FC236}">
                <a16:creationId xmlns:a16="http://schemas.microsoft.com/office/drawing/2014/main" id="{7F2512E0-7F86-4E50-B6E7-58A2094CBC6D}"/>
              </a:ext>
            </a:extLst>
          </p:cNvPr>
          <p:cNvSpPr txBox="1"/>
          <p:nvPr/>
        </p:nvSpPr>
        <p:spPr>
          <a:xfrm>
            <a:off x="235019" y="540913"/>
            <a:ext cx="4512853" cy="369332"/>
          </a:xfrm>
          <a:prstGeom prst="rect">
            <a:avLst/>
          </a:prstGeom>
          <a:noFill/>
        </p:spPr>
        <p:txBody>
          <a:bodyPr wrap="square" rtlCol="0">
            <a:spAutoFit/>
          </a:bodyPr>
          <a:lstStyle/>
          <a:p>
            <a:r>
              <a:rPr lang="en-IN" dirty="0"/>
              <a:t>Popular cities</a:t>
            </a:r>
          </a:p>
        </p:txBody>
      </p:sp>
    </p:spTree>
    <p:extLst>
      <p:ext uri="{BB962C8B-B14F-4D97-AF65-F5344CB8AC3E}">
        <p14:creationId xmlns:p14="http://schemas.microsoft.com/office/powerpoint/2010/main" val="1416477358"/>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421</TotalTime>
  <Words>566</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Segoe UI Semibold</vt:lpstr>
      <vt:lpstr>Trebuchet MS</vt:lpstr>
      <vt:lpstr>Wingdings</vt:lpstr>
      <vt:lpstr>Wingdings 3</vt:lpstr>
      <vt:lpstr>Facet</vt:lpstr>
      <vt:lpstr>PowerPoint Presentation</vt:lpstr>
      <vt:lpstr>Team members</vt:lpstr>
      <vt:lpstr>Problem statement</vt:lpstr>
      <vt:lpstr>Why solve this problem?</vt:lpstr>
      <vt:lpstr>Steps involved in solving the problem</vt:lpstr>
      <vt:lpstr>The data we have</vt:lpstr>
      <vt:lpstr>PowerPoint Presentation</vt:lpstr>
      <vt:lpstr>EDA-Univariate</vt:lpstr>
      <vt:lpstr>PowerPoint Presentation</vt:lpstr>
      <vt:lpstr>EDA Bivariate</vt:lpstr>
      <vt:lpstr>PowerPoint Presentation</vt:lpstr>
      <vt:lpstr>PowerPoint Presentation</vt:lpstr>
      <vt:lpstr>PowerPoint Presentation</vt:lpstr>
      <vt:lpstr>Models and approaches</vt:lpstr>
      <vt:lpstr>Evaluation and results</vt:lpstr>
      <vt:lpstr>Final outcome</vt:lpstr>
      <vt:lpstr>PowerPoint Presentation</vt:lpstr>
      <vt:lpstr>Value delivered to business</vt:lpstr>
      <vt:lpstr>Additional points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Elton Landers</cp:lastModifiedBy>
  <cp:revision>42</cp:revision>
  <dcterms:created xsi:type="dcterms:W3CDTF">2020-08-29T14:29:41Z</dcterms:created>
  <dcterms:modified xsi:type="dcterms:W3CDTF">2020-08-30T10:23:09Z</dcterms:modified>
</cp:coreProperties>
</file>