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331" r:id="rId2"/>
    <p:sldId id="311" r:id="rId3"/>
    <p:sldId id="264" r:id="rId4"/>
    <p:sldId id="403" r:id="rId5"/>
    <p:sldId id="407" r:id="rId6"/>
    <p:sldId id="404" r:id="rId7"/>
    <p:sldId id="406" r:id="rId8"/>
    <p:sldId id="408" r:id="rId9"/>
    <p:sldId id="409" r:id="rId10"/>
    <p:sldId id="410" r:id="rId11"/>
    <p:sldId id="412" r:id="rId12"/>
    <p:sldId id="411" r:id="rId13"/>
    <p:sldId id="413" r:id="rId14"/>
    <p:sldId id="414" r:id="rId15"/>
    <p:sldId id="382" r:id="rId16"/>
    <p:sldId id="415" r:id="rId17"/>
    <p:sldId id="416" r:id="rId18"/>
    <p:sldId id="381" r:id="rId19"/>
    <p:sldId id="369" r:id="rId20"/>
  </p:sldIdLst>
  <p:sldSz cx="16249650" cy="9144000"/>
  <p:notesSz cx="6858000" cy="9144000"/>
  <p:defaultTextStyle>
    <a:defPPr>
      <a:defRPr lang="en-US"/>
    </a:defPPr>
    <a:lvl1pPr algn="l" defTabSz="725488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itchFamily="34" charset="0"/>
        <a:ea typeface="ヒラギノ角ゴ Pro W3" pitchFamily="-84" charset="-128"/>
        <a:cs typeface="+mn-cs"/>
      </a:defRPr>
    </a:lvl1pPr>
    <a:lvl2pPr marL="725488" indent="-268288" algn="l" defTabSz="725488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itchFamily="34" charset="0"/>
        <a:ea typeface="ヒラギノ角ゴ Pro W3" pitchFamily="-84" charset="-128"/>
        <a:cs typeface="+mn-cs"/>
      </a:defRPr>
    </a:lvl2pPr>
    <a:lvl3pPr marL="1450975" indent="-536575" algn="l" defTabSz="725488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itchFamily="34" charset="0"/>
        <a:ea typeface="ヒラギノ角ゴ Pro W3" pitchFamily="-84" charset="-128"/>
        <a:cs typeface="+mn-cs"/>
      </a:defRPr>
    </a:lvl3pPr>
    <a:lvl4pPr marL="2176463" indent="-804863" algn="l" defTabSz="725488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itchFamily="34" charset="0"/>
        <a:ea typeface="ヒラギノ角ゴ Pro W3" pitchFamily="-84" charset="-128"/>
        <a:cs typeface="+mn-cs"/>
      </a:defRPr>
    </a:lvl4pPr>
    <a:lvl5pPr marL="2901950" indent="-1073150" algn="l" defTabSz="725488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pitchFamily="34" charset="0"/>
        <a:ea typeface="ヒラギノ角ゴ Pro W3" pitchFamily="-84" charset="-128"/>
        <a:cs typeface="+mn-cs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pitchFamily="34" charset="0"/>
        <a:ea typeface="ヒラギノ角ゴ Pro W3" pitchFamily="-84" charset="-128"/>
        <a:cs typeface="+mn-cs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pitchFamily="34" charset="0"/>
        <a:ea typeface="ヒラギノ角ゴ Pro W3" pitchFamily="-84" charset="-128"/>
        <a:cs typeface="+mn-cs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pitchFamily="34" charset="0"/>
        <a:ea typeface="ヒラギノ角ゴ Pro W3" pitchFamily="-84" charset="-128"/>
        <a:cs typeface="+mn-cs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pitchFamily="34" charset="0"/>
        <a:ea typeface="ヒラギノ角ゴ Pro W3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5">
          <p15:clr>
            <a:srgbClr val="A4A3A4"/>
          </p15:clr>
        </p15:guide>
        <p15:guide id="2" pos="51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9B3C"/>
    <a:srgbClr val="4A5C61"/>
    <a:srgbClr val="CDE8EF"/>
    <a:srgbClr val="8DCADB"/>
    <a:srgbClr val="019ABE"/>
    <a:srgbClr val="1CB5C5"/>
    <a:srgbClr val="FFFFFF"/>
    <a:srgbClr val="00739C"/>
    <a:srgbClr val="FF2B33"/>
    <a:srgbClr val="223E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25" autoAdjust="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8" y="510"/>
      </p:cViewPr>
      <p:guideLst>
        <p:guide orient="horz" pos="3525"/>
        <p:guide pos="51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7" charset="0"/>
                <a:ea typeface="ヒラギノ角ゴ Pro W3" pitchFamily="-107" charset="-128"/>
                <a:cs typeface="ヒラギノ角ゴ Pro W3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95450B-EB12-4B4F-9EA6-1BEE48EC9613}" type="datetime1">
              <a:rPr lang="en-US"/>
              <a:pPr/>
              <a:t>3/9/2015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7" charset="0"/>
                <a:ea typeface="ヒラギノ角ゴ Pro W3" pitchFamily="-107" charset="-128"/>
                <a:cs typeface="ヒラギノ角ゴ Pro W3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303802-B1C5-4F7A-AAC0-8B0D8219AD6F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46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>
              <a:ea typeface="ヒラギノ角ゴ Pro W3" pitchFamily="-84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0C5FFE-B865-4CB0-BDE1-F3A4F6F261ED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62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03802-B1C5-4F7A-AAC0-8B0D8219AD6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36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03802-B1C5-4F7A-AAC0-8B0D8219AD6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01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03802-B1C5-4F7A-AAC0-8B0D8219AD6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54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03802-B1C5-4F7A-AAC0-8B0D8219AD6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21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03802-B1C5-4F7A-AAC0-8B0D8219AD6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18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03802-B1C5-4F7A-AAC0-8B0D8219AD6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43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03802-B1C5-4F7A-AAC0-8B0D8219AD6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98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03802-B1C5-4F7A-AAC0-8B0D8219AD6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42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303802-B1C5-4F7A-AAC0-8B0D8219AD6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90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7352972" y="4719638"/>
            <a:ext cx="8050455" cy="430212"/>
          </a:xfrm>
          <a:prstGeom prst="rect">
            <a:avLst/>
          </a:prstGeom>
        </p:spPr>
        <p:txBody>
          <a:bodyPr anchor="ctr"/>
          <a:lstStyle>
            <a:lvl1pPr algn="r">
              <a:defRPr sz="2200" b="1">
                <a:solidFill>
                  <a:srgbClr val="1CB5C5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 smtClean="0"/>
              <a:t>NOME SOBRENOME, MÊS ANO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352972" y="1331913"/>
            <a:ext cx="8050455" cy="2444321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6200" b="0">
                <a:solidFill>
                  <a:schemeClr val="bg1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 smtClean="0"/>
              <a:t>CLICK TO EDIT 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8089900" y="2703531"/>
            <a:ext cx="1335069" cy="13350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um </a:t>
            </a:r>
            <a:r>
              <a:rPr lang="en-US" dirty="0" err="1" smtClean="0"/>
              <a:t>ícone</a:t>
            </a:r>
            <a:r>
              <a:rPr lang="en-US" dirty="0" smtClean="0"/>
              <a:t> da </a:t>
            </a:r>
            <a:r>
              <a:rPr lang="en-US" dirty="0" err="1" smtClean="0"/>
              <a:t>biblioteca</a:t>
            </a:r>
            <a:r>
              <a:rPr lang="en-US" dirty="0" smtClean="0"/>
              <a:t> TOTVS, </a:t>
            </a:r>
            <a:r>
              <a:rPr lang="en-US" dirty="0" err="1" smtClean="0"/>
              <a:t>disponível</a:t>
            </a:r>
            <a:r>
              <a:rPr lang="en-US" dirty="0" smtClean="0"/>
              <a:t> no </a:t>
            </a:r>
            <a:r>
              <a:rPr lang="en-US" dirty="0" err="1" smtClean="0"/>
              <a:t>Guia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 do PPT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124825" y="4572000"/>
            <a:ext cx="8124825" cy="738188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 smtClean="0"/>
              <a:t>CLICK TO EDIT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7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4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8089900" y="2703531"/>
            <a:ext cx="1335069" cy="13350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um </a:t>
            </a:r>
            <a:r>
              <a:rPr lang="en-US" dirty="0" err="1" smtClean="0"/>
              <a:t>ícone</a:t>
            </a:r>
            <a:r>
              <a:rPr lang="en-US" dirty="0" smtClean="0"/>
              <a:t> da </a:t>
            </a:r>
            <a:r>
              <a:rPr lang="en-US" dirty="0" err="1" smtClean="0"/>
              <a:t>biblioteca</a:t>
            </a:r>
            <a:r>
              <a:rPr lang="en-US" dirty="0" smtClean="0"/>
              <a:t> TOTVS, </a:t>
            </a:r>
            <a:r>
              <a:rPr lang="en-US" dirty="0" err="1" smtClean="0"/>
              <a:t>disponível</a:t>
            </a:r>
            <a:r>
              <a:rPr lang="en-US" dirty="0" smtClean="0"/>
              <a:t> no </a:t>
            </a:r>
            <a:r>
              <a:rPr lang="en-US" dirty="0" err="1" smtClean="0"/>
              <a:t>Guia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 do PPT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124825" y="4572000"/>
            <a:ext cx="8124825" cy="738188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 smtClean="0"/>
              <a:t>CLICK TO EDIT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511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5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8089900" y="2703531"/>
            <a:ext cx="1335069" cy="13350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um </a:t>
            </a:r>
            <a:r>
              <a:rPr lang="en-US" dirty="0" err="1" smtClean="0"/>
              <a:t>ícone</a:t>
            </a:r>
            <a:r>
              <a:rPr lang="en-US" dirty="0" smtClean="0"/>
              <a:t> da </a:t>
            </a:r>
            <a:r>
              <a:rPr lang="en-US" dirty="0" err="1" smtClean="0"/>
              <a:t>biblioteca</a:t>
            </a:r>
            <a:r>
              <a:rPr lang="en-US" dirty="0" smtClean="0"/>
              <a:t> TOTVS, </a:t>
            </a:r>
            <a:r>
              <a:rPr lang="en-US" dirty="0" err="1" smtClean="0"/>
              <a:t>disponível</a:t>
            </a:r>
            <a:r>
              <a:rPr lang="en-US" dirty="0" smtClean="0"/>
              <a:t> no </a:t>
            </a:r>
            <a:r>
              <a:rPr lang="en-US" dirty="0" err="1" smtClean="0"/>
              <a:t>Guia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 do PPT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124825" y="4572000"/>
            <a:ext cx="8124825" cy="738188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 smtClean="0"/>
              <a:t>CLICK TO EDIT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862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>
            <a:spLocks noChangeArrowheads="1"/>
          </p:cNvSpPr>
          <p:nvPr userDrawn="1"/>
        </p:nvSpPr>
        <p:spPr bwMode="auto">
          <a:xfrm>
            <a:off x="10372725" y="5010150"/>
            <a:ext cx="49990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200" dirty="0">
                <a:solidFill>
                  <a:srgbClr val="1CB5C5"/>
                </a:solidFill>
                <a:latin typeface="Arial Narrow"/>
                <a:cs typeface="Arial Narrow"/>
              </a:rPr>
              <a:t>Obrigado ;)</a:t>
            </a:r>
          </a:p>
        </p:txBody>
      </p:sp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50238" y="1789113"/>
            <a:ext cx="1706562" cy="170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0372725" y="1765201"/>
            <a:ext cx="4754136" cy="558800"/>
          </a:xfrm>
          <a:prstGeom prst="rect">
            <a:avLst/>
          </a:prstGeom>
        </p:spPr>
        <p:txBody>
          <a:bodyPr anchor="ctr"/>
          <a:lstStyle>
            <a:lvl1pPr algn="l">
              <a:defRPr sz="3200">
                <a:solidFill>
                  <a:srgbClr val="FFFFFF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 smtClean="0"/>
              <a:t>NOME SOBRENOME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0372726" y="2240456"/>
            <a:ext cx="4754136" cy="85301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 err="1" smtClean="0"/>
              <a:t>Área</a:t>
            </a:r>
            <a:r>
              <a:rPr lang="en-US" dirty="0" smtClean="0"/>
              <a:t> de </a:t>
            </a:r>
            <a:r>
              <a:rPr lang="en-US" dirty="0" err="1" smtClean="0"/>
              <a:t>atuação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+55 (00) 0000-0000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10374576" y="3014468"/>
            <a:ext cx="4754136" cy="85301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1CB5C5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 err="1" smtClean="0"/>
              <a:t>nome.sobrenome@totvs.com.br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6769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634038" y="1851025"/>
            <a:ext cx="19812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24825" y="4572000"/>
            <a:ext cx="6852790" cy="4083262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50"/>
              </a:spcBef>
              <a:buFont typeface="+mj-lt"/>
              <a:buAutoNum type="arabicPeriod"/>
              <a:defRPr sz="2200" b="0" i="0" baseline="0">
                <a:solidFill>
                  <a:srgbClr val="4A5C61"/>
                </a:solidFill>
                <a:latin typeface="Arial Narrow"/>
                <a:cs typeface="Arial Narrow"/>
              </a:defRPr>
            </a:lvl1pPr>
            <a:lvl2pPr marL="1239837" indent="-514350">
              <a:buSzPct val="100000"/>
              <a:buFont typeface="+mj-lt"/>
              <a:buAutoNum type="arabicPeriod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2pPr>
            <a:lvl3pPr marL="1965325" indent="-514350">
              <a:buFont typeface="+mj-lt"/>
              <a:buAutoNum type="arabicPeriod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3pPr>
            <a:lvl4pPr marL="2690813" indent="-514350">
              <a:buSzPct val="70000"/>
              <a:buFont typeface="+mj-lt"/>
              <a:buAutoNum type="arabicPeriod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4pPr>
            <a:lvl5pPr marL="3416300" indent="-514350">
              <a:buFont typeface="+mj-lt"/>
              <a:buAutoNum type="arabicPeriod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0"/>
            <a:endParaRPr lang="en-US" dirty="0" smtClean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8124825" y="1331912"/>
            <a:ext cx="5272576" cy="301242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6200" b="0">
                <a:solidFill>
                  <a:srgbClr val="00739C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 smtClean="0"/>
              <a:t>HOJE FALAREMOS SOBRE</a:t>
            </a:r>
          </a:p>
        </p:txBody>
      </p:sp>
    </p:spTree>
    <p:extLst>
      <p:ext uri="{BB962C8B-B14F-4D97-AF65-F5344CB8AC3E}">
        <p14:creationId xmlns:p14="http://schemas.microsoft.com/office/powerpoint/2010/main" val="1948204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OTVS_po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447" y="378639"/>
            <a:ext cx="1324878" cy="53156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129212" y="378639"/>
            <a:ext cx="10518637" cy="558800"/>
          </a:xfrm>
          <a:prstGeom prst="rect">
            <a:avLst/>
          </a:prstGeom>
        </p:spPr>
        <p:txBody>
          <a:bodyPr anchor="t"/>
          <a:lstStyle>
            <a:lvl1pPr algn="r">
              <a:defRPr sz="3200" b="1">
                <a:solidFill>
                  <a:srgbClr val="4A5C61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01800" y="1175133"/>
            <a:ext cx="3694331" cy="85301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00739C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5129211" y="2090861"/>
            <a:ext cx="10518637" cy="665865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1pPr>
            <a:lvl2pPr marL="1177925" indent="-452438">
              <a:buSzPct val="100000"/>
              <a:buFont typeface="Arial"/>
              <a:buChar char="•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2pPr>
            <a:lvl3pPr marL="1812925" indent="-361950">
              <a:buSzPct val="70000"/>
              <a:buFont typeface="Courier New"/>
              <a:buChar char="o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3pPr>
            <a:lvl4pPr marL="2538413" indent="-361950">
              <a:buSzPct val="100000"/>
              <a:buFont typeface="Lucida Grande"/>
              <a:buChar char="–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4pPr>
            <a:lvl5pPr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ande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OTVS_po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447" y="378639"/>
            <a:ext cx="1324878" cy="531567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1799" y="2090861"/>
            <a:ext cx="15046049" cy="665865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1pPr>
            <a:lvl2pPr marL="1177925" indent="-452438">
              <a:buSzPct val="100000"/>
              <a:buFont typeface="Arial"/>
              <a:buChar char="•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2pPr>
            <a:lvl3pPr marL="1812925" indent="-361950">
              <a:buSzPct val="70000"/>
              <a:buFont typeface="Courier New"/>
              <a:buChar char="o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3pPr>
            <a:lvl4pPr marL="2538413" indent="-361950">
              <a:buSzPct val="100000"/>
              <a:buFont typeface="Lucida Grande"/>
              <a:buChar char="–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4pPr>
            <a:lvl5pPr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129212" y="378639"/>
            <a:ext cx="10518637" cy="558800"/>
          </a:xfrm>
          <a:prstGeom prst="rect">
            <a:avLst/>
          </a:prstGeom>
        </p:spPr>
        <p:txBody>
          <a:bodyPr anchor="t"/>
          <a:lstStyle>
            <a:lvl1pPr algn="r">
              <a:defRPr sz="3200" b="1">
                <a:solidFill>
                  <a:srgbClr val="4A5C61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01800" y="1175133"/>
            <a:ext cx="3694331" cy="85301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00739C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56408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4"/>
          </p:nvPr>
        </p:nvSpPr>
        <p:spPr>
          <a:xfrm>
            <a:off x="601800" y="4546600"/>
            <a:ext cx="3626160" cy="85301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200" b="0">
                <a:solidFill>
                  <a:srgbClr val="4A5C61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6223000" y="1632675"/>
            <a:ext cx="9448800" cy="693595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A5C6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8" descr="TOTVS_pos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447" y="378639"/>
            <a:ext cx="1324878" cy="531567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01800" y="1175133"/>
            <a:ext cx="3694331" cy="85301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00739C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735993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n Blu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0"/>
            <a:ext cx="4394200" cy="9144000"/>
          </a:xfrm>
          <a:prstGeom prst="rect">
            <a:avLst/>
          </a:prstGeom>
          <a:solidFill>
            <a:srgbClr val="00739C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9" name="Picture 8" descr="TOTVS_ne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47" y="378639"/>
            <a:ext cx="1324881" cy="531568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01799" y="1175133"/>
            <a:ext cx="3490501" cy="85301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5129212" y="378639"/>
            <a:ext cx="10518637" cy="558800"/>
          </a:xfrm>
          <a:prstGeom prst="rect">
            <a:avLst/>
          </a:prstGeom>
        </p:spPr>
        <p:txBody>
          <a:bodyPr anchor="t"/>
          <a:lstStyle>
            <a:lvl1pPr algn="r">
              <a:defRPr sz="3200" b="1">
                <a:solidFill>
                  <a:srgbClr val="4A5C61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4"/>
          </p:nvPr>
        </p:nvSpPr>
        <p:spPr>
          <a:xfrm>
            <a:off x="5129211" y="2090861"/>
            <a:ext cx="10518637" cy="665865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1pPr>
            <a:lvl2pPr marL="1177925" indent="-452438">
              <a:buSzPct val="100000"/>
              <a:buFont typeface="Arial"/>
              <a:buChar char="•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2pPr>
            <a:lvl3pPr marL="1812925" indent="-361950">
              <a:buSzPct val="70000"/>
              <a:buFont typeface="Courier New"/>
              <a:buChar char="o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3pPr>
            <a:lvl4pPr marL="2538413" indent="-361950">
              <a:buSzPct val="100000"/>
              <a:buFont typeface="Lucida Grande"/>
              <a:buChar char="–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4pPr>
            <a:lvl5pPr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65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lu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0" y="0"/>
            <a:ext cx="7524750" cy="9144000"/>
          </a:xfrm>
          <a:prstGeom prst="rect">
            <a:avLst/>
          </a:prstGeom>
          <a:solidFill>
            <a:srgbClr val="00739C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601800" y="2090861"/>
            <a:ext cx="5949030" cy="85301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200" b="0">
                <a:solidFill>
                  <a:schemeClr val="bg1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8121885" y="378639"/>
            <a:ext cx="7525964" cy="558800"/>
          </a:xfrm>
          <a:prstGeom prst="rect">
            <a:avLst/>
          </a:prstGeom>
        </p:spPr>
        <p:txBody>
          <a:bodyPr anchor="t"/>
          <a:lstStyle>
            <a:lvl1pPr algn="r">
              <a:defRPr sz="3200" b="1">
                <a:solidFill>
                  <a:srgbClr val="4A5C61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8121885" y="2090861"/>
            <a:ext cx="7525963" cy="665865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1pPr>
            <a:lvl2pPr marL="1177925" indent="-452438">
              <a:buSzPct val="100000"/>
              <a:buFont typeface="Arial"/>
              <a:buChar char="•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2pPr>
            <a:lvl3pPr marL="1812925" indent="-361950">
              <a:buSzPct val="70000"/>
              <a:buFont typeface="Courier New"/>
              <a:buChar char="o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3pPr>
            <a:lvl4pPr marL="2538413" indent="-361950">
              <a:buSzPct val="100000"/>
              <a:buFont typeface="Lucida Grande"/>
              <a:buChar char="–"/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4pPr>
            <a:lvl5pPr>
              <a:defRPr sz="2800">
                <a:solidFill>
                  <a:srgbClr val="4A5C61"/>
                </a:solidFill>
                <a:latin typeface="Arial Narrow"/>
                <a:cs typeface="Arial Narrow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7" name="Picture 16" descr="TOTVS_ne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47" y="378639"/>
            <a:ext cx="1324881" cy="531568"/>
          </a:xfrm>
          <a:prstGeom prst="rect">
            <a:avLst/>
          </a:prstGeom>
        </p:spPr>
      </p:pic>
      <p:sp>
        <p:nvSpPr>
          <p:cNvPr id="1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01799" y="1175133"/>
            <a:ext cx="3490501" cy="85301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 Narrow"/>
                <a:cs typeface="Arial Narrow"/>
              </a:defRPr>
            </a:lvl1pPr>
            <a:lvl2pPr marL="725531" indent="0">
              <a:buNone/>
              <a:defRPr sz="3200" b="1"/>
            </a:lvl2pPr>
            <a:lvl3pPr marL="1451061" indent="0">
              <a:buNone/>
              <a:defRPr sz="2900" b="1"/>
            </a:lvl3pPr>
            <a:lvl4pPr marL="2176592" indent="0">
              <a:buNone/>
              <a:defRPr sz="2500" b="1"/>
            </a:lvl4pPr>
            <a:lvl5pPr marL="2902123" indent="0">
              <a:buNone/>
              <a:defRPr sz="2500" b="1"/>
            </a:lvl5pPr>
            <a:lvl6pPr marL="3627653" indent="0">
              <a:buNone/>
              <a:defRPr sz="2500" b="1"/>
            </a:lvl6pPr>
            <a:lvl7pPr marL="4353184" indent="0">
              <a:buNone/>
              <a:defRPr sz="2500" b="1"/>
            </a:lvl7pPr>
            <a:lvl8pPr marL="5078715" indent="0">
              <a:buNone/>
              <a:defRPr sz="2500" b="1"/>
            </a:lvl8pPr>
            <a:lvl9pPr marL="5804245" indent="0">
              <a:buNone/>
              <a:defRPr sz="2500" b="1"/>
            </a:lvl9pPr>
          </a:lstStyle>
          <a:p>
            <a:pPr lvl="0"/>
            <a:r>
              <a:rPr lang="en-US" dirty="0" smtClean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077007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24825" y="4572000"/>
            <a:ext cx="8124825" cy="738188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 smtClean="0"/>
              <a:t>CLICK TO EDIT CHAPTER</a:t>
            </a:r>
            <a:endParaRPr lang="en-US" dirty="0"/>
          </a:p>
        </p:txBody>
      </p:sp>
      <p:sp>
        <p:nvSpPr>
          <p:cNvPr id="3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8089900" y="2703531"/>
            <a:ext cx="1335069" cy="13350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um </a:t>
            </a:r>
            <a:r>
              <a:rPr lang="en-US" dirty="0" err="1" smtClean="0"/>
              <a:t>ícone</a:t>
            </a:r>
            <a:r>
              <a:rPr lang="en-US" dirty="0" smtClean="0"/>
              <a:t> da </a:t>
            </a:r>
            <a:r>
              <a:rPr lang="en-US" dirty="0" err="1" smtClean="0"/>
              <a:t>biblioteca</a:t>
            </a:r>
            <a:r>
              <a:rPr lang="en-US" dirty="0" smtClean="0"/>
              <a:t> TOTVS, </a:t>
            </a:r>
            <a:r>
              <a:rPr lang="en-US" dirty="0" err="1" smtClean="0"/>
              <a:t>disponível</a:t>
            </a:r>
            <a:r>
              <a:rPr lang="en-US" dirty="0" smtClean="0"/>
              <a:t> no </a:t>
            </a:r>
            <a:r>
              <a:rPr lang="en-US" dirty="0" err="1" smtClean="0"/>
              <a:t>Guia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 do PPT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8089900" y="2703531"/>
            <a:ext cx="1335069" cy="133506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Insira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um </a:t>
            </a:r>
            <a:r>
              <a:rPr lang="en-US" dirty="0" err="1" smtClean="0"/>
              <a:t>ícone</a:t>
            </a:r>
            <a:r>
              <a:rPr lang="en-US" dirty="0" smtClean="0"/>
              <a:t> da </a:t>
            </a:r>
            <a:r>
              <a:rPr lang="en-US" dirty="0" err="1" smtClean="0"/>
              <a:t>biblioteca</a:t>
            </a:r>
            <a:r>
              <a:rPr lang="en-US" dirty="0" smtClean="0"/>
              <a:t> TOTVS, </a:t>
            </a:r>
            <a:r>
              <a:rPr lang="en-US" dirty="0" err="1" smtClean="0"/>
              <a:t>disponível</a:t>
            </a:r>
            <a:r>
              <a:rPr lang="en-US" dirty="0" smtClean="0"/>
              <a:t> no </a:t>
            </a:r>
            <a:r>
              <a:rPr lang="en-US" dirty="0" err="1" smtClean="0"/>
              <a:t>Guia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 do PPT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124825" y="4572000"/>
            <a:ext cx="8124825" cy="738188"/>
          </a:xfrm>
          <a:prstGeom prst="rect">
            <a:avLst/>
          </a:prstGeom>
        </p:spPr>
        <p:txBody>
          <a:bodyPr anchor="t"/>
          <a:lstStyle>
            <a:lvl1pPr algn="l">
              <a:defRPr sz="400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r>
              <a:rPr lang="en-US" dirty="0" smtClean="0"/>
              <a:t>CLICK TO EDIT 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6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2" r:id="rId4"/>
    <p:sldLayoutId id="2147483655" r:id="rId5"/>
    <p:sldLayoutId id="2147483653" r:id="rId6"/>
    <p:sldLayoutId id="2147483654" r:id="rId7"/>
    <p:sldLayoutId id="2147483651" r:id="rId8"/>
    <p:sldLayoutId id="2147483659" r:id="rId9"/>
    <p:sldLayoutId id="2147483658" r:id="rId10"/>
    <p:sldLayoutId id="2147483657" r:id="rId11"/>
    <p:sldLayoutId id="2147483660" r:id="rId12"/>
    <p:sldLayoutId id="2147483656" r:id="rId13"/>
  </p:sldLayoutIdLst>
  <p:timing>
    <p:tnLst>
      <p:par>
        <p:cTn id="1" dur="indefinite" restart="never" nodeType="tmRoot"/>
      </p:par>
    </p:tnLst>
  </p:timing>
  <p:txStyles>
    <p:titleStyle>
      <a:lvl1pPr algn="ctr" defTabSz="725488" rtl="0" eaLnBrk="0" fontAlgn="base" hangingPunct="0">
        <a:spcBef>
          <a:spcPct val="0"/>
        </a:spcBef>
        <a:spcAft>
          <a:spcPct val="0"/>
        </a:spcAft>
        <a:defRPr sz="7000" kern="1200">
          <a:solidFill>
            <a:schemeClr val="tx1"/>
          </a:solidFill>
          <a:latin typeface="+mj-lt"/>
          <a:ea typeface="ヒラギノ角ゴ Pro W3" pitchFamily="-107" charset="-128"/>
          <a:cs typeface="ヒラギノ角ゴ Pro W3" pitchFamily="-107" charset="-128"/>
        </a:defRPr>
      </a:lvl1pPr>
      <a:lvl2pPr algn="ctr" defTabSz="725488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charset="0"/>
          <a:ea typeface="ヒラギノ角ゴ Pro W3" pitchFamily="-107" charset="-128"/>
          <a:cs typeface="ヒラギノ角ゴ Pro W3" pitchFamily="-107" charset="-128"/>
        </a:defRPr>
      </a:lvl2pPr>
      <a:lvl3pPr algn="ctr" defTabSz="725488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charset="0"/>
          <a:ea typeface="ヒラギノ角ゴ Pro W3" pitchFamily="-107" charset="-128"/>
          <a:cs typeface="ヒラギノ角ゴ Pro W3" pitchFamily="-107" charset="-128"/>
        </a:defRPr>
      </a:lvl3pPr>
      <a:lvl4pPr algn="ctr" defTabSz="725488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charset="0"/>
          <a:ea typeface="ヒラギノ角ゴ Pro W3" pitchFamily="-107" charset="-128"/>
          <a:cs typeface="ヒラギノ角ゴ Pro W3" pitchFamily="-107" charset="-128"/>
        </a:defRPr>
      </a:lvl4pPr>
      <a:lvl5pPr algn="ctr" defTabSz="725488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charset="0"/>
          <a:ea typeface="ヒラギノ角ゴ Pro W3" pitchFamily="-107" charset="-128"/>
          <a:cs typeface="ヒラギノ角ゴ Pro W3" pitchFamily="-107" charset="-128"/>
        </a:defRPr>
      </a:lvl5pPr>
      <a:lvl6pPr marL="457200" algn="ctr" defTabSz="725488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charset="0"/>
          <a:ea typeface="ヒラギノ角ゴ Pro W3" pitchFamily="-107" charset="-128"/>
          <a:cs typeface="ヒラギノ角ゴ Pro W3" pitchFamily="-107" charset="-128"/>
        </a:defRPr>
      </a:lvl6pPr>
      <a:lvl7pPr marL="914400" algn="ctr" defTabSz="725488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charset="0"/>
          <a:ea typeface="ヒラギノ角ゴ Pro W3" pitchFamily="-107" charset="-128"/>
          <a:cs typeface="ヒラギノ角ゴ Pro W3" pitchFamily="-107" charset="-128"/>
        </a:defRPr>
      </a:lvl7pPr>
      <a:lvl8pPr marL="1371600" algn="ctr" defTabSz="725488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charset="0"/>
          <a:ea typeface="ヒラギノ角ゴ Pro W3" pitchFamily="-107" charset="-128"/>
          <a:cs typeface="ヒラギノ角ゴ Pro W3" pitchFamily="-107" charset="-128"/>
        </a:defRPr>
      </a:lvl8pPr>
      <a:lvl9pPr marL="1828800" algn="ctr" defTabSz="725488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Calibri" charset="0"/>
          <a:ea typeface="ヒラギノ角ゴ Pro W3" pitchFamily="-107" charset="-128"/>
          <a:cs typeface="ヒラギノ角ゴ Pro W3" pitchFamily="-107" charset="-128"/>
        </a:defRPr>
      </a:lvl9pPr>
    </p:titleStyle>
    <p:bodyStyle>
      <a:lvl1pPr marL="542925" indent="-542925" algn="l" defTabSz="7254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ヒラギノ角ゴ Pro W3" pitchFamily="-107" charset="-128"/>
          <a:cs typeface="ヒラギノ角ゴ Pro W3" pitchFamily="-107" charset="-128"/>
        </a:defRPr>
      </a:lvl1pPr>
      <a:lvl2pPr marL="1177925" indent="-452438" algn="l" defTabSz="7254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4400" kern="1200">
          <a:solidFill>
            <a:schemeClr val="tx1"/>
          </a:solidFill>
          <a:latin typeface="+mn-lt"/>
          <a:ea typeface="ヒラギノ角ゴ Pro W3" pitchFamily="-107" charset="-128"/>
          <a:cs typeface="ヒラギノ角ゴ Pro W3" charset="0"/>
        </a:defRPr>
      </a:lvl2pPr>
      <a:lvl3pPr marL="1812925" indent="-361950" algn="l" defTabSz="7254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ヒラギノ角ゴ Pro W3" pitchFamily="-107" charset="-128"/>
          <a:cs typeface="ヒラギノ角ゴ Pro W3" charset="0"/>
        </a:defRPr>
      </a:lvl3pPr>
      <a:lvl4pPr marL="2538413" indent="-361950" algn="l" defTabSz="7254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ヒラギノ角ゴ Pro W3" pitchFamily="-107" charset="-128"/>
          <a:cs typeface="ヒラギノ角ゴ Pro W3" charset="0"/>
        </a:defRPr>
      </a:lvl4pPr>
      <a:lvl5pPr marL="3263900" indent="-361950" algn="l" defTabSz="725488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ヒラギノ角ゴ Pro W3" pitchFamily="-107" charset="-128"/>
          <a:cs typeface="ヒラギノ角ゴ Pro W3" charset="0"/>
        </a:defRPr>
      </a:lvl5pPr>
      <a:lvl6pPr marL="3990419" indent="-362765" algn="l" defTabSz="72553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15949" indent="-362765" algn="l" defTabSz="72553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41480" indent="-362765" algn="l" defTabSz="72553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167011" indent="-362765" algn="l" defTabSz="72553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55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25531" algn="l" defTabSz="7255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51061" algn="l" defTabSz="7255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76592" algn="l" defTabSz="7255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02123" algn="l" defTabSz="7255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27653" algn="l" defTabSz="7255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53184" algn="l" defTabSz="7255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078715" algn="l" defTabSz="7255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04245" algn="l" defTabSz="72553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William Matos – </a:t>
            </a:r>
            <a:r>
              <a:rPr lang="en-US" dirty="0" err="1" smtClean="0"/>
              <a:t>Março</a:t>
            </a:r>
            <a:r>
              <a:rPr lang="en-US" dirty="0" smtClean="0"/>
              <a:t>/2015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5447884" y="1331913"/>
            <a:ext cx="9955543" cy="2444321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</a:rPr>
              <a:t>ADVPL </a:t>
            </a:r>
            <a:r>
              <a:rPr lang="en-US" dirty="0" err="1" smtClean="0">
                <a:solidFill>
                  <a:srgbClr val="FFFFFF"/>
                </a:solidFill>
              </a:rPr>
              <a:t>utilizando</a:t>
            </a:r>
            <a:r>
              <a:rPr lang="en-US" dirty="0" smtClean="0">
                <a:solidFill>
                  <a:srgbClr val="FFFFFF"/>
                </a:solidFill>
              </a:rPr>
              <a:t> MVC</a:t>
            </a:r>
          </a:p>
          <a:p>
            <a:endParaRPr lang="en-US" dirty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e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00" y="2703530"/>
            <a:ext cx="1335069" cy="1335069"/>
          </a:xfrm>
          <a:prstGeom prst="rect">
            <a:avLst/>
          </a:prstGeom>
        </p:spPr>
      </p:pic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8124825" y="4572000"/>
            <a:ext cx="812482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200" dirty="0" err="1" smtClean="0">
                <a:solidFill>
                  <a:schemeClr val="bg1"/>
                </a:solidFill>
                <a:latin typeface="Arial Narrow"/>
                <a:cs typeface="Arial Narrow"/>
              </a:rPr>
              <a:t>Principais</a:t>
            </a:r>
            <a:r>
              <a:rPr lang="en-US" sz="4200" dirty="0" smtClean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Arial Narrow"/>
                <a:cs typeface="Arial Narrow"/>
              </a:rPr>
              <a:t>Métodos</a:t>
            </a:r>
            <a:r>
              <a:rPr lang="en-US" sz="4200" dirty="0" smtClean="0">
                <a:solidFill>
                  <a:schemeClr val="bg1"/>
                </a:solidFill>
                <a:latin typeface="Arial Narrow"/>
                <a:cs typeface="Arial Narrow"/>
              </a:rPr>
              <a:t> - View	</a:t>
            </a:r>
            <a:endParaRPr lang="en-US" sz="4200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11822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métodos	</a:t>
            </a:r>
            <a:endParaRPr lang="pt-BR" dirty="0"/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3017520" y="2079308"/>
            <a:ext cx="11521440" cy="6659792"/>
          </a:xfrm>
          <a:prstGeom prst="rect">
            <a:avLst/>
          </a:prstGeom>
        </p:spPr>
        <p:txBody>
          <a:bodyPr/>
          <a:lstStyle/>
          <a:p>
            <a:pPr algn="just">
              <a:defRPr/>
            </a:pPr>
            <a:endParaRPr lang="pt-BR" sz="1600" dirty="0">
              <a:latin typeface="+mn-lt"/>
              <a:cs typeface="Arial" charset="0"/>
            </a:endParaRPr>
          </a:p>
        </p:txBody>
      </p:sp>
      <p:sp>
        <p:nvSpPr>
          <p:cNvPr id="3" name="CaixaDeTexto 2"/>
          <p:cNvSpPr txBox="1"/>
          <p:nvPr/>
        </p:nvSpPr>
        <p:spPr bwMode="auto">
          <a:xfrm>
            <a:off x="1737360" y="1611006"/>
            <a:ext cx="13910489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rgbClr val="4A5C61"/>
                </a:solidFill>
                <a:latin typeface="Arial Narrow"/>
                <a:cs typeface="Arial Narrow"/>
              </a:rPr>
              <a:t>CreateVerticalBox</a:t>
            </a:r>
            <a:r>
              <a:rPr lang="pt-BR" sz="2800" dirty="0" smtClean="0">
                <a:solidFill>
                  <a:srgbClr val="4A5C61"/>
                </a:solidFill>
                <a:latin typeface="Arial Narrow"/>
                <a:cs typeface="Arial Narrow"/>
              </a:rPr>
              <a:t> – Cria box vertical para receber elemento na </a:t>
            </a:r>
            <a:r>
              <a:rPr lang="pt-BR" sz="2800" dirty="0" err="1" smtClean="0">
                <a:solidFill>
                  <a:srgbClr val="4A5C61"/>
                </a:solidFill>
                <a:latin typeface="Arial Narrow"/>
                <a:cs typeface="Arial Narrow"/>
              </a:rPr>
              <a:t>View</a:t>
            </a:r>
            <a:r>
              <a:rPr lang="pt-BR" sz="2800" dirty="0" smtClean="0">
                <a:solidFill>
                  <a:srgbClr val="4A5C61"/>
                </a:solidFill>
                <a:latin typeface="Arial Narrow"/>
                <a:cs typeface="Arial Narrow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A5C61"/>
                </a:solidFill>
                <a:latin typeface="Arial Narrow"/>
                <a:cs typeface="Arial Narrow"/>
              </a:rPr>
              <a:t>CreateHorizontalBox</a:t>
            </a:r>
            <a:r>
              <a:rPr lang="pt-BR" sz="2800" dirty="0">
                <a:solidFill>
                  <a:srgbClr val="4A5C61"/>
                </a:solidFill>
                <a:latin typeface="Arial Narrow"/>
                <a:cs typeface="Arial Narrow"/>
              </a:rPr>
              <a:t> – Cria box horizontal para receber elemento na </a:t>
            </a:r>
            <a:r>
              <a:rPr lang="pt-BR" sz="2800" dirty="0" err="1">
                <a:solidFill>
                  <a:srgbClr val="4A5C61"/>
                </a:solidFill>
                <a:latin typeface="Arial Narrow"/>
                <a:cs typeface="Arial Narrow"/>
              </a:rPr>
              <a:t>View</a:t>
            </a:r>
            <a:r>
              <a:rPr lang="pt-BR" sz="2800" dirty="0" smtClean="0">
                <a:solidFill>
                  <a:srgbClr val="4A5C61"/>
                </a:solidFill>
                <a:latin typeface="Arial Narrow"/>
                <a:cs typeface="Arial Narrow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rgbClr val="4A5C61"/>
                </a:solidFill>
                <a:latin typeface="Arial Narrow"/>
                <a:cs typeface="Arial Narrow"/>
              </a:rPr>
              <a:t>CreateFolder</a:t>
            </a:r>
            <a:r>
              <a:rPr lang="pt-BR" sz="2800" dirty="0" smtClean="0">
                <a:solidFill>
                  <a:srgbClr val="4A5C61"/>
                </a:solidFill>
                <a:latin typeface="Arial Narrow"/>
                <a:cs typeface="Arial Narrow"/>
              </a:rPr>
              <a:t> – Cria pasta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rgbClr val="4A5C61"/>
                </a:solidFill>
                <a:latin typeface="Arial Narrow"/>
                <a:cs typeface="Arial Narrow"/>
              </a:rPr>
              <a:t>AddSheet</a:t>
            </a:r>
            <a:r>
              <a:rPr lang="pt-BR" sz="2800" dirty="0" smtClean="0">
                <a:solidFill>
                  <a:srgbClr val="4A5C61"/>
                </a:solidFill>
                <a:latin typeface="Arial Narrow"/>
                <a:cs typeface="Arial Narrow"/>
              </a:rPr>
              <a:t> – Adiciona abas a pasta criada.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rgbClr val="4A5C61"/>
                </a:solidFill>
                <a:latin typeface="Arial Narrow"/>
                <a:cs typeface="Arial Narrow"/>
              </a:rPr>
              <a:t>AddField</a:t>
            </a:r>
            <a:r>
              <a:rPr lang="pt-BR" sz="2800" dirty="0" smtClean="0">
                <a:solidFill>
                  <a:srgbClr val="4A5C61"/>
                </a:solidFill>
                <a:latin typeface="Arial Narrow"/>
                <a:cs typeface="Arial Narrow"/>
              </a:rPr>
              <a:t> – Adiciona a </a:t>
            </a:r>
            <a:r>
              <a:rPr lang="pt-BR" sz="2800" dirty="0" err="1" smtClean="0">
                <a:solidFill>
                  <a:srgbClr val="4A5C61"/>
                </a:solidFill>
                <a:latin typeface="Arial Narrow"/>
                <a:cs typeface="Arial Narrow"/>
              </a:rPr>
              <a:t>view</a:t>
            </a:r>
            <a:r>
              <a:rPr lang="pt-BR" sz="2800" dirty="0" smtClean="0">
                <a:solidFill>
                  <a:srgbClr val="4A5C61"/>
                </a:solidFill>
                <a:latin typeface="Arial Narrow"/>
                <a:cs typeface="Arial Narrow"/>
              </a:rPr>
              <a:t> um elemento do tipo Field (Antiga </a:t>
            </a:r>
            <a:r>
              <a:rPr lang="pt-BR" sz="2800" dirty="0" err="1" smtClean="0">
                <a:solidFill>
                  <a:srgbClr val="4A5C61"/>
                </a:solidFill>
                <a:latin typeface="Arial Narrow"/>
                <a:cs typeface="Arial Narrow"/>
              </a:rPr>
              <a:t>Enchoice</a:t>
            </a:r>
            <a:r>
              <a:rPr lang="pt-BR" sz="2800" dirty="0" smtClean="0">
                <a:solidFill>
                  <a:srgbClr val="4A5C61"/>
                </a:solidFill>
                <a:latin typeface="Arial Narrow"/>
                <a:cs typeface="Arial Narrow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rgbClr val="4A5C61"/>
                </a:solidFill>
                <a:latin typeface="Arial Narrow"/>
                <a:cs typeface="Arial Narrow"/>
              </a:rPr>
              <a:t>AddGrid</a:t>
            </a:r>
            <a:r>
              <a:rPr lang="pt-BR" sz="2800" dirty="0" smtClean="0">
                <a:solidFill>
                  <a:srgbClr val="4A5C61"/>
                </a:solidFill>
                <a:latin typeface="Arial Narrow"/>
                <a:cs typeface="Arial Narrow"/>
              </a:rPr>
              <a:t> – Adiciona a </a:t>
            </a:r>
            <a:r>
              <a:rPr lang="pt-BR" sz="2800" dirty="0" err="1" smtClean="0">
                <a:solidFill>
                  <a:srgbClr val="4A5C61"/>
                </a:solidFill>
                <a:latin typeface="Arial Narrow"/>
                <a:cs typeface="Arial Narrow"/>
              </a:rPr>
              <a:t>view</a:t>
            </a:r>
            <a:r>
              <a:rPr lang="pt-BR" sz="2800" dirty="0" smtClean="0">
                <a:solidFill>
                  <a:srgbClr val="4A5C61"/>
                </a:solidFill>
                <a:latin typeface="Arial Narrow"/>
                <a:cs typeface="Arial Narrow"/>
              </a:rPr>
              <a:t> um elemento do tipo Grid (Antiga </a:t>
            </a:r>
            <a:r>
              <a:rPr lang="pt-BR" sz="2800" dirty="0" err="1" smtClean="0">
                <a:solidFill>
                  <a:srgbClr val="4A5C61"/>
                </a:solidFill>
                <a:latin typeface="Arial Narrow"/>
                <a:cs typeface="Arial Narrow"/>
              </a:rPr>
              <a:t>MsNewGetDados</a:t>
            </a:r>
            <a:r>
              <a:rPr lang="pt-BR" sz="2800" dirty="0" smtClean="0">
                <a:solidFill>
                  <a:srgbClr val="4A5C61"/>
                </a:solidFill>
                <a:latin typeface="Arial Narrow"/>
                <a:cs typeface="Arial Narrow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rgbClr val="4A5C61"/>
                </a:solidFill>
                <a:latin typeface="Arial Narrow"/>
                <a:cs typeface="Arial Narrow"/>
              </a:rPr>
              <a:t>SetOwnerView</a:t>
            </a:r>
            <a:r>
              <a:rPr lang="pt-BR" sz="2800" dirty="0" smtClean="0">
                <a:solidFill>
                  <a:srgbClr val="4A5C61"/>
                </a:solidFill>
                <a:latin typeface="Arial Narrow"/>
                <a:cs typeface="Arial Narrow"/>
              </a:rPr>
              <a:t> – Relaciona o elemento com box criado.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rgbClr val="4A5C61"/>
                </a:solidFill>
                <a:latin typeface="Arial Narrow"/>
                <a:cs typeface="Arial Narrow"/>
              </a:rPr>
              <a:t>RemoveField</a:t>
            </a:r>
            <a:r>
              <a:rPr lang="pt-BR" sz="2800" dirty="0" smtClean="0">
                <a:solidFill>
                  <a:srgbClr val="4A5C61"/>
                </a:solidFill>
                <a:latin typeface="Arial Narrow"/>
                <a:cs typeface="Arial Narrow"/>
              </a:rPr>
              <a:t> – Remove campo da </a:t>
            </a:r>
            <a:r>
              <a:rPr lang="pt-BR" sz="2800" dirty="0" err="1" smtClean="0">
                <a:solidFill>
                  <a:srgbClr val="4A5C61"/>
                </a:solidFill>
                <a:latin typeface="Arial Narrow"/>
                <a:cs typeface="Arial Narrow"/>
              </a:rPr>
              <a:t>view</a:t>
            </a:r>
            <a:r>
              <a:rPr lang="pt-BR" sz="2800" dirty="0" smtClean="0">
                <a:solidFill>
                  <a:srgbClr val="4A5C61"/>
                </a:solidFill>
                <a:latin typeface="Arial Narrow"/>
                <a:cs typeface="Arial Narrow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rgbClr val="4A5C61"/>
                </a:solidFill>
                <a:latin typeface="Arial Narrow"/>
                <a:cs typeface="Arial Narrow"/>
              </a:rPr>
              <a:t>AddUserButton</a:t>
            </a:r>
            <a:r>
              <a:rPr lang="pt-BR" sz="2800" dirty="0" smtClean="0">
                <a:solidFill>
                  <a:srgbClr val="4A5C61"/>
                </a:solidFill>
                <a:latin typeface="Arial Narrow"/>
                <a:cs typeface="Arial Narrow"/>
              </a:rPr>
              <a:t> – Cria botões.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rgbClr val="4A5C61"/>
                </a:solidFill>
                <a:latin typeface="Arial Narrow"/>
                <a:cs typeface="Arial Narrow"/>
              </a:rPr>
              <a:t>SetViewProperty</a:t>
            </a:r>
            <a:r>
              <a:rPr lang="pt-BR" sz="2800" dirty="0" smtClean="0">
                <a:solidFill>
                  <a:srgbClr val="4A5C61"/>
                </a:solidFill>
                <a:latin typeface="Arial Narrow"/>
                <a:cs typeface="Arial Narrow"/>
              </a:rPr>
              <a:t>  - Define propriedades para elementos criados na </a:t>
            </a:r>
            <a:r>
              <a:rPr lang="pt-BR" sz="2800" dirty="0" err="1" smtClean="0">
                <a:solidFill>
                  <a:srgbClr val="4A5C61"/>
                </a:solidFill>
                <a:latin typeface="Arial Narrow"/>
                <a:cs typeface="Arial Narrow"/>
              </a:rPr>
              <a:t>view</a:t>
            </a:r>
            <a:r>
              <a:rPr lang="pt-BR" sz="2800" dirty="0" smtClean="0">
                <a:solidFill>
                  <a:srgbClr val="4A5C61"/>
                </a:solidFill>
                <a:latin typeface="Arial Narrow"/>
                <a:cs typeface="Arial Narrow"/>
              </a:rPr>
              <a:t>.</a:t>
            </a:r>
          </a:p>
          <a:p>
            <a:endParaRPr lang="pt-BR" sz="2800" dirty="0">
              <a:solidFill>
                <a:srgbClr val="4A5C61"/>
              </a:solidFill>
              <a:latin typeface="Arial Narrow"/>
              <a:cs typeface="Arial Narrow"/>
            </a:endParaRPr>
          </a:p>
          <a:p>
            <a:endParaRPr lang="pt-BR" sz="2800" dirty="0" smtClean="0">
              <a:solidFill>
                <a:srgbClr val="4A5C61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1288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e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00" y="2703530"/>
            <a:ext cx="1335069" cy="1335069"/>
          </a:xfrm>
          <a:prstGeom prst="rect">
            <a:avLst/>
          </a:prstGeom>
        </p:spPr>
      </p:pic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8124825" y="4572000"/>
            <a:ext cx="812482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200" dirty="0" err="1" smtClean="0">
                <a:solidFill>
                  <a:schemeClr val="bg1"/>
                </a:solidFill>
                <a:latin typeface="Arial Narrow"/>
                <a:cs typeface="Arial Narrow"/>
              </a:rPr>
              <a:t>Principais</a:t>
            </a:r>
            <a:r>
              <a:rPr lang="en-US" sz="4200" dirty="0" smtClean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n-US" sz="4200" dirty="0" err="1" smtClean="0">
                <a:solidFill>
                  <a:schemeClr val="bg1"/>
                </a:solidFill>
                <a:latin typeface="Arial Narrow"/>
                <a:cs typeface="Arial Narrow"/>
              </a:rPr>
              <a:t>Métodos</a:t>
            </a:r>
            <a:r>
              <a:rPr lang="en-US" sz="4200" dirty="0" smtClean="0">
                <a:solidFill>
                  <a:schemeClr val="bg1"/>
                </a:solidFill>
                <a:latin typeface="Arial Narrow"/>
                <a:cs typeface="Arial Narrow"/>
              </a:rPr>
              <a:t> - Model	</a:t>
            </a:r>
            <a:endParaRPr lang="en-US" sz="4200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0893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Principais métodos	</a:t>
            </a:r>
            <a:endParaRPr lang="pt-BR" dirty="0"/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3017520" y="2079308"/>
            <a:ext cx="11521440" cy="6659792"/>
          </a:xfrm>
          <a:prstGeom prst="rect">
            <a:avLst/>
          </a:prstGeom>
        </p:spPr>
        <p:txBody>
          <a:bodyPr/>
          <a:lstStyle/>
          <a:p>
            <a:pPr algn="just">
              <a:defRPr/>
            </a:pPr>
            <a:endParaRPr lang="pt-BR" sz="1600" dirty="0">
              <a:latin typeface="+mn-lt"/>
              <a:cs typeface="Arial" charset="0"/>
            </a:endParaRPr>
          </a:p>
        </p:txBody>
      </p:sp>
      <p:sp>
        <p:nvSpPr>
          <p:cNvPr id="3" name="CaixaDeTexto 2"/>
          <p:cNvSpPr txBox="1"/>
          <p:nvPr/>
        </p:nvSpPr>
        <p:spPr bwMode="auto">
          <a:xfrm>
            <a:off x="2339161" y="1611006"/>
            <a:ext cx="13910489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rgbClr val="4A5C61"/>
                </a:solidFill>
                <a:latin typeface="Arial Narrow"/>
                <a:cs typeface="Arial Narrow"/>
              </a:rPr>
              <a:t>AddField</a:t>
            </a:r>
            <a:r>
              <a:rPr lang="pt-BR" sz="2800" dirty="0" smtClean="0">
                <a:solidFill>
                  <a:srgbClr val="4A5C61"/>
                </a:solidFill>
                <a:latin typeface="Arial Narrow"/>
                <a:cs typeface="Arial Narrow"/>
              </a:rPr>
              <a:t> – Adiciona no modelo um elemento do tipo Field (Antiga </a:t>
            </a:r>
            <a:r>
              <a:rPr lang="pt-BR" sz="2800" dirty="0" err="1" smtClean="0">
                <a:solidFill>
                  <a:srgbClr val="4A5C61"/>
                </a:solidFill>
                <a:latin typeface="Arial Narrow"/>
                <a:cs typeface="Arial Narrow"/>
              </a:rPr>
              <a:t>Enchoice</a:t>
            </a:r>
            <a:r>
              <a:rPr lang="pt-BR" sz="2800" dirty="0" smtClean="0">
                <a:solidFill>
                  <a:srgbClr val="4A5C61"/>
                </a:solidFill>
                <a:latin typeface="Arial Narrow"/>
                <a:cs typeface="Arial Narrow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rgbClr val="4A5C61"/>
                </a:solidFill>
                <a:latin typeface="Arial Narrow"/>
                <a:cs typeface="Arial Narrow"/>
              </a:rPr>
              <a:t>AddGrid</a:t>
            </a:r>
            <a:r>
              <a:rPr lang="pt-BR" sz="2800" dirty="0" smtClean="0">
                <a:solidFill>
                  <a:srgbClr val="4A5C61"/>
                </a:solidFill>
                <a:latin typeface="Arial Narrow"/>
                <a:cs typeface="Arial Narrow"/>
              </a:rPr>
              <a:t> – Adiciona no modelo um elemento do tipo Grid (Antiga </a:t>
            </a:r>
            <a:r>
              <a:rPr lang="pt-BR" sz="2800" dirty="0" err="1" smtClean="0">
                <a:solidFill>
                  <a:srgbClr val="4A5C61"/>
                </a:solidFill>
                <a:latin typeface="Arial Narrow"/>
                <a:cs typeface="Arial Narrow"/>
              </a:rPr>
              <a:t>MsNewGetDados</a:t>
            </a:r>
            <a:r>
              <a:rPr lang="pt-BR" sz="2800" dirty="0" smtClean="0">
                <a:solidFill>
                  <a:srgbClr val="4A5C61"/>
                </a:solidFill>
                <a:latin typeface="Arial Narrow"/>
                <a:cs typeface="Arial Narrow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rgbClr val="4A5C61"/>
                </a:solidFill>
                <a:latin typeface="Arial Narrow"/>
                <a:cs typeface="Arial Narrow"/>
              </a:rPr>
              <a:t>SetProperty</a:t>
            </a:r>
            <a:r>
              <a:rPr lang="pt-BR" sz="2800" dirty="0" smtClean="0">
                <a:solidFill>
                  <a:srgbClr val="4A5C61"/>
                </a:solidFill>
                <a:latin typeface="Arial Narrow"/>
                <a:cs typeface="Arial Narrow"/>
              </a:rPr>
              <a:t> – Define propriedades para os campos.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rgbClr val="4A5C61"/>
                </a:solidFill>
                <a:latin typeface="Arial Narrow"/>
                <a:cs typeface="Arial Narrow"/>
              </a:rPr>
              <a:t>AddTrigger</a:t>
            </a:r>
            <a:r>
              <a:rPr lang="pt-BR" sz="2800" dirty="0" smtClean="0">
                <a:solidFill>
                  <a:srgbClr val="4A5C61"/>
                </a:solidFill>
                <a:latin typeface="Arial Narrow"/>
                <a:cs typeface="Arial Narrow"/>
              </a:rPr>
              <a:t> – Cria gatilho para campo do modelo.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rgbClr val="4A5C61"/>
                </a:solidFill>
                <a:latin typeface="Arial Narrow"/>
                <a:cs typeface="Arial Narrow"/>
              </a:rPr>
              <a:t>SetRelation</a:t>
            </a:r>
            <a:r>
              <a:rPr lang="pt-BR" sz="2800" dirty="0" smtClean="0">
                <a:solidFill>
                  <a:srgbClr val="4A5C61"/>
                </a:solidFill>
                <a:latin typeface="Arial Narrow"/>
                <a:cs typeface="Arial Narrow"/>
              </a:rPr>
              <a:t> – Define relacionamento entre as entidades. ( Filho -&gt; Pai).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rgbClr val="4A5C61"/>
                </a:solidFill>
                <a:latin typeface="Arial Narrow"/>
                <a:cs typeface="Arial Narrow"/>
              </a:rPr>
              <a:t>SetValue</a:t>
            </a:r>
            <a:r>
              <a:rPr lang="pt-BR" sz="2800" dirty="0" smtClean="0">
                <a:solidFill>
                  <a:srgbClr val="4A5C61"/>
                </a:solidFill>
                <a:latin typeface="Arial Narrow"/>
                <a:cs typeface="Arial Narrow"/>
              </a:rPr>
              <a:t> – Grava um valor na folha de dados.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rgbClr val="4A5C61"/>
                </a:solidFill>
                <a:latin typeface="Arial Narrow"/>
                <a:cs typeface="Arial Narrow"/>
              </a:rPr>
              <a:t>LoadValue</a:t>
            </a:r>
            <a:r>
              <a:rPr lang="pt-BR" sz="2800" dirty="0" smtClean="0">
                <a:solidFill>
                  <a:srgbClr val="4A5C61"/>
                </a:solidFill>
                <a:latin typeface="Arial Narrow"/>
                <a:cs typeface="Arial Narrow"/>
              </a:rPr>
              <a:t> – Realiza gravação mas não executa nenhuma validação do submodelo ou do campo.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rgbClr val="4A5C61"/>
                </a:solidFill>
                <a:latin typeface="Arial Narrow"/>
                <a:cs typeface="Arial Narrow"/>
              </a:rPr>
              <a:t>GetValue</a:t>
            </a:r>
            <a:r>
              <a:rPr lang="pt-BR" sz="2800" dirty="0" smtClean="0">
                <a:solidFill>
                  <a:srgbClr val="4A5C61"/>
                </a:solidFill>
                <a:latin typeface="Arial Narrow"/>
                <a:cs typeface="Arial Narrow"/>
              </a:rPr>
              <a:t> – Retorna um valor da folha de dados.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rgbClr val="4A5C61"/>
                </a:solidFill>
                <a:latin typeface="Arial Narrow"/>
                <a:cs typeface="Arial Narrow"/>
              </a:rPr>
              <a:t>SeekLine</a:t>
            </a:r>
            <a:r>
              <a:rPr lang="pt-BR" sz="2800" dirty="0" smtClean="0">
                <a:solidFill>
                  <a:srgbClr val="4A5C61"/>
                </a:solidFill>
                <a:latin typeface="Arial Narrow"/>
                <a:cs typeface="Arial Narrow"/>
              </a:rPr>
              <a:t> – Realiza busca na grid e posiciona na linha encontrada.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rgbClr val="4A5C61"/>
                </a:solidFill>
                <a:latin typeface="Arial Narrow"/>
                <a:cs typeface="Arial Narrow"/>
              </a:rPr>
              <a:t>Length</a:t>
            </a:r>
            <a:r>
              <a:rPr lang="pt-BR" sz="2800" dirty="0">
                <a:solidFill>
                  <a:srgbClr val="4A5C61"/>
                </a:solidFill>
                <a:latin typeface="Arial Narrow"/>
                <a:cs typeface="Arial Narrow"/>
              </a:rPr>
              <a:t> </a:t>
            </a:r>
            <a:r>
              <a:rPr lang="pt-BR" sz="2800" dirty="0" smtClean="0">
                <a:solidFill>
                  <a:srgbClr val="4A5C61"/>
                </a:solidFill>
                <a:latin typeface="Arial Narrow"/>
                <a:cs typeface="Arial Narrow"/>
              </a:rPr>
              <a:t>– Quantidade de linhas na grid.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rgbClr val="4A5C61"/>
                </a:solidFill>
                <a:latin typeface="Arial Narrow"/>
                <a:cs typeface="Arial Narrow"/>
              </a:rPr>
              <a:t>GoLine</a:t>
            </a:r>
            <a:r>
              <a:rPr lang="pt-BR" sz="2800" dirty="0" smtClean="0">
                <a:solidFill>
                  <a:srgbClr val="4A5C61"/>
                </a:solidFill>
                <a:latin typeface="Arial Narrow"/>
                <a:cs typeface="Arial Narrow"/>
              </a:rPr>
              <a:t> – Posicionada na linha informada.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rgbClr val="4A5C61"/>
                </a:solidFill>
                <a:latin typeface="Arial Narrow"/>
                <a:cs typeface="Arial Narrow"/>
              </a:rPr>
              <a:t>AddLine</a:t>
            </a:r>
            <a:r>
              <a:rPr lang="pt-BR" sz="2800" dirty="0" smtClean="0">
                <a:solidFill>
                  <a:srgbClr val="4A5C61"/>
                </a:solidFill>
                <a:latin typeface="Arial Narrow"/>
                <a:cs typeface="Arial Narrow"/>
              </a:rPr>
              <a:t> – Adiciona uma linha na grid.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 smtClean="0">
                <a:solidFill>
                  <a:srgbClr val="4A5C61"/>
                </a:solidFill>
                <a:latin typeface="Arial Narrow"/>
                <a:cs typeface="Arial Narrow"/>
              </a:rPr>
              <a:t>DeleteLine</a:t>
            </a:r>
            <a:r>
              <a:rPr lang="pt-BR" sz="2800" dirty="0" smtClean="0">
                <a:solidFill>
                  <a:srgbClr val="4A5C61"/>
                </a:solidFill>
                <a:latin typeface="Arial Narrow"/>
                <a:cs typeface="Arial Narrow"/>
              </a:rPr>
              <a:t> – Deleta linha na grid.</a:t>
            </a:r>
          </a:p>
          <a:p>
            <a:endParaRPr lang="pt-BR" sz="2800" dirty="0">
              <a:solidFill>
                <a:srgbClr val="4A5C61"/>
              </a:solidFill>
              <a:latin typeface="Arial Narrow"/>
              <a:cs typeface="Arial Narrow"/>
            </a:endParaRPr>
          </a:p>
          <a:p>
            <a:endParaRPr lang="pt-BR" sz="2800" dirty="0" smtClean="0">
              <a:solidFill>
                <a:srgbClr val="4A5C61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19544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e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00" y="2703530"/>
            <a:ext cx="1335069" cy="1335069"/>
          </a:xfrm>
          <a:prstGeom prst="rect">
            <a:avLst/>
          </a:prstGeom>
        </p:spPr>
      </p:pic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8124825" y="4572000"/>
            <a:ext cx="812482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200" dirty="0" err="1" smtClean="0">
                <a:solidFill>
                  <a:schemeClr val="bg1"/>
                </a:solidFill>
                <a:latin typeface="Arial Narrow"/>
                <a:cs typeface="Arial Narrow"/>
              </a:rPr>
              <a:t>Exemplos</a:t>
            </a:r>
            <a:r>
              <a:rPr lang="en-US" sz="4200" dirty="0" smtClean="0">
                <a:solidFill>
                  <a:schemeClr val="bg1"/>
                </a:solidFill>
                <a:latin typeface="Arial Narrow"/>
                <a:cs typeface="Arial Narrow"/>
              </a:rPr>
              <a:t>	</a:t>
            </a:r>
            <a:endParaRPr lang="en-US" sz="4200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95449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717732" y="1478280"/>
            <a:ext cx="7349769" cy="4587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/>
          <a:srcRect t="3076" b="12115"/>
          <a:stretch/>
        </p:blipFill>
        <p:spPr>
          <a:xfrm>
            <a:off x="4717732" y="1478280"/>
            <a:ext cx="7349769" cy="45872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0" b="5060"/>
          <a:stretch/>
        </p:blipFill>
        <p:spPr>
          <a:xfrm>
            <a:off x="4211052" y="914400"/>
            <a:ext cx="8363129" cy="765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2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e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00" y="2703530"/>
            <a:ext cx="1335069" cy="1335069"/>
          </a:xfrm>
          <a:prstGeom prst="rect">
            <a:avLst/>
          </a:prstGeom>
        </p:spPr>
      </p:pic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8124825" y="4572000"/>
            <a:ext cx="812482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200" dirty="0" err="1" smtClean="0">
                <a:solidFill>
                  <a:schemeClr val="bg1"/>
                </a:solidFill>
                <a:latin typeface="Arial Narrow"/>
                <a:cs typeface="Arial Narrow"/>
              </a:rPr>
              <a:t>Projeto</a:t>
            </a:r>
            <a:r>
              <a:rPr lang="en-US" sz="4200" dirty="0" smtClean="0">
                <a:solidFill>
                  <a:schemeClr val="bg1"/>
                </a:solidFill>
                <a:latin typeface="Arial Narrow"/>
                <a:cs typeface="Arial Narrow"/>
              </a:rPr>
              <a:t>	</a:t>
            </a:r>
            <a:r>
              <a:rPr lang="en-US" sz="4200" dirty="0" smtClean="0">
                <a:solidFill>
                  <a:schemeClr val="bg1"/>
                </a:solidFill>
                <a:latin typeface="Arial Narrow"/>
                <a:cs typeface="Arial Narrow"/>
              </a:rPr>
              <a:t>	</a:t>
            </a:r>
            <a:endParaRPr lang="en-US" sz="4200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56214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</a:t>
            </a:r>
            <a:r>
              <a:rPr lang="pt-BR" dirty="0" smtClean="0"/>
              <a:t>	</a:t>
            </a:r>
            <a:endParaRPr lang="pt-BR" dirty="0"/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3017520" y="2079308"/>
            <a:ext cx="11521440" cy="6659792"/>
          </a:xfrm>
          <a:prstGeom prst="rect">
            <a:avLst/>
          </a:prstGeom>
        </p:spPr>
        <p:txBody>
          <a:bodyPr/>
          <a:lstStyle/>
          <a:p>
            <a:pPr algn="just">
              <a:defRPr/>
            </a:pPr>
            <a:endParaRPr lang="pt-BR" sz="1600" dirty="0">
              <a:latin typeface="+mn-lt"/>
              <a:cs typeface="Arial" charset="0"/>
            </a:endParaRPr>
          </a:p>
        </p:txBody>
      </p:sp>
      <p:sp>
        <p:nvSpPr>
          <p:cNvPr id="3" name="CaixaDeTexto 2"/>
          <p:cNvSpPr txBox="1"/>
          <p:nvPr/>
        </p:nvSpPr>
        <p:spPr bwMode="auto">
          <a:xfrm>
            <a:off x="2339161" y="1611006"/>
            <a:ext cx="1391048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endParaRPr lang="pt-BR" sz="2800" dirty="0">
              <a:solidFill>
                <a:srgbClr val="4A5C61"/>
              </a:solidFill>
              <a:latin typeface="Arial Narrow"/>
              <a:cs typeface="Arial Narrow"/>
            </a:endParaRPr>
          </a:p>
          <a:p>
            <a:endParaRPr lang="pt-BR" sz="2800" dirty="0" smtClean="0">
              <a:solidFill>
                <a:srgbClr val="4A5C61"/>
              </a:solidFill>
              <a:latin typeface="Arial Narrow"/>
              <a:cs typeface="Arial Narrow"/>
            </a:endParaRPr>
          </a:p>
        </p:txBody>
      </p:sp>
      <p:sp>
        <p:nvSpPr>
          <p:cNvPr id="4" name="CaixaDeTexto 3"/>
          <p:cNvSpPr txBox="1"/>
          <p:nvPr/>
        </p:nvSpPr>
        <p:spPr bwMode="auto">
          <a:xfrm>
            <a:off x="3210490" y="1817698"/>
            <a:ext cx="1181615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rgbClr val="4A5C61"/>
                </a:solidFill>
                <a:latin typeface="Arial Narrow"/>
                <a:cs typeface="Arial Narrow"/>
              </a:rPr>
              <a:t>Um pai (Field) com um filho (Grid)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rgbClr val="4A5C61"/>
                </a:solidFill>
                <a:latin typeface="Arial Narrow"/>
                <a:cs typeface="Arial Narrow"/>
              </a:rPr>
              <a:t>Operações – Incluir, alterar e excluir.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rgbClr val="4A5C61"/>
                </a:solidFill>
                <a:latin typeface="Arial Narrow"/>
                <a:cs typeface="Arial Narrow"/>
              </a:rPr>
              <a:t>Remover um campo da </a:t>
            </a:r>
            <a:r>
              <a:rPr lang="pt-BR" sz="2800" dirty="0" err="1" smtClean="0">
                <a:solidFill>
                  <a:srgbClr val="4A5C61"/>
                </a:solidFill>
                <a:latin typeface="Arial Narrow"/>
                <a:cs typeface="Arial Narrow"/>
              </a:rPr>
              <a:t>view</a:t>
            </a:r>
            <a:r>
              <a:rPr lang="pt-BR" sz="2800" dirty="0" smtClean="0">
                <a:solidFill>
                  <a:srgbClr val="4A5C61"/>
                </a:solidFill>
                <a:latin typeface="Arial Narrow"/>
                <a:cs typeface="Arial Narrow"/>
              </a:rPr>
              <a:t> e gravar o valor internamente pelo modelo(Bloco de </a:t>
            </a:r>
            <a:r>
              <a:rPr lang="pt-BR" sz="2800" dirty="0" err="1" smtClean="0">
                <a:solidFill>
                  <a:srgbClr val="4A5C61"/>
                </a:solidFill>
                <a:latin typeface="Arial Narrow"/>
                <a:cs typeface="Arial Narrow"/>
              </a:rPr>
              <a:t>Commit</a:t>
            </a:r>
            <a:r>
              <a:rPr lang="pt-BR" sz="2800" dirty="0" smtClean="0">
                <a:solidFill>
                  <a:srgbClr val="4A5C61"/>
                </a:solidFill>
                <a:latin typeface="Arial Narrow"/>
                <a:cs typeface="Arial Narrow"/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rgbClr val="4A5C61"/>
                </a:solidFill>
                <a:latin typeface="Arial Narrow"/>
                <a:cs typeface="Arial Narrow"/>
              </a:rPr>
              <a:t>Criar uma validação </a:t>
            </a:r>
            <a:r>
              <a:rPr lang="pt-BR" sz="2800" dirty="0" err="1" smtClean="0">
                <a:solidFill>
                  <a:srgbClr val="4A5C61"/>
                </a:solidFill>
                <a:latin typeface="Arial Narrow"/>
                <a:cs typeface="Arial Narrow"/>
              </a:rPr>
              <a:t>TudoOK</a:t>
            </a:r>
            <a:r>
              <a:rPr lang="pt-BR" sz="2800" dirty="0" smtClean="0">
                <a:solidFill>
                  <a:srgbClr val="4A5C61"/>
                </a:solidFill>
                <a:latin typeface="Arial Narrow"/>
                <a:cs typeface="Arial Narrow"/>
              </a:rPr>
              <a:t>.</a:t>
            </a:r>
          </a:p>
          <a:p>
            <a:r>
              <a:rPr lang="pt-BR" sz="2800" dirty="0" smtClean="0">
                <a:solidFill>
                  <a:srgbClr val="4A5C61"/>
                </a:solidFill>
                <a:latin typeface="Arial Narrow"/>
                <a:cs typeface="Arial Narrow"/>
              </a:rPr>
              <a:t>	Na operação de exclusão, não permitir que o usuário confirme.</a:t>
            </a:r>
            <a:endParaRPr lang="pt-BR" sz="2800" dirty="0" smtClean="0">
              <a:solidFill>
                <a:srgbClr val="4A5C61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61099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e-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900" y="2703530"/>
            <a:ext cx="1335069" cy="1335069"/>
          </a:xfrm>
          <a:prstGeom prst="rect">
            <a:avLst/>
          </a:prstGeom>
        </p:spPr>
      </p:pic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8124825" y="4572000"/>
            <a:ext cx="812482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4200" dirty="0" smtClean="0">
                <a:solidFill>
                  <a:schemeClr val="bg1"/>
                </a:solidFill>
                <a:latin typeface="Arial Narrow"/>
                <a:cs typeface="Arial Narrow"/>
              </a:rPr>
              <a:t>Questionamentos?</a:t>
            </a:r>
            <a:endParaRPr lang="pt-BR" sz="4200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35871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William Matos Gundim Junior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err="1" smtClean="0"/>
              <a:t>Inovação</a:t>
            </a:r>
            <a:r>
              <a:rPr lang="en-US" dirty="0" smtClean="0"/>
              <a:t> </a:t>
            </a:r>
            <a:r>
              <a:rPr lang="en-US" dirty="0" err="1" smtClean="0"/>
              <a:t>Controladoria</a:t>
            </a:r>
            <a:r>
              <a:rPr lang="en-US" dirty="0" smtClean="0"/>
              <a:t> </a:t>
            </a:r>
            <a:r>
              <a:rPr lang="en-US" dirty="0" err="1" smtClean="0"/>
              <a:t>Protheus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smtClean="0"/>
              <a:t>william.gundim@totvs.com.br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Box 5"/>
          <p:cNvSpPr txBox="1">
            <a:spLocks noChangeArrowheads="1"/>
          </p:cNvSpPr>
          <p:nvPr/>
        </p:nvSpPr>
        <p:spPr bwMode="auto">
          <a:xfrm>
            <a:off x="8124825" y="1331913"/>
            <a:ext cx="4999038" cy="295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200" dirty="0">
                <a:solidFill>
                  <a:srgbClr val="00739C"/>
                </a:solidFill>
                <a:latin typeface="Arial Narrow"/>
                <a:cs typeface="Arial Narrow"/>
              </a:rPr>
              <a:t>HOJE FALAREMOS SOBRE</a:t>
            </a:r>
          </a:p>
        </p:txBody>
      </p:sp>
      <p:pic>
        <p:nvPicPr>
          <p:cNvPr id="1639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4038" y="1851025"/>
            <a:ext cx="19812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Conceito</a:t>
            </a:r>
            <a:endParaRPr lang="en-US" sz="2800" dirty="0" smtClean="0"/>
          </a:p>
          <a:p>
            <a:r>
              <a:rPr lang="en-US" sz="2800" dirty="0" smtClean="0"/>
              <a:t>Interface - View</a:t>
            </a:r>
          </a:p>
          <a:p>
            <a:r>
              <a:rPr lang="en-US" sz="2800" dirty="0" err="1" smtClean="0"/>
              <a:t>Modelo</a:t>
            </a:r>
            <a:r>
              <a:rPr lang="en-US" sz="2800" dirty="0" smtClean="0"/>
              <a:t> de dados</a:t>
            </a:r>
          </a:p>
          <a:p>
            <a:r>
              <a:rPr lang="en-US" sz="2800" dirty="0" err="1" smtClean="0"/>
              <a:t>Principais</a:t>
            </a:r>
            <a:r>
              <a:rPr lang="en-US" sz="2800" dirty="0" smtClean="0"/>
              <a:t> </a:t>
            </a:r>
            <a:r>
              <a:rPr lang="en-US" sz="2800" dirty="0" err="1" smtClean="0"/>
              <a:t>Métodos</a:t>
            </a:r>
            <a:r>
              <a:rPr lang="en-US" sz="2800" dirty="0" smtClean="0"/>
              <a:t> - View</a:t>
            </a:r>
          </a:p>
          <a:p>
            <a:r>
              <a:rPr lang="en-US" sz="2800" dirty="0" err="1" smtClean="0"/>
              <a:t>Principais</a:t>
            </a:r>
            <a:r>
              <a:rPr lang="en-US" sz="2800" dirty="0" smtClean="0"/>
              <a:t> </a:t>
            </a:r>
            <a:r>
              <a:rPr lang="en-US" sz="2800" dirty="0" err="1" smtClean="0"/>
              <a:t>Métodos</a:t>
            </a:r>
            <a:r>
              <a:rPr lang="en-US" sz="2800" dirty="0" smtClean="0"/>
              <a:t> - Model</a:t>
            </a:r>
          </a:p>
          <a:p>
            <a:r>
              <a:rPr lang="en-US" sz="2800" dirty="0" err="1" smtClean="0"/>
              <a:t>Exemplos</a:t>
            </a:r>
            <a:endParaRPr lang="en-US" sz="2800" dirty="0" smtClean="0"/>
          </a:p>
          <a:p>
            <a:r>
              <a:rPr lang="en-US" sz="2800" dirty="0" err="1" smtClean="0"/>
              <a:t>Projeto</a:t>
            </a:r>
            <a:r>
              <a:rPr lang="en-US" sz="2800" dirty="0" smtClean="0"/>
              <a:t>	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e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00" y="2703530"/>
            <a:ext cx="1335069" cy="1335069"/>
          </a:xfrm>
          <a:prstGeom prst="rect">
            <a:avLst/>
          </a:prstGeom>
        </p:spPr>
      </p:pic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8124825" y="4572000"/>
            <a:ext cx="812482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200" dirty="0" err="1" smtClean="0">
                <a:solidFill>
                  <a:schemeClr val="bg1"/>
                </a:solidFill>
                <a:latin typeface="Arial Narrow"/>
                <a:cs typeface="Arial Narrow"/>
              </a:rPr>
              <a:t>Conceito</a:t>
            </a:r>
            <a:r>
              <a:rPr lang="en-US" sz="4200" dirty="0" smtClean="0">
                <a:solidFill>
                  <a:schemeClr val="bg1"/>
                </a:solidFill>
                <a:latin typeface="Arial Narrow"/>
                <a:cs typeface="Arial Narrow"/>
              </a:rPr>
              <a:t>	</a:t>
            </a:r>
            <a:endParaRPr lang="en-US" sz="4200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sp>
        <p:nvSpPr>
          <p:cNvPr id="7" name="Fluxograma: Processo alternativo 6"/>
          <p:cNvSpPr/>
          <p:nvPr/>
        </p:nvSpPr>
        <p:spPr>
          <a:xfrm>
            <a:off x="7549515" y="1785939"/>
            <a:ext cx="2423772" cy="1357312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 err="1"/>
              <a:t>Model</a:t>
            </a:r>
            <a:endParaRPr lang="pt-BR" dirty="0"/>
          </a:p>
        </p:txBody>
      </p:sp>
      <p:sp>
        <p:nvSpPr>
          <p:cNvPr id="8" name="Fluxograma: Processo alternativo 7"/>
          <p:cNvSpPr/>
          <p:nvPr/>
        </p:nvSpPr>
        <p:spPr>
          <a:xfrm>
            <a:off x="4460696" y="3462338"/>
            <a:ext cx="2374444" cy="1329689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 err="1"/>
              <a:t>View</a:t>
            </a:r>
            <a:endParaRPr lang="pt-BR" dirty="0"/>
          </a:p>
        </p:txBody>
      </p:sp>
      <p:sp>
        <p:nvSpPr>
          <p:cNvPr id="9" name="Fluxograma: Processo alternativo 8"/>
          <p:cNvSpPr/>
          <p:nvPr/>
        </p:nvSpPr>
        <p:spPr>
          <a:xfrm>
            <a:off x="10464165" y="3427095"/>
            <a:ext cx="2438671" cy="136565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pt-BR" dirty="0" err="1"/>
              <a:t>Controller</a:t>
            </a:r>
            <a:endParaRPr lang="pt-BR" dirty="0"/>
          </a:p>
        </p:txBody>
      </p:sp>
      <p:cxnSp>
        <p:nvCxnSpPr>
          <p:cNvPr id="10" name="Conector angulado 9"/>
          <p:cNvCxnSpPr/>
          <p:nvPr/>
        </p:nvCxnSpPr>
        <p:spPr>
          <a:xfrm>
            <a:off x="6887766" y="4143375"/>
            <a:ext cx="3536157" cy="1588"/>
          </a:xfrm>
          <a:prstGeom prst="bentConnector3">
            <a:avLst>
              <a:gd name="adj1" fmla="val 50000"/>
            </a:avLst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5"/>
          <p:cNvSpPr txBox="1">
            <a:spLocks noChangeArrowheads="1"/>
          </p:cNvSpPr>
          <p:nvPr/>
        </p:nvSpPr>
        <p:spPr bwMode="auto">
          <a:xfrm>
            <a:off x="6906578" y="4143375"/>
            <a:ext cx="300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/>
              <a:t>Ação do usuário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rot="10800000">
            <a:off x="6835140" y="3714750"/>
            <a:ext cx="3214688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8"/>
          <p:cNvSpPr txBox="1">
            <a:spLocks noChangeArrowheads="1"/>
          </p:cNvSpPr>
          <p:nvPr/>
        </p:nvSpPr>
        <p:spPr bwMode="auto">
          <a:xfrm>
            <a:off x="6906578" y="3438525"/>
            <a:ext cx="3000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/>
              <a:t>Seleciona a View</a:t>
            </a:r>
          </a:p>
        </p:txBody>
      </p:sp>
      <p:cxnSp>
        <p:nvCxnSpPr>
          <p:cNvPr id="14" name="Forma 13"/>
          <p:cNvCxnSpPr>
            <a:stCxn id="9" idx="0"/>
            <a:endCxn id="7" idx="3"/>
          </p:cNvCxnSpPr>
          <p:nvPr/>
        </p:nvCxnSpPr>
        <p:spPr>
          <a:xfrm rot="16200000" flipV="1">
            <a:off x="10347144" y="2090738"/>
            <a:ext cx="962500" cy="1710214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25"/>
          <p:cNvSpPr txBox="1">
            <a:spLocks noChangeArrowheads="1"/>
          </p:cNvSpPr>
          <p:nvPr/>
        </p:nvSpPr>
        <p:spPr bwMode="auto">
          <a:xfrm>
            <a:off x="10978515" y="3000375"/>
            <a:ext cx="1857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200"/>
              <a:t>Muda </a:t>
            </a:r>
          </a:p>
          <a:p>
            <a:pPr eaLnBrk="1" hangingPunct="1"/>
            <a:r>
              <a:rPr lang="pt-BR" altLang="pt-BR" sz="1200"/>
              <a:t>estado</a:t>
            </a:r>
          </a:p>
        </p:txBody>
      </p:sp>
      <p:cxnSp>
        <p:nvCxnSpPr>
          <p:cNvPr id="16" name="Forma 26"/>
          <p:cNvCxnSpPr/>
          <p:nvPr/>
        </p:nvCxnSpPr>
        <p:spPr>
          <a:xfrm flipV="1">
            <a:off x="5620703" y="2500313"/>
            <a:ext cx="1928812" cy="928687"/>
          </a:xfrm>
          <a:prstGeom prst="bentConnector3">
            <a:avLst>
              <a:gd name="adj1" fmla="val 47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32"/>
          <p:cNvSpPr txBox="1">
            <a:spLocks noChangeArrowheads="1"/>
          </p:cNvSpPr>
          <p:nvPr/>
        </p:nvSpPr>
        <p:spPr bwMode="auto">
          <a:xfrm>
            <a:off x="4477703" y="3000375"/>
            <a:ext cx="1000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pt-BR" altLang="pt-BR" sz="1200"/>
              <a:t>Consulta </a:t>
            </a:r>
          </a:p>
          <a:p>
            <a:pPr algn="r" eaLnBrk="1" hangingPunct="1"/>
            <a:r>
              <a:rPr lang="pt-BR" altLang="pt-BR" sz="1200"/>
              <a:t>estado</a:t>
            </a:r>
          </a:p>
        </p:txBody>
      </p:sp>
      <p:cxnSp>
        <p:nvCxnSpPr>
          <p:cNvPr id="18" name="Conector angulado 17"/>
          <p:cNvCxnSpPr/>
          <p:nvPr/>
        </p:nvCxnSpPr>
        <p:spPr>
          <a:xfrm rot="10800000" flipV="1">
            <a:off x="6192203" y="2786063"/>
            <a:ext cx="1357312" cy="642937"/>
          </a:xfrm>
          <a:prstGeom prst="bentConnector3">
            <a:avLst>
              <a:gd name="adj1" fmla="val 100275"/>
            </a:avLst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43"/>
          <p:cNvSpPr txBox="1">
            <a:spLocks noChangeArrowheads="1"/>
          </p:cNvSpPr>
          <p:nvPr/>
        </p:nvSpPr>
        <p:spPr bwMode="auto">
          <a:xfrm>
            <a:off x="6263640" y="2928938"/>
            <a:ext cx="1143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200"/>
              <a:t>Notifica </a:t>
            </a:r>
          </a:p>
          <a:p>
            <a:pPr eaLnBrk="1" hangingPunct="1"/>
            <a:r>
              <a:rPr lang="pt-BR" altLang="pt-BR" sz="1200"/>
              <a:t>atualização</a:t>
            </a:r>
          </a:p>
        </p:txBody>
      </p:sp>
      <p:sp>
        <p:nvSpPr>
          <p:cNvPr id="25" name="Retângulo 53"/>
          <p:cNvSpPr>
            <a:spLocks noGrp="1" noChangeArrowheads="1"/>
          </p:cNvSpPr>
          <p:nvPr>
            <p:ph idx="14"/>
          </p:nvPr>
        </p:nvSpPr>
        <p:spPr bwMode="auto">
          <a:xfrm>
            <a:off x="796290" y="5178384"/>
            <a:ext cx="15453360" cy="371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ü"/>
              <a:defRPr/>
            </a:pPr>
            <a:r>
              <a:rPr lang="pt-BR" dirty="0">
                <a:latin typeface="+mn-lt"/>
                <a:cs typeface="Arial" charset="0"/>
              </a:rPr>
              <a:t>O </a:t>
            </a:r>
            <a:r>
              <a:rPr lang="pt-BR" b="1" dirty="0" err="1">
                <a:latin typeface="+mn-lt"/>
                <a:cs typeface="Arial" charset="0"/>
              </a:rPr>
              <a:t>Model</a:t>
            </a:r>
            <a:r>
              <a:rPr lang="pt-BR" dirty="0">
                <a:latin typeface="+mn-lt"/>
                <a:cs typeface="Arial" charset="0"/>
              </a:rPr>
              <a:t> representa as informações do domínio do aplicativo e fornece funções para operar os dados, isto é, ele que expõe as funcionalidade do aplicativo. O </a:t>
            </a:r>
            <a:r>
              <a:rPr lang="pt-BR" dirty="0" err="1">
                <a:latin typeface="+mn-lt"/>
                <a:cs typeface="Arial" charset="0"/>
              </a:rPr>
              <a:t>Model</a:t>
            </a:r>
            <a:r>
              <a:rPr lang="pt-BR" dirty="0">
                <a:latin typeface="+mn-lt"/>
                <a:cs typeface="Arial" charset="0"/>
              </a:rPr>
              <a:t> também é responsável por notificar a </a:t>
            </a:r>
            <a:r>
              <a:rPr lang="pt-BR" dirty="0" err="1">
                <a:latin typeface="+mn-lt"/>
                <a:cs typeface="Arial" charset="0"/>
              </a:rPr>
              <a:t>View</a:t>
            </a:r>
            <a:r>
              <a:rPr lang="pt-BR" dirty="0">
                <a:latin typeface="+mn-lt"/>
                <a:cs typeface="Arial" charset="0"/>
              </a:rPr>
              <a:t> quando os dados forem alterados.</a:t>
            </a:r>
          </a:p>
          <a:p>
            <a:pPr marL="342900" indent="-342900" algn="just">
              <a:buFont typeface="Wingdings" pitchFamily="2" charset="2"/>
              <a:buChar char="ü"/>
              <a:defRPr/>
            </a:pPr>
            <a:r>
              <a:rPr lang="pt-BR" dirty="0">
                <a:latin typeface="+mn-lt"/>
                <a:cs typeface="Arial" charset="0"/>
              </a:rPr>
              <a:t>A </a:t>
            </a:r>
            <a:r>
              <a:rPr lang="pt-BR" b="1" dirty="0" err="1">
                <a:latin typeface="+mn-lt"/>
                <a:cs typeface="Arial" charset="0"/>
              </a:rPr>
              <a:t>View</a:t>
            </a:r>
            <a:r>
              <a:rPr lang="pt-BR" dirty="0">
                <a:latin typeface="+mn-lt"/>
                <a:cs typeface="Arial" charset="0"/>
              </a:rPr>
              <a:t>, objetivamente, deve </a:t>
            </a:r>
            <a:r>
              <a:rPr lang="pt-BR" dirty="0" err="1">
                <a:latin typeface="+mn-lt"/>
                <a:cs typeface="Arial" charset="0"/>
              </a:rPr>
              <a:t>renderizar</a:t>
            </a:r>
            <a:r>
              <a:rPr lang="pt-BR" dirty="0">
                <a:latin typeface="+mn-lt"/>
                <a:cs typeface="Arial" charset="0"/>
              </a:rPr>
              <a:t> o </a:t>
            </a:r>
            <a:r>
              <a:rPr lang="pt-BR" dirty="0" err="1">
                <a:latin typeface="+mn-lt"/>
                <a:cs typeface="Arial" charset="0"/>
              </a:rPr>
              <a:t>Model</a:t>
            </a:r>
            <a:r>
              <a:rPr lang="pt-BR" dirty="0">
                <a:latin typeface="+mn-lt"/>
                <a:cs typeface="Arial" charset="0"/>
              </a:rPr>
              <a:t> e possibilitar a interação do usuário, bem como consultar ao </a:t>
            </a:r>
            <a:r>
              <a:rPr lang="pt-BR" dirty="0" err="1">
                <a:latin typeface="+mn-lt"/>
                <a:cs typeface="Arial" charset="0"/>
              </a:rPr>
              <a:t>Model</a:t>
            </a:r>
            <a:r>
              <a:rPr lang="pt-BR" dirty="0">
                <a:latin typeface="+mn-lt"/>
                <a:cs typeface="Arial" charset="0"/>
              </a:rPr>
              <a:t> quando este notificá-la de que houve alterações nos dados afim de manter a consistência entre ambos.</a:t>
            </a:r>
          </a:p>
          <a:p>
            <a:pPr marL="342900" indent="-342900" algn="just">
              <a:buFont typeface="Wingdings" pitchFamily="2" charset="2"/>
              <a:buChar char="ü"/>
              <a:defRPr/>
            </a:pPr>
            <a:r>
              <a:rPr lang="pt-BR" dirty="0">
                <a:latin typeface="+mn-lt"/>
                <a:cs typeface="Arial" charset="0"/>
              </a:rPr>
              <a:t>O </a:t>
            </a:r>
            <a:r>
              <a:rPr lang="pt-BR" b="1" dirty="0" err="1">
                <a:latin typeface="+mn-lt"/>
                <a:cs typeface="Arial" charset="0"/>
              </a:rPr>
              <a:t>Controller</a:t>
            </a:r>
            <a:r>
              <a:rPr lang="pt-BR" dirty="0">
                <a:latin typeface="+mn-lt"/>
                <a:cs typeface="Arial" charset="0"/>
              </a:rPr>
              <a:t>, o maestro da orquestra, responde às ações dos usuários, possibilita mudanças no </a:t>
            </a:r>
            <a:r>
              <a:rPr lang="pt-BR" dirty="0" err="1">
                <a:latin typeface="+mn-lt"/>
                <a:cs typeface="Arial" charset="0"/>
              </a:rPr>
              <a:t>Model</a:t>
            </a:r>
            <a:r>
              <a:rPr lang="pt-BR" dirty="0">
                <a:latin typeface="+mn-lt"/>
                <a:cs typeface="Arial" charset="0"/>
              </a:rPr>
              <a:t> e seleciona a </a:t>
            </a:r>
            <a:r>
              <a:rPr lang="pt-BR" dirty="0" err="1">
                <a:latin typeface="+mn-lt"/>
                <a:cs typeface="Arial" charset="0"/>
              </a:rPr>
              <a:t>View</a:t>
            </a:r>
            <a:r>
              <a:rPr lang="pt-BR" dirty="0">
                <a:latin typeface="+mn-lt"/>
                <a:cs typeface="Arial" charset="0"/>
              </a:rPr>
              <a:t> correspondente.</a:t>
            </a:r>
          </a:p>
        </p:txBody>
      </p:sp>
    </p:spTree>
    <p:extLst>
      <p:ext uri="{BB962C8B-B14F-4D97-AF65-F5344CB8AC3E}">
        <p14:creationId xmlns:p14="http://schemas.microsoft.com/office/powerpoint/2010/main" val="321429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e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00" y="2703530"/>
            <a:ext cx="1335069" cy="1335069"/>
          </a:xfrm>
          <a:prstGeom prst="rect">
            <a:avLst/>
          </a:prstGeom>
        </p:spPr>
      </p:pic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8124825" y="4572000"/>
            <a:ext cx="812482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latin typeface="Arial Narrow"/>
                <a:cs typeface="Arial Narrow"/>
              </a:rPr>
              <a:t>Interface - View	</a:t>
            </a:r>
            <a:endParaRPr lang="en-US" sz="4200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20907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	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4"/>
          </p:nvPr>
        </p:nvSpPr>
        <p:spPr>
          <a:xfrm>
            <a:off x="2797491" y="1618420"/>
            <a:ext cx="12472989" cy="6992179"/>
          </a:xfrm>
        </p:spPr>
        <p:txBody>
          <a:bodyPr/>
          <a:lstStyle/>
          <a:p>
            <a:pPr algn="just">
              <a:buFont typeface="Wingdings" pitchFamily="2" charset="2"/>
              <a:buChar char="ü"/>
              <a:defRPr/>
            </a:pPr>
            <a:r>
              <a:rPr lang="pt-BR" sz="2000" b="1" dirty="0" smtClean="0">
                <a:latin typeface="+mn-lt"/>
                <a:cs typeface="Arial" charset="0"/>
              </a:rPr>
              <a:t>  </a:t>
            </a:r>
            <a:r>
              <a:rPr lang="pt-BR" sz="2000" b="1" dirty="0">
                <a:latin typeface="+mn-lt"/>
                <a:cs typeface="Arial" charset="0"/>
              </a:rPr>
              <a:t>A interface pode ser baseada totalmente ou parcialmente em um meta-dados, permitindo:</a:t>
            </a:r>
          </a:p>
          <a:p>
            <a:pPr algn="just">
              <a:buFont typeface="Wingdings" pitchFamily="2" charset="2"/>
              <a:buChar char="ü"/>
              <a:defRPr/>
            </a:pPr>
            <a:endParaRPr lang="pt-BR" sz="2000" b="1" dirty="0">
              <a:latin typeface="+mn-lt"/>
              <a:cs typeface="Arial" charset="0"/>
            </a:endParaRPr>
          </a:p>
          <a:p>
            <a:pPr lvl="1" algn="just">
              <a:buFont typeface="Wingdings" pitchFamily="2" charset="2"/>
              <a:buChar char="§"/>
              <a:defRPr/>
            </a:pPr>
            <a:r>
              <a:rPr lang="pt-BR" b="1" dirty="0">
                <a:latin typeface="+mn-lt"/>
                <a:cs typeface="Arial" charset="0"/>
              </a:rPr>
              <a:t>  Reaproveitamento do código da interface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pt-BR" b="1" dirty="0">
                <a:latin typeface="+mn-lt"/>
                <a:cs typeface="Arial" charset="0"/>
              </a:rPr>
              <a:t>  Simplicidade no desenvolvimento de interfaces complexas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pt-BR" b="1" dirty="0">
                <a:latin typeface="+mn-lt"/>
                <a:cs typeface="Arial" charset="0"/>
              </a:rPr>
              <a:t>  Agilidade no desenvolvimento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pt-BR" b="1" dirty="0">
                <a:latin typeface="+mn-lt"/>
                <a:cs typeface="Arial" charset="0"/>
              </a:rPr>
              <a:t>  Personalização de interface sem efeito-colateral. O usuário vê, aquilo que quer!</a:t>
            </a:r>
          </a:p>
          <a:p>
            <a:pPr marL="725487" lvl="1" indent="0" algn="just">
              <a:buNone/>
              <a:defRPr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7943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Interface	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796" y="937439"/>
            <a:ext cx="10280884" cy="790342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 bwMode="auto">
          <a:xfrm>
            <a:off x="3160796" y="937439"/>
            <a:ext cx="10280884" cy="3116401"/>
          </a:xfrm>
          <a:prstGeom prst="rect">
            <a:avLst/>
          </a:prstGeom>
          <a:solidFill>
            <a:schemeClr val="bg1">
              <a:lumMod val="50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CaixaDeTexto 14"/>
          <p:cNvSpPr txBox="1">
            <a:spLocks noChangeArrowheads="1"/>
          </p:cNvSpPr>
          <p:nvPr/>
        </p:nvSpPr>
        <p:spPr bwMode="auto">
          <a:xfrm>
            <a:off x="6993150" y="2369140"/>
            <a:ext cx="339538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 err="1">
                <a:solidFill>
                  <a:schemeClr val="bg1"/>
                </a:solidFill>
              </a:rPr>
              <a:t>FWFormField</a:t>
            </a: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 bwMode="auto">
          <a:xfrm>
            <a:off x="3160796" y="4310896"/>
            <a:ext cx="10280884" cy="4529972"/>
          </a:xfrm>
          <a:prstGeom prst="rect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CaixaDeTexto 14"/>
          <p:cNvSpPr txBox="1">
            <a:spLocks noChangeArrowheads="1"/>
          </p:cNvSpPr>
          <p:nvPr/>
        </p:nvSpPr>
        <p:spPr bwMode="auto">
          <a:xfrm>
            <a:off x="6901710" y="5081860"/>
            <a:ext cx="339538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 err="1" smtClean="0">
                <a:solidFill>
                  <a:schemeClr val="bg1"/>
                </a:solidFill>
              </a:rPr>
              <a:t>FWFormGrid</a:t>
            </a:r>
            <a:endParaRPr lang="pt-BR" alt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55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e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00" y="2703530"/>
            <a:ext cx="1335069" cy="1335069"/>
          </a:xfrm>
          <a:prstGeom prst="rect">
            <a:avLst/>
          </a:prstGeom>
        </p:spPr>
      </p:pic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8124825" y="4572000"/>
            <a:ext cx="812482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200" dirty="0" err="1" smtClean="0">
                <a:solidFill>
                  <a:schemeClr val="bg1"/>
                </a:solidFill>
                <a:latin typeface="Arial Narrow"/>
                <a:cs typeface="Arial Narrow"/>
              </a:rPr>
              <a:t>Modelo</a:t>
            </a:r>
            <a:r>
              <a:rPr lang="en-US" sz="4200" dirty="0">
                <a:solidFill>
                  <a:schemeClr val="bg1"/>
                </a:solidFill>
                <a:latin typeface="Arial Narrow"/>
                <a:cs typeface="Arial Narrow"/>
              </a:rPr>
              <a:t> </a:t>
            </a:r>
            <a:r>
              <a:rPr lang="en-US" sz="4200" dirty="0" smtClean="0">
                <a:solidFill>
                  <a:schemeClr val="bg1"/>
                </a:solidFill>
                <a:latin typeface="Arial Narrow"/>
                <a:cs typeface="Arial Narrow"/>
              </a:rPr>
              <a:t>de dados	</a:t>
            </a:r>
            <a:endParaRPr lang="en-US" sz="4200" dirty="0">
              <a:solidFill>
                <a:schemeClr val="bg1"/>
              </a:solidFill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27270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de dados	</a:t>
            </a:r>
            <a:endParaRPr lang="pt-BR" dirty="0"/>
          </a:p>
        </p:txBody>
      </p:sp>
      <p:sp>
        <p:nvSpPr>
          <p:cNvPr id="5" name="Espaço Reservado para Texto 3"/>
          <p:cNvSpPr txBox="1">
            <a:spLocks/>
          </p:cNvSpPr>
          <p:nvPr/>
        </p:nvSpPr>
        <p:spPr>
          <a:xfrm>
            <a:off x="3017520" y="2079308"/>
            <a:ext cx="11521440" cy="6659792"/>
          </a:xfrm>
          <a:prstGeom prst="rect">
            <a:avLst/>
          </a:prstGeom>
        </p:spPr>
        <p:txBody>
          <a:bodyPr/>
          <a:lstStyle/>
          <a:p>
            <a:pPr algn="just">
              <a:buFont typeface="Wingdings" pitchFamily="2" charset="2"/>
              <a:buChar char="ü"/>
              <a:defRPr/>
            </a:pPr>
            <a:r>
              <a:rPr lang="pt-BR" sz="2000" dirty="0">
                <a:latin typeface="+mn-lt"/>
                <a:cs typeface="Arial" charset="0"/>
              </a:rPr>
              <a:t>  </a:t>
            </a:r>
            <a:r>
              <a:rPr lang="pt-BR" sz="2400" dirty="0">
                <a:latin typeface="+mn-lt"/>
                <a:cs typeface="Arial" charset="0"/>
              </a:rPr>
              <a:t>Define o modelo da estrutura e persistência de dados, utilizando o modelo padronizado de codificação</a:t>
            </a:r>
          </a:p>
          <a:p>
            <a:pPr algn="just">
              <a:buFont typeface="Wingdings" pitchFamily="2" charset="2"/>
              <a:buChar char="ü"/>
              <a:defRPr/>
            </a:pPr>
            <a:endParaRPr lang="pt-BR" sz="2400" dirty="0">
              <a:latin typeface="+mn-lt"/>
              <a:cs typeface="Arial" charset="0"/>
            </a:endParaRPr>
          </a:p>
          <a:p>
            <a:pPr algn="just">
              <a:buFont typeface="Wingdings" pitchFamily="2" charset="2"/>
              <a:buChar char="ü"/>
              <a:defRPr/>
            </a:pPr>
            <a:r>
              <a:rPr lang="pt-BR" sz="2400" dirty="0">
                <a:latin typeface="+mn-lt"/>
                <a:cs typeface="Arial" charset="0"/>
              </a:rPr>
              <a:t>  Possui as regras de validação definidas pelo analista, independentes dos eventos da interface. Esta independência permite a reutilização de código, performance e previsibilidade de comportamento.</a:t>
            </a:r>
          </a:p>
          <a:p>
            <a:pPr algn="just">
              <a:buFont typeface="Wingdings" pitchFamily="2" charset="2"/>
              <a:buChar char="ü"/>
              <a:defRPr/>
            </a:pPr>
            <a:endParaRPr lang="pt-BR" sz="2400" dirty="0">
              <a:latin typeface="+mn-lt"/>
              <a:cs typeface="Arial" charset="0"/>
            </a:endParaRPr>
          </a:p>
          <a:p>
            <a:pPr algn="just">
              <a:buFont typeface="Wingdings" pitchFamily="2" charset="2"/>
              <a:buChar char="ü"/>
              <a:defRPr/>
            </a:pPr>
            <a:r>
              <a:rPr lang="pt-BR" sz="2400" dirty="0">
                <a:latin typeface="+mn-lt"/>
                <a:cs typeface="Arial" charset="0"/>
              </a:rPr>
              <a:t>  Este modelo de codificação  garante que todos os programas de edição tenham os recursos, abaixo, sem a necessidade adicional de codificação:</a:t>
            </a:r>
          </a:p>
          <a:p>
            <a:pPr algn="just">
              <a:buFont typeface="Wingdings" pitchFamily="2" charset="2"/>
              <a:buChar char="ü"/>
              <a:defRPr/>
            </a:pPr>
            <a:endParaRPr lang="pt-BR" sz="2400" dirty="0">
              <a:latin typeface="+mn-lt"/>
              <a:cs typeface="Arial" charset="0"/>
            </a:endParaRPr>
          </a:p>
          <a:p>
            <a:pPr lvl="1">
              <a:buFont typeface="Wingdings" pitchFamily="2" charset="2"/>
              <a:buChar char="§"/>
              <a:defRPr/>
            </a:pPr>
            <a:r>
              <a:rPr lang="pt-BR" sz="2400" dirty="0">
                <a:latin typeface="+mn-lt"/>
                <a:cs typeface="Arial" charset="0"/>
              </a:rPr>
              <a:t>  Web </a:t>
            </a:r>
            <a:r>
              <a:rPr lang="pt-BR" sz="2400" dirty="0" err="1">
                <a:latin typeface="+mn-lt"/>
                <a:cs typeface="Arial" charset="0"/>
              </a:rPr>
              <a:t>Services</a:t>
            </a:r>
            <a:endParaRPr lang="pt-BR" sz="2400" dirty="0">
              <a:latin typeface="+mn-lt"/>
              <a:cs typeface="Arial" charset="0"/>
            </a:endParaRPr>
          </a:p>
          <a:p>
            <a:pPr lvl="1">
              <a:buFont typeface="Wingdings" pitchFamily="2" charset="2"/>
              <a:buChar char="§"/>
              <a:defRPr/>
            </a:pPr>
            <a:r>
              <a:rPr lang="pt-BR" sz="2400" dirty="0">
                <a:latin typeface="+mn-lt"/>
                <a:cs typeface="Arial" charset="0"/>
              </a:rPr>
              <a:t>  </a:t>
            </a:r>
            <a:r>
              <a:rPr lang="pt-BR" sz="2400" dirty="0" err="1">
                <a:latin typeface="+mn-lt"/>
                <a:cs typeface="Arial" charset="0"/>
              </a:rPr>
              <a:t>Instânciamento</a:t>
            </a:r>
            <a:r>
              <a:rPr lang="pt-BR" sz="2400" dirty="0">
                <a:latin typeface="+mn-lt"/>
                <a:cs typeface="Arial" charset="0"/>
              </a:rPr>
              <a:t> do Modelo - “Rotina automática” 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pt-BR" sz="2400" dirty="0" smtClean="0">
                <a:latin typeface="+mn-lt"/>
                <a:cs typeface="Arial" charset="0"/>
              </a:rPr>
              <a:t>  Pontos </a:t>
            </a:r>
            <a:r>
              <a:rPr lang="pt-BR" sz="2400" dirty="0">
                <a:latin typeface="+mn-lt"/>
                <a:cs typeface="Arial" charset="0"/>
              </a:rPr>
              <a:t>de entrada – padronizados.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pt-BR" sz="2400" dirty="0">
                <a:latin typeface="+mn-lt"/>
                <a:cs typeface="Arial" charset="0"/>
              </a:rPr>
              <a:t>  Importação/Exportação de dados ( XML/XSD )</a:t>
            </a:r>
          </a:p>
          <a:p>
            <a:pPr lvl="1">
              <a:buFont typeface="Wingdings" pitchFamily="2" charset="2"/>
              <a:buChar char="Ø"/>
              <a:defRPr/>
            </a:pPr>
            <a:endParaRPr lang="pt-BR" sz="1600" dirty="0"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43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>
        <a:spAutoFit/>
      </a:bodyPr>
      <a:lstStyle>
        <a:defPPr>
          <a:defRPr sz="2800" dirty="0" err="1" smtClean="0">
            <a:solidFill>
              <a:srgbClr val="4A5C61"/>
            </a:solidFill>
            <a:latin typeface="Arial Narrow"/>
            <a:cs typeface="Arial Narrow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5624</TotalTime>
  <Words>609</Words>
  <Application>Microsoft Office PowerPoint</Application>
  <PresentationFormat>Personalizar</PresentationFormat>
  <Paragraphs>98</Paragraphs>
  <Slides>19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Arial</vt:lpstr>
      <vt:lpstr>Arial Narrow</vt:lpstr>
      <vt:lpstr>Calibri</vt:lpstr>
      <vt:lpstr>Courier New</vt:lpstr>
      <vt:lpstr>Lucida Grande</vt:lpstr>
      <vt:lpstr>Wingdings</vt:lpstr>
      <vt:lpstr>ヒラギノ角ゴ Pro W3</vt:lpstr>
      <vt:lpstr>Office Theme</vt:lpstr>
      <vt:lpstr>William Matos – Março/2015</vt:lpstr>
      <vt:lpstr>Apresentação do PowerPoint</vt:lpstr>
      <vt:lpstr>Apresentação do PowerPoint</vt:lpstr>
      <vt:lpstr>Conceito</vt:lpstr>
      <vt:lpstr>Apresentação do PowerPoint</vt:lpstr>
      <vt:lpstr>Interface </vt:lpstr>
      <vt:lpstr>Interface </vt:lpstr>
      <vt:lpstr>Apresentação do PowerPoint</vt:lpstr>
      <vt:lpstr>Modelo de dados </vt:lpstr>
      <vt:lpstr>Apresentação do PowerPoint</vt:lpstr>
      <vt:lpstr>Principais métodos </vt:lpstr>
      <vt:lpstr>Apresentação do PowerPoint</vt:lpstr>
      <vt:lpstr>Principais métodos </vt:lpstr>
      <vt:lpstr>Apresentação do PowerPoint</vt:lpstr>
      <vt:lpstr>Apresentação do PowerPoint</vt:lpstr>
      <vt:lpstr>Apresentação do PowerPoint</vt:lpstr>
      <vt:lpstr>Projeto </vt:lpstr>
      <vt:lpstr>Apresentação do PowerPoint</vt:lpstr>
      <vt:lpstr>William Matos Gundim Junior</vt:lpstr>
    </vt:vector>
  </TitlesOfParts>
  <Company>OZ 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Thiago Alves Soares</dc:creator>
  <cp:lastModifiedBy>William Matos Gundim Junior</cp:lastModifiedBy>
  <cp:revision>511</cp:revision>
  <dcterms:created xsi:type="dcterms:W3CDTF">2014-01-10T13:03:06Z</dcterms:created>
  <dcterms:modified xsi:type="dcterms:W3CDTF">2015-03-09T11:05:47Z</dcterms:modified>
</cp:coreProperties>
</file>