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52" r:id="rId3"/>
    <p:sldMasterId id="2147483654" r:id="rId4"/>
    <p:sldMasterId id="2147483655" r:id="rId5"/>
    <p:sldMasterId id="2147483653" r:id="rId6"/>
  </p:sldMasterIdLst>
  <p:notesMasterIdLst>
    <p:notesMasterId r:id="rId13"/>
  </p:notesMasterIdLst>
  <p:handoutMasterIdLst>
    <p:handoutMasterId r:id="rId14"/>
  </p:handoutMasterIdLst>
  <p:sldIdLst>
    <p:sldId id="366" r:id="rId7"/>
    <p:sldId id="347" r:id="rId8"/>
    <p:sldId id="351" r:id="rId9"/>
    <p:sldId id="328" r:id="rId10"/>
    <p:sldId id="348" r:id="rId11"/>
    <p:sldId id="356" r:id="rId12"/>
  </p:sldIdLst>
  <p:sldSz cx="9144000" cy="6858000" type="screen4x3"/>
  <p:notesSz cx="7010400" cy="9296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Verdan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Cesar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FF"/>
    <a:srgbClr val="990000"/>
    <a:srgbClr val="006600"/>
    <a:srgbClr val="CC0000"/>
    <a:srgbClr val="003399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723" autoAdjust="0"/>
  </p:normalViewPr>
  <p:slideViewPr>
    <p:cSldViewPr>
      <p:cViewPr>
        <p:scale>
          <a:sx n="75" d="100"/>
          <a:sy n="75" d="100"/>
        </p:scale>
        <p:origin x="-1488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274" y="-10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E5122AA-885C-4780-8240-F8CA6287F2F4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89FF81-3358-4887-946A-39D66FDF5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DF0250E-2422-4099-A8B5-7F9F96FFC5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F616C6-E074-466F-946B-694A7D94CA24}" type="slidenum">
              <a:rPr lang="pt-BR" sz="1200" b="0">
                <a:solidFill>
                  <a:srgbClr val="000000"/>
                </a:solidFill>
                <a:latin typeface="Arial" charset="0"/>
              </a:rPr>
              <a:pPr algn="r"/>
              <a:t>1</a:t>
            </a:fld>
            <a:endParaRPr lang="pt-BR" sz="12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0CD033-8D48-4BE1-96C7-F6BA4A9742D0}" type="slidenum">
              <a:rPr lang="pt-BR" sz="1200" b="0">
                <a:solidFill>
                  <a:schemeClr val="tx1"/>
                </a:solidFill>
                <a:latin typeface="Arial" charset="0"/>
              </a:rPr>
              <a:pPr algn="r"/>
              <a:t>2</a:t>
            </a:fld>
            <a:endParaRPr lang="pt-BR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6EFA3D-F417-475A-ABA7-05B7542CAB22}" type="slidenum">
              <a:rPr lang="pt-BR" sz="1200" b="0">
                <a:solidFill>
                  <a:schemeClr val="tx1"/>
                </a:solidFill>
                <a:latin typeface="Arial" charset="0"/>
              </a:rPr>
              <a:pPr algn="r"/>
              <a:t>3</a:t>
            </a:fld>
            <a:endParaRPr lang="pt-BR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E510EC2-9F63-40EB-9E59-2F20D769D9FF}" type="slidenum">
              <a:rPr lang="pt-BR" sz="1200" b="0">
                <a:solidFill>
                  <a:schemeClr val="tx1"/>
                </a:solidFill>
                <a:latin typeface="Arial" charset="0"/>
              </a:rPr>
              <a:pPr algn="r"/>
              <a:t>4</a:t>
            </a:fld>
            <a:endParaRPr lang="pt-BR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06DC141-5A66-4EEE-A419-B10BDDFCBDA0}" type="slidenum">
              <a:rPr lang="pt-BR" sz="1200" b="0">
                <a:solidFill>
                  <a:schemeClr val="tx1"/>
                </a:solidFill>
                <a:latin typeface="Arial" charset="0"/>
              </a:rPr>
              <a:pPr algn="r"/>
              <a:t>5</a:t>
            </a:fld>
            <a:endParaRPr lang="pt-BR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logo_i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8850" y="115888"/>
            <a:ext cx="1743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pt-BR" sz="320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95288" y="6308725"/>
            <a:ext cx="7561262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 sz="32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5288" y="6424613"/>
            <a:ext cx="3382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00" b="0">
                <a:solidFill>
                  <a:schemeClr val="bg2"/>
                </a:solidFill>
              </a:rPr>
              <a:t>www.imprensaoficial.com.br</a:t>
            </a:r>
          </a:p>
        </p:txBody>
      </p:sp>
      <p:pic>
        <p:nvPicPr>
          <p:cNvPr id="5125" name="Picture 24" descr="Governo_Do_Estado_De_Sao_Paulo_traco_negativo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0863" y="5948363"/>
            <a:ext cx="793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24" descr="120-IO_H_N_cmyk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260350"/>
            <a:ext cx="1800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pt-BR" sz="3200"/>
          </a:p>
        </p:txBody>
      </p:sp>
      <p:pic>
        <p:nvPicPr>
          <p:cNvPr id="6147" name="Picture 20" descr="120-IO_H_N_cmy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9925" y="260350"/>
            <a:ext cx="1800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defRPr/>
            </a:pPr>
            <a:endParaRPr lang="pt-BR" sz="3200">
              <a:solidFill>
                <a:srgbClr val="990000"/>
              </a:solidFill>
            </a:endParaRPr>
          </a:p>
        </p:txBody>
      </p:sp>
      <p:pic>
        <p:nvPicPr>
          <p:cNvPr id="7171" name="Picture 21" descr="okkkkkkkkkkkkk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288" y="115888"/>
            <a:ext cx="1512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defRPr/>
            </a:pPr>
            <a:endParaRPr lang="pt-BR" sz="3200">
              <a:solidFill>
                <a:srgbClr val="990000"/>
              </a:solidFill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524750" y="260350"/>
            <a:ext cx="1358900" cy="349250"/>
            <a:chOff x="4740" y="164"/>
            <a:chExt cx="856" cy="220"/>
          </a:xfrm>
        </p:grpSpPr>
        <p:sp>
          <p:nvSpPr>
            <p:cNvPr id="498692" name="Freeform 4"/>
            <p:cNvSpPr>
              <a:spLocks noEditPoints="1"/>
            </p:cNvSpPr>
            <p:nvPr userDrawn="1"/>
          </p:nvSpPr>
          <p:spPr bwMode="auto">
            <a:xfrm>
              <a:off x="4765" y="230"/>
              <a:ext cx="24" cy="78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74" y="239"/>
                </a:cxn>
                <a:cxn ang="0">
                  <a:pos x="74" y="72"/>
                </a:cxn>
                <a:cxn ang="0">
                  <a:pos x="0" y="72"/>
                </a:cxn>
                <a:cxn ang="0">
                  <a:pos x="0" y="239"/>
                </a:cxn>
                <a:cxn ang="0">
                  <a:pos x="7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4" y="54"/>
                </a:cxn>
                <a:cxn ang="0">
                  <a:pos x="74" y="0"/>
                </a:cxn>
              </a:cxnLst>
              <a:rect l="0" t="0" r="r" b="b"/>
              <a:pathLst>
                <a:path w="74" h="239">
                  <a:moveTo>
                    <a:pt x="0" y="239"/>
                  </a:moveTo>
                  <a:lnTo>
                    <a:pt x="74" y="239"/>
                  </a:lnTo>
                  <a:lnTo>
                    <a:pt x="74" y="72"/>
                  </a:lnTo>
                  <a:lnTo>
                    <a:pt x="0" y="72"/>
                  </a:lnTo>
                  <a:lnTo>
                    <a:pt x="0" y="239"/>
                  </a:lnTo>
                  <a:close/>
                  <a:moveTo>
                    <a:pt x="7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74" y="5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3" name="Freeform 5"/>
            <p:cNvSpPr>
              <a:spLocks/>
            </p:cNvSpPr>
            <p:nvPr userDrawn="1"/>
          </p:nvSpPr>
          <p:spPr bwMode="auto">
            <a:xfrm>
              <a:off x="4799" y="252"/>
              <a:ext cx="92" cy="56"/>
            </a:xfrm>
            <a:custGeom>
              <a:avLst/>
              <a:gdLst/>
              <a:ahLst/>
              <a:cxnLst>
                <a:cxn ang="0">
                  <a:pos x="75" y="171"/>
                </a:cxn>
                <a:cxn ang="0">
                  <a:pos x="75" y="67"/>
                </a:cxn>
                <a:cxn ang="0">
                  <a:pos x="78" y="57"/>
                </a:cxn>
                <a:cxn ang="0">
                  <a:pos x="83" y="52"/>
                </a:cxn>
                <a:cxn ang="0">
                  <a:pos x="92" y="52"/>
                </a:cxn>
                <a:cxn ang="0">
                  <a:pos x="98" y="57"/>
                </a:cxn>
                <a:cxn ang="0">
                  <a:pos x="101" y="67"/>
                </a:cxn>
                <a:cxn ang="0">
                  <a:pos x="101" y="171"/>
                </a:cxn>
                <a:cxn ang="0">
                  <a:pos x="176" y="76"/>
                </a:cxn>
                <a:cxn ang="0">
                  <a:pos x="177" y="60"/>
                </a:cxn>
                <a:cxn ang="0">
                  <a:pos x="181" y="54"/>
                </a:cxn>
                <a:cxn ang="0">
                  <a:pos x="188" y="52"/>
                </a:cxn>
                <a:cxn ang="0">
                  <a:pos x="197" y="54"/>
                </a:cxn>
                <a:cxn ang="0">
                  <a:pos x="200" y="60"/>
                </a:cxn>
                <a:cxn ang="0">
                  <a:pos x="202" y="76"/>
                </a:cxn>
                <a:cxn ang="0">
                  <a:pos x="277" y="171"/>
                </a:cxn>
                <a:cxn ang="0">
                  <a:pos x="276" y="59"/>
                </a:cxn>
                <a:cxn ang="0">
                  <a:pos x="274" y="34"/>
                </a:cxn>
                <a:cxn ang="0">
                  <a:pos x="266" y="19"/>
                </a:cxn>
                <a:cxn ang="0">
                  <a:pos x="259" y="11"/>
                </a:cxn>
                <a:cxn ang="0">
                  <a:pos x="247" y="4"/>
                </a:cxn>
                <a:cxn ang="0">
                  <a:pos x="232" y="2"/>
                </a:cxn>
                <a:cxn ang="0">
                  <a:pos x="216" y="2"/>
                </a:cxn>
                <a:cxn ang="0">
                  <a:pos x="200" y="5"/>
                </a:cxn>
                <a:cxn ang="0">
                  <a:pos x="186" y="12"/>
                </a:cxn>
                <a:cxn ang="0">
                  <a:pos x="176" y="23"/>
                </a:cxn>
                <a:cxn ang="0">
                  <a:pos x="169" y="23"/>
                </a:cxn>
                <a:cxn ang="0">
                  <a:pos x="160" y="11"/>
                </a:cxn>
                <a:cxn ang="0">
                  <a:pos x="146" y="4"/>
                </a:cxn>
                <a:cxn ang="0">
                  <a:pos x="131" y="2"/>
                </a:cxn>
                <a:cxn ang="0">
                  <a:pos x="115" y="2"/>
                </a:cxn>
                <a:cxn ang="0">
                  <a:pos x="99" y="5"/>
                </a:cxn>
                <a:cxn ang="0">
                  <a:pos x="85" y="12"/>
                </a:cxn>
                <a:cxn ang="0">
                  <a:pos x="76" y="25"/>
                </a:cxn>
                <a:cxn ang="0">
                  <a:pos x="70" y="32"/>
                </a:cxn>
                <a:cxn ang="0">
                  <a:pos x="0" y="4"/>
                </a:cxn>
              </a:cxnLst>
              <a:rect l="0" t="0" r="r" b="b"/>
              <a:pathLst>
                <a:path w="277" h="171">
                  <a:moveTo>
                    <a:pt x="0" y="171"/>
                  </a:moveTo>
                  <a:lnTo>
                    <a:pt x="75" y="171"/>
                  </a:lnTo>
                  <a:lnTo>
                    <a:pt x="75" y="76"/>
                  </a:lnTo>
                  <a:lnTo>
                    <a:pt x="75" y="67"/>
                  </a:lnTo>
                  <a:lnTo>
                    <a:pt x="76" y="60"/>
                  </a:lnTo>
                  <a:lnTo>
                    <a:pt x="78" y="57"/>
                  </a:lnTo>
                  <a:lnTo>
                    <a:pt x="80" y="54"/>
                  </a:lnTo>
                  <a:lnTo>
                    <a:pt x="83" y="52"/>
                  </a:lnTo>
                  <a:lnTo>
                    <a:pt x="88" y="52"/>
                  </a:lnTo>
                  <a:lnTo>
                    <a:pt x="92" y="52"/>
                  </a:lnTo>
                  <a:lnTo>
                    <a:pt x="96" y="54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1" y="67"/>
                  </a:lnTo>
                  <a:lnTo>
                    <a:pt x="101" y="76"/>
                  </a:lnTo>
                  <a:lnTo>
                    <a:pt x="101" y="171"/>
                  </a:lnTo>
                  <a:lnTo>
                    <a:pt x="176" y="171"/>
                  </a:lnTo>
                  <a:lnTo>
                    <a:pt x="176" y="76"/>
                  </a:lnTo>
                  <a:lnTo>
                    <a:pt x="176" y="67"/>
                  </a:lnTo>
                  <a:lnTo>
                    <a:pt x="177" y="60"/>
                  </a:lnTo>
                  <a:lnTo>
                    <a:pt x="179" y="57"/>
                  </a:lnTo>
                  <a:lnTo>
                    <a:pt x="181" y="54"/>
                  </a:lnTo>
                  <a:lnTo>
                    <a:pt x="184" y="52"/>
                  </a:lnTo>
                  <a:lnTo>
                    <a:pt x="188" y="52"/>
                  </a:lnTo>
                  <a:lnTo>
                    <a:pt x="193" y="52"/>
                  </a:lnTo>
                  <a:lnTo>
                    <a:pt x="197" y="54"/>
                  </a:lnTo>
                  <a:lnTo>
                    <a:pt x="199" y="57"/>
                  </a:lnTo>
                  <a:lnTo>
                    <a:pt x="200" y="60"/>
                  </a:lnTo>
                  <a:lnTo>
                    <a:pt x="202" y="67"/>
                  </a:lnTo>
                  <a:lnTo>
                    <a:pt x="202" y="76"/>
                  </a:lnTo>
                  <a:lnTo>
                    <a:pt x="202" y="171"/>
                  </a:lnTo>
                  <a:lnTo>
                    <a:pt x="277" y="171"/>
                  </a:lnTo>
                  <a:lnTo>
                    <a:pt x="277" y="71"/>
                  </a:lnTo>
                  <a:lnTo>
                    <a:pt x="276" y="59"/>
                  </a:lnTo>
                  <a:lnTo>
                    <a:pt x="276" y="46"/>
                  </a:lnTo>
                  <a:lnTo>
                    <a:pt x="274" y="34"/>
                  </a:lnTo>
                  <a:lnTo>
                    <a:pt x="269" y="24"/>
                  </a:lnTo>
                  <a:lnTo>
                    <a:pt x="266" y="19"/>
                  </a:lnTo>
                  <a:lnTo>
                    <a:pt x="263" y="14"/>
                  </a:lnTo>
                  <a:lnTo>
                    <a:pt x="259" y="11"/>
                  </a:lnTo>
                  <a:lnTo>
                    <a:pt x="254" y="7"/>
                  </a:lnTo>
                  <a:lnTo>
                    <a:pt x="247" y="4"/>
                  </a:lnTo>
                  <a:lnTo>
                    <a:pt x="241" y="3"/>
                  </a:lnTo>
                  <a:lnTo>
                    <a:pt x="232" y="2"/>
                  </a:lnTo>
                  <a:lnTo>
                    <a:pt x="223" y="0"/>
                  </a:lnTo>
                  <a:lnTo>
                    <a:pt x="216" y="2"/>
                  </a:lnTo>
                  <a:lnTo>
                    <a:pt x="207" y="3"/>
                  </a:lnTo>
                  <a:lnTo>
                    <a:pt x="200" y="5"/>
                  </a:lnTo>
                  <a:lnTo>
                    <a:pt x="192" y="7"/>
                  </a:lnTo>
                  <a:lnTo>
                    <a:pt x="186" y="12"/>
                  </a:lnTo>
                  <a:lnTo>
                    <a:pt x="180" y="17"/>
                  </a:lnTo>
                  <a:lnTo>
                    <a:pt x="176" y="23"/>
                  </a:lnTo>
                  <a:lnTo>
                    <a:pt x="172" y="30"/>
                  </a:lnTo>
                  <a:lnTo>
                    <a:pt x="169" y="23"/>
                  </a:lnTo>
                  <a:lnTo>
                    <a:pt x="165" y="16"/>
                  </a:lnTo>
                  <a:lnTo>
                    <a:pt x="160" y="11"/>
                  </a:lnTo>
                  <a:lnTo>
                    <a:pt x="153" y="7"/>
                  </a:lnTo>
                  <a:lnTo>
                    <a:pt x="146" y="4"/>
                  </a:lnTo>
                  <a:lnTo>
                    <a:pt x="139" y="3"/>
                  </a:lnTo>
                  <a:lnTo>
                    <a:pt x="131" y="2"/>
                  </a:lnTo>
                  <a:lnTo>
                    <a:pt x="123" y="0"/>
                  </a:lnTo>
                  <a:lnTo>
                    <a:pt x="115" y="2"/>
                  </a:lnTo>
                  <a:lnTo>
                    <a:pt x="106" y="3"/>
                  </a:lnTo>
                  <a:lnTo>
                    <a:pt x="99" y="5"/>
                  </a:lnTo>
                  <a:lnTo>
                    <a:pt x="91" y="9"/>
                  </a:lnTo>
                  <a:lnTo>
                    <a:pt x="85" y="12"/>
                  </a:lnTo>
                  <a:lnTo>
                    <a:pt x="80" y="18"/>
                  </a:lnTo>
                  <a:lnTo>
                    <a:pt x="76" y="25"/>
                  </a:lnTo>
                  <a:lnTo>
                    <a:pt x="71" y="32"/>
                  </a:lnTo>
                  <a:lnTo>
                    <a:pt x="70" y="32"/>
                  </a:lnTo>
                  <a:lnTo>
                    <a:pt x="70" y="4"/>
                  </a:lnTo>
                  <a:lnTo>
                    <a:pt x="0" y="4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4" name="Freeform 6"/>
            <p:cNvSpPr>
              <a:spLocks noEditPoints="1"/>
            </p:cNvSpPr>
            <p:nvPr userDrawn="1"/>
          </p:nvSpPr>
          <p:spPr bwMode="auto">
            <a:xfrm>
              <a:off x="4900" y="252"/>
              <a:ext cx="62" cy="79"/>
            </a:xfrm>
            <a:custGeom>
              <a:avLst/>
              <a:gdLst/>
              <a:ahLst/>
              <a:cxnLst>
                <a:cxn ang="0">
                  <a:pos x="75" y="238"/>
                </a:cxn>
                <a:cxn ang="0">
                  <a:pos x="76" y="148"/>
                </a:cxn>
                <a:cxn ang="0">
                  <a:pos x="85" y="160"/>
                </a:cxn>
                <a:cxn ang="0">
                  <a:pos x="96" y="168"/>
                </a:cxn>
                <a:cxn ang="0">
                  <a:pos x="109" y="173"/>
                </a:cxn>
                <a:cxn ang="0">
                  <a:pos x="122" y="174"/>
                </a:cxn>
                <a:cxn ang="0">
                  <a:pos x="138" y="173"/>
                </a:cxn>
                <a:cxn ang="0">
                  <a:pos x="152" y="167"/>
                </a:cxn>
                <a:cxn ang="0">
                  <a:pos x="163" y="159"/>
                </a:cxn>
                <a:cxn ang="0">
                  <a:pos x="172" y="148"/>
                </a:cxn>
                <a:cxn ang="0">
                  <a:pos x="179" y="137"/>
                </a:cxn>
                <a:cxn ang="0">
                  <a:pos x="183" y="122"/>
                </a:cxn>
                <a:cxn ang="0">
                  <a:pos x="187" y="90"/>
                </a:cxn>
                <a:cxn ang="0">
                  <a:pos x="183" y="56"/>
                </a:cxn>
                <a:cxn ang="0">
                  <a:pos x="179" y="40"/>
                </a:cxn>
                <a:cxn ang="0">
                  <a:pos x="173" y="27"/>
                </a:cxn>
                <a:cxn ang="0">
                  <a:pos x="163" y="17"/>
                </a:cxn>
                <a:cxn ang="0">
                  <a:pos x="152" y="7"/>
                </a:cxn>
                <a:cxn ang="0">
                  <a:pos x="137" y="3"/>
                </a:cxn>
                <a:cxn ang="0">
                  <a:pos x="120" y="0"/>
                </a:cxn>
                <a:cxn ang="0">
                  <a:pos x="103" y="3"/>
                </a:cxn>
                <a:cxn ang="0">
                  <a:pos x="90" y="9"/>
                </a:cxn>
                <a:cxn ang="0">
                  <a:pos x="79" y="19"/>
                </a:cxn>
                <a:cxn ang="0">
                  <a:pos x="71" y="34"/>
                </a:cxn>
                <a:cxn ang="0">
                  <a:pos x="0" y="4"/>
                </a:cxn>
                <a:cxn ang="0">
                  <a:pos x="73" y="88"/>
                </a:cxn>
                <a:cxn ang="0">
                  <a:pos x="76" y="66"/>
                </a:cxn>
                <a:cxn ang="0">
                  <a:pos x="81" y="58"/>
                </a:cxn>
                <a:cxn ang="0">
                  <a:pos x="91" y="54"/>
                </a:cxn>
                <a:cxn ang="0">
                  <a:pos x="101" y="58"/>
                </a:cxn>
                <a:cxn ang="0">
                  <a:pos x="106" y="66"/>
                </a:cxn>
                <a:cxn ang="0">
                  <a:pos x="110" y="77"/>
                </a:cxn>
                <a:cxn ang="0">
                  <a:pos x="111" y="90"/>
                </a:cxn>
                <a:cxn ang="0">
                  <a:pos x="110" y="103"/>
                </a:cxn>
                <a:cxn ang="0">
                  <a:pos x="106" y="114"/>
                </a:cxn>
                <a:cxn ang="0">
                  <a:pos x="101" y="122"/>
                </a:cxn>
                <a:cxn ang="0">
                  <a:pos x="93" y="125"/>
                </a:cxn>
                <a:cxn ang="0">
                  <a:pos x="82" y="122"/>
                </a:cxn>
                <a:cxn ang="0">
                  <a:pos x="76" y="114"/>
                </a:cxn>
                <a:cxn ang="0">
                  <a:pos x="74" y="103"/>
                </a:cxn>
                <a:cxn ang="0">
                  <a:pos x="73" y="88"/>
                </a:cxn>
              </a:cxnLst>
              <a:rect l="0" t="0" r="r" b="b"/>
              <a:pathLst>
                <a:path w="187" h="238">
                  <a:moveTo>
                    <a:pt x="0" y="238"/>
                  </a:moveTo>
                  <a:lnTo>
                    <a:pt x="75" y="238"/>
                  </a:lnTo>
                  <a:lnTo>
                    <a:pt x="75" y="148"/>
                  </a:lnTo>
                  <a:lnTo>
                    <a:pt x="76" y="148"/>
                  </a:lnTo>
                  <a:lnTo>
                    <a:pt x="80" y="155"/>
                  </a:lnTo>
                  <a:lnTo>
                    <a:pt x="85" y="160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102" y="171"/>
                  </a:lnTo>
                  <a:lnTo>
                    <a:pt x="109" y="173"/>
                  </a:lnTo>
                  <a:lnTo>
                    <a:pt x="115" y="174"/>
                  </a:lnTo>
                  <a:lnTo>
                    <a:pt x="122" y="174"/>
                  </a:lnTo>
                  <a:lnTo>
                    <a:pt x="131" y="174"/>
                  </a:lnTo>
                  <a:lnTo>
                    <a:pt x="138" y="173"/>
                  </a:lnTo>
                  <a:lnTo>
                    <a:pt x="145" y="171"/>
                  </a:lnTo>
                  <a:lnTo>
                    <a:pt x="152" y="167"/>
                  </a:lnTo>
                  <a:lnTo>
                    <a:pt x="158" y="164"/>
                  </a:lnTo>
                  <a:lnTo>
                    <a:pt x="163" y="159"/>
                  </a:lnTo>
                  <a:lnTo>
                    <a:pt x="167" y="154"/>
                  </a:lnTo>
                  <a:lnTo>
                    <a:pt x="172" y="148"/>
                  </a:lnTo>
                  <a:lnTo>
                    <a:pt x="176" y="142"/>
                  </a:lnTo>
                  <a:lnTo>
                    <a:pt x="179" y="137"/>
                  </a:lnTo>
                  <a:lnTo>
                    <a:pt x="181" y="130"/>
                  </a:lnTo>
                  <a:lnTo>
                    <a:pt x="183" y="122"/>
                  </a:lnTo>
                  <a:lnTo>
                    <a:pt x="186" y="106"/>
                  </a:lnTo>
                  <a:lnTo>
                    <a:pt x="187" y="90"/>
                  </a:lnTo>
                  <a:lnTo>
                    <a:pt x="186" y="72"/>
                  </a:lnTo>
                  <a:lnTo>
                    <a:pt x="183" y="56"/>
                  </a:lnTo>
                  <a:lnTo>
                    <a:pt x="181" y="49"/>
                  </a:lnTo>
                  <a:lnTo>
                    <a:pt x="179" y="40"/>
                  </a:lnTo>
                  <a:lnTo>
                    <a:pt x="176" y="33"/>
                  </a:lnTo>
                  <a:lnTo>
                    <a:pt x="173" y="27"/>
                  </a:lnTo>
                  <a:lnTo>
                    <a:pt x="169" y="22"/>
                  </a:lnTo>
                  <a:lnTo>
                    <a:pt x="163" y="17"/>
                  </a:lnTo>
                  <a:lnTo>
                    <a:pt x="158" y="12"/>
                  </a:lnTo>
                  <a:lnTo>
                    <a:pt x="152" y="7"/>
                  </a:lnTo>
                  <a:lnTo>
                    <a:pt x="145" y="5"/>
                  </a:lnTo>
                  <a:lnTo>
                    <a:pt x="137" y="3"/>
                  </a:lnTo>
                  <a:lnTo>
                    <a:pt x="130" y="2"/>
                  </a:lnTo>
                  <a:lnTo>
                    <a:pt x="120" y="0"/>
                  </a:lnTo>
                  <a:lnTo>
                    <a:pt x="112" y="2"/>
                  </a:lnTo>
                  <a:lnTo>
                    <a:pt x="103" y="3"/>
                  </a:lnTo>
                  <a:lnTo>
                    <a:pt x="96" y="5"/>
                  </a:lnTo>
                  <a:lnTo>
                    <a:pt x="90" y="9"/>
                  </a:lnTo>
                  <a:lnTo>
                    <a:pt x="84" y="13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1" y="34"/>
                  </a:lnTo>
                  <a:lnTo>
                    <a:pt x="71" y="4"/>
                  </a:lnTo>
                  <a:lnTo>
                    <a:pt x="0" y="4"/>
                  </a:lnTo>
                  <a:lnTo>
                    <a:pt x="0" y="238"/>
                  </a:lnTo>
                  <a:close/>
                  <a:moveTo>
                    <a:pt x="73" y="88"/>
                  </a:moveTo>
                  <a:lnTo>
                    <a:pt x="74" y="77"/>
                  </a:lnTo>
                  <a:lnTo>
                    <a:pt x="76" y="66"/>
                  </a:lnTo>
                  <a:lnTo>
                    <a:pt x="78" y="61"/>
                  </a:lnTo>
                  <a:lnTo>
                    <a:pt x="81" y="58"/>
                  </a:lnTo>
                  <a:lnTo>
                    <a:pt x="85" y="56"/>
                  </a:lnTo>
                  <a:lnTo>
                    <a:pt x="91" y="54"/>
                  </a:lnTo>
                  <a:lnTo>
                    <a:pt x="96" y="56"/>
                  </a:lnTo>
                  <a:lnTo>
                    <a:pt x="101" y="58"/>
                  </a:lnTo>
                  <a:lnTo>
                    <a:pt x="104" y="61"/>
                  </a:lnTo>
                  <a:lnTo>
                    <a:pt x="106" y="66"/>
                  </a:lnTo>
                  <a:lnTo>
                    <a:pt x="109" y="71"/>
                  </a:lnTo>
                  <a:lnTo>
                    <a:pt x="110" y="77"/>
                  </a:lnTo>
                  <a:lnTo>
                    <a:pt x="110" y="84"/>
                  </a:lnTo>
                  <a:lnTo>
                    <a:pt x="111" y="90"/>
                  </a:lnTo>
                  <a:lnTo>
                    <a:pt x="110" y="97"/>
                  </a:lnTo>
                  <a:lnTo>
                    <a:pt x="110" y="103"/>
                  </a:lnTo>
                  <a:lnTo>
                    <a:pt x="109" y="108"/>
                  </a:lnTo>
                  <a:lnTo>
                    <a:pt x="106" y="114"/>
                  </a:lnTo>
                  <a:lnTo>
                    <a:pt x="104" y="119"/>
                  </a:lnTo>
                  <a:lnTo>
                    <a:pt x="101" y="122"/>
                  </a:lnTo>
                  <a:lnTo>
                    <a:pt x="97" y="124"/>
                  </a:lnTo>
                  <a:lnTo>
                    <a:pt x="93" y="125"/>
                  </a:lnTo>
                  <a:lnTo>
                    <a:pt x="86" y="124"/>
                  </a:lnTo>
                  <a:lnTo>
                    <a:pt x="82" y="122"/>
                  </a:lnTo>
                  <a:lnTo>
                    <a:pt x="78" y="119"/>
                  </a:lnTo>
                  <a:lnTo>
                    <a:pt x="76" y="114"/>
                  </a:lnTo>
                  <a:lnTo>
                    <a:pt x="75" y="108"/>
                  </a:lnTo>
                  <a:lnTo>
                    <a:pt x="74" y="103"/>
                  </a:lnTo>
                  <a:lnTo>
                    <a:pt x="73" y="95"/>
                  </a:lnTo>
                  <a:lnTo>
                    <a:pt x="73" y="8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5" name="Freeform 7"/>
            <p:cNvSpPr>
              <a:spLocks/>
            </p:cNvSpPr>
            <p:nvPr userDrawn="1"/>
          </p:nvSpPr>
          <p:spPr bwMode="auto">
            <a:xfrm>
              <a:off x="4970" y="252"/>
              <a:ext cx="43" cy="5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71"/>
                </a:cxn>
                <a:cxn ang="0">
                  <a:pos x="73" y="171"/>
                </a:cxn>
                <a:cxn ang="0">
                  <a:pos x="73" y="111"/>
                </a:cxn>
                <a:cxn ang="0">
                  <a:pos x="74" y="101"/>
                </a:cxn>
                <a:cxn ang="0">
                  <a:pos x="76" y="93"/>
                </a:cxn>
                <a:cxn ang="0">
                  <a:pos x="81" y="85"/>
                </a:cxn>
                <a:cxn ang="0">
                  <a:pos x="85" y="79"/>
                </a:cxn>
                <a:cxn ang="0">
                  <a:pos x="91" y="73"/>
                </a:cxn>
                <a:cxn ang="0">
                  <a:pos x="98" y="70"/>
                </a:cxn>
                <a:cxn ang="0">
                  <a:pos x="105" y="67"/>
                </a:cxn>
                <a:cxn ang="0">
                  <a:pos x="112" y="66"/>
                </a:cxn>
                <a:cxn ang="0">
                  <a:pos x="122" y="67"/>
                </a:cxn>
                <a:cxn ang="0">
                  <a:pos x="129" y="70"/>
                </a:cxn>
                <a:cxn ang="0">
                  <a:pos x="129" y="3"/>
                </a:cxn>
                <a:cxn ang="0">
                  <a:pos x="123" y="0"/>
                </a:cxn>
                <a:cxn ang="0">
                  <a:pos x="116" y="0"/>
                </a:cxn>
                <a:cxn ang="0">
                  <a:pos x="108" y="2"/>
                </a:cxn>
                <a:cxn ang="0">
                  <a:pos x="101" y="4"/>
                </a:cxn>
                <a:cxn ang="0">
                  <a:pos x="93" y="7"/>
                </a:cxn>
                <a:cxn ang="0">
                  <a:pos x="87" y="12"/>
                </a:cxn>
                <a:cxn ang="0">
                  <a:pos x="82" y="18"/>
                </a:cxn>
                <a:cxn ang="0">
                  <a:pos x="78" y="25"/>
                </a:cxn>
                <a:cxn ang="0">
                  <a:pos x="73" y="33"/>
                </a:cxn>
                <a:cxn ang="0">
                  <a:pos x="69" y="43"/>
                </a:cxn>
                <a:cxn ang="0">
                  <a:pos x="69" y="4"/>
                </a:cxn>
                <a:cxn ang="0">
                  <a:pos x="0" y="4"/>
                </a:cxn>
              </a:cxnLst>
              <a:rect l="0" t="0" r="r" b="b"/>
              <a:pathLst>
                <a:path w="129" h="171">
                  <a:moveTo>
                    <a:pt x="0" y="4"/>
                  </a:moveTo>
                  <a:lnTo>
                    <a:pt x="0" y="171"/>
                  </a:lnTo>
                  <a:lnTo>
                    <a:pt x="73" y="171"/>
                  </a:lnTo>
                  <a:lnTo>
                    <a:pt x="73" y="111"/>
                  </a:lnTo>
                  <a:lnTo>
                    <a:pt x="74" y="101"/>
                  </a:lnTo>
                  <a:lnTo>
                    <a:pt x="76" y="93"/>
                  </a:lnTo>
                  <a:lnTo>
                    <a:pt x="81" y="85"/>
                  </a:lnTo>
                  <a:lnTo>
                    <a:pt x="85" y="79"/>
                  </a:lnTo>
                  <a:lnTo>
                    <a:pt x="91" y="73"/>
                  </a:lnTo>
                  <a:lnTo>
                    <a:pt x="98" y="70"/>
                  </a:lnTo>
                  <a:lnTo>
                    <a:pt x="105" y="67"/>
                  </a:lnTo>
                  <a:lnTo>
                    <a:pt x="112" y="66"/>
                  </a:lnTo>
                  <a:lnTo>
                    <a:pt x="122" y="67"/>
                  </a:lnTo>
                  <a:lnTo>
                    <a:pt x="129" y="70"/>
                  </a:lnTo>
                  <a:lnTo>
                    <a:pt x="129" y="3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08" y="2"/>
                  </a:lnTo>
                  <a:lnTo>
                    <a:pt x="101" y="4"/>
                  </a:lnTo>
                  <a:lnTo>
                    <a:pt x="93" y="7"/>
                  </a:lnTo>
                  <a:lnTo>
                    <a:pt x="87" y="12"/>
                  </a:lnTo>
                  <a:lnTo>
                    <a:pt x="82" y="18"/>
                  </a:lnTo>
                  <a:lnTo>
                    <a:pt x="78" y="25"/>
                  </a:lnTo>
                  <a:lnTo>
                    <a:pt x="73" y="33"/>
                  </a:lnTo>
                  <a:lnTo>
                    <a:pt x="69" y="43"/>
                  </a:lnTo>
                  <a:lnTo>
                    <a:pt x="69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6" name="Freeform 8"/>
            <p:cNvSpPr>
              <a:spLocks noEditPoints="1"/>
            </p:cNvSpPr>
            <p:nvPr userDrawn="1"/>
          </p:nvSpPr>
          <p:spPr bwMode="auto">
            <a:xfrm>
              <a:off x="5014" y="252"/>
              <a:ext cx="59" cy="57"/>
            </a:xfrm>
            <a:custGeom>
              <a:avLst/>
              <a:gdLst/>
              <a:ahLst/>
              <a:cxnLst>
                <a:cxn ang="0">
                  <a:pos x="75" y="67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9" y="40"/>
                </a:cxn>
                <a:cxn ang="0">
                  <a:pos x="100" y="40"/>
                </a:cxn>
                <a:cxn ang="0">
                  <a:pos x="108" y="46"/>
                </a:cxn>
                <a:cxn ang="0">
                  <a:pos x="113" y="61"/>
                </a:cxn>
                <a:cxn ang="0">
                  <a:pos x="75" y="72"/>
                </a:cxn>
                <a:cxn ang="0">
                  <a:pos x="177" y="97"/>
                </a:cxn>
                <a:cxn ang="0">
                  <a:pos x="176" y="77"/>
                </a:cxn>
                <a:cxn ang="0">
                  <a:pos x="173" y="58"/>
                </a:cxn>
                <a:cxn ang="0">
                  <a:pos x="168" y="41"/>
                </a:cxn>
                <a:cxn ang="0">
                  <a:pos x="159" y="27"/>
                </a:cxn>
                <a:cxn ang="0">
                  <a:pos x="149" y="17"/>
                </a:cxn>
                <a:cxn ang="0">
                  <a:pos x="135" y="7"/>
                </a:cxn>
                <a:cxn ang="0">
                  <a:pos x="117" y="3"/>
                </a:cxn>
                <a:cxn ang="0">
                  <a:pos x="97" y="0"/>
                </a:cxn>
                <a:cxn ang="0">
                  <a:pos x="75" y="2"/>
                </a:cxn>
                <a:cxn ang="0">
                  <a:pos x="56" y="6"/>
                </a:cxn>
                <a:cxn ang="0">
                  <a:pos x="39" y="13"/>
                </a:cxn>
                <a:cxn ang="0">
                  <a:pos x="26" y="22"/>
                </a:cxn>
                <a:cxn ang="0">
                  <a:pos x="15" y="34"/>
                </a:cxn>
                <a:cxn ang="0">
                  <a:pos x="7" y="49"/>
                </a:cxn>
                <a:cxn ang="0">
                  <a:pos x="2" y="65"/>
                </a:cxn>
                <a:cxn ang="0">
                  <a:pos x="0" y="85"/>
                </a:cxn>
                <a:cxn ang="0">
                  <a:pos x="2" y="105"/>
                </a:cxn>
                <a:cxn ang="0">
                  <a:pos x="7" y="124"/>
                </a:cxn>
                <a:cxn ang="0">
                  <a:pos x="15" y="139"/>
                </a:cxn>
                <a:cxn ang="0">
                  <a:pos x="26" y="151"/>
                </a:cxn>
                <a:cxn ang="0">
                  <a:pos x="39" y="161"/>
                </a:cxn>
                <a:cxn ang="0">
                  <a:pos x="56" y="168"/>
                </a:cxn>
                <a:cxn ang="0">
                  <a:pos x="75" y="173"/>
                </a:cxn>
                <a:cxn ang="0">
                  <a:pos x="97" y="174"/>
                </a:cxn>
                <a:cxn ang="0">
                  <a:pos x="134" y="172"/>
                </a:cxn>
                <a:cxn ang="0">
                  <a:pos x="167" y="165"/>
                </a:cxn>
                <a:cxn ang="0">
                  <a:pos x="157" y="126"/>
                </a:cxn>
                <a:cxn ang="0">
                  <a:pos x="131" y="132"/>
                </a:cxn>
                <a:cxn ang="0">
                  <a:pos x="109" y="133"/>
                </a:cxn>
                <a:cxn ang="0">
                  <a:pos x="94" y="131"/>
                </a:cxn>
                <a:cxn ang="0">
                  <a:pos x="82" y="125"/>
                </a:cxn>
                <a:cxn ang="0">
                  <a:pos x="76" y="114"/>
                </a:cxn>
                <a:cxn ang="0">
                  <a:pos x="177" y="107"/>
                </a:cxn>
              </a:cxnLst>
              <a:rect l="0" t="0" r="r" b="b"/>
              <a:pathLst>
                <a:path w="177" h="174">
                  <a:moveTo>
                    <a:pt x="75" y="72"/>
                  </a:moveTo>
                  <a:lnTo>
                    <a:pt x="75" y="67"/>
                  </a:lnTo>
                  <a:lnTo>
                    <a:pt x="75" y="61"/>
                  </a:lnTo>
                  <a:lnTo>
                    <a:pt x="76" y="56"/>
                  </a:lnTo>
                  <a:lnTo>
                    <a:pt x="78" y="51"/>
                  </a:lnTo>
                  <a:lnTo>
                    <a:pt x="80" y="46"/>
                  </a:lnTo>
                  <a:lnTo>
                    <a:pt x="84" y="43"/>
                  </a:lnTo>
                  <a:lnTo>
                    <a:pt x="89" y="40"/>
                  </a:lnTo>
                  <a:lnTo>
                    <a:pt x="94" y="39"/>
                  </a:lnTo>
                  <a:lnTo>
                    <a:pt x="100" y="40"/>
                  </a:lnTo>
                  <a:lnTo>
                    <a:pt x="104" y="43"/>
                  </a:lnTo>
                  <a:lnTo>
                    <a:pt x="108" y="46"/>
                  </a:lnTo>
                  <a:lnTo>
                    <a:pt x="111" y="51"/>
                  </a:lnTo>
                  <a:lnTo>
                    <a:pt x="113" y="61"/>
                  </a:lnTo>
                  <a:lnTo>
                    <a:pt x="113" y="72"/>
                  </a:lnTo>
                  <a:lnTo>
                    <a:pt x="75" y="72"/>
                  </a:lnTo>
                  <a:close/>
                  <a:moveTo>
                    <a:pt x="177" y="107"/>
                  </a:moveTo>
                  <a:lnTo>
                    <a:pt x="177" y="97"/>
                  </a:lnTo>
                  <a:lnTo>
                    <a:pt x="177" y="86"/>
                  </a:lnTo>
                  <a:lnTo>
                    <a:pt x="176" y="77"/>
                  </a:lnTo>
                  <a:lnTo>
                    <a:pt x="175" y="67"/>
                  </a:lnTo>
                  <a:lnTo>
                    <a:pt x="173" y="58"/>
                  </a:lnTo>
                  <a:lnTo>
                    <a:pt x="171" y="50"/>
                  </a:lnTo>
                  <a:lnTo>
                    <a:pt x="168" y="41"/>
                  </a:lnTo>
                  <a:lnTo>
                    <a:pt x="163" y="34"/>
                  </a:lnTo>
                  <a:lnTo>
                    <a:pt x="159" y="27"/>
                  </a:lnTo>
                  <a:lnTo>
                    <a:pt x="154" y="22"/>
                  </a:lnTo>
                  <a:lnTo>
                    <a:pt x="149" y="17"/>
                  </a:lnTo>
                  <a:lnTo>
                    <a:pt x="142" y="12"/>
                  </a:lnTo>
                  <a:lnTo>
                    <a:pt x="135" y="7"/>
                  </a:lnTo>
                  <a:lnTo>
                    <a:pt x="127" y="5"/>
                  </a:lnTo>
                  <a:lnTo>
                    <a:pt x="117" y="3"/>
                  </a:lnTo>
                  <a:lnTo>
                    <a:pt x="108" y="2"/>
                  </a:lnTo>
                  <a:lnTo>
                    <a:pt x="97" y="0"/>
                  </a:lnTo>
                  <a:lnTo>
                    <a:pt x="86" y="2"/>
                  </a:lnTo>
                  <a:lnTo>
                    <a:pt x="75" y="2"/>
                  </a:lnTo>
                  <a:lnTo>
                    <a:pt x="66" y="4"/>
                  </a:lnTo>
                  <a:lnTo>
                    <a:pt x="56" y="6"/>
                  </a:lnTo>
                  <a:lnTo>
                    <a:pt x="48" y="9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6" y="22"/>
                  </a:lnTo>
                  <a:lnTo>
                    <a:pt x="20" y="27"/>
                  </a:lnTo>
                  <a:lnTo>
                    <a:pt x="15" y="34"/>
                  </a:lnTo>
                  <a:lnTo>
                    <a:pt x="11" y="40"/>
                  </a:lnTo>
                  <a:lnTo>
                    <a:pt x="7" y="49"/>
                  </a:lnTo>
                  <a:lnTo>
                    <a:pt x="4" y="57"/>
                  </a:lnTo>
                  <a:lnTo>
                    <a:pt x="2" y="65"/>
                  </a:lnTo>
                  <a:lnTo>
                    <a:pt x="1" y="76"/>
                  </a:lnTo>
                  <a:lnTo>
                    <a:pt x="0" y="85"/>
                  </a:lnTo>
                  <a:lnTo>
                    <a:pt x="1" y="95"/>
                  </a:lnTo>
                  <a:lnTo>
                    <a:pt x="2" y="105"/>
                  </a:lnTo>
                  <a:lnTo>
                    <a:pt x="4" y="114"/>
                  </a:lnTo>
                  <a:lnTo>
                    <a:pt x="7" y="124"/>
                  </a:lnTo>
                  <a:lnTo>
                    <a:pt x="11" y="131"/>
                  </a:lnTo>
                  <a:lnTo>
                    <a:pt x="15" y="139"/>
                  </a:lnTo>
                  <a:lnTo>
                    <a:pt x="20" y="145"/>
                  </a:lnTo>
                  <a:lnTo>
                    <a:pt x="26" y="151"/>
                  </a:lnTo>
                  <a:lnTo>
                    <a:pt x="32" y="157"/>
                  </a:lnTo>
                  <a:lnTo>
                    <a:pt x="39" y="161"/>
                  </a:lnTo>
                  <a:lnTo>
                    <a:pt x="48" y="165"/>
                  </a:lnTo>
                  <a:lnTo>
                    <a:pt x="56" y="168"/>
                  </a:lnTo>
                  <a:lnTo>
                    <a:pt x="66" y="171"/>
                  </a:lnTo>
                  <a:lnTo>
                    <a:pt x="75" y="173"/>
                  </a:lnTo>
                  <a:lnTo>
                    <a:pt x="86" y="174"/>
                  </a:lnTo>
                  <a:lnTo>
                    <a:pt x="97" y="174"/>
                  </a:lnTo>
                  <a:lnTo>
                    <a:pt x="116" y="174"/>
                  </a:lnTo>
                  <a:lnTo>
                    <a:pt x="134" y="172"/>
                  </a:lnTo>
                  <a:lnTo>
                    <a:pt x="151" y="169"/>
                  </a:lnTo>
                  <a:lnTo>
                    <a:pt x="167" y="165"/>
                  </a:lnTo>
                  <a:lnTo>
                    <a:pt x="167" y="121"/>
                  </a:lnTo>
                  <a:lnTo>
                    <a:pt x="157" y="126"/>
                  </a:lnTo>
                  <a:lnTo>
                    <a:pt x="144" y="130"/>
                  </a:lnTo>
                  <a:lnTo>
                    <a:pt x="131" y="132"/>
                  </a:lnTo>
                  <a:lnTo>
                    <a:pt x="116" y="133"/>
                  </a:lnTo>
                  <a:lnTo>
                    <a:pt x="109" y="133"/>
                  </a:lnTo>
                  <a:lnTo>
                    <a:pt x="100" y="132"/>
                  </a:lnTo>
                  <a:lnTo>
                    <a:pt x="94" y="131"/>
                  </a:lnTo>
                  <a:lnTo>
                    <a:pt x="88" y="128"/>
                  </a:lnTo>
                  <a:lnTo>
                    <a:pt x="82" y="125"/>
                  </a:lnTo>
                  <a:lnTo>
                    <a:pt x="79" y="120"/>
                  </a:lnTo>
                  <a:lnTo>
                    <a:pt x="76" y="114"/>
                  </a:lnTo>
                  <a:lnTo>
                    <a:pt x="75" y="107"/>
                  </a:lnTo>
                  <a:lnTo>
                    <a:pt x="177" y="1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7" name="Freeform 9"/>
            <p:cNvSpPr>
              <a:spLocks/>
            </p:cNvSpPr>
            <p:nvPr userDrawn="1"/>
          </p:nvSpPr>
          <p:spPr bwMode="auto">
            <a:xfrm>
              <a:off x="5079" y="252"/>
              <a:ext cx="59" cy="56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75" y="171"/>
                </a:cxn>
                <a:cxn ang="0">
                  <a:pos x="75" y="76"/>
                </a:cxn>
                <a:cxn ang="0">
                  <a:pos x="75" y="67"/>
                </a:cxn>
                <a:cxn ang="0">
                  <a:pos x="76" y="60"/>
                </a:cxn>
                <a:cxn ang="0">
                  <a:pos x="78" y="57"/>
                </a:cxn>
                <a:cxn ang="0">
                  <a:pos x="80" y="54"/>
                </a:cxn>
                <a:cxn ang="0">
                  <a:pos x="83" y="52"/>
                </a:cxn>
                <a:cxn ang="0">
                  <a:pos x="89" y="52"/>
                </a:cxn>
                <a:cxn ang="0">
                  <a:pos x="93" y="52"/>
                </a:cxn>
                <a:cxn ang="0">
                  <a:pos x="96" y="54"/>
                </a:cxn>
                <a:cxn ang="0">
                  <a:pos x="98" y="57"/>
                </a:cxn>
                <a:cxn ang="0">
                  <a:pos x="100" y="60"/>
                </a:cxn>
                <a:cxn ang="0">
                  <a:pos x="101" y="67"/>
                </a:cxn>
                <a:cxn ang="0">
                  <a:pos x="101" y="76"/>
                </a:cxn>
                <a:cxn ang="0">
                  <a:pos x="101" y="171"/>
                </a:cxn>
                <a:cxn ang="0">
                  <a:pos x="177" y="171"/>
                </a:cxn>
                <a:cxn ang="0">
                  <a:pos x="177" y="54"/>
                </a:cxn>
                <a:cxn ang="0">
                  <a:pos x="176" y="44"/>
                </a:cxn>
                <a:cxn ang="0">
                  <a:pos x="174" y="33"/>
                </a:cxn>
                <a:cxn ang="0">
                  <a:pos x="173" y="29"/>
                </a:cxn>
                <a:cxn ang="0">
                  <a:pos x="171" y="24"/>
                </a:cxn>
                <a:cxn ang="0">
                  <a:pos x="168" y="19"/>
                </a:cxn>
                <a:cxn ang="0">
                  <a:pos x="164" y="16"/>
                </a:cxn>
                <a:cxn ang="0">
                  <a:pos x="161" y="12"/>
                </a:cxn>
                <a:cxn ang="0">
                  <a:pos x="157" y="10"/>
                </a:cxn>
                <a:cxn ang="0">
                  <a:pos x="153" y="7"/>
                </a:cxn>
                <a:cxn ang="0">
                  <a:pos x="148" y="5"/>
                </a:cxn>
                <a:cxn ang="0">
                  <a:pos x="136" y="2"/>
                </a:cxn>
                <a:cxn ang="0">
                  <a:pos x="122" y="0"/>
                </a:cxn>
                <a:cxn ang="0">
                  <a:pos x="115" y="2"/>
                </a:cxn>
                <a:cxn ang="0">
                  <a:pos x="106" y="3"/>
                </a:cxn>
                <a:cxn ang="0">
                  <a:pos x="99" y="5"/>
                </a:cxn>
                <a:cxn ang="0">
                  <a:pos x="93" y="9"/>
                </a:cxn>
                <a:cxn ang="0">
                  <a:pos x="86" y="12"/>
                </a:cxn>
                <a:cxn ang="0">
                  <a:pos x="80" y="18"/>
                </a:cxn>
                <a:cxn ang="0">
                  <a:pos x="76" y="25"/>
                </a:cxn>
                <a:cxn ang="0">
                  <a:pos x="72" y="32"/>
                </a:cxn>
                <a:cxn ang="0">
                  <a:pos x="72" y="4"/>
                </a:cxn>
                <a:cxn ang="0">
                  <a:pos x="0" y="4"/>
                </a:cxn>
                <a:cxn ang="0">
                  <a:pos x="0" y="171"/>
                </a:cxn>
              </a:cxnLst>
              <a:rect l="0" t="0" r="r" b="b"/>
              <a:pathLst>
                <a:path w="177" h="171">
                  <a:moveTo>
                    <a:pt x="0" y="171"/>
                  </a:moveTo>
                  <a:lnTo>
                    <a:pt x="75" y="171"/>
                  </a:lnTo>
                  <a:lnTo>
                    <a:pt x="75" y="76"/>
                  </a:lnTo>
                  <a:lnTo>
                    <a:pt x="75" y="67"/>
                  </a:lnTo>
                  <a:lnTo>
                    <a:pt x="76" y="60"/>
                  </a:lnTo>
                  <a:lnTo>
                    <a:pt x="78" y="57"/>
                  </a:lnTo>
                  <a:lnTo>
                    <a:pt x="80" y="54"/>
                  </a:lnTo>
                  <a:lnTo>
                    <a:pt x="83" y="52"/>
                  </a:lnTo>
                  <a:lnTo>
                    <a:pt x="89" y="52"/>
                  </a:lnTo>
                  <a:lnTo>
                    <a:pt x="93" y="52"/>
                  </a:lnTo>
                  <a:lnTo>
                    <a:pt x="96" y="54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1" y="67"/>
                  </a:lnTo>
                  <a:lnTo>
                    <a:pt x="101" y="76"/>
                  </a:lnTo>
                  <a:lnTo>
                    <a:pt x="101" y="171"/>
                  </a:lnTo>
                  <a:lnTo>
                    <a:pt x="177" y="171"/>
                  </a:lnTo>
                  <a:lnTo>
                    <a:pt x="177" y="54"/>
                  </a:lnTo>
                  <a:lnTo>
                    <a:pt x="176" y="44"/>
                  </a:lnTo>
                  <a:lnTo>
                    <a:pt x="174" y="33"/>
                  </a:lnTo>
                  <a:lnTo>
                    <a:pt x="173" y="29"/>
                  </a:lnTo>
                  <a:lnTo>
                    <a:pt x="171" y="24"/>
                  </a:lnTo>
                  <a:lnTo>
                    <a:pt x="168" y="19"/>
                  </a:lnTo>
                  <a:lnTo>
                    <a:pt x="164" y="16"/>
                  </a:lnTo>
                  <a:lnTo>
                    <a:pt x="161" y="12"/>
                  </a:lnTo>
                  <a:lnTo>
                    <a:pt x="157" y="10"/>
                  </a:lnTo>
                  <a:lnTo>
                    <a:pt x="153" y="7"/>
                  </a:lnTo>
                  <a:lnTo>
                    <a:pt x="148" y="5"/>
                  </a:lnTo>
                  <a:lnTo>
                    <a:pt x="136" y="2"/>
                  </a:lnTo>
                  <a:lnTo>
                    <a:pt x="122" y="0"/>
                  </a:lnTo>
                  <a:lnTo>
                    <a:pt x="115" y="2"/>
                  </a:lnTo>
                  <a:lnTo>
                    <a:pt x="106" y="3"/>
                  </a:lnTo>
                  <a:lnTo>
                    <a:pt x="99" y="5"/>
                  </a:lnTo>
                  <a:lnTo>
                    <a:pt x="93" y="9"/>
                  </a:lnTo>
                  <a:lnTo>
                    <a:pt x="86" y="12"/>
                  </a:lnTo>
                  <a:lnTo>
                    <a:pt x="80" y="18"/>
                  </a:lnTo>
                  <a:lnTo>
                    <a:pt x="76" y="25"/>
                  </a:lnTo>
                  <a:lnTo>
                    <a:pt x="72" y="32"/>
                  </a:lnTo>
                  <a:lnTo>
                    <a:pt x="72" y="4"/>
                  </a:lnTo>
                  <a:lnTo>
                    <a:pt x="0" y="4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8" name="Freeform 10"/>
            <p:cNvSpPr>
              <a:spLocks/>
            </p:cNvSpPr>
            <p:nvPr userDrawn="1"/>
          </p:nvSpPr>
          <p:spPr bwMode="auto">
            <a:xfrm>
              <a:off x="5144" y="252"/>
              <a:ext cx="52" cy="57"/>
            </a:xfrm>
            <a:custGeom>
              <a:avLst/>
              <a:gdLst/>
              <a:ahLst/>
              <a:cxnLst>
                <a:cxn ang="0">
                  <a:pos x="20" y="169"/>
                </a:cxn>
                <a:cxn ang="0">
                  <a:pos x="53" y="174"/>
                </a:cxn>
                <a:cxn ang="0">
                  <a:pos x="83" y="174"/>
                </a:cxn>
                <a:cxn ang="0">
                  <a:pos x="113" y="168"/>
                </a:cxn>
                <a:cxn ang="0">
                  <a:pos x="133" y="158"/>
                </a:cxn>
                <a:cxn ang="0">
                  <a:pos x="143" y="149"/>
                </a:cxn>
                <a:cxn ang="0">
                  <a:pos x="150" y="137"/>
                </a:cxn>
                <a:cxn ang="0">
                  <a:pos x="155" y="122"/>
                </a:cxn>
                <a:cxn ang="0">
                  <a:pos x="155" y="103"/>
                </a:cxn>
                <a:cxn ang="0">
                  <a:pos x="147" y="86"/>
                </a:cxn>
                <a:cxn ang="0">
                  <a:pos x="136" y="76"/>
                </a:cxn>
                <a:cxn ang="0">
                  <a:pos x="120" y="70"/>
                </a:cxn>
                <a:cxn ang="0">
                  <a:pos x="96" y="64"/>
                </a:cxn>
                <a:cxn ang="0">
                  <a:pos x="76" y="61"/>
                </a:cxn>
                <a:cxn ang="0">
                  <a:pos x="69" y="58"/>
                </a:cxn>
                <a:cxn ang="0">
                  <a:pos x="68" y="51"/>
                </a:cxn>
                <a:cxn ang="0">
                  <a:pos x="73" y="46"/>
                </a:cxn>
                <a:cxn ang="0">
                  <a:pos x="85" y="43"/>
                </a:cxn>
                <a:cxn ang="0">
                  <a:pos x="107" y="43"/>
                </a:cxn>
                <a:cxn ang="0">
                  <a:pos x="130" y="49"/>
                </a:cxn>
                <a:cxn ang="0">
                  <a:pos x="142" y="7"/>
                </a:cxn>
                <a:cxn ang="0">
                  <a:pos x="115" y="3"/>
                </a:cxn>
                <a:cxn ang="0">
                  <a:pos x="87" y="0"/>
                </a:cxn>
                <a:cxn ang="0">
                  <a:pos x="58" y="3"/>
                </a:cxn>
                <a:cxn ang="0">
                  <a:pos x="29" y="11"/>
                </a:cxn>
                <a:cxn ang="0">
                  <a:pos x="18" y="18"/>
                </a:cxn>
                <a:cxn ang="0">
                  <a:pos x="8" y="27"/>
                </a:cxn>
                <a:cxn ang="0">
                  <a:pos x="2" y="40"/>
                </a:cxn>
                <a:cxn ang="0">
                  <a:pos x="0" y="57"/>
                </a:cxn>
                <a:cxn ang="0">
                  <a:pos x="4" y="77"/>
                </a:cxn>
                <a:cxn ang="0">
                  <a:pos x="14" y="91"/>
                </a:cxn>
                <a:cxn ang="0">
                  <a:pos x="27" y="100"/>
                </a:cxn>
                <a:cxn ang="0">
                  <a:pos x="44" y="105"/>
                </a:cxn>
                <a:cxn ang="0">
                  <a:pos x="74" y="112"/>
                </a:cxn>
                <a:cxn ang="0">
                  <a:pos x="84" y="115"/>
                </a:cxn>
                <a:cxn ang="0">
                  <a:pos x="87" y="121"/>
                </a:cxn>
                <a:cxn ang="0">
                  <a:pos x="85" y="127"/>
                </a:cxn>
                <a:cxn ang="0">
                  <a:pos x="78" y="131"/>
                </a:cxn>
                <a:cxn ang="0">
                  <a:pos x="59" y="133"/>
                </a:cxn>
                <a:cxn ang="0">
                  <a:pos x="30" y="128"/>
                </a:cxn>
                <a:cxn ang="0">
                  <a:pos x="4" y="117"/>
                </a:cxn>
              </a:cxnLst>
              <a:rect l="0" t="0" r="r" b="b"/>
              <a:pathLst>
                <a:path w="156" h="174">
                  <a:moveTo>
                    <a:pt x="4" y="165"/>
                  </a:moveTo>
                  <a:lnTo>
                    <a:pt x="20" y="169"/>
                  </a:lnTo>
                  <a:lnTo>
                    <a:pt x="37" y="172"/>
                  </a:lnTo>
                  <a:lnTo>
                    <a:pt x="53" y="174"/>
                  </a:lnTo>
                  <a:lnTo>
                    <a:pt x="69" y="174"/>
                  </a:lnTo>
                  <a:lnTo>
                    <a:pt x="83" y="174"/>
                  </a:lnTo>
                  <a:lnTo>
                    <a:pt x="98" y="172"/>
                  </a:lnTo>
                  <a:lnTo>
                    <a:pt x="113" y="168"/>
                  </a:lnTo>
                  <a:lnTo>
                    <a:pt x="126" y="162"/>
                  </a:lnTo>
                  <a:lnTo>
                    <a:pt x="133" y="158"/>
                  </a:lnTo>
                  <a:lnTo>
                    <a:pt x="138" y="154"/>
                  </a:lnTo>
                  <a:lnTo>
                    <a:pt x="143" y="149"/>
                  </a:lnTo>
                  <a:lnTo>
                    <a:pt x="147" y="144"/>
                  </a:lnTo>
                  <a:lnTo>
                    <a:pt x="150" y="137"/>
                  </a:lnTo>
                  <a:lnTo>
                    <a:pt x="154" y="130"/>
                  </a:lnTo>
                  <a:lnTo>
                    <a:pt x="155" y="122"/>
                  </a:lnTo>
                  <a:lnTo>
                    <a:pt x="156" y="114"/>
                  </a:lnTo>
                  <a:lnTo>
                    <a:pt x="155" y="103"/>
                  </a:lnTo>
                  <a:lnTo>
                    <a:pt x="152" y="94"/>
                  </a:lnTo>
                  <a:lnTo>
                    <a:pt x="147" y="86"/>
                  </a:lnTo>
                  <a:lnTo>
                    <a:pt x="142" y="80"/>
                  </a:lnTo>
                  <a:lnTo>
                    <a:pt x="136" y="76"/>
                  </a:lnTo>
                  <a:lnTo>
                    <a:pt x="128" y="72"/>
                  </a:lnTo>
                  <a:lnTo>
                    <a:pt x="120" y="70"/>
                  </a:lnTo>
                  <a:lnTo>
                    <a:pt x="112" y="67"/>
                  </a:lnTo>
                  <a:lnTo>
                    <a:pt x="96" y="64"/>
                  </a:lnTo>
                  <a:lnTo>
                    <a:pt x="82" y="63"/>
                  </a:lnTo>
                  <a:lnTo>
                    <a:pt x="76" y="61"/>
                  </a:lnTo>
                  <a:lnTo>
                    <a:pt x="72" y="59"/>
                  </a:lnTo>
                  <a:lnTo>
                    <a:pt x="69" y="58"/>
                  </a:lnTo>
                  <a:lnTo>
                    <a:pt x="68" y="54"/>
                  </a:lnTo>
                  <a:lnTo>
                    <a:pt x="68" y="51"/>
                  </a:lnTo>
                  <a:lnTo>
                    <a:pt x="70" y="49"/>
                  </a:lnTo>
                  <a:lnTo>
                    <a:pt x="73" y="46"/>
                  </a:lnTo>
                  <a:lnTo>
                    <a:pt x="77" y="44"/>
                  </a:lnTo>
                  <a:lnTo>
                    <a:pt x="85" y="43"/>
                  </a:lnTo>
                  <a:lnTo>
                    <a:pt x="95" y="43"/>
                  </a:lnTo>
                  <a:lnTo>
                    <a:pt x="107" y="43"/>
                  </a:lnTo>
                  <a:lnTo>
                    <a:pt x="119" y="45"/>
                  </a:lnTo>
                  <a:lnTo>
                    <a:pt x="130" y="49"/>
                  </a:lnTo>
                  <a:lnTo>
                    <a:pt x="142" y="52"/>
                  </a:lnTo>
                  <a:lnTo>
                    <a:pt x="142" y="7"/>
                  </a:lnTo>
                  <a:lnTo>
                    <a:pt x="128" y="5"/>
                  </a:lnTo>
                  <a:lnTo>
                    <a:pt x="115" y="3"/>
                  </a:lnTo>
                  <a:lnTo>
                    <a:pt x="101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58" y="3"/>
                  </a:lnTo>
                  <a:lnTo>
                    <a:pt x="43" y="6"/>
                  </a:lnTo>
                  <a:lnTo>
                    <a:pt x="29" y="11"/>
                  </a:lnTo>
                  <a:lnTo>
                    <a:pt x="23" y="14"/>
                  </a:lnTo>
                  <a:lnTo>
                    <a:pt x="18" y="18"/>
                  </a:lnTo>
                  <a:lnTo>
                    <a:pt x="13" y="23"/>
                  </a:lnTo>
                  <a:lnTo>
                    <a:pt x="8" y="27"/>
                  </a:lnTo>
                  <a:lnTo>
                    <a:pt x="5" y="33"/>
                  </a:lnTo>
                  <a:lnTo>
                    <a:pt x="2" y="40"/>
                  </a:lnTo>
                  <a:lnTo>
                    <a:pt x="1" y="49"/>
                  </a:lnTo>
                  <a:lnTo>
                    <a:pt x="0" y="57"/>
                  </a:lnTo>
                  <a:lnTo>
                    <a:pt x="1" y="67"/>
                  </a:lnTo>
                  <a:lnTo>
                    <a:pt x="4" y="77"/>
                  </a:lnTo>
                  <a:lnTo>
                    <a:pt x="8" y="85"/>
                  </a:lnTo>
                  <a:lnTo>
                    <a:pt x="14" y="91"/>
                  </a:lnTo>
                  <a:lnTo>
                    <a:pt x="20" y="95"/>
                  </a:lnTo>
                  <a:lnTo>
                    <a:pt x="27" y="100"/>
                  </a:lnTo>
                  <a:lnTo>
                    <a:pt x="36" y="103"/>
                  </a:lnTo>
                  <a:lnTo>
                    <a:pt x="44" y="105"/>
                  </a:lnTo>
                  <a:lnTo>
                    <a:pt x="60" y="108"/>
                  </a:lnTo>
                  <a:lnTo>
                    <a:pt x="74" y="112"/>
                  </a:lnTo>
                  <a:lnTo>
                    <a:pt x="79" y="113"/>
                  </a:lnTo>
                  <a:lnTo>
                    <a:pt x="84" y="115"/>
                  </a:lnTo>
                  <a:lnTo>
                    <a:pt x="86" y="118"/>
                  </a:lnTo>
                  <a:lnTo>
                    <a:pt x="87" y="121"/>
                  </a:lnTo>
                  <a:lnTo>
                    <a:pt x="86" y="125"/>
                  </a:lnTo>
                  <a:lnTo>
                    <a:pt x="85" y="127"/>
                  </a:lnTo>
                  <a:lnTo>
                    <a:pt x="82" y="128"/>
                  </a:lnTo>
                  <a:lnTo>
                    <a:pt x="78" y="131"/>
                  </a:lnTo>
                  <a:lnTo>
                    <a:pt x="69" y="132"/>
                  </a:lnTo>
                  <a:lnTo>
                    <a:pt x="59" y="133"/>
                  </a:lnTo>
                  <a:lnTo>
                    <a:pt x="44" y="132"/>
                  </a:lnTo>
                  <a:lnTo>
                    <a:pt x="30" y="128"/>
                  </a:lnTo>
                  <a:lnTo>
                    <a:pt x="17" y="124"/>
                  </a:lnTo>
                  <a:lnTo>
                    <a:pt x="4" y="117"/>
                  </a:lnTo>
                  <a:lnTo>
                    <a:pt x="4" y="1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699" name="Freeform 11"/>
            <p:cNvSpPr>
              <a:spLocks noEditPoints="1"/>
            </p:cNvSpPr>
            <p:nvPr userDrawn="1"/>
          </p:nvSpPr>
          <p:spPr bwMode="auto">
            <a:xfrm>
              <a:off x="5199" y="252"/>
              <a:ext cx="59" cy="57"/>
            </a:xfrm>
            <a:custGeom>
              <a:avLst/>
              <a:gdLst/>
              <a:ahLst/>
              <a:cxnLst>
                <a:cxn ang="0">
                  <a:pos x="31" y="51"/>
                </a:cxn>
                <a:cxn ang="0">
                  <a:pos x="57" y="44"/>
                </a:cxn>
                <a:cxn ang="0">
                  <a:pos x="77" y="43"/>
                </a:cxn>
                <a:cxn ang="0">
                  <a:pos x="91" y="44"/>
                </a:cxn>
                <a:cxn ang="0">
                  <a:pos x="101" y="50"/>
                </a:cxn>
                <a:cxn ang="0">
                  <a:pos x="108" y="59"/>
                </a:cxn>
                <a:cxn ang="0">
                  <a:pos x="96" y="65"/>
                </a:cxn>
                <a:cxn ang="0">
                  <a:pos x="67" y="65"/>
                </a:cxn>
                <a:cxn ang="0">
                  <a:pos x="39" y="70"/>
                </a:cxn>
                <a:cxn ang="0">
                  <a:pos x="21" y="79"/>
                </a:cxn>
                <a:cxn ang="0">
                  <a:pos x="12" y="88"/>
                </a:cxn>
                <a:cxn ang="0">
                  <a:pos x="4" y="100"/>
                </a:cxn>
                <a:cxn ang="0">
                  <a:pos x="1" y="115"/>
                </a:cxn>
                <a:cxn ang="0">
                  <a:pos x="1" y="131"/>
                </a:cxn>
                <a:cxn ang="0">
                  <a:pos x="3" y="142"/>
                </a:cxn>
                <a:cxn ang="0">
                  <a:pos x="8" y="152"/>
                </a:cxn>
                <a:cxn ang="0">
                  <a:pos x="15" y="160"/>
                </a:cxn>
                <a:cxn ang="0">
                  <a:pos x="26" y="168"/>
                </a:cxn>
                <a:cxn ang="0">
                  <a:pos x="46" y="174"/>
                </a:cxn>
                <a:cxn ang="0">
                  <a:pos x="64" y="174"/>
                </a:cxn>
                <a:cxn ang="0">
                  <a:pos x="79" y="171"/>
                </a:cxn>
                <a:cxn ang="0">
                  <a:pos x="93" y="164"/>
                </a:cxn>
                <a:cxn ang="0">
                  <a:pos x="103" y="153"/>
                </a:cxn>
                <a:cxn ang="0">
                  <a:pos x="108" y="171"/>
                </a:cxn>
                <a:cxn ang="0">
                  <a:pos x="177" y="70"/>
                </a:cxn>
                <a:cxn ang="0">
                  <a:pos x="175" y="49"/>
                </a:cxn>
                <a:cxn ang="0">
                  <a:pos x="169" y="33"/>
                </a:cxn>
                <a:cxn ang="0">
                  <a:pos x="158" y="22"/>
                </a:cxn>
                <a:cxn ang="0">
                  <a:pos x="145" y="12"/>
                </a:cxn>
                <a:cxn ang="0">
                  <a:pos x="131" y="6"/>
                </a:cxn>
                <a:cxn ang="0">
                  <a:pos x="115" y="3"/>
                </a:cxn>
                <a:cxn ang="0">
                  <a:pos x="82" y="0"/>
                </a:cxn>
                <a:cxn ang="0">
                  <a:pos x="48" y="3"/>
                </a:cxn>
                <a:cxn ang="0">
                  <a:pos x="18" y="10"/>
                </a:cxn>
                <a:cxn ang="0">
                  <a:pos x="109" y="103"/>
                </a:cxn>
                <a:cxn ang="0">
                  <a:pos x="108" y="113"/>
                </a:cxn>
                <a:cxn ang="0">
                  <a:pos x="103" y="124"/>
                </a:cxn>
                <a:cxn ang="0">
                  <a:pos x="96" y="131"/>
                </a:cxn>
                <a:cxn ang="0">
                  <a:pos x="87" y="133"/>
                </a:cxn>
                <a:cxn ang="0">
                  <a:pos x="79" y="132"/>
                </a:cxn>
                <a:cxn ang="0">
                  <a:pos x="73" y="130"/>
                </a:cxn>
                <a:cxn ang="0">
                  <a:pos x="70" y="124"/>
                </a:cxn>
                <a:cxn ang="0">
                  <a:pos x="69" y="117"/>
                </a:cxn>
                <a:cxn ang="0">
                  <a:pos x="72" y="106"/>
                </a:cxn>
                <a:cxn ang="0">
                  <a:pos x="79" y="101"/>
                </a:cxn>
                <a:cxn ang="0">
                  <a:pos x="101" y="98"/>
                </a:cxn>
                <a:cxn ang="0">
                  <a:pos x="109" y="103"/>
                </a:cxn>
              </a:cxnLst>
              <a:rect l="0" t="0" r="r" b="b"/>
              <a:pathLst>
                <a:path w="177" h="174">
                  <a:moveTo>
                    <a:pt x="18" y="57"/>
                  </a:moveTo>
                  <a:lnTo>
                    <a:pt x="31" y="51"/>
                  </a:lnTo>
                  <a:lnTo>
                    <a:pt x="43" y="46"/>
                  </a:lnTo>
                  <a:lnTo>
                    <a:pt x="57" y="44"/>
                  </a:lnTo>
                  <a:lnTo>
                    <a:pt x="71" y="43"/>
                  </a:lnTo>
                  <a:lnTo>
                    <a:pt x="77" y="43"/>
                  </a:lnTo>
                  <a:lnTo>
                    <a:pt x="83" y="43"/>
                  </a:lnTo>
                  <a:lnTo>
                    <a:pt x="91" y="44"/>
                  </a:lnTo>
                  <a:lnTo>
                    <a:pt x="96" y="46"/>
                  </a:lnTo>
                  <a:lnTo>
                    <a:pt x="101" y="50"/>
                  </a:lnTo>
                  <a:lnTo>
                    <a:pt x="105" y="53"/>
                  </a:lnTo>
                  <a:lnTo>
                    <a:pt x="108" y="59"/>
                  </a:lnTo>
                  <a:lnTo>
                    <a:pt x="109" y="66"/>
                  </a:lnTo>
                  <a:lnTo>
                    <a:pt x="96" y="65"/>
                  </a:lnTo>
                  <a:lnTo>
                    <a:pt x="81" y="65"/>
                  </a:lnTo>
                  <a:lnTo>
                    <a:pt x="67" y="65"/>
                  </a:lnTo>
                  <a:lnTo>
                    <a:pt x="53" y="66"/>
                  </a:lnTo>
                  <a:lnTo>
                    <a:pt x="39" y="70"/>
                  </a:lnTo>
                  <a:lnTo>
                    <a:pt x="26" y="76"/>
                  </a:lnTo>
                  <a:lnTo>
                    <a:pt x="21" y="79"/>
                  </a:lnTo>
                  <a:lnTo>
                    <a:pt x="16" y="84"/>
                  </a:lnTo>
                  <a:lnTo>
                    <a:pt x="12" y="88"/>
                  </a:lnTo>
                  <a:lnTo>
                    <a:pt x="8" y="94"/>
                  </a:lnTo>
                  <a:lnTo>
                    <a:pt x="4" y="100"/>
                  </a:lnTo>
                  <a:lnTo>
                    <a:pt x="2" y="107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1" y="131"/>
                  </a:lnTo>
                  <a:lnTo>
                    <a:pt x="2" y="137"/>
                  </a:lnTo>
                  <a:lnTo>
                    <a:pt x="3" y="142"/>
                  </a:lnTo>
                  <a:lnTo>
                    <a:pt x="5" y="147"/>
                  </a:lnTo>
                  <a:lnTo>
                    <a:pt x="8" y="152"/>
                  </a:lnTo>
                  <a:lnTo>
                    <a:pt x="11" y="157"/>
                  </a:lnTo>
                  <a:lnTo>
                    <a:pt x="15" y="160"/>
                  </a:lnTo>
                  <a:lnTo>
                    <a:pt x="18" y="162"/>
                  </a:lnTo>
                  <a:lnTo>
                    <a:pt x="26" y="168"/>
                  </a:lnTo>
                  <a:lnTo>
                    <a:pt x="36" y="172"/>
                  </a:lnTo>
                  <a:lnTo>
                    <a:pt x="46" y="174"/>
                  </a:lnTo>
                  <a:lnTo>
                    <a:pt x="57" y="174"/>
                  </a:lnTo>
                  <a:lnTo>
                    <a:pt x="64" y="174"/>
                  </a:lnTo>
                  <a:lnTo>
                    <a:pt x="72" y="173"/>
                  </a:lnTo>
                  <a:lnTo>
                    <a:pt x="79" y="171"/>
                  </a:lnTo>
                  <a:lnTo>
                    <a:pt x="87" y="167"/>
                  </a:lnTo>
                  <a:lnTo>
                    <a:pt x="93" y="164"/>
                  </a:lnTo>
                  <a:lnTo>
                    <a:pt x="98" y="159"/>
                  </a:lnTo>
                  <a:lnTo>
                    <a:pt x="103" y="153"/>
                  </a:lnTo>
                  <a:lnTo>
                    <a:pt x="108" y="147"/>
                  </a:lnTo>
                  <a:lnTo>
                    <a:pt x="108" y="171"/>
                  </a:lnTo>
                  <a:lnTo>
                    <a:pt x="177" y="171"/>
                  </a:lnTo>
                  <a:lnTo>
                    <a:pt x="177" y="70"/>
                  </a:lnTo>
                  <a:lnTo>
                    <a:pt x="177" y="58"/>
                  </a:lnTo>
                  <a:lnTo>
                    <a:pt x="175" y="49"/>
                  </a:lnTo>
                  <a:lnTo>
                    <a:pt x="172" y="40"/>
                  </a:lnTo>
                  <a:lnTo>
                    <a:pt x="169" y="33"/>
                  </a:lnTo>
                  <a:lnTo>
                    <a:pt x="163" y="26"/>
                  </a:lnTo>
                  <a:lnTo>
                    <a:pt x="158" y="22"/>
                  </a:lnTo>
                  <a:lnTo>
                    <a:pt x="153" y="16"/>
                  </a:lnTo>
                  <a:lnTo>
                    <a:pt x="145" y="12"/>
                  </a:lnTo>
                  <a:lnTo>
                    <a:pt x="139" y="9"/>
                  </a:lnTo>
                  <a:lnTo>
                    <a:pt x="131" y="6"/>
                  </a:lnTo>
                  <a:lnTo>
                    <a:pt x="123" y="4"/>
                  </a:lnTo>
                  <a:lnTo>
                    <a:pt x="115" y="3"/>
                  </a:lnTo>
                  <a:lnTo>
                    <a:pt x="99" y="2"/>
                  </a:lnTo>
                  <a:lnTo>
                    <a:pt x="82" y="0"/>
                  </a:lnTo>
                  <a:lnTo>
                    <a:pt x="63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18" y="10"/>
                  </a:lnTo>
                  <a:lnTo>
                    <a:pt x="18" y="57"/>
                  </a:lnTo>
                  <a:close/>
                  <a:moveTo>
                    <a:pt x="109" y="103"/>
                  </a:moveTo>
                  <a:lnTo>
                    <a:pt x="109" y="108"/>
                  </a:lnTo>
                  <a:lnTo>
                    <a:pt x="108" y="113"/>
                  </a:lnTo>
                  <a:lnTo>
                    <a:pt x="105" y="119"/>
                  </a:lnTo>
                  <a:lnTo>
                    <a:pt x="103" y="124"/>
                  </a:lnTo>
                  <a:lnTo>
                    <a:pt x="100" y="127"/>
                  </a:lnTo>
                  <a:lnTo>
                    <a:pt x="96" y="131"/>
                  </a:lnTo>
                  <a:lnTo>
                    <a:pt x="92" y="132"/>
                  </a:lnTo>
                  <a:lnTo>
                    <a:pt x="87" y="133"/>
                  </a:lnTo>
                  <a:lnTo>
                    <a:pt x="82" y="133"/>
                  </a:lnTo>
                  <a:lnTo>
                    <a:pt x="79" y="132"/>
                  </a:lnTo>
                  <a:lnTo>
                    <a:pt x="76" y="131"/>
                  </a:lnTo>
                  <a:lnTo>
                    <a:pt x="73" y="130"/>
                  </a:lnTo>
                  <a:lnTo>
                    <a:pt x="72" y="127"/>
                  </a:lnTo>
                  <a:lnTo>
                    <a:pt x="70" y="124"/>
                  </a:lnTo>
                  <a:lnTo>
                    <a:pt x="69" y="121"/>
                  </a:lnTo>
                  <a:lnTo>
                    <a:pt x="69" y="117"/>
                  </a:lnTo>
                  <a:lnTo>
                    <a:pt x="70" y="111"/>
                  </a:lnTo>
                  <a:lnTo>
                    <a:pt x="72" y="106"/>
                  </a:lnTo>
                  <a:lnTo>
                    <a:pt x="75" y="104"/>
                  </a:lnTo>
                  <a:lnTo>
                    <a:pt x="79" y="101"/>
                  </a:lnTo>
                  <a:lnTo>
                    <a:pt x="90" y="98"/>
                  </a:lnTo>
                  <a:lnTo>
                    <a:pt x="101" y="98"/>
                  </a:lnTo>
                  <a:lnTo>
                    <a:pt x="109" y="98"/>
                  </a:lnTo>
                  <a:lnTo>
                    <a:pt x="109" y="1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0" name="Freeform 12"/>
            <p:cNvSpPr>
              <a:spLocks noEditPoints="1"/>
            </p:cNvSpPr>
            <p:nvPr userDrawn="1"/>
          </p:nvSpPr>
          <p:spPr bwMode="auto">
            <a:xfrm>
              <a:off x="5264" y="252"/>
              <a:ext cx="66" cy="59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3" y="117"/>
                </a:cxn>
                <a:cxn ang="0">
                  <a:pos x="9" y="135"/>
                </a:cxn>
                <a:cxn ang="0">
                  <a:pos x="19" y="149"/>
                </a:cxn>
                <a:cxn ang="0">
                  <a:pos x="32" y="161"/>
                </a:cxn>
                <a:cxn ang="0">
                  <a:pos x="47" y="170"/>
                </a:cxn>
                <a:cxn ang="0">
                  <a:pos x="66" y="176"/>
                </a:cxn>
                <a:cxn ang="0">
                  <a:pos x="87" y="180"/>
                </a:cxn>
                <a:cxn ang="0">
                  <a:pos x="111" y="180"/>
                </a:cxn>
                <a:cxn ang="0">
                  <a:pos x="133" y="176"/>
                </a:cxn>
                <a:cxn ang="0">
                  <a:pos x="151" y="170"/>
                </a:cxn>
                <a:cxn ang="0">
                  <a:pos x="166" y="161"/>
                </a:cxn>
                <a:cxn ang="0">
                  <a:pos x="179" y="149"/>
                </a:cxn>
                <a:cxn ang="0">
                  <a:pos x="188" y="135"/>
                </a:cxn>
                <a:cxn ang="0">
                  <a:pos x="195" y="117"/>
                </a:cxn>
                <a:cxn ang="0">
                  <a:pos x="198" y="97"/>
                </a:cxn>
                <a:cxn ang="0">
                  <a:pos x="198" y="76"/>
                </a:cxn>
                <a:cxn ang="0">
                  <a:pos x="195" y="58"/>
                </a:cxn>
                <a:cxn ang="0">
                  <a:pos x="188" y="41"/>
                </a:cxn>
                <a:cxn ang="0">
                  <a:pos x="179" y="27"/>
                </a:cxn>
                <a:cxn ang="0">
                  <a:pos x="166" y="16"/>
                </a:cxn>
                <a:cxn ang="0">
                  <a:pos x="151" y="8"/>
                </a:cxn>
                <a:cxn ang="0">
                  <a:pos x="133" y="2"/>
                </a:cxn>
                <a:cxn ang="0">
                  <a:pos x="111" y="0"/>
                </a:cxn>
                <a:cxn ang="0">
                  <a:pos x="87" y="0"/>
                </a:cxn>
                <a:cxn ang="0">
                  <a:pos x="66" y="2"/>
                </a:cxn>
                <a:cxn ang="0">
                  <a:pos x="47" y="8"/>
                </a:cxn>
                <a:cxn ang="0">
                  <a:pos x="32" y="16"/>
                </a:cxn>
                <a:cxn ang="0">
                  <a:pos x="19" y="27"/>
                </a:cxn>
                <a:cxn ang="0">
                  <a:pos x="9" y="41"/>
                </a:cxn>
                <a:cxn ang="0">
                  <a:pos x="3" y="58"/>
                </a:cxn>
                <a:cxn ang="0">
                  <a:pos x="0" y="76"/>
                </a:cxn>
                <a:cxn ang="0">
                  <a:pos x="82" y="87"/>
                </a:cxn>
                <a:cxn ang="0">
                  <a:pos x="82" y="73"/>
                </a:cxn>
                <a:cxn ang="0">
                  <a:pos x="85" y="60"/>
                </a:cxn>
                <a:cxn ang="0">
                  <a:pos x="91" y="52"/>
                </a:cxn>
                <a:cxn ang="0">
                  <a:pos x="99" y="49"/>
                </a:cxn>
                <a:cxn ang="0">
                  <a:pos x="108" y="52"/>
                </a:cxn>
                <a:cxn ang="0">
                  <a:pos x="113" y="60"/>
                </a:cxn>
                <a:cxn ang="0">
                  <a:pos x="116" y="87"/>
                </a:cxn>
                <a:cxn ang="0">
                  <a:pos x="113" y="117"/>
                </a:cxn>
                <a:cxn ang="0">
                  <a:pos x="108" y="127"/>
                </a:cxn>
                <a:cxn ang="0">
                  <a:pos x="99" y="130"/>
                </a:cxn>
                <a:cxn ang="0">
                  <a:pos x="91" y="127"/>
                </a:cxn>
                <a:cxn ang="0">
                  <a:pos x="85" y="117"/>
                </a:cxn>
                <a:cxn ang="0">
                  <a:pos x="82" y="103"/>
                </a:cxn>
                <a:cxn ang="0">
                  <a:pos x="82" y="87"/>
                </a:cxn>
              </a:cxnLst>
              <a:rect l="0" t="0" r="r" b="b"/>
              <a:pathLst>
                <a:path w="199" h="180">
                  <a:moveTo>
                    <a:pt x="0" y="87"/>
                  </a:moveTo>
                  <a:lnTo>
                    <a:pt x="0" y="97"/>
                  </a:lnTo>
                  <a:lnTo>
                    <a:pt x="2" y="108"/>
                  </a:lnTo>
                  <a:lnTo>
                    <a:pt x="3" y="117"/>
                  </a:lnTo>
                  <a:lnTo>
                    <a:pt x="6" y="127"/>
                  </a:lnTo>
                  <a:lnTo>
                    <a:pt x="9" y="135"/>
                  </a:lnTo>
                  <a:lnTo>
                    <a:pt x="15" y="142"/>
                  </a:lnTo>
                  <a:lnTo>
                    <a:pt x="19" y="149"/>
                  </a:lnTo>
                  <a:lnTo>
                    <a:pt x="25" y="155"/>
                  </a:lnTo>
                  <a:lnTo>
                    <a:pt x="32" y="161"/>
                  </a:lnTo>
                  <a:lnTo>
                    <a:pt x="39" y="166"/>
                  </a:lnTo>
                  <a:lnTo>
                    <a:pt x="47" y="170"/>
                  </a:lnTo>
                  <a:lnTo>
                    <a:pt x="56" y="174"/>
                  </a:lnTo>
                  <a:lnTo>
                    <a:pt x="66" y="176"/>
                  </a:lnTo>
                  <a:lnTo>
                    <a:pt x="77" y="178"/>
                  </a:lnTo>
                  <a:lnTo>
                    <a:pt x="87" y="180"/>
                  </a:lnTo>
                  <a:lnTo>
                    <a:pt x="99" y="180"/>
                  </a:lnTo>
                  <a:lnTo>
                    <a:pt x="111" y="180"/>
                  </a:lnTo>
                  <a:lnTo>
                    <a:pt x="122" y="178"/>
                  </a:lnTo>
                  <a:lnTo>
                    <a:pt x="133" y="176"/>
                  </a:lnTo>
                  <a:lnTo>
                    <a:pt x="142" y="174"/>
                  </a:lnTo>
                  <a:lnTo>
                    <a:pt x="151" y="170"/>
                  </a:lnTo>
                  <a:lnTo>
                    <a:pt x="159" y="166"/>
                  </a:lnTo>
                  <a:lnTo>
                    <a:pt x="166" y="161"/>
                  </a:lnTo>
                  <a:lnTo>
                    <a:pt x="173" y="155"/>
                  </a:lnTo>
                  <a:lnTo>
                    <a:pt x="179" y="149"/>
                  </a:lnTo>
                  <a:lnTo>
                    <a:pt x="184" y="142"/>
                  </a:lnTo>
                  <a:lnTo>
                    <a:pt x="188" y="135"/>
                  </a:lnTo>
                  <a:lnTo>
                    <a:pt x="193" y="127"/>
                  </a:lnTo>
                  <a:lnTo>
                    <a:pt x="195" y="117"/>
                  </a:lnTo>
                  <a:lnTo>
                    <a:pt x="197" y="108"/>
                  </a:lnTo>
                  <a:lnTo>
                    <a:pt x="198" y="97"/>
                  </a:lnTo>
                  <a:lnTo>
                    <a:pt x="199" y="87"/>
                  </a:lnTo>
                  <a:lnTo>
                    <a:pt x="198" y="76"/>
                  </a:lnTo>
                  <a:lnTo>
                    <a:pt x="197" y="67"/>
                  </a:lnTo>
                  <a:lnTo>
                    <a:pt x="195" y="58"/>
                  </a:lnTo>
                  <a:lnTo>
                    <a:pt x="193" y="48"/>
                  </a:lnTo>
                  <a:lnTo>
                    <a:pt x="188" y="41"/>
                  </a:lnTo>
                  <a:lnTo>
                    <a:pt x="184" y="34"/>
                  </a:lnTo>
                  <a:lnTo>
                    <a:pt x="179" y="27"/>
                  </a:lnTo>
                  <a:lnTo>
                    <a:pt x="173" y="21"/>
                  </a:lnTo>
                  <a:lnTo>
                    <a:pt x="166" y="16"/>
                  </a:lnTo>
                  <a:lnTo>
                    <a:pt x="159" y="12"/>
                  </a:lnTo>
                  <a:lnTo>
                    <a:pt x="151" y="8"/>
                  </a:lnTo>
                  <a:lnTo>
                    <a:pt x="142" y="5"/>
                  </a:lnTo>
                  <a:lnTo>
                    <a:pt x="133" y="2"/>
                  </a:lnTo>
                  <a:lnTo>
                    <a:pt x="122" y="1"/>
                  </a:lnTo>
                  <a:lnTo>
                    <a:pt x="111" y="0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77" y="1"/>
                  </a:lnTo>
                  <a:lnTo>
                    <a:pt x="66" y="2"/>
                  </a:lnTo>
                  <a:lnTo>
                    <a:pt x="56" y="5"/>
                  </a:lnTo>
                  <a:lnTo>
                    <a:pt x="47" y="8"/>
                  </a:lnTo>
                  <a:lnTo>
                    <a:pt x="39" y="12"/>
                  </a:lnTo>
                  <a:lnTo>
                    <a:pt x="32" y="16"/>
                  </a:lnTo>
                  <a:lnTo>
                    <a:pt x="25" y="21"/>
                  </a:lnTo>
                  <a:lnTo>
                    <a:pt x="19" y="27"/>
                  </a:lnTo>
                  <a:lnTo>
                    <a:pt x="15" y="34"/>
                  </a:lnTo>
                  <a:lnTo>
                    <a:pt x="9" y="41"/>
                  </a:lnTo>
                  <a:lnTo>
                    <a:pt x="6" y="48"/>
                  </a:lnTo>
                  <a:lnTo>
                    <a:pt x="3" y="58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7"/>
                  </a:lnTo>
                  <a:close/>
                  <a:moveTo>
                    <a:pt x="82" y="87"/>
                  </a:moveTo>
                  <a:lnTo>
                    <a:pt x="82" y="80"/>
                  </a:lnTo>
                  <a:lnTo>
                    <a:pt x="82" y="73"/>
                  </a:lnTo>
                  <a:lnTo>
                    <a:pt x="83" y="66"/>
                  </a:lnTo>
                  <a:lnTo>
                    <a:pt x="85" y="60"/>
                  </a:lnTo>
                  <a:lnTo>
                    <a:pt x="87" y="55"/>
                  </a:lnTo>
                  <a:lnTo>
                    <a:pt x="91" y="52"/>
                  </a:lnTo>
                  <a:lnTo>
                    <a:pt x="95" y="49"/>
                  </a:lnTo>
                  <a:lnTo>
                    <a:pt x="99" y="49"/>
                  </a:lnTo>
                  <a:lnTo>
                    <a:pt x="104" y="49"/>
                  </a:lnTo>
                  <a:lnTo>
                    <a:pt x="108" y="52"/>
                  </a:lnTo>
                  <a:lnTo>
                    <a:pt x="112" y="55"/>
                  </a:lnTo>
                  <a:lnTo>
                    <a:pt x="113" y="60"/>
                  </a:lnTo>
                  <a:lnTo>
                    <a:pt x="115" y="73"/>
                  </a:lnTo>
                  <a:lnTo>
                    <a:pt x="116" y="87"/>
                  </a:lnTo>
                  <a:lnTo>
                    <a:pt x="115" y="103"/>
                  </a:lnTo>
                  <a:lnTo>
                    <a:pt x="113" y="117"/>
                  </a:lnTo>
                  <a:lnTo>
                    <a:pt x="112" y="123"/>
                  </a:lnTo>
                  <a:lnTo>
                    <a:pt x="108" y="127"/>
                  </a:lnTo>
                  <a:lnTo>
                    <a:pt x="104" y="129"/>
                  </a:lnTo>
                  <a:lnTo>
                    <a:pt x="99" y="130"/>
                  </a:lnTo>
                  <a:lnTo>
                    <a:pt x="95" y="129"/>
                  </a:lnTo>
                  <a:lnTo>
                    <a:pt x="91" y="127"/>
                  </a:lnTo>
                  <a:lnTo>
                    <a:pt x="87" y="123"/>
                  </a:lnTo>
                  <a:lnTo>
                    <a:pt x="85" y="117"/>
                  </a:lnTo>
                  <a:lnTo>
                    <a:pt x="83" y="112"/>
                  </a:lnTo>
                  <a:lnTo>
                    <a:pt x="82" y="103"/>
                  </a:lnTo>
                  <a:lnTo>
                    <a:pt x="82" y="96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1" name="Freeform 13"/>
            <p:cNvSpPr>
              <a:spLocks/>
            </p:cNvSpPr>
            <p:nvPr userDrawn="1"/>
          </p:nvSpPr>
          <p:spPr bwMode="auto">
            <a:xfrm>
              <a:off x="5332" y="228"/>
              <a:ext cx="47" cy="80"/>
            </a:xfrm>
            <a:custGeom>
              <a:avLst/>
              <a:gdLst/>
              <a:ahLst/>
              <a:cxnLst>
                <a:cxn ang="0">
                  <a:pos x="29" y="243"/>
                </a:cxn>
                <a:cxn ang="0">
                  <a:pos x="107" y="243"/>
                </a:cxn>
                <a:cxn ang="0">
                  <a:pos x="107" y="124"/>
                </a:cxn>
                <a:cxn ang="0">
                  <a:pos x="139" y="124"/>
                </a:cxn>
                <a:cxn ang="0">
                  <a:pos x="139" y="76"/>
                </a:cxn>
                <a:cxn ang="0">
                  <a:pos x="107" y="76"/>
                </a:cxn>
                <a:cxn ang="0">
                  <a:pos x="107" y="68"/>
                </a:cxn>
                <a:cxn ang="0">
                  <a:pos x="107" y="63"/>
                </a:cxn>
                <a:cxn ang="0">
                  <a:pos x="108" y="59"/>
                </a:cxn>
                <a:cxn ang="0">
                  <a:pos x="110" y="56"/>
                </a:cxn>
                <a:cxn ang="0">
                  <a:pos x="112" y="52"/>
                </a:cxn>
                <a:cxn ang="0">
                  <a:pos x="115" y="50"/>
                </a:cxn>
                <a:cxn ang="0">
                  <a:pos x="118" y="49"/>
                </a:cxn>
                <a:cxn ang="0">
                  <a:pos x="122" y="48"/>
                </a:cxn>
                <a:cxn ang="0">
                  <a:pos x="126" y="48"/>
                </a:cxn>
                <a:cxn ang="0">
                  <a:pos x="136" y="48"/>
                </a:cxn>
                <a:cxn ang="0">
                  <a:pos x="141" y="50"/>
                </a:cxn>
                <a:cxn ang="0">
                  <a:pos x="141" y="5"/>
                </a:cxn>
                <a:cxn ang="0">
                  <a:pos x="133" y="3"/>
                </a:cxn>
                <a:cxn ang="0">
                  <a:pos x="121" y="2"/>
                </a:cxn>
                <a:cxn ang="0">
                  <a:pos x="109" y="0"/>
                </a:cxn>
                <a:cxn ang="0">
                  <a:pos x="96" y="0"/>
                </a:cxn>
                <a:cxn ang="0">
                  <a:pos x="81" y="1"/>
                </a:cxn>
                <a:cxn ang="0">
                  <a:pos x="69" y="3"/>
                </a:cxn>
                <a:cxn ang="0">
                  <a:pos x="63" y="5"/>
                </a:cxn>
                <a:cxn ang="0">
                  <a:pos x="57" y="8"/>
                </a:cxn>
                <a:cxn ang="0">
                  <a:pos x="53" y="11"/>
                </a:cxn>
                <a:cxn ang="0">
                  <a:pos x="48" y="15"/>
                </a:cxn>
                <a:cxn ang="0">
                  <a:pos x="43" y="18"/>
                </a:cxn>
                <a:cxn ang="0">
                  <a:pos x="40" y="23"/>
                </a:cxn>
                <a:cxn ang="0">
                  <a:pos x="37" y="29"/>
                </a:cxn>
                <a:cxn ang="0">
                  <a:pos x="34" y="35"/>
                </a:cxn>
                <a:cxn ang="0">
                  <a:pos x="32" y="41"/>
                </a:cxn>
                <a:cxn ang="0">
                  <a:pos x="30" y="48"/>
                </a:cxn>
                <a:cxn ang="0">
                  <a:pos x="30" y="55"/>
                </a:cxn>
                <a:cxn ang="0">
                  <a:pos x="29" y="63"/>
                </a:cxn>
                <a:cxn ang="0">
                  <a:pos x="29" y="76"/>
                </a:cxn>
                <a:cxn ang="0">
                  <a:pos x="0" y="76"/>
                </a:cxn>
                <a:cxn ang="0">
                  <a:pos x="0" y="124"/>
                </a:cxn>
                <a:cxn ang="0">
                  <a:pos x="29" y="124"/>
                </a:cxn>
                <a:cxn ang="0">
                  <a:pos x="29" y="243"/>
                </a:cxn>
              </a:cxnLst>
              <a:rect l="0" t="0" r="r" b="b"/>
              <a:pathLst>
                <a:path w="141" h="243">
                  <a:moveTo>
                    <a:pt x="29" y="243"/>
                  </a:moveTo>
                  <a:lnTo>
                    <a:pt x="107" y="243"/>
                  </a:lnTo>
                  <a:lnTo>
                    <a:pt x="107" y="124"/>
                  </a:lnTo>
                  <a:lnTo>
                    <a:pt x="139" y="124"/>
                  </a:lnTo>
                  <a:lnTo>
                    <a:pt x="139" y="76"/>
                  </a:lnTo>
                  <a:lnTo>
                    <a:pt x="107" y="76"/>
                  </a:lnTo>
                  <a:lnTo>
                    <a:pt x="107" y="68"/>
                  </a:lnTo>
                  <a:lnTo>
                    <a:pt x="107" y="63"/>
                  </a:lnTo>
                  <a:lnTo>
                    <a:pt x="108" y="59"/>
                  </a:lnTo>
                  <a:lnTo>
                    <a:pt x="110" y="56"/>
                  </a:lnTo>
                  <a:lnTo>
                    <a:pt x="112" y="52"/>
                  </a:lnTo>
                  <a:lnTo>
                    <a:pt x="115" y="50"/>
                  </a:lnTo>
                  <a:lnTo>
                    <a:pt x="118" y="49"/>
                  </a:lnTo>
                  <a:lnTo>
                    <a:pt x="122" y="48"/>
                  </a:lnTo>
                  <a:lnTo>
                    <a:pt x="126" y="48"/>
                  </a:lnTo>
                  <a:lnTo>
                    <a:pt x="136" y="48"/>
                  </a:lnTo>
                  <a:lnTo>
                    <a:pt x="141" y="50"/>
                  </a:lnTo>
                  <a:lnTo>
                    <a:pt x="141" y="5"/>
                  </a:lnTo>
                  <a:lnTo>
                    <a:pt x="133" y="3"/>
                  </a:lnTo>
                  <a:lnTo>
                    <a:pt x="121" y="2"/>
                  </a:lnTo>
                  <a:lnTo>
                    <a:pt x="109" y="0"/>
                  </a:lnTo>
                  <a:lnTo>
                    <a:pt x="96" y="0"/>
                  </a:lnTo>
                  <a:lnTo>
                    <a:pt x="81" y="1"/>
                  </a:lnTo>
                  <a:lnTo>
                    <a:pt x="69" y="3"/>
                  </a:lnTo>
                  <a:lnTo>
                    <a:pt x="63" y="5"/>
                  </a:lnTo>
                  <a:lnTo>
                    <a:pt x="57" y="8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3" y="18"/>
                  </a:lnTo>
                  <a:lnTo>
                    <a:pt x="40" y="23"/>
                  </a:lnTo>
                  <a:lnTo>
                    <a:pt x="37" y="29"/>
                  </a:lnTo>
                  <a:lnTo>
                    <a:pt x="34" y="35"/>
                  </a:lnTo>
                  <a:lnTo>
                    <a:pt x="32" y="41"/>
                  </a:lnTo>
                  <a:lnTo>
                    <a:pt x="30" y="48"/>
                  </a:lnTo>
                  <a:lnTo>
                    <a:pt x="30" y="55"/>
                  </a:lnTo>
                  <a:lnTo>
                    <a:pt x="29" y="63"/>
                  </a:lnTo>
                  <a:lnTo>
                    <a:pt x="29" y="76"/>
                  </a:lnTo>
                  <a:lnTo>
                    <a:pt x="0" y="76"/>
                  </a:lnTo>
                  <a:lnTo>
                    <a:pt x="0" y="124"/>
                  </a:lnTo>
                  <a:lnTo>
                    <a:pt x="29" y="124"/>
                  </a:lnTo>
                  <a:lnTo>
                    <a:pt x="29" y="2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2" name="Freeform 14"/>
            <p:cNvSpPr>
              <a:spLocks noEditPoints="1"/>
            </p:cNvSpPr>
            <p:nvPr userDrawn="1"/>
          </p:nvSpPr>
          <p:spPr bwMode="auto">
            <a:xfrm>
              <a:off x="5383" y="230"/>
              <a:ext cx="25" cy="78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74" y="239"/>
                </a:cxn>
                <a:cxn ang="0">
                  <a:pos x="74" y="72"/>
                </a:cxn>
                <a:cxn ang="0">
                  <a:pos x="0" y="72"/>
                </a:cxn>
                <a:cxn ang="0">
                  <a:pos x="0" y="239"/>
                </a:cxn>
                <a:cxn ang="0">
                  <a:pos x="7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4" y="54"/>
                </a:cxn>
                <a:cxn ang="0">
                  <a:pos x="74" y="0"/>
                </a:cxn>
              </a:cxnLst>
              <a:rect l="0" t="0" r="r" b="b"/>
              <a:pathLst>
                <a:path w="74" h="239">
                  <a:moveTo>
                    <a:pt x="0" y="239"/>
                  </a:moveTo>
                  <a:lnTo>
                    <a:pt x="74" y="239"/>
                  </a:lnTo>
                  <a:lnTo>
                    <a:pt x="74" y="72"/>
                  </a:lnTo>
                  <a:lnTo>
                    <a:pt x="0" y="72"/>
                  </a:lnTo>
                  <a:lnTo>
                    <a:pt x="0" y="239"/>
                  </a:lnTo>
                  <a:close/>
                  <a:moveTo>
                    <a:pt x="7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74" y="5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3" name="Freeform 15"/>
            <p:cNvSpPr>
              <a:spLocks/>
            </p:cNvSpPr>
            <p:nvPr userDrawn="1"/>
          </p:nvSpPr>
          <p:spPr bwMode="auto">
            <a:xfrm>
              <a:off x="5415" y="252"/>
              <a:ext cx="50" cy="57"/>
            </a:xfrm>
            <a:custGeom>
              <a:avLst/>
              <a:gdLst/>
              <a:ahLst/>
              <a:cxnLst>
                <a:cxn ang="0">
                  <a:pos x="143" y="121"/>
                </a:cxn>
                <a:cxn ang="0">
                  <a:pos x="126" y="126"/>
                </a:cxn>
                <a:cxn ang="0">
                  <a:pos x="109" y="126"/>
                </a:cxn>
                <a:cxn ang="0">
                  <a:pos x="96" y="120"/>
                </a:cxn>
                <a:cxn ang="0">
                  <a:pos x="85" y="110"/>
                </a:cxn>
                <a:cxn ang="0">
                  <a:pos x="81" y="94"/>
                </a:cxn>
                <a:cxn ang="0">
                  <a:pos x="81" y="77"/>
                </a:cxn>
                <a:cxn ang="0">
                  <a:pos x="85" y="63"/>
                </a:cxn>
                <a:cxn ang="0">
                  <a:pos x="96" y="53"/>
                </a:cxn>
                <a:cxn ang="0">
                  <a:pos x="109" y="49"/>
                </a:cxn>
                <a:cxn ang="0">
                  <a:pos x="126" y="49"/>
                </a:cxn>
                <a:cxn ang="0">
                  <a:pos x="142" y="53"/>
                </a:cxn>
                <a:cxn ang="0">
                  <a:pos x="149" y="7"/>
                </a:cxn>
                <a:cxn ang="0">
                  <a:pos x="125" y="2"/>
                </a:cxn>
                <a:cxn ang="0">
                  <a:pos x="96" y="0"/>
                </a:cxn>
                <a:cxn ang="0">
                  <a:pos x="73" y="2"/>
                </a:cxn>
                <a:cxn ang="0">
                  <a:pos x="55" y="6"/>
                </a:cxn>
                <a:cxn ang="0">
                  <a:pos x="38" y="13"/>
                </a:cxn>
                <a:cxn ang="0">
                  <a:pos x="24" y="22"/>
                </a:cxn>
                <a:cxn ang="0">
                  <a:pos x="13" y="34"/>
                </a:cxn>
                <a:cxn ang="0">
                  <a:pos x="6" y="49"/>
                </a:cxn>
                <a:cxn ang="0">
                  <a:pos x="1" y="65"/>
                </a:cxn>
                <a:cxn ang="0">
                  <a:pos x="0" y="85"/>
                </a:cxn>
                <a:cxn ang="0">
                  <a:pos x="1" y="105"/>
                </a:cxn>
                <a:cxn ang="0">
                  <a:pos x="6" y="124"/>
                </a:cxn>
                <a:cxn ang="0">
                  <a:pos x="13" y="139"/>
                </a:cxn>
                <a:cxn ang="0">
                  <a:pos x="24" y="151"/>
                </a:cxn>
                <a:cxn ang="0">
                  <a:pos x="38" y="161"/>
                </a:cxn>
                <a:cxn ang="0">
                  <a:pos x="55" y="168"/>
                </a:cxn>
                <a:cxn ang="0">
                  <a:pos x="73" y="173"/>
                </a:cxn>
                <a:cxn ang="0">
                  <a:pos x="96" y="174"/>
                </a:cxn>
                <a:cxn ang="0">
                  <a:pos x="126" y="172"/>
                </a:cxn>
                <a:cxn ang="0">
                  <a:pos x="151" y="166"/>
                </a:cxn>
              </a:cxnLst>
              <a:rect l="0" t="0" r="r" b="b"/>
              <a:pathLst>
                <a:path w="151" h="174">
                  <a:moveTo>
                    <a:pt x="151" y="117"/>
                  </a:moveTo>
                  <a:lnTo>
                    <a:pt x="143" y="121"/>
                  </a:lnTo>
                  <a:lnTo>
                    <a:pt x="135" y="124"/>
                  </a:lnTo>
                  <a:lnTo>
                    <a:pt x="126" y="126"/>
                  </a:lnTo>
                  <a:lnTo>
                    <a:pt x="117" y="126"/>
                  </a:lnTo>
                  <a:lnTo>
                    <a:pt x="109" y="126"/>
                  </a:lnTo>
                  <a:lnTo>
                    <a:pt x="102" y="124"/>
                  </a:lnTo>
                  <a:lnTo>
                    <a:pt x="96" y="120"/>
                  </a:lnTo>
                  <a:lnTo>
                    <a:pt x="90" y="115"/>
                  </a:lnTo>
                  <a:lnTo>
                    <a:pt x="85" y="110"/>
                  </a:lnTo>
                  <a:lnTo>
                    <a:pt x="82" y="103"/>
                  </a:lnTo>
                  <a:lnTo>
                    <a:pt x="81" y="94"/>
                  </a:lnTo>
                  <a:lnTo>
                    <a:pt x="80" y="85"/>
                  </a:lnTo>
                  <a:lnTo>
                    <a:pt x="81" y="77"/>
                  </a:lnTo>
                  <a:lnTo>
                    <a:pt x="82" y="70"/>
                  </a:lnTo>
                  <a:lnTo>
                    <a:pt x="85" y="63"/>
                  </a:lnTo>
                  <a:lnTo>
                    <a:pt x="90" y="58"/>
                  </a:lnTo>
                  <a:lnTo>
                    <a:pt x="96" y="53"/>
                  </a:lnTo>
                  <a:lnTo>
                    <a:pt x="102" y="51"/>
                  </a:lnTo>
                  <a:lnTo>
                    <a:pt x="109" y="49"/>
                  </a:lnTo>
                  <a:lnTo>
                    <a:pt x="117" y="49"/>
                  </a:lnTo>
                  <a:lnTo>
                    <a:pt x="126" y="49"/>
                  </a:lnTo>
                  <a:lnTo>
                    <a:pt x="135" y="51"/>
                  </a:lnTo>
                  <a:lnTo>
                    <a:pt x="142" y="53"/>
                  </a:lnTo>
                  <a:lnTo>
                    <a:pt x="149" y="57"/>
                  </a:lnTo>
                  <a:lnTo>
                    <a:pt x="149" y="7"/>
                  </a:lnTo>
                  <a:lnTo>
                    <a:pt x="138" y="4"/>
                  </a:lnTo>
                  <a:lnTo>
                    <a:pt x="125" y="2"/>
                  </a:lnTo>
                  <a:lnTo>
                    <a:pt x="111" y="2"/>
                  </a:lnTo>
                  <a:lnTo>
                    <a:pt x="96" y="0"/>
                  </a:lnTo>
                  <a:lnTo>
                    <a:pt x="84" y="2"/>
                  </a:lnTo>
                  <a:lnTo>
                    <a:pt x="73" y="2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5" y="9"/>
                  </a:lnTo>
                  <a:lnTo>
                    <a:pt x="38" y="13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8" y="27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9"/>
                  </a:lnTo>
                  <a:lnTo>
                    <a:pt x="3" y="57"/>
                  </a:lnTo>
                  <a:lnTo>
                    <a:pt x="1" y="65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1" y="105"/>
                  </a:lnTo>
                  <a:lnTo>
                    <a:pt x="3" y="114"/>
                  </a:lnTo>
                  <a:lnTo>
                    <a:pt x="6" y="124"/>
                  </a:lnTo>
                  <a:lnTo>
                    <a:pt x="9" y="131"/>
                  </a:lnTo>
                  <a:lnTo>
                    <a:pt x="13" y="139"/>
                  </a:lnTo>
                  <a:lnTo>
                    <a:pt x="18" y="145"/>
                  </a:lnTo>
                  <a:lnTo>
                    <a:pt x="24" y="151"/>
                  </a:lnTo>
                  <a:lnTo>
                    <a:pt x="30" y="157"/>
                  </a:lnTo>
                  <a:lnTo>
                    <a:pt x="38" y="161"/>
                  </a:lnTo>
                  <a:lnTo>
                    <a:pt x="45" y="165"/>
                  </a:lnTo>
                  <a:lnTo>
                    <a:pt x="55" y="168"/>
                  </a:lnTo>
                  <a:lnTo>
                    <a:pt x="63" y="171"/>
                  </a:lnTo>
                  <a:lnTo>
                    <a:pt x="73" y="173"/>
                  </a:lnTo>
                  <a:lnTo>
                    <a:pt x="84" y="174"/>
                  </a:lnTo>
                  <a:lnTo>
                    <a:pt x="96" y="174"/>
                  </a:lnTo>
                  <a:lnTo>
                    <a:pt x="111" y="174"/>
                  </a:lnTo>
                  <a:lnTo>
                    <a:pt x="126" y="172"/>
                  </a:lnTo>
                  <a:lnTo>
                    <a:pt x="139" y="169"/>
                  </a:lnTo>
                  <a:lnTo>
                    <a:pt x="151" y="166"/>
                  </a:lnTo>
                  <a:lnTo>
                    <a:pt x="151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4" name="Freeform 16"/>
            <p:cNvSpPr>
              <a:spLocks noEditPoints="1"/>
            </p:cNvSpPr>
            <p:nvPr userDrawn="1"/>
          </p:nvSpPr>
          <p:spPr bwMode="auto">
            <a:xfrm>
              <a:off x="5473" y="230"/>
              <a:ext cx="25" cy="78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75" y="239"/>
                </a:cxn>
                <a:cxn ang="0">
                  <a:pos x="75" y="72"/>
                </a:cxn>
                <a:cxn ang="0">
                  <a:pos x="0" y="72"/>
                </a:cxn>
                <a:cxn ang="0">
                  <a:pos x="0" y="239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5" y="54"/>
                </a:cxn>
                <a:cxn ang="0">
                  <a:pos x="75" y="0"/>
                </a:cxn>
              </a:cxnLst>
              <a:rect l="0" t="0" r="r" b="b"/>
              <a:pathLst>
                <a:path w="75" h="239">
                  <a:moveTo>
                    <a:pt x="0" y="239"/>
                  </a:moveTo>
                  <a:lnTo>
                    <a:pt x="75" y="239"/>
                  </a:lnTo>
                  <a:lnTo>
                    <a:pt x="75" y="72"/>
                  </a:lnTo>
                  <a:lnTo>
                    <a:pt x="0" y="72"/>
                  </a:lnTo>
                  <a:lnTo>
                    <a:pt x="0" y="23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75" y="5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5" name="Freeform 17"/>
            <p:cNvSpPr>
              <a:spLocks noEditPoints="1"/>
            </p:cNvSpPr>
            <p:nvPr userDrawn="1"/>
          </p:nvSpPr>
          <p:spPr bwMode="auto">
            <a:xfrm>
              <a:off x="5504" y="252"/>
              <a:ext cx="59" cy="5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55" y="44"/>
                </a:cxn>
                <a:cxn ang="0">
                  <a:pos x="76" y="43"/>
                </a:cxn>
                <a:cxn ang="0">
                  <a:pos x="90" y="44"/>
                </a:cxn>
                <a:cxn ang="0">
                  <a:pos x="100" y="50"/>
                </a:cxn>
                <a:cxn ang="0">
                  <a:pos x="108" y="59"/>
                </a:cxn>
                <a:cxn ang="0">
                  <a:pos x="95" y="65"/>
                </a:cxn>
                <a:cxn ang="0">
                  <a:pos x="65" y="65"/>
                </a:cxn>
                <a:cxn ang="0">
                  <a:pos x="37" y="70"/>
                </a:cxn>
                <a:cxn ang="0">
                  <a:pos x="20" y="79"/>
                </a:cxn>
                <a:cxn ang="0">
                  <a:pos x="11" y="88"/>
                </a:cxn>
                <a:cxn ang="0">
                  <a:pos x="4" y="100"/>
                </a:cxn>
                <a:cxn ang="0">
                  <a:pos x="0" y="115"/>
                </a:cxn>
                <a:cxn ang="0">
                  <a:pos x="0" y="131"/>
                </a:cxn>
                <a:cxn ang="0">
                  <a:pos x="2" y="142"/>
                </a:cxn>
                <a:cxn ang="0">
                  <a:pos x="8" y="152"/>
                </a:cxn>
                <a:cxn ang="0">
                  <a:pos x="14" y="160"/>
                </a:cxn>
                <a:cxn ang="0">
                  <a:pos x="26" y="168"/>
                </a:cxn>
                <a:cxn ang="0">
                  <a:pos x="46" y="174"/>
                </a:cxn>
                <a:cxn ang="0">
                  <a:pos x="65" y="174"/>
                </a:cxn>
                <a:cxn ang="0">
                  <a:pos x="79" y="171"/>
                </a:cxn>
                <a:cxn ang="0">
                  <a:pos x="92" y="164"/>
                </a:cxn>
                <a:cxn ang="0">
                  <a:pos x="102" y="153"/>
                </a:cxn>
                <a:cxn ang="0">
                  <a:pos x="107" y="171"/>
                </a:cxn>
                <a:cxn ang="0">
                  <a:pos x="177" y="70"/>
                </a:cxn>
                <a:cxn ang="0">
                  <a:pos x="174" y="49"/>
                </a:cxn>
                <a:cxn ang="0">
                  <a:pos x="168" y="33"/>
                </a:cxn>
                <a:cxn ang="0">
                  <a:pos x="158" y="22"/>
                </a:cxn>
                <a:cxn ang="0">
                  <a:pos x="146" y="12"/>
                </a:cxn>
                <a:cxn ang="0">
                  <a:pos x="131" y="6"/>
                </a:cxn>
                <a:cxn ang="0">
                  <a:pos x="115" y="3"/>
                </a:cxn>
                <a:cxn ang="0">
                  <a:pos x="81" y="0"/>
                </a:cxn>
                <a:cxn ang="0">
                  <a:pos x="48" y="3"/>
                </a:cxn>
                <a:cxn ang="0">
                  <a:pos x="18" y="10"/>
                </a:cxn>
                <a:cxn ang="0">
                  <a:pos x="109" y="103"/>
                </a:cxn>
                <a:cxn ang="0">
                  <a:pos x="107" y="113"/>
                </a:cxn>
                <a:cxn ang="0">
                  <a:pos x="102" y="124"/>
                </a:cxn>
                <a:cxn ang="0">
                  <a:pos x="95" y="131"/>
                </a:cxn>
                <a:cxn ang="0">
                  <a:pos x="85" y="133"/>
                </a:cxn>
                <a:cxn ang="0">
                  <a:pos x="78" y="132"/>
                </a:cxn>
                <a:cxn ang="0">
                  <a:pos x="73" y="130"/>
                </a:cxn>
                <a:cxn ang="0">
                  <a:pos x="70" y="124"/>
                </a:cxn>
                <a:cxn ang="0">
                  <a:pos x="69" y="117"/>
                </a:cxn>
                <a:cxn ang="0">
                  <a:pos x="72" y="106"/>
                </a:cxn>
                <a:cxn ang="0">
                  <a:pos x="79" y="101"/>
                </a:cxn>
                <a:cxn ang="0">
                  <a:pos x="101" y="98"/>
                </a:cxn>
                <a:cxn ang="0">
                  <a:pos x="109" y="103"/>
                </a:cxn>
              </a:cxnLst>
              <a:rect l="0" t="0" r="r" b="b"/>
              <a:pathLst>
                <a:path w="177" h="174">
                  <a:moveTo>
                    <a:pt x="18" y="57"/>
                  </a:moveTo>
                  <a:lnTo>
                    <a:pt x="30" y="51"/>
                  </a:lnTo>
                  <a:lnTo>
                    <a:pt x="42" y="46"/>
                  </a:lnTo>
                  <a:lnTo>
                    <a:pt x="55" y="44"/>
                  </a:lnTo>
                  <a:lnTo>
                    <a:pt x="69" y="43"/>
                  </a:lnTo>
                  <a:lnTo>
                    <a:pt x="76" y="43"/>
                  </a:lnTo>
                  <a:lnTo>
                    <a:pt x="82" y="43"/>
                  </a:lnTo>
                  <a:lnTo>
                    <a:pt x="90" y="44"/>
                  </a:lnTo>
                  <a:lnTo>
                    <a:pt x="96" y="46"/>
                  </a:lnTo>
                  <a:lnTo>
                    <a:pt x="100" y="50"/>
                  </a:lnTo>
                  <a:lnTo>
                    <a:pt x="105" y="53"/>
                  </a:lnTo>
                  <a:lnTo>
                    <a:pt x="108" y="59"/>
                  </a:lnTo>
                  <a:lnTo>
                    <a:pt x="109" y="66"/>
                  </a:lnTo>
                  <a:lnTo>
                    <a:pt x="95" y="65"/>
                  </a:lnTo>
                  <a:lnTo>
                    <a:pt x="79" y="65"/>
                  </a:lnTo>
                  <a:lnTo>
                    <a:pt x="65" y="65"/>
                  </a:lnTo>
                  <a:lnTo>
                    <a:pt x="51" y="66"/>
                  </a:lnTo>
                  <a:lnTo>
                    <a:pt x="37" y="70"/>
                  </a:lnTo>
                  <a:lnTo>
                    <a:pt x="26" y="76"/>
                  </a:lnTo>
                  <a:lnTo>
                    <a:pt x="20" y="79"/>
                  </a:lnTo>
                  <a:lnTo>
                    <a:pt x="15" y="84"/>
                  </a:lnTo>
                  <a:lnTo>
                    <a:pt x="11" y="88"/>
                  </a:lnTo>
                  <a:lnTo>
                    <a:pt x="8" y="94"/>
                  </a:lnTo>
                  <a:lnTo>
                    <a:pt x="4" y="100"/>
                  </a:lnTo>
                  <a:lnTo>
                    <a:pt x="2" y="107"/>
                  </a:lnTo>
                  <a:lnTo>
                    <a:pt x="0" y="115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1" y="137"/>
                  </a:lnTo>
                  <a:lnTo>
                    <a:pt x="2" y="142"/>
                  </a:lnTo>
                  <a:lnTo>
                    <a:pt x="4" y="147"/>
                  </a:lnTo>
                  <a:lnTo>
                    <a:pt x="8" y="152"/>
                  </a:lnTo>
                  <a:lnTo>
                    <a:pt x="10" y="157"/>
                  </a:lnTo>
                  <a:lnTo>
                    <a:pt x="14" y="160"/>
                  </a:lnTo>
                  <a:lnTo>
                    <a:pt x="17" y="162"/>
                  </a:lnTo>
                  <a:lnTo>
                    <a:pt x="26" y="168"/>
                  </a:lnTo>
                  <a:lnTo>
                    <a:pt x="35" y="172"/>
                  </a:lnTo>
                  <a:lnTo>
                    <a:pt x="46" y="174"/>
                  </a:lnTo>
                  <a:lnTo>
                    <a:pt x="56" y="174"/>
                  </a:lnTo>
                  <a:lnTo>
                    <a:pt x="65" y="174"/>
                  </a:lnTo>
                  <a:lnTo>
                    <a:pt x="72" y="173"/>
                  </a:lnTo>
                  <a:lnTo>
                    <a:pt x="79" y="171"/>
                  </a:lnTo>
                  <a:lnTo>
                    <a:pt x="86" y="167"/>
                  </a:lnTo>
                  <a:lnTo>
                    <a:pt x="92" y="164"/>
                  </a:lnTo>
                  <a:lnTo>
                    <a:pt x="97" y="159"/>
                  </a:lnTo>
                  <a:lnTo>
                    <a:pt x="102" y="153"/>
                  </a:lnTo>
                  <a:lnTo>
                    <a:pt x="107" y="147"/>
                  </a:lnTo>
                  <a:lnTo>
                    <a:pt x="107" y="171"/>
                  </a:lnTo>
                  <a:lnTo>
                    <a:pt x="177" y="171"/>
                  </a:lnTo>
                  <a:lnTo>
                    <a:pt x="177" y="70"/>
                  </a:lnTo>
                  <a:lnTo>
                    <a:pt x="176" y="58"/>
                  </a:lnTo>
                  <a:lnTo>
                    <a:pt x="174" y="49"/>
                  </a:lnTo>
                  <a:lnTo>
                    <a:pt x="172" y="40"/>
                  </a:lnTo>
                  <a:lnTo>
                    <a:pt x="168" y="33"/>
                  </a:lnTo>
                  <a:lnTo>
                    <a:pt x="163" y="26"/>
                  </a:lnTo>
                  <a:lnTo>
                    <a:pt x="158" y="22"/>
                  </a:lnTo>
                  <a:lnTo>
                    <a:pt x="152" y="16"/>
                  </a:lnTo>
                  <a:lnTo>
                    <a:pt x="146" y="12"/>
                  </a:lnTo>
                  <a:lnTo>
                    <a:pt x="138" y="9"/>
                  </a:lnTo>
                  <a:lnTo>
                    <a:pt x="131" y="6"/>
                  </a:lnTo>
                  <a:lnTo>
                    <a:pt x="122" y="4"/>
                  </a:lnTo>
                  <a:lnTo>
                    <a:pt x="115" y="3"/>
                  </a:lnTo>
                  <a:lnTo>
                    <a:pt x="98" y="2"/>
                  </a:lnTo>
                  <a:lnTo>
                    <a:pt x="81" y="0"/>
                  </a:lnTo>
                  <a:lnTo>
                    <a:pt x="63" y="2"/>
                  </a:lnTo>
                  <a:lnTo>
                    <a:pt x="48" y="3"/>
                  </a:lnTo>
                  <a:lnTo>
                    <a:pt x="33" y="6"/>
                  </a:lnTo>
                  <a:lnTo>
                    <a:pt x="18" y="10"/>
                  </a:lnTo>
                  <a:lnTo>
                    <a:pt x="18" y="57"/>
                  </a:lnTo>
                  <a:close/>
                  <a:moveTo>
                    <a:pt x="109" y="103"/>
                  </a:moveTo>
                  <a:lnTo>
                    <a:pt x="108" y="108"/>
                  </a:lnTo>
                  <a:lnTo>
                    <a:pt x="107" y="113"/>
                  </a:lnTo>
                  <a:lnTo>
                    <a:pt x="106" y="119"/>
                  </a:lnTo>
                  <a:lnTo>
                    <a:pt x="102" y="124"/>
                  </a:lnTo>
                  <a:lnTo>
                    <a:pt x="99" y="127"/>
                  </a:lnTo>
                  <a:lnTo>
                    <a:pt x="95" y="131"/>
                  </a:lnTo>
                  <a:lnTo>
                    <a:pt x="91" y="132"/>
                  </a:lnTo>
                  <a:lnTo>
                    <a:pt x="85" y="133"/>
                  </a:lnTo>
                  <a:lnTo>
                    <a:pt x="81" y="133"/>
                  </a:lnTo>
                  <a:lnTo>
                    <a:pt x="78" y="132"/>
                  </a:lnTo>
                  <a:lnTo>
                    <a:pt x="75" y="131"/>
                  </a:lnTo>
                  <a:lnTo>
                    <a:pt x="73" y="130"/>
                  </a:lnTo>
                  <a:lnTo>
                    <a:pt x="71" y="127"/>
                  </a:lnTo>
                  <a:lnTo>
                    <a:pt x="70" y="124"/>
                  </a:lnTo>
                  <a:lnTo>
                    <a:pt x="69" y="121"/>
                  </a:lnTo>
                  <a:lnTo>
                    <a:pt x="69" y="117"/>
                  </a:lnTo>
                  <a:lnTo>
                    <a:pt x="69" y="111"/>
                  </a:lnTo>
                  <a:lnTo>
                    <a:pt x="72" y="106"/>
                  </a:lnTo>
                  <a:lnTo>
                    <a:pt x="75" y="104"/>
                  </a:lnTo>
                  <a:lnTo>
                    <a:pt x="79" y="101"/>
                  </a:lnTo>
                  <a:lnTo>
                    <a:pt x="90" y="98"/>
                  </a:lnTo>
                  <a:lnTo>
                    <a:pt x="101" y="98"/>
                  </a:lnTo>
                  <a:lnTo>
                    <a:pt x="109" y="98"/>
                  </a:lnTo>
                  <a:lnTo>
                    <a:pt x="109" y="1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6" name="Rectangle 18"/>
            <p:cNvSpPr>
              <a:spLocks noChangeArrowheads="1"/>
            </p:cNvSpPr>
            <p:nvPr userDrawn="1"/>
          </p:nvSpPr>
          <p:spPr bwMode="auto">
            <a:xfrm>
              <a:off x="5571" y="230"/>
              <a:ext cx="25" cy="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07" name="Rectangle 19"/>
            <p:cNvSpPr>
              <a:spLocks noChangeArrowheads="1"/>
            </p:cNvSpPr>
            <p:nvPr userDrawn="1"/>
          </p:nvSpPr>
          <p:spPr bwMode="auto">
            <a:xfrm>
              <a:off x="4740" y="164"/>
              <a:ext cx="6" cy="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</p:grp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395288" y="5948363"/>
            <a:ext cx="8569325" cy="793750"/>
            <a:chOff x="249" y="3747"/>
            <a:chExt cx="5398" cy="500"/>
          </a:xfrm>
        </p:grpSpPr>
        <p:sp>
          <p:nvSpPr>
            <p:cNvPr id="498709" name="Line 21"/>
            <p:cNvSpPr>
              <a:spLocks noChangeShapeType="1"/>
            </p:cNvSpPr>
            <p:nvPr userDrawn="1"/>
          </p:nvSpPr>
          <p:spPr bwMode="auto">
            <a:xfrm>
              <a:off x="249" y="3974"/>
              <a:ext cx="47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3200"/>
            </a:p>
          </p:txBody>
        </p:sp>
        <p:sp>
          <p:nvSpPr>
            <p:cNvPr id="498710" name="Text Box 22"/>
            <p:cNvSpPr txBox="1">
              <a:spLocks noChangeArrowheads="1"/>
            </p:cNvSpPr>
            <p:nvPr userDrawn="1"/>
          </p:nvSpPr>
          <p:spPr bwMode="auto">
            <a:xfrm>
              <a:off x="249" y="4047"/>
              <a:ext cx="21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000" b="0"/>
                <a:t>www.imprensaoficial.com.br</a:t>
              </a:r>
            </a:p>
          </p:txBody>
        </p:sp>
        <p:pic>
          <p:nvPicPr>
            <p:cNvPr id="8199" name="Picture 23" descr="Governo_Do_Estado_De_Sao_Paulo_traco_negativo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contrast="6000"/>
            </a:blip>
            <a:srcRect/>
            <a:stretch>
              <a:fillRect/>
            </a:stretch>
          </p:blipFill>
          <p:spPr bwMode="auto">
            <a:xfrm>
              <a:off x="5147" y="3747"/>
              <a:ext cx="50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pt-BR" sz="3200"/>
          </a:p>
        </p:txBody>
      </p:sp>
      <p:pic>
        <p:nvPicPr>
          <p:cNvPr id="9219" name="Picture 20" descr="120-IO_H_N_cmy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8538" y="2828925"/>
            <a:ext cx="46085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428875"/>
            <a:ext cx="9144000" cy="1871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en-US" sz="3600" b="1" smtClean="0">
                <a:solidFill>
                  <a:schemeClr val="bg1"/>
                </a:solidFill>
                <a:latin typeface="Verdana" pitchFamily="34" charset="0"/>
              </a:rPr>
              <a:t>Visão Geral do Escopo</a:t>
            </a:r>
            <a:endParaRPr lang="pt-BR" sz="3600" b="1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4" cstate="print"/>
          <a:srcRect l="62408" t="13229" r="24597" b="80167"/>
          <a:stretch>
            <a:fillRect/>
          </a:stretch>
        </p:blipFill>
        <p:spPr bwMode="auto">
          <a:xfrm>
            <a:off x="7524750" y="6165850"/>
            <a:ext cx="1584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7088" y="287338"/>
            <a:ext cx="5257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63525" algn="l"/>
              </a:tabLst>
            </a:pPr>
            <a:r>
              <a:rPr lang="pt-BR" sz="2000">
                <a:solidFill>
                  <a:srgbClr val="CC0000"/>
                </a:solidFill>
              </a:rPr>
              <a:t>Visão Geral do Escopo</a:t>
            </a:r>
          </a:p>
        </p:txBody>
      </p:sp>
      <p:pic>
        <p:nvPicPr>
          <p:cNvPr id="2053" name="Picture 10" descr="icon_centr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" y="177800"/>
            <a:ext cx="762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50825" y="836613"/>
          <a:ext cx="8642350" cy="4935537"/>
        </p:xfrm>
        <a:graphic>
          <a:graphicData uri="http://schemas.openxmlformats.org/presentationml/2006/ole">
            <p:oleObj spid="_x0000_s2055" name="Visio" r:id="rId6" imgW="7441766" imgH="42500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3" cstate="print"/>
          <a:srcRect l="62408" t="13229" r="24597" b="80167"/>
          <a:stretch>
            <a:fillRect/>
          </a:stretch>
        </p:blipFill>
        <p:spPr bwMode="auto">
          <a:xfrm>
            <a:off x="7524750" y="6165850"/>
            <a:ext cx="1584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4" name="TextBox 3"/>
          <p:cNvSpPr txBox="1">
            <a:spLocks noChangeArrowheads="1"/>
          </p:cNvSpPr>
          <p:nvPr/>
        </p:nvSpPr>
        <p:spPr bwMode="auto">
          <a:xfrm>
            <a:off x="323850" y="1052513"/>
            <a:ext cx="8351838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r>
              <a:rPr lang="en-US" sz="1800" b="0">
                <a:solidFill>
                  <a:schemeClr val="tx1"/>
                </a:solidFill>
              </a:rPr>
              <a:t>Será definido um conjunto de dados mínimos comuns para clientes que será gerenciado por este portal. </a:t>
            </a:r>
          </a:p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r>
              <a:rPr lang="en-US" sz="1800" b="0">
                <a:solidFill>
                  <a:schemeClr val="tx1"/>
                </a:solidFill>
              </a:rPr>
              <a:t> A validação das regras de negócio de cadastro de clientes será unificada neste portal. </a:t>
            </a:r>
          </a:p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r>
              <a:rPr lang="en-US" sz="1800" b="0">
                <a:solidFill>
                  <a:schemeClr val="tx1"/>
                </a:solidFill>
              </a:rPr>
              <a:t> A central fará validação de dados com a RFB quando necessário.</a:t>
            </a:r>
          </a:p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r>
              <a:rPr lang="en-US" sz="1800" b="0">
                <a:solidFill>
                  <a:schemeClr val="tx1"/>
                </a:solidFill>
              </a:rPr>
              <a:t>Possibilitará classificação do nível de confiabilidade da informação. Exemplo: cadastrado pelo próprio cliente; validação presencial de cliente. </a:t>
            </a:r>
          </a:p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r>
              <a:rPr lang="en-US" sz="1800" b="0">
                <a:solidFill>
                  <a:schemeClr val="tx1"/>
                </a:solidFill>
              </a:rPr>
              <a:t>A central oferecerá relatórios de clientes (histórico, estatísticos, etc).</a:t>
            </a:r>
          </a:p>
          <a:p>
            <a:pPr marL="174625" indent="-174625">
              <a:spcBef>
                <a:spcPct val="100000"/>
              </a:spcBef>
              <a:buFont typeface="Arial" charset="0"/>
              <a:buChar char="•"/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27088" y="287338"/>
            <a:ext cx="5257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63525" algn="l"/>
              </a:tabLst>
            </a:pPr>
            <a:r>
              <a:rPr lang="pt-BR" sz="2000">
                <a:solidFill>
                  <a:srgbClr val="CC0000"/>
                </a:solidFill>
              </a:rPr>
              <a:t>Visão Geral do Escopo</a:t>
            </a:r>
          </a:p>
        </p:txBody>
      </p:sp>
      <p:pic>
        <p:nvPicPr>
          <p:cNvPr id="16389" name="Picture 7" descr="icon_centr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8" y="177800"/>
            <a:ext cx="762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4" cstate="print"/>
          <a:srcRect l="62408" t="13229" r="24597" b="80167"/>
          <a:stretch>
            <a:fillRect/>
          </a:stretch>
        </p:blipFill>
        <p:spPr bwMode="auto">
          <a:xfrm>
            <a:off x="7524750" y="6165850"/>
            <a:ext cx="1584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7088" y="287338"/>
            <a:ext cx="5257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63525" algn="l"/>
              </a:tabLst>
            </a:pPr>
            <a:r>
              <a:rPr lang="pt-BR" sz="2000">
                <a:solidFill>
                  <a:srgbClr val="CC0000"/>
                </a:solidFill>
              </a:rPr>
              <a:t>Sistemas Envolvidos</a:t>
            </a:r>
          </a:p>
        </p:txBody>
      </p:sp>
      <p:pic>
        <p:nvPicPr>
          <p:cNvPr id="3077" name="Picture 11" descr="icon_centr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" y="177800"/>
            <a:ext cx="762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863600" y="679450"/>
          <a:ext cx="7418388" cy="5499100"/>
        </p:xfrm>
        <a:graphic>
          <a:graphicData uri="http://schemas.openxmlformats.org/presentationml/2006/ole">
            <p:oleObj spid="_x0000_s3080" name="Visio" r:id="rId6" imgW="7418014" imgH="549845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3" cstate="print"/>
          <a:srcRect l="62408" t="13229" r="24597" b="80167"/>
          <a:stretch>
            <a:fillRect/>
          </a:stretch>
        </p:blipFill>
        <p:spPr bwMode="auto">
          <a:xfrm>
            <a:off x="7524750" y="6165850"/>
            <a:ext cx="1584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0" name="TextBox 3"/>
          <p:cNvSpPr txBox="1">
            <a:spLocks noChangeArrowheads="1"/>
          </p:cNvSpPr>
          <p:nvPr/>
        </p:nvSpPr>
        <p:spPr bwMode="auto">
          <a:xfrm>
            <a:off x="323850" y="1052513"/>
            <a:ext cx="8351838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1800" dirty="0" err="1">
                <a:solidFill>
                  <a:srgbClr val="C00000"/>
                </a:solidFill>
              </a:rPr>
              <a:t>Outros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Sistemas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</a:p>
          <a:p>
            <a:pPr marL="631825" lvl="1" indent="-174625">
              <a:spcBef>
                <a:spcPct val="100000"/>
              </a:spcBef>
              <a:buFont typeface="Arial" charset="0"/>
              <a:buChar char="•"/>
              <a:defRPr/>
            </a:pPr>
            <a:r>
              <a:rPr lang="en-US" sz="1800" b="0" dirty="0" err="1">
                <a:solidFill>
                  <a:schemeClr val="tx1"/>
                </a:solidFill>
              </a:rPr>
              <a:t>Todos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demais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sistemas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que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necessitem</a:t>
            </a:r>
            <a:r>
              <a:rPr lang="en-US" sz="1800" b="0" dirty="0">
                <a:solidFill>
                  <a:schemeClr val="tx1"/>
                </a:solidFill>
              </a:rPr>
              <a:t> de </a:t>
            </a:r>
            <a:r>
              <a:rPr lang="en-US" sz="1800" b="0" dirty="0" err="1">
                <a:solidFill>
                  <a:schemeClr val="tx1"/>
                </a:solidFill>
              </a:rPr>
              <a:t>informações</a:t>
            </a:r>
            <a:r>
              <a:rPr lang="en-US" sz="1800" b="0" dirty="0">
                <a:solidFill>
                  <a:schemeClr val="tx1"/>
                </a:solidFill>
              </a:rPr>
              <a:t> de </a:t>
            </a:r>
            <a:r>
              <a:rPr lang="en-US" sz="1800" b="0" dirty="0" err="1">
                <a:solidFill>
                  <a:schemeClr val="tx1"/>
                </a:solidFill>
              </a:rPr>
              <a:t>clientes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acessarão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os</a:t>
            </a:r>
            <a:r>
              <a:rPr lang="en-US" sz="1800" b="0" dirty="0">
                <a:solidFill>
                  <a:schemeClr val="tx1"/>
                </a:solidFill>
              </a:rPr>
              <a:t> dados </a:t>
            </a:r>
            <a:r>
              <a:rPr lang="en-US" sz="1800" b="0" dirty="0" err="1">
                <a:solidFill>
                  <a:schemeClr val="tx1"/>
                </a:solidFill>
              </a:rPr>
              <a:t>desta</a:t>
            </a:r>
            <a:r>
              <a:rPr lang="en-US" sz="1800" b="0" dirty="0">
                <a:solidFill>
                  <a:schemeClr val="tx1"/>
                </a:solidFill>
              </a:rPr>
              <a:t> central.</a:t>
            </a:r>
          </a:p>
          <a:p>
            <a:pPr lvl="1">
              <a:spcBef>
                <a:spcPct val="100000"/>
              </a:spcBef>
              <a:buFont typeface="Arial" charset="0"/>
              <a:buChar char="•"/>
              <a:defRPr/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Serão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bloqueados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para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inclusão</a:t>
            </a:r>
            <a:r>
              <a:rPr lang="en-US" sz="1800" b="0" dirty="0">
                <a:solidFill>
                  <a:schemeClr val="tx1"/>
                </a:solidFill>
              </a:rPr>
              <a:t> e </a:t>
            </a:r>
            <a:r>
              <a:rPr lang="en-US" sz="1800" b="0" dirty="0" err="1">
                <a:solidFill>
                  <a:schemeClr val="tx1"/>
                </a:solidFill>
              </a:rPr>
              <a:t>alteração</a:t>
            </a:r>
            <a:r>
              <a:rPr lang="en-US" sz="1800" b="0" dirty="0">
                <a:solidFill>
                  <a:schemeClr val="tx1"/>
                </a:solidFill>
              </a:rPr>
              <a:t> de </a:t>
            </a:r>
            <a:r>
              <a:rPr lang="en-US" sz="1800" b="0" dirty="0" err="1">
                <a:solidFill>
                  <a:schemeClr val="tx1"/>
                </a:solidFill>
              </a:rPr>
              <a:t>clientes</a:t>
            </a:r>
            <a:r>
              <a:rPr lang="en-US" sz="1800" b="0" dirty="0">
                <a:solidFill>
                  <a:schemeClr val="tx1"/>
                </a:solidFill>
              </a:rPr>
              <a:t>.</a:t>
            </a:r>
          </a:p>
          <a:p>
            <a:pPr marL="631825" lvl="1" indent="-174625">
              <a:spcBef>
                <a:spcPct val="100000"/>
              </a:spcBef>
              <a:buFont typeface="Arial" charset="0"/>
              <a:buChar char="•"/>
              <a:defRPr/>
            </a:pPr>
            <a:r>
              <a:rPr lang="en-US" sz="1800" b="0" dirty="0" err="1">
                <a:solidFill>
                  <a:schemeClr val="tx1"/>
                </a:solidFill>
              </a:rPr>
              <a:t>Poderão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manter</a:t>
            </a:r>
            <a:r>
              <a:rPr lang="en-US" sz="1800" b="0" dirty="0">
                <a:solidFill>
                  <a:schemeClr val="tx1"/>
                </a:solidFill>
              </a:rPr>
              <a:t> dados </a:t>
            </a:r>
            <a:r>
              <a:rPr lang="en-US" sz="1800" b="0" dirty="0" err="1">
                <a:solidFill>
                  <a:schemeClr val="tx1"/>
                </a:solidFill>
              </a:rPr>
              <a:t>específicos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seu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processo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que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não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pertencem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conjunto</a:t>
            </a:r>
            <a:r>
              <a:rPr lang="en-US" sz="1800" b="0" dirty="0">
                <a:solidFill>
                  <a:schemeClr val="tx1"/>
                </a:solidFill>
              </a:rPr>
              <a:t> de dados </a:t>
            </a:r>
            <a:r>
              <a:rPr lang="en-US" sz="1800" b="0" dirty="0" err="1">
                <a:solidFill>
                  <a:schemeClr val="tx1"/>
                </a:solidFill>
              </a:rPr>
              <a:t>compartilhados</a:t>
            </a:r>
            <a:r>
              <a:rPr lang="en-US" sz="1800" b="0" dirty="0">
                <a:solidFill>
                  <a:schemeClr val="tx1"/>
                </a:solidFill>
              </a:rPr>
              <a:t>. </a:t>
            </a:r>
            <a:r>
              <a:rPr lang="en-US" sz="1800" b="0" dirty="0" err="1">
                <a:solidFill>
                  <a:schemeClr val="tx1"/>
                </a:solidFill>
              </a:rPr>
              <a:t>Exemplo</a:t>
            </a:r>
            <a:r>
              <a:rPr lang="en-US" sz="1800" b="0" dirty="0">
                <a:solidFill>
                  <a:schemeClr val="tx1"/>
                </a:solidFill>
              </a:rPr>
              <a:t>: </a:t>
            </a:r>
            <a:r>
              <a:rPr lang="en-US" sz="1800" b="0" dirty="0" err="1">
                <a:solidFill>
                  <a:schemeClr val="tx1"/>
                </a:solidFill>
              </a:rPr>
              <a:t>Conta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Contábil</a:t>
            </a:r>
            <a:r>
              <a:rPr lang="en-US" sz="1800" b="0" dirty="0">
                <a:solidFill>
                  <a:schemeClr val="tx1"/>
                </a:solidFill>
              </a:rPr>
              <a:t> e </a:t>
            </a:r>
            <a:r>
              <a:rPr lang="en-US" sz="1800" b="0" dirty="0" err="1">
                <a:solidFill>
                  <a:schemeClr val="tx1"/>
                </a:solidFill>
              </a:rPr>
              <a:t>Código</a:t>
            </a:r>
            <a:r>
              <a:rPr lang="en-US" sz="1800" b="0" dirty="0">
                <a:solidFill>
                  <a:schemeClr val="tx1"/>
                </a:solidFill>
              </a:rPr>
              <a:t> de </a:t>
            </a:r>
            <a:r>
              <a:rPr lang="en-US" sz="1800" b="0" dirty="0" err="1">
                <a:solidFill>
                  <a:schemeClr val="tx1"/>
                </a:solidFill>
              </a:rPr>
              <a:t>Receita</a:t>
            </a:r>
            <a:r>
              <a:rPr lang="en-US" sz="1800" b="0" dirty="0">
                <a:solidFill>
                  <a:schemeClr val="tx1"/>
                </a:solidFill>
              </a:rPr>
              <a:t> - </a:t>
            </a:r>
            <a:r>
              <a:rPr lang="en-US" sz="1800" b="0" dirty="0" err="1">
                <a:solidFill>
                  <a:schemeClr val="tx1"/>
                </a:solidFill>
              </a:rPr>
              <a:t>informações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exclusivas</a:t>
            </a:r>
            <a:r>
              <a:rPr lang="en-US" sz="1800" b="0" dirty="0">
                <a:solidFill>
                  <a:schemeClr val="tx1"/>
                </a:solidFill>
              </a:rPr>
              <a:t> do </a:t>
            </a:r>
            <a:r>
              <a:rPr lang="en-US" sz="1800" b="0" dirty="0" err="1">
                <a:solidFill>
                  <a:schemeClr val="tx1"/>
                </a:solidFill>
              </a:rPr>
              <a:t>financeiro</a:t>
            </a:r>
            <a:r>
              <a:rPr lang="en-US" sz="18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287338"/>
            <a:ext cx="5257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263525" algn="l"/>
              </a:tabLst>
            </a:pPr>
            <a:r>
              <a:rPr lang="pt-BR" sz="2000">
                <a:solidFill>
                  <a:srgbClr val="CC0000"/>
                </a:solidFill>
              </a:rPr>
              <a:t>Sistemas Envolvidos</a:t>
            </a:r>
          </a:p>
        </p:txBody>
      </p:sp>
      <p:pic>
        <p:nvPicPr>
          <p:cNvPr id="18437" name="Picture 7" descr="icon_centr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8" y="177800"/>
            <a:ext cx="762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0"/>
          <p:cNvSpPr txBox="1">
            <a:spLocks noChangeArrowheads="1"/>
          </p:cNvSpPr>
          <p:nvPr/>
        </p:nvSpPr>
        <p:spPr bwMode="auto">
          <a:xfrm>
            <a:off x="214313" y="285750"/>
            <a:ext cx="471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Visão Geral do Cadastro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23850" y="692150"/>
          <a:ext cx="8640763" cy="4918075"/>
        </p:xfrm>
        <a:graphic>
          <a:graphicData uri="http://schemas.openxmlformats.org/presentationml/2006/ole">
            <p:oleObj spid="_x0000_s13321" name="Visio" r:id="rId3" imgW="7534433" imgH="42882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sign padrão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sign padrão">
  <a:themeElements>
    <a:clrScheme name="3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3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sign padrão">
  <a:themeElements>
    <a:clrScheme name="5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5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sign padrão">
  <a:themeElements>
    <a:clrScheme name="6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6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sign padrão">
  <a:themeElements>
    <a:clrScheme name="4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4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9042</TotalTime>
  <Words>164</Words>
  <Application>Microsoft Office PowerPoint</Application>
  <PresentationFormat>Apresentação na tela (4:3)</PresentationFormat>
  <Paragraphs>20</Paragraphs>
  <Slides>6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6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Verdana</vt:lpstr>
      <vt:lpstr>Arial</vt:lpstr>
      <vt:lpstr>Tahoma</vt:lpstr>
      <vt:lpstr>2_Design padrão</vt:lpstr>
      <vt:lpstr>1_Design padrão</vt:lpstr>
      <vt:lpstr>3_Design padrão</vt:lpstr>
      <vt:lpstr>5_Design padrão</vt:lpstr>
      <vt:lpstr>6_Design padrão</vt:lpstr>
      <vt:lpstr>4_Design padrão</vt:lpstr>
      <vt:lpstr>Desenho do Microsoft Visio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Gabrielle Biondi</dc:creator>
  <cp:lastModifiedBy>RicardoCesaro</cp:lastModifiedBy>
  <cp:revision>612</cp:revision>
  <dcterms:created xsi:type="dcterms:W3CDTF">2008-10-08T15:42:40Z</dcterms:created>
  <dcterms:modified xsi:type="dcterms:W3CDTF">2016-10-26T13:25:15Z</dcterms:modified>
</cp:coreProperties>
</file>