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3" r:id="rId6"/>
    <p:sldId id="260" r:id="rId7"/>
    <p:sldId id="261"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5" d="100"/>
          <a:sy n="75" d="100"/>
        </p:scale>
        <p:origin x="67"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08/06/2017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44620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08/06/2017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54782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08/06/2017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49952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08/06/2017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67763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8711A6DD-24EC-4560-B105-34381C3FF28A}" type="datetimeFigureOut">
              <a:rPr lang="fr-FR" smtClean="0"/>
              <a:t>08/06/2017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73533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711A6DD-24EC-4560-B105-34381C3FF28A}" type="datetimeFigureOut">
              <a:rPr lang="fr-FR" smtClean="0"/>
              <a:t>08/06/2017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2725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711A6DD-24EC-4560-B105-34381C3FF28A}" type="datetimeFigureOut">
              <a:rPr lang="fr-FR" smtClean="0"/>
              <a:t>08/06/2017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5131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711A6DD-24EC-4560-B105-34381C3FF28A}" type="datetimeFigureOut">
              <a:rPr lang="fr-FR" smtClean="0"/>
              <a:t>08/06/2017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87763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711A6DD-24EC-4560-B105-34381C3FF28A}" type="datetimeFigureOut">
              <a:rPr lang="fr-FR" smtClean="0"/>
              <a:t>08/06/2017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90982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711A6DD-24EC-4560-B105-34381C3FF28A}" type="datetimeFigureOut">
              <a:rPr lang="fr-FR" smtClean="0"/>
              <a:t>08/06/2017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309994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711A6DD-24EC-4560-B105-34381C3FF28A}" type="datetimeFigureOut">
              <a:rPr lang="fr-FR" smtClean="0"/>
              <a:t>08/06/2017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BF724EA-E2B5-4D54-89D6-A40351172085}" type="slidenum">
              <a:rPr lang="fr-FR" smtClean="0"/>
              <a:t>‹N°›</a:t>
            </a:fld>
            <a:endParaRPr lang="fr-FR"/>
          </a:p>
        </p:txBody>
      </p:sp>
    </p:spTree>
    <p:extLst>
      <p:ext uri="{BB962C8B-B14F-4D97-AF65-F5344CB8AC3E}">
        <p14:creationId xmlns:p14="http://schemas.microsoft.com/office/powerpoint/2010/main" val="421569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1A6DD-24EC-4560-B105-34381C3FF28A}" type="datetimeFigureOut">
              <a:rPr lang="fr-FR" smtClean="0"/>
              <a:t>08/06/2017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724EA-E2B5-4D54-89D6-A40351172085}" type="slidenum">
              <a:rPr lang="fr-FR" smtClean="0"/>
              <a:t>‹N°›</a:t>
            </a:fld>
            <a:endParaRPr lang="fr-FR"/>
          </a:p>
        </p:txBody>
      </p:sp>
    </p:spTree>
    <p:extLst>
      <p:ext uri="{BB962C8B-B14F-4D97-AF65-F5344CB8AC3E}">
        <p14:creationId xmlns:p14="http://schemas.microsoft.com/office/powerpoint/2010/main" val="138983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43" y="2459714"/>
            <a:ext cx="6721595" cy="2100498"/>
          </a:xfrm>
          <a:prstGeom prst="rect">
            <a:avLst/>
          </a:prstGeom>
        </p:spPr>
      </p:pic>
      <p:sp>
        <p:nvSpPr>
          <p:cNvPr id="2" name="Titre 1"/>
          <p:cNvSpPr>
            <a:spLocks noGrp="1"/>
          </p:cNvSpPr>
          <p:nvPr>
            <p:ph type="ctrTitle"/>
          </p:nvPr>
        </p:nvSpPr>
        <p:spPr>
          <a:xfrm>
            <a:off x="8222550" y="1122363"/>
            <a:ext cx="3308130" cy="2387600"/>
          </a:xfrm>
        </p:spPr>
        <p:txBody>
          <a:bodyPr>
            <a:normAutofit/>
          </a:bodyPr>
          <a:lstStyle/>
          <a:p>
            <a:pPr algn="l"/>
            <a:r>
              <a:rPr lang="fr-FR">
                <a:solidFill>
                  <a:schemeClr val="bg1"/>
                </a:solidFill>
              </a:rPr>
              <a:t> </a:t>
            </a:r>
          </a:p>
        </p:txBody>
      </p:sp>
      <p:sp>
        <p:nvSpPr>
          <p:cNvPr id="3" name="Sous-titre 2"/>
          <p:cNvSpPr>
            <a:spLocks noGrp="1"/>
          </p:cNvSpPr>
          <p:nvPr>
            <p:ph type="subTitle" idx="1"/>
          </p:nvPr>
        </p:nvSpPr>
        <p:spPr>
          <a:xfrm>
            <a:off x="7677693" y="1248649"/>
            <a:ext cx="4397843" cy="4028607"/>
          </a:xfrm>
        </p:spPr>
        <p:txBody>
          <a:bodyPr>
            <a:normAutofit/>
          </a:bodyPr>
          <a:lstStyle/>
          <a:p>
            <a:pPr algn="l">
              <a:lnSpc>
                <a:spcPct val="80000"/>
              </a:lnSpc>
            </a:pPr>
            <a:r>
              <a:rPr lang="fr-FR" sz="3600" dirty="0">
                <a:solidFill>
                  <a:schemeClr val="bg1"/>
                </a:solidFill>
              </a:rPr>
              <a:t>Membres de l’équipe :</a:t>
            </a:r>
          </a:p>
          <a:p>
            <a:pPr algn="l">
              <a:lnSpc>
                <a:spcPct val="80000"/>
              </a:lnSpc>
            </a:pPr>
            <a:endParaRPr lang="fr-FR" sz="3600" dirty="0">
              <a:solidFill>
                <a:schemeClr val="bg1"/>
              </a:solidFill>
            </a:endParaRPr>
          </a:p>
          <a:p>
            <a:pPr marL="457200" indent="-457200" algn="l">
              <a:lnSpc>
                <a:spcPct val="80000"/>
              </a:lnSpc>
              <a:buFontTx/>
              <a:buChar char="-"/>
            </a:pPr>
            <a:r>
              <a:rPr lang="fr-FR" sz="2800" dirty="0">
                <a:solidFill>
                  <a:schemeClr val="bg1"/>
                </a:solidFill>
              </a:rPr>
              <a:t>Tanguy </a:t>
            </a:r>
            <a:r>
              <a:rPr lang="fr-FR" sz="2800" dirty="0" err="1">
                <a:solidFill>
                  <a:schemeClr val="bg1"/>
                </a:solidFill>
              </a:rPr>
              <a:t>Epifanic</a:t>
            </a:r>
            <a:endParaRPr lang="fr-FR" sz="2800" dirty="0">
              <a:solidFill>
                <a:schemeClr val="bg1"/>
              </a:solidFill>
            </a:endParaRPr>
          </a:p>
          <a:p>
            <a:pPr marL="457200" indent="-457200" algn="l">
              <a:lnSpc>
                <a:spcPct val="80000"/>
              </a:lnSpc>
              <a:buFontTx/>
              <a:buChar char="-"/>
            </a:pPr>
            <a:endParaRPr lang="fr-FR" sz="2800" dirty="0">
              <a:solidFill>
                <a:schemeClr val="bg1"/>
              </a:solidFill>
            </a:endParaRPr>
          </a:p>
          <a:p>
            <a:pPr marL="457200" indent="-457200" algn="l">
              <a:lnSpc>
                <a:spcPct val="80000"/>
              </a:lnSpc>
              <a:buFontTx/>
              <a:buChar char="-"/>
            </a:pPr>
            <a:r>
              <a:rPr lang="fr-FR" sz="2800" dirty="0">
                <a:solidFill>
                  <a:schemeClr val="bg1"/>
                </a:solidFill>
              </a:rPr>
              <a:t>Mahamadou </a:t>
            </a:r>
            <a:r>
              <a:rPr lang="fr-FR" sz="2800" dirty="0" err="1">
                <a:solidFill>
                  <a:schemeClr val="bg1"/>
                </a:solidFill>
              </a:rPr>
              <a:t>Nimaga</a:t>
            </a:r>
            <a:endParaRPr lang="fr-FR" sz="2800" dirty="0">
              <a:solidFill>
                <a:schemeClr val="bg1"/>
              </a:solidFill>
            </a:endParaRPr>
          </a:p>
          <a:p>
            <a:pPr marL="457200" indent="-457200" algn="l">
              <a:lnSpc>
                <a:spcPct val="80000"/>
              </a:lnSpc>
              <a:buFontTx/>
              <a:buChar char="-"/>
            </a:pPr>
            <a:endParaRPr lang="fr-FR" sz="2800" dirty="0">
              <a:solidFill>
                <a:schemeClr val="bg1"/>
              </a:solidFill>
            </a:endParaRPr>
          </a:p>
          <a:p>
            <a:pPr algn="l">
              <a:lnSpc>
                <a:spcPct val="80000"/>
              </a:lnSpc>
            </a:pPr>
            <a:r>
              <a:rPr lang="fr-FR" sz="2800" dirty="0">
                <a:solidFill>
                  <a:schemeClr val="bg1"/>
                </a:solidFill>
              </a:rPr>
              <a:t>-    Jean-Baptiste Elbaz</a:t>
            </a:r>
          </a:p>
        </p:txBody>
      </p:sp>
    </p:spTree>
    <p:extLst>
      <p:ext uri="{BB962C8B-B14F-4D97-AF65-F5344CB8AC3E}">
        <p14:creationId xmlns:p14="http://schemas.microsoft.com/office/powerpoint/2010/main" val="5030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600"/>
                                        <p:tgtEl>
                                          <p:spTgt spid="5"/>
                                        </p:tgtEl>
                                      </p:cBhvr>
                                    </p:animEffect>
                                    <p:anim calcmode="lin" valueType="num">
                                      <p:cBhvr>
                                        <p:cTn id="8" dur="1600" fill="hold"/>
                                        <p:tgtEl>
                                          <p:spTgt spid="5"/>
                                        </p:tgtEl>
                                        <p:attrNameLst>
                                          <p:attrName>ppt_x</p:attrName>
                                        </p:attrNameLst>
                                      </p:cBhvr>
                                      <p:tavLst>
                                        <p:tav tm="0">
                                          <p:val>
                                            <p:strVal val="#ppt_x"/>
                                          </p:val>
                                        </p:tav>
                                        <p:tav tm="100000">
                                          <p:val>
                                            <p:strVal val="#ppt_x"/>
                                          </p:val>
                                        </p:tav>
                                      </p:tavLst>
                                    </p:anim>
                                    <p:anim calcmode="lin" valueType="num">
                                      <p:cBhvr>
                                        <p:cTn id="9" dur="16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600"/>
                            </p:stCondLst>
                            <p:childTnLst>
                              <p:par>
                                <p:cTn id="11" presetID="21" presetClass="entr" presetSubtype="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6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7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7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circle(in)">
                                      <p:cBhvr>
                                        <p:cTn id="28"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title"/>
          </p:nvPr>
        </p:nvSpPr>
        <p:spPr>
          <a:xfrm>
            <a:off x="833002" y="365125"/>
            <a:ext cx="10520702" cy="1325563"/>
          </a:xfrm>
        </p:spPr>
        <p:txBody>
          <a:bodyPr>
            <a:normAutofit/>
          </a:bodyPr>
          <a:lstStyle/>
          <a:p>
            <a:r>
              <a:rPr lang="fr-FR" sz="6000" u="sng" dirty="0"/>
              <a:t>Objectifs du projet :</a:t>
            </a:r>
          </a:p>
        </p:txBody>
      </p:sp>
      <p:sp>
        <p:nvSpPr>
          <p:cNvPr id="3" name="Espace réservé du contenu 2"/>
          <p:cNvSpPr>
            <a:spLocks noGrp="1"/>
          </p:cNvSpPr>
          <p:nvPr>
            <p:ph idx="1"/>
          </p:nvPr>
        </p:nvSpPr>
        <p:spPr>
          <a:xfrm>
            <a:off x="440266" y="1690689"/>
            <a:ext cx="11346488" cy="4896378"/>
          </a:xfrm>
        </p:spPr>
        <p:txBody>
          <a:bodyPr>
            <a:normAutofit/>
          </a:bodyPr>
          <a:lstStyle/>
          <a:p>
            <a:pPr marL="0" indent="0">
              <a:buNone/>
            </a:pPr>
            <a:r>
              <a:rPr lang="fr-FR" sz="3200" dirty="0"/>
              <a:t>Créer un réseau social permettant de visualiser les cours et les projets des étudiants et des professeurs et permettant de communiquer avec eux. Les étudiants pourront poster des projets et les commenter, tout en ayant un accès au chat. Les professeurs pourront ajouter leurs cours. </a:t>
            </a:r>
          </a:p>
          <a:p>
            <a:pPr marL="0" indent="0">
              <a:buNone/>
            </a:pPr>
            <a:endParaRPr lang="fr-FR" sz="3200" dirty="0"/>
          </a:p>
          <a:p>
            <a:pPr marL="0" indent="0">
              <a:buNone/>
            </a:pPr>
            <a:r>
              <a:rPr lang="fr-FR" sz="3200" dirty="0"/>
              <a:t>Notre site devra créer une ambiance propice à une activité régulière ainsi qu’une navigation agréable.</a:t>
            </a:r>
            <a:endParaRPr lang="fr-FR" sz="2400" dirty="0"/>
          </a:p>
        </p:txBody>
      </p:sp>
    </p:spTree>
    <p:extLst>
      <p:ext uri="{BB962C8B-B14F-4D97-AF65-F5344CB8AC3E}">
        <p14:creationId xmlns:p14="http://schemas.microsoft.com/office/powerpoint/2010/main" val="1717368685"/>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anim calcmode="lin" valueType="num">
                                      <p:cBhvr>
                                        <p:cTn id="8" dur="1200" fill="hold"/>
                                        <p:tgtEl>
                                          <p:spTgt spid="2"/>
                                        </p:tgtEl>
                                        <p:attrNameLst>
                                          <p:attrName>ppt_x</p:attrName>
                                        </p:attrNameLst>
                                      </p:cBhvr>
                                      <p:tavLst>
                                        <p:tav tm="0">
                                          <p:val>
                                            <p:strVal val="#ppt_x"/>
                                          </p:val>
                                        </p:tav>
                                        <p:tav tm="100000">
                                          <p:val>
                                            <p:strVal val="#ppt_x"/>
                                          </p:val>
                                        </p:tav>
                                      </p:tavLst>
                                    </p:anim>
                                    <p:anim calcmode="lin" valueType="num">
                                      <p:cBhvr>
                                        <p:cTn id="9" dur="12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200"/>
                            </p:stCondLst>
                            <p:childTnLst>
                              <p:par>
                                <p:cTn id="11" presetID="10" presetClass="entr" presetSubtype="0" fill="hold" nodeType="afterEffect">
                                  <p:stCondLst>
                                    <p:cond delay="8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800"/>
                                        <p:tgtEl>
                                          <p:spTgt spid="3">
                                            <p:txEl>
                                              <p:pRg st="0" end="0"/>
                                            </p:txEl>
                                          </p:spTgt>
                                        </p:tgtEl>
                                      </p:cBhvr>
                                    </p:animEffect>
                                  </p:childTnLst>
                                </p:cTn>
                              </p:par>
                            </p:childTnLst>
                          </p:cTn>
                        </p:par>
                        <p:par>
                          <p:cTn id="14" fill="hold">
                            <p:stCondLst>
                              <p:cond delay="3800"/>
                            </p:stCondLst>
                            <p:childTnLst>
                              <p:par>
                                <p:cTn id="15" presetID="10" presetClass="entr" presetSubtype="0" fill="hold" nodeType="afterEffect">
                                  <p:stCondLst>
                                    <p:cond delay="8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3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title"/>
          </p:nvPr>
        </p:nvSpPr>
        <p:spPr>
          <a:xfrm>
            <a:off x="2369127" y="108066"/>
            <a:ext cx="9445412" cy="906088"/>
          </a:xfrm>
        </p:spPr>
        <p:txBody>
          <a:bodyPr>
            <a:normAutofit/>
          </a:bodyPr>
          <a:lstStyle/>
          <a:p>
            <a:r>
              <a:rPr lang="fr-FR" u="sng" dirty="0">
                <a:solidFill>
                  <a:schemeClr val="bg1"/>
                </a:solidFill>
              </a:rPr>
              <a:t>Le modèle conceptuel des données :</a:t>
            </a:r>
          </a:p>
        </p:txBody>
      </p:sp>
      <p:pic>
        <p:nvPicPr>
          <p:cNvPr id="5" name="Image 4" descr="Une image contenant capture d’écran&#10;&#10;Description générée avec un niveau de confiance très élevé">
            <a:extLst>
              <a:ext uri="{FF2B5EF4-FFF2-40B4-BE49-F238E27FC236}">
                <a16:creationId xmlns:a16="http://schemas.microsoft.com/office/drawing/2014/main" id="{6A6C7929-FB35-446B-B3E5-DAD706069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73761"/>
            <a:ext cx="12178781" cy="5984240"/>
          </a:xfrm>
          <a:prstGeom prst="rect">
            <a:avLst/>
          </a:prstGeom>
        </p:spPr>
      </p:pic>
    </p:spTree>
    <p:extLst>
      <p:ext uri="{BB962C8B-B14F-4D97-AF65-F5344CB8AC3E}">
        <p14:creationId xmlns:p14="http://schemas.microsoft.com/office/powerpoint/2010/main" val="11116181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title"/>
          </p:nvPr>
        </p:nvSpPr>
        <p:spPr>
          <a:xfrm>
            <a:off x="1199212" y="-553453"/>
            <a:ext cx="10154491" cy="2244141"/>
          </a:xfrm>
        </p:spPr>
        <p:txBody>
          <a:bodyPr>
            <a:normAutofit/>
          </a:bodyPr>
          <a:lstStyle/>
          <a:p>
            <a:r>
              <a:rPr lang="fr-FR" sz="6000" u="sng" dirty="0"/>
              <a:t>Objectifs réalisés pour l’IT1 :</a:t>
            </a:r>
          </a:p>
        </p:txBody>
      </p:sp>
      <p:sp>
        <p:nvSpPr>
          <p:cNvPr id="3" name="Espace réservé du contenu 2"/>
          <p:cNvSpPr>
            <a:spLocks noGrp="1"/>
          </p:cNvSpPr>
          <p:nvPr>
            <p:ph idx="1"/>
          </p:nvPr>
        </p:nvSpPr>
        <p:spPr>
          <a:xfrm>
            <a:off x="1454759" y="1046746"/>
            <a:ext cx="5303932" cy="5811253"/>
          </a:xfrm>
        </p:spPr>
        <p:txBody>
          <a:bodyPr>
            <a:normAutofit/>
          </a:bodyPr>
          <a:lstStyle/>
          <a:p>
            <a:r>
              <a:rPr lang="fr-FR" sz="3200" dirty="0"/>
              <a:t>Création du </a:t>
            </a:r>
            <a:r>
              <a:rPr lang="fr-FR" sz="3200" dirty="0" err="1"/>
              <a:t>BitBucket</a:t>
            </a:r>
            <a:r>
              <a:rPr lang="fr-FR" sz="3200" dirty="0"/>
              <a:t>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Création de BDD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Requêtes :</a:t>
            </a:r>
          </a:p>
          <a:p>
            <a:pPr lvl="4"/>
            <a:r>
              <a:rPr lang="fr-FR" sz="2800" dirty="0"/>
              <a:t>Inscrire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Connecter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Déconnecter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Désinscription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Afficher fil d’actualité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Afficher Chat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Voir profil </a:t>
            </a:r>
            <a:endParaRPr lang="fr-FR" sz="2800" b="1" dirty="0">
              <a:solidFill>
                <a:schemeClr val="accent6">
                  <a:lumMod val="75000"/>
                </a:schemeClr>
              </a:solidFill>
              <a:effectLst>
                <a:outerShdw blurRad="38100" dist="38100" dir="2700000" algn="tl">
                  <a:srgbClr val="000000">
                    <a:alpha val="43137"/>
                  </a:srgbClr>
                </a:outerShdw>
              </a:effectLst>
            </a:endParaRPr>
          </a:p>
          <a:p>
            <a:pPr lvl="4"/>
            <a:r>
              <a:rPr lang="fr-FR" sz="2800" dirty="0"/>
              <a:t>Envoyer un message </a:t>
            </a:r>
            <a:endParaRPr lang="fr-FR" sz="2800" b="1" dirty="0">
              <a:solidFill>
                <a:schemeClr val="accent6">
                  <a:lumMod val="75000"/>
                </a:schemeClr>
              </a:solidFill>
              <a:effectLst>
                <a:outerShdw blurRad="38100" dist="38100" dir="2700000" algn="tl">
                  <a:srgbClr val="000000">
                    <a:alpha val="43137"/>
                  </a:srgbClr>
                </a:outerShdw>
              </a:effectLst>
            </a:endParaRPr>
          </a:p>
        </p:txBody>
      </p:sp>
      <p:sp>
        <p:nvSpPr>
          <p:cNvPr id="4" name="ZoneTexte 3"/>
          <p:cNvSpPr txBox="1"/>
          <p:nvPr/>
        </p:nvSpPr>
        <p:spPr>
          <a:xfrm>
            <a:off x="5199475" y="1046746"/>
            <a:ext cx="3629526" cy="6124754"/>
          </a:xfrm>
          <a:prstGeom prst="rect">
            <a:avLst/>
          </a:prstGeom>
          <a:noFill/>
        </p:spPr>
        <p:txBody>
          <a:bodyPr wrap="square" rtlCol="0">
            <a:spAutoFit/>
          </a:bodyPr>
          <a:lstStyle/>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9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endPar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endParaRPr lang="fr-FR" sz="1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endParaRPr lang="fr-FR" sz="2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p:txBody>
      </p:sp>
    </p:spTree>
    <p:extLst>
      <p:ext uri="{BB962C8B-B14F-4D97-AF65-F5344CB8AC3E}">
        <p14:creationId xmlns:p14="http://schemas.microsoft.com/office/powerpoint/2010/main" val="4509790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400" fill="hold"/>
                                        <p:tgtEl>
                                          <p:spTgt spid="2"/>
                                        </p:tgtEl>
                                        <p:attrNameLst>
                                          <p:attrName>ppt_x</p:attrName>
                                        </p:attrNameLst>
                                      </p:cBhvr>
                                      <p:tavLst>
                                        <p:tav tm="0">
                                          <p:val>
                                            <p:strVal val="0-#ppt_w/2"/>
                                          </p:val>
                                        </p:tav>
                                        <p:tav tm="100000">
                                          <p:val>
                                            <p:strVal val="#ppt_x"/>
                                          </p:val>
                                        </p:tav>
                                      </p:tavLst>
                                    </p:anim>
                                    <p:anim calcmode="lin" valueType="num">
                                      <p:cBhvr additive="base">
                                        <p:cTn id="8" dur="14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iterate type="wd">
                                    <p:tmPct val="27778"/>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600"/>
                                        <p:tgtEl>
                                          <p:spTgt spid="3">
                                            <p:txEl>
                                              <p:pRg st="0" end="0"/>
                                            </p:txEl>
                                          </p:spTgt>
                                        </p:tgtEl>
                                      </p:cBhvr>
                                    </p:animEffect>
                                  </p:childTnLst>
                                </p:cTn>
                              </p:par>
                              <p:par>
                                <p:cTn id="14" presetID="10" presetClass="entr" presetSubtype="0" fill="hold" nodeType="withEffect">
                                  <p:stCondLst>
                                    <p:cond delay="0"/>
                                  </p:stCondLst>
                                  <p:iterate type="wd">
                                    <p:tmPct val="27778"/>
                                  </p:iterate>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6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933"/>
                            </p:stCondLst>
                            <p:childTnLst>
                              <p:par>
                                <p:cTn id="21" presetID="10" presetClass="entr" presetSubtype="0" fill="hold" nodeType="afterEffect">
                                  <p:stCondLst>
                                    <p:cond delay="0"/>
                                  </p:stCondLst>
                                  <p:iterate type="wd">
                                    <p:tmPct val="875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800"/>
                                        <p:tgtEl>
                                          <p:spTgt spid="3">
                                            <p:txEl>
                                              <p:pRg st="3" end="3"/>
                                            </p:txEl>
                                          </p:spTgt>
                                        </p:tgtEl>
                                      </p:cBhvr>
                                    </p:animEffect>
                                  </p:childTnLst>
                                </p:cTn>
                              </p:par>
                              <p:par>
                                <p:cTn id="24" presetID="10" presetClass="entr" presetSubtype="0" fill="hold" nodeType="withEffect">
                                  <p:stCondLst>
                                    <p:cond delay="100"/>
                                  </p:stCondLst>
                                  <p:iterate type="wd">
                                    <p:tmPct val="87500"/>
                                  </p:iterate>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800"/>
                                        <p:tgtEl>
                                          <p:spTgt spid="3">
                                            <p:txEl>
                                              <p:pRg st="4" end="4"/>
                                            </p:txEl>
                                          </p:spTgt>
                                        </p:tgtEl>
                                      </p:cBhvr>
                                    </p:animEffect>
                                  </p:childTnLst>
                                </p:cTn>
                              </p:par>
                              <p:par>
                                <p:cTn id="27" presetID="10" presetClass="entr" presetSubtype="0" fill="hold" nodeType="withEffect">
                                  <p:stCondLst>
                                    <p:cond delay="200"/>
                                  </p:stCondLst>
                                  <p:iterate type="wd">
                                    <p:tmPct val="87499"/>
                                  </p:iterate>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800"/>
                                        <p:tgtEl>
                                          <p:spTgt spid="3">
                                            <p:txEl>
                                              <p:pRg st="5" end="5"/>
                                            </p:txEl>
                                          </p:spTgt>
                                        </p:tgtEl>
                                      </p:cBhvr>
                                    </p:animEffect>
                                  </p:childTnLst>
                                </p:cTn>
                              </p:par>
                              <p:par>
                                <p:cTn id="30" presetID="10" presetClass="entr" presetSubtype="0" fill="hold" nodeType="withEffect">
                                  <p:stCondLst>
                                    <p:cond delay="300"/>
                                  </p:stCondLst>
                                  <p:iterate type="wd">
                                    <p:tmPct val="87499"/>
                                  </p:iterate>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800"/>
                                        <p:tgtEl>
                                          <p:spTgt spid="3">
                                            <p:txEl>
                                              <p:pRg st="6" end="6"/>
                                            </p:txEl>
                                          </p:spTgt>
                                        </p:tgtEl>
                                      </p:cBhvr>
                                    </p:animEffect>
                                  </p:childTnLst>
                                </p:cTn>
                              </p:par>
                              <p:par>
                                <p:cTn id="33" presetID="10" presetClass="entr" presetSubtype="0" fill="hold" nodeType="withEffect">
                                  <p:stCondLst>
                                    <p:cond delay="400"/>
                                  </p:stCondLst>
                                  <p:iterate type="wd">
                                    <p:tmPct val="29166"/>
                                  </p:iterate>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800"/>
                                        <p:tgtEl>
                                          <p:spTgt spid="3">
                                            <p:txEl>
                                              <p:pRg st="7" end="7"/>
                                            </p:txEl>
                                          </p:spTgt>
                                        </p:tgtEl>
                                      </p:cBhvr>
                                    </p:animEffect>
                                  </p:childTnLst>
                                </p:cTn>
                              </p:par>
                              <p:par>
                                <p:cTn id="36" presetID="10" presetClass="entr" presetSubtype="0" fill="hold" nodeType="withEffect">
                                  <p:stCondLst>
                                    <p:cond delay="500"/>
                                  </p:stCondLst>
                                  <p:iterate type="wd">
                                    <p:tmPct val="43750"/>
                                  </p:iterate>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800"/>
                                        <p:tgtEl>
                                          <p:spTgt spid="3">
                                            <p:txEl>
                                              <p:pRg st="8" end="8"/>
                                            </p:txEl>
                                          </p:spTgt>
                                        </p:tgtEl>
                                      </p:cBhvr>
                                    </p:animEffect>
                                  </p:childTnLst>
                                </p:cTn>
                              </p:par>
                              <p:par>
                                <p:cTn id="39" presetID="10" presetClass="entr" presetSubtype="0" fill="hold" nodeType="withEffect">
                                  <p:stCondLst>
                                    <p:cond delay="600"/>
                                  </p:stCondLst>
                                  <p:iterate type="wd">
                                    <p:tmPct val="43750"/>
                                  </p:iterate>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800"/>
                                        <p:tgtEl>
                                          <p:spTgt spid="3">
                                            <p:txEl>
                                              <p:pRg st="9" end="9"/>
                                            </p:txEl>
                                          </p:spTgt>
                                        </p:tgtEl>
                                      </p:cBhvr>
                                    </p:animEffect>
                                  </p:childTnLst>
                                </p:cTn>
                              </p:par>
                              <p:par>
                                <p:cTn id="42" presetID="10" presetClass="entr" presetSubtype="0" fill="hold" nodeType="withEffect">
                                  <p:stCondLst>
                                    <p:cond delay="700"/>
                                  </p:stCondLst>
                                  <p:iterate type="wd">
                                    <p:tmPct val="33333"/>
                                  </p:iterate>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800"/>
                                        <p:tgtEl>
                                          <p:spTgt spid="3">
                                            <p:txEl>
                                              <p:pRg st="10" end="10"/>
                                            </p:txEl>
                                          </p:spTgt>
                                        </p:tgtEl>
                                      </p:cBhvr>
                                    </p:animEffect>
                                  </p:childTnLst>
                                </p:cTn>
                              </p:par>
                            </p:childTnLst>
                          </p:cTn>
                        </p:par>
                        <p:par>
                          <p:cTn id="45" fill="hold">
                            <p:stCondLst>
                              <p:cond delay="2967"/>
                            </p:stCondLst>
                            <p:childTnLst>
                              <p:par>
                                <p:cTn id="46" presetID="10" presetClass="entr" presetSubtype="0" fill="hold" nodeType="after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800"/>
                                        <p:tgtEl>
                                          <p:spTgt spid="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fade">
                                      <p:cBhvr>
                                        <p:cTn id="51" dur="800"/>
                                        <p:tgtEl>
                                          <p:spTgt spid="4">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800"/>
                                        <p:tgtEl>
                                          <p:spTgt spid="4">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800"/>
                                        <p:tgtEl>
                                          <p:spTgt spid="4">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fade">
                                      <p:cBhvr>
                                        <p:cTn id="60" dur="800"/>
                                        <p:tgtEl>
                                          <p:spTgt spid="4">
                                            <p:txEl>
                                              <p:pRg st="7" end="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800"/>
                                        <p:tgtEl>
                                          <p:spTgt spid="4">
                                            <p:txEl>
                                              <p:pRg st="8" end="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fade">
                                      <p:cBhvr>
                                        <p:cTn id="66" dur="800"/>
                                        <p:tgtEl>
                                          <p:spTgt spid="4">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animEffect transition="in" filter="fade">
                                      <p:cBhvr>
                                        <p:cTn id="69" dur="800"/>
                                        <p:tgtEl>
                                          <p:spTgt spid="4">
                                            <p:txEl>
                                              <p:pRg st="11" end="1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800"/>
                                        <p:tgtEl>
                                          <p:spTgt spid="4">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animEffect transition="in" filter="fade">
                                      <p:cBhvr>
                                        <p:cTn id="75" dur="8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re 1"/>
          <p:cNvSpPr>
            <a:spLocks noGrp="1"/>
          </p:cNvSpPr>
          <p:nvPr>
            <p:ph type="title"/>
          </p:nvPr>
        </p:nvSpPr>
        <p:spPr>
          <a:xfrm>
            <a:off x="1199212" y="-553453"/>
            <a:ext cx="10154491" cy="2244141"/>
          </a:xfrm>
        </p:spPr>
        <p:txBody>
          <a:bodyPr>
            <a:normAutofit/>
          </a:bodyPr>
          <a:lstStyle/>
          <a:p>
            <a:r>
              <a:rPr lang="fr-FR" sz="6000" u="sng" dirty="0"/>
              <a:t>Objectifs réalisés pour l’IT2 :</a:t>
            </a:r>
          </a:p>
        </p:txBody>
      </p:sp>
      <p:sp>
        <p:nvSpPr>
          <p:cNvPr id="16" name="Espace réservé du contenu 2"/>
          <p:cNvSpPr>
            <a:spLocks noGrp="1"/>
          </p:cNvSpPr>
          <p:nvPr>
            <p:ph idx="1"/>
          </p:nvPr>
        </p:nvSpPr>
        <p:spPr>
          <a:xfrm>
            <a:off x="1264685" y="1210530"/>
            <a:ext cx="5303932" cy="5811253"/>
          </a:xfrm>
        </p:spPr>
        <p:txBody>
          <a:bodyPr>
            <a:normAutofit/>
          </a:bodyPr>
          <a:lstStyle/>
          <a:p>
            <a:r>
              <a:rPr lang="fr-FR" sz="3200" dirty="0"/>
              <a:t>Modifier Profil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Poster Projet / Cours </a:t>
            </a:r>
            <a:endParaRPr lang="fr-FR" sz="3200" b="1" dirty="0">
              <a:solidFill>
                <a:schemeClr val="accent6">
                  <a:lumMod val="75000"/>
                </a:schemeClr>
              </a:solidFill>
              <a:effectLst>
                <a:outerShdw blurRad="38100" dist="38100" dir="2700000" algn="tl">
                  <a:srgbClr val="000000">
                    <a:alpha val="43137"/>
                  </a:srgbClr>
                </a:outerShdw>
              </a:effectLst>
            </a:endParaRPr>
          </a:p>
          <a:p>
            <a:r>
              <a:rPr lang="fr-FR" sz="3200" dirty="0"/>
              <a:t>Supprimer Projet / Cours </a:t>
            </a:r>
          </a:p>
          <a:p>
            <a:r>
              <a:rPr lang="fr-FR" sz="3200" dirty="0"/>
              <a:t>Commenter / Modifier &amp; 			      Supprimer </a:t>
            </a:r>
          </a:p>
          <a:p>
            <a:r>
              <a:rPr lang="fr-FR" sz="3200" dirty="0"/>
              <a:t>Ajouter un membre / Supprimer un membre </a:t>
            </a:r>
          </a:p>
          <a:p>
            <a:r>
              <a:rPr lang="fr-FR" sz="3200" dirty="0"/>
              <a:t>Back office </a:t>
            </a:r>
          </a:p>
          <a:p>
            <a:r>
              <a:rPr lang="fr-FR" sz="3200" dirty="0"/>
              <a:t>Régler certains bugs</a:t>
            </a:r>
          </a:p>
          <a:p>
            <a:r>
              <a:rPr lang="fr-FR" sz="3200" dirty="0"/>
              <a:t>CSS basique </a:t>
            </a:r>
          </a:p>
          <a:p>
            <a:pPr marL="0" indent="0">
              <a:buNone/>
            </a:pPr>
            <a:endParaRPr lang="fr-FR" sz="3200" dirty="0"/>
          </a:p>
          <a:p>
            <a:pPr marL="0" indent="0">
              <a:buNone/>
            </a:pPr>
            <a:endParaRPr lang="fr-FR" b="1" dirty="0">
              <a:solidFill>
                <a:schemeClr val="accent6">
                  <a:lumMod val="75000"/>
                </a:schemeClr>
              </a:solidFill>
              <a:effectLst>
                <a:outerShdw blurRad="38100" dist="38100" dir="2700000" algn="tl">
                  <a:srgbClr val="000000">
                    <a:alpha val="43137"/>
                  </a:srgbClr>
                </a:outerShdw>
              </a:effectLst>
            </a:endParaRPr>
          </a:p>
          <a:p>
            <a:endParaRPr lang="fr-FR" dirty="0"/>
          </a:p>
        </p:txBody>
      </p:sp>
      <p:sp>
        <p:nvSpPr>
          <p:cNvPr id="17" name="ZoneTexte 16"/>
          <p:cNvSpPr txBox="1"/>
          <p:nvPr/>
        </p:nvSpPr>
        <p:spPr>
          <a:xfrm>
            <a:off x="3516871" y="1136181"/>
            <a:ext cx="3629526" cy="5524589"/>
          </a:xfrm>
          <a:prstGeom prst="rect">
            <a:avLst/>
          </a:prstGeom>
          <a:noFill/>
        </p:spPr>
        <p:txBody>
          <a:bodyPr wrap="square" rtlCol="0">
            <a:spAutoFit/>
          </a:bodyPr>
          <a:lstStyle/>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9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endParaRPr lang="fr-FR" sz="1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 </a:t>
            </a:r>
          </a:p>
          <a:p>
            <a:endParaRPr lang="fr-FR" sz="11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5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endParaRPr lang="fr-FR" sz="6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r>
              <a:rPr lang="fr-FR" sz="54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a:t>
            </a:r>
          </a:p>
          <a:p>
            <a:endParaRPr lang="fr-FR" sz="11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a:p>
            <a:endParaRPr lang="fr-FR" sz="7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endParaRPr>
          </a:p>
          <a:p>
            <a:r>
              <a:rPr lang="fr-FR" sz="3200" b="1" dirty="0">
                <a:solidFill>
                  <a:schemeClr val="accent6">
                    <a:lumMod val="75000"/>
                  </a:schemeClr>
                </a:solidFill>
                <a:effectLst>
                  <a:outerShdw blurRad="38100" dist="38100" dir="2700000" algn="tl">
                    <a:srgbClr val="000000">
                      <a:alpha val="43137"/>
                    </a:srgbClr>
                  </a:outerShdw>
                </a:effectLst>
                <a:sym typeface="Wingdings" panose="05000000000000000000" pitchFamily="2" charset="2"/>
              </a:rPr>
              <a:t> </a:t>
            </a:r>
          </a:p>
        </p:txBody>
      </p:sp>
    </p:spTree>
    <p:extLst>
      <p:ext uri="{BB962C8B-B14F-4D97-AF65-F5344CB8AC3E}">
        <p14:creationId xmlns:p14="http://schemas.microsoft.com/office/powerpoint/2010/main" val="41420633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2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400" fill="hold"/>
                                        <p:tgtEl>
                                          <p:spTgt spid="14"/>
                                        </p:tgtEl>
                                        <p:attrNameLst>
                                          <p:attrName>ppt_x</p:attrName>
                                        </p:attrNameLst>
                                      </p:cBhvr>
                                      <p:tavLst>
                                        <p:tav tm="0">
                                          <p:val>
                                            <p:strVal val="1+#ppt_w/2"/>
                                          </p:val>
                                        </p:tav>
                                        <p:tav tm="100000">
                                          <p:val>
                                            <p:strVal val="#ppt_x"/>
                                          </p:val>
                                        </p:tav>
                                      </p:tavLst>
                                    </p:anim>
                                    <p:anim calcmode="lin" valueType="num">
                                      <p:cBhvr additive="base">
                                        <p:cTn id="8" dur="14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1600"/>
                            </p:stCondLst>
                            <p:childTnLst>
                              <p:par>
                                <p:cTn id="10" presetID="10" presetClass="entr" presetSubtype="0" fill="hold" nodeType="afterEffect">
                                  <p:stCondLst>
                                    <p:cond delay="200"/>
                                  </p:stCondLst>
                                  <p:iterate type="wd">
                                    <p:tmPct val="50000"/>
                                  </p:iterate>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600"/>
                                        <p:tgtEl>
                                          <p:spTgt spid="16">
                                            <p:txEl>
                                              <p:pRg st="0" end="0"/>
                                            </p:txEl>
                                          </p:spTgt>
                                        </p:tgtEl>
                                      </p:cBhvr>
                                    </p:animEffect>
                                  </p:childTnLst>
                                </p:cTn>
                              </p:par>
                            </p:childTnLst>
                          </p:cTn>
                        </p:par>
                        <p:par>
                          <p:cTn id="13" fill="hold">
                            <p:stCondLst>
                              <p:cond delay="2700"/>
                            </p:stCondLst>
                            <p:childTnLst>
                              <p:par>
                                <p:cTn id="14" presetID="10" presetClass="entr" presetSubtype="0" fill="hold" nodeType="afterEffect">
                                  <p:stCondLst>
                                    <p:cond delay="200"/>
                                  </p:stCondLst>
                                  <p:iterate type="wd">
                                    <p:tmPct val="11111"/>
                                  </p:iterate>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fade">
                                      <p:cBhvr>
                                        <p:cTn id="16" dur="600"/>
                                        <p:tgtEl>
                                          <p:spTgt spid="16">
                                            <p:txEl>
                                              <p:pRg st="1" end="1"/>
                                            </p:txEl>
                                          </p:spTgt>
                                        </p:tgtEl>
                                      </p:cBhvr>
                                    </p:animEffect>
                                  </p:childTnLst>
                                </p:cTn>
                              </p:par>
                            </p:childTnLst>
                          </p:cTn>
                        </p:par>
                        <p:par>
                          <p:cTn id="17" fill="hold">
                            <p:stCondLst>
                              <p:cond delay="3700"/>
                            </p:stCondLst>
                            <p:childTnLst>
                              <p:par>
                                <p:cTn id="18" presetID="10" presetClass="entr" presetSubtype="0" fill="hold" nodeType="afterEffect">
                                  <p:stCondLst>
                                    <p:cond delay="200"/>
                                  </p:stCondLst>
                                  <p:iterate type="wd">
                                    <p:tmPct val="11111"/>
                                  </p:iterate>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fade">
                                      <p:cBhvr>
                                        <p:cTn id="20" dur="600"/>
                                        <p:tgtEl>
                                          <p:spTgt spid="16">
                                            <p:txEl>
                                              <p:pRg st="2" end="2"/>
                                            </p:txEl>
                                          </p:spTgt>
                                        </p:tgtEl>
                                      </p:cBhvr>
                                    </p:animEffect>
                                  </p:childTnLst>
                                </p:cTn>
                              </p:par>
                            </p:childTnLst>
                          </p:cTn>
                        </p:par>
                        <p:par>
                          <p:cTn id="21" fill="hold">
                            <p:stCondLst>
                              <p:cond delay="4700"/>
                            </p:stCondLst>
                            <p:childTnLst>
                              <p:par>
                                <p:cTn id="22" presetID="10" presetClass="entr" presetSubtype="0" fill="hold" nodeType="afterEffect">
                                  <p:stCondLst>
                                    <p:cond delay="200"/>
                                  </p:stCondLst>
                                  <p:iterate type="wd">
                                    <p:tmPct val="6667"/>
                                  </p:iterate>
                                  <p:childTnLst>
                                    <p:set>
                                      <p:cBhvr>
                                        <p:cTn id="23" dur="1" fill="hold">
                                          <p:stCondLst>
                                            <p:cond delay="0"/>
                                          </p:stCondLst>
                                        </p:cTn>
                                        <p:tgtEl>
                                          <p:spTgt spid="16">
                                            <p:txEl>
                                              <p:pRg st="3" end="3"/>
                                            </p:txEl>
                                          </p:spTgt>
                                        </p:tgtEl>
                                        <p:attrNameLst>
                                          <p:attrName>style.visibility</p:attrName>
                                        </p:attrNameLst>
                                      </p:cBhvr>
                                      <p:to>
                                        <p:strVal val="visible"/>
                                      </p:to>
                                    </p:set>
                                    <p:animEffect transition="in" filter="fade">
                                      <p:cBhvr>
                                        <p:cTn id="24" dur="600"/>
                                        <p:tgtEl>
                                          <p:spTgt spid="16">
                                            <p:txEl>
                                              <p:pRg st="3" end="3"/>
                                            </p:txEl>
                                          </p:spTgt>
                                        </p:tgtEl>
                                      </p:cBhvr>
                                    </p:animEffect>
                                  </p:childTnLst>
                                </p:cTn>
                              </p:par>
                            </p:childTnLst>
                          </p:cTn>
                        </p:par>
                        <p:par>
                          <p:cTn id="25" fill="hold">
                            <p:stCondLst>
                              <p:cond delay="5700"/>
                            </p:stCondLst>
                            <p:childTnLst>
                              <p:par>
                                <p:cTn id="26" presetID="10" presetClass="entr" presetSubtype="0" fill="hold" nodeType="afterEffect">
                                  <p:stCondLst>
                                    <p:cond delay="200"/>
                                  </p:stCondLst>
                                  <p:iterate type="wd">
                                    <p:tmPct val="5556"/>
                                  </p:iterate>
                                  <p:childTnLst>
                                    <p:set>
                                      <p:cBhvr>
                                        <p:cTn id="27" dur="1" fill="hold">
                                          <p:stCondLst>
                                            <p:cond delay="0"/>
                                          </p:stCondLst>
                                        </p:cTn>
                                        <p:tgtEl>
                                          <p:spTgt spid="16">
                                            <p:txEl>
                                              <p:pRg st="4" end="4"/>
                                            </p:txEl>
                                          </p:spTgt>
                                        </p:tgtEl>
                                        <p:attrNameLst>
                                          <p:attrName>style.visibility</p:attrName>
                                        </p:attrNameLst>
                                      </p:cBhvr>
                                      <p:to>
                                        <p:strVal val="visible"/>
                                      </p:to>
                                    </p:set>
                                    <p:animEffect transition="in" filter="fade">
                                      <p:cBhvr>
                                        <p:cTn id="28" dur="600"/>
                                        <p:tgtEl>
                                          <p:spTgt spid="16">
                                            <p:txEl>
                                              <p:pRg st="4" end="4"/>
                                            </p:txEl>
                                          </p:spTgt>
                                        </p:tgtEl>
                                      </p:cBhvr>
                                    </p:animEffect>
                                  </p:childTnLst>
                                </p:cTn>
                              </p:par>
                            </p:childTnLst>
                          </p:cTn>
                        </p:par>
                        <p:par>
                          <p:cTn id="29" fill="hold">
                            <p:stCondLst>
                              <p:cond delay="6700"/>
                            </p:stCondLst>
                            <p:childTnLst>
                              <p:par>
                                <p:cTn id="30" presetID="10" presetClass="entr" presetSubtype="0" fill="hold" nodeType="afterEffect">
                                  <p:stCondLst>
                                    <p:cond delay="200"/>
                                  </p:stCondLst>
                                  <p:iterate type="wd">
                                    <p:tmPct val="33333"/>
                                  </p:iterate>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fade">
                                      <p:cBhvr>
                                        <p:cTn id="32" dur="600"/>
                                        <p:tgtEl>
                                          <p:spTgt spid="16">
                                            <p:txEl>
                                              <p:pRg st="5" end="5"/>
                                            </p:txEl>
                                          </p:spTgt>
                                        </p:tgtEl>
                                      </p:cBhvr>
                                    </p:animEffect>
                                  </p:childTnLst>
                                </p:cTn>
                              </p:par>
                            </p:childTnLst>
                          </p:cTn>
                        </p:par>
                        <p:par>
                          <p:cTn id="33" fill="hold">
                            <p:stCondLst>
                              <p:cond delay="7700"/>
                            </p:stCondLst>
                            <p:childTnLst>
                              <p:par>
                                <p:cTn id="34" presetID="10" presetClass="entr" presetSubtype="0" fill="hold" nodeType="afterEffect">
                                  <p:stCondLst>
                                    <p:cond delay="200"/>
                                  </p:stCondLst>
                                  <p:iterate type="wd">
                                    <p:tmPct val="16667"/>
                                  </p:iterate>
                                  <p:childTnLst>
                                    <p:set>
                                      <p:cBhvr>
                                        <p:cTn id="35" dur="1" fill="hold">
                                          <p:stCondLst>
                                            <p:cond delay="0"/>
                                          </p:stCondLst>
                                        </p:cTn>
                                        <p:tgtEl>
                                          <p:spTgt spid="16">
                                            <p:txEl>
                                              <p:pRg st="6" end="6"/>
                                            </p:txEl>
                                          </p:spTgt>
                                        </p:tgtEl>
                                        <p:attrNameLst>
                                          <p:attrName>style.visibility</p:attrName>
                                        </p:attrNameLst>
                                      </p:cBhvr>
                                      <p:to>
                                        <p:strVal val="visible"/>
                                      </p:to>
                                    </p:set>
                                    <p:animEffect transition="in" filter="fade">
                                      <p:cBhvr>
                                        <p:cTn id="36" dur="600"/>
                                        <p:tgtEl>
                                          <p:spTgt spid="16">
                                            <p:txEl>
                                              <p:pRg st="6" end="6"/>
                                            </p:txEl>
                                          </p:spTgt>
                                        </p:tgtEl>
                                      </p:cBhvr>
                                    </p:animEffect>
                                  </p:childTnLst>
                                </p:cTn>
                              </p:par>
                            </p:childTnLst>
                          </p:cTn>
                        </p:par>
                        <p:par>
                          <p:cTn id="37" fill="hold">
                            <p:stCondLst>
                              <p:cond delay="8700"/>
                            </p:stCondLst>
                            <p:childTnLst>
                              <p:par>
                                <p:cTn id="38" presetID="10" presetClass="entr" presetSubtype="0" fill="hold" nodeType="afterEffect">
                                  <p:stCondLst>
                                    <p:cond delay="200"/>
                                  </p:stCondLst>
                                  <p:iterate type="wd">
                                    <p:tmPct val="33333"/>
                                  </p:iterate>
                                  <p:childTnLst>
                                    <p:set>
                                      <p:cBhvr>
                                        <p:cTn id="39" dur="1" fill="hold">
                                          <p:stCondLst>
                                            <p:cond delay="0"/>
                                          </p:stCondLst>
                                        </p:cTn>
                                        <p:tgtEl>
                                          <p:spTgt spid="16">
                                            <p:txEl>
                                              <p:pRg st="7" end="7"/>
                                            </p:txEl>
                                          </p:spTgt>
                                        </p:tgtEl>
                                        <p:attrNameLst>
                                          <p:attrName>style.visibility</p:attrName>
                                        </p:attrNameLst>
                                      </p:cBhvr>
                                      <p:to>
                                        <p:strVal val="visible"/>
                                      </p:to>
                                    </p:set>
                                    <p:animEffect transition="in" filter="fade">
                                      <p:cBhvr>
                                        <p:cTn id="40" dur="600"/>
                                        <p:tgtEl>
                                          <p:spTgt spid="1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200"/>
                                  </p:stCondLst>
                                  <p:childTnLst>
                                    <p:set>
                                      <p:cBhvr>
                                        <p:cTn id="44" dur="1" fill="hold">
                                          <p:stCondLst>
                                            <p:cond delay="0"/>
                                          </p:stCondLst>
                                        </p:cTn>
                                        <p:tgtEl>
                                          <p:spTgt spid="17">
                                            <p:txEl>
                                              <p:pRg st="0" end="0"/>
                                            </p:txEl>
                                          </p:spTgt>
                                        </p:tgtEl>
                                        <p:attrNameLst>
                                          <p:attrName>style.visibility</p:attrName>
                                        </p:attrNameLst>
                                      </p:cBhvr>
                                      <p:to>
                                        <p:strVal val="visible"/>
                                      </p:to>
                                    </p:set>
                                    <p:animEffect transition="in" filter="fade">
                                      <p:cBhvr>
                                        <p:cTn id="45" dur="1000"/>
                                        <p:tgtEl>
                                          <p:spTgt spid="17">
                                            <p:txEl>
                                              <p:pRg st="0" end="0"/>
                                            </p:txEl>
                                          </p:spTgt>
                                        </p:tgtEl>
                                      </p:cBhvr>
                                    </p:animEffect>
                                  </p:childTnLst>
                                </p:cTn>
                              </p:par>
                              <p:par>
                                <p:cTn id="46" presetID="10" presetClass="entr" presetSubtype="0" fill="hold" nodeType="withEffect">
                                  <p:stCondLst>
                                    <p:cond delay="400"/>
                                  </p:stCondLst>
                                  <p:childTnLst>
                                    <p:set>
                                      <p:cBhvr>
                                        <p:cTn id="47" dur="1" fill="hold">
                                          <p:stCondLst>
                                            <p:cond delay="0"/>
                                          </p:stCondLst>
                                        </p:cTn>
                                        <p:tgtEl>
                                          <p:spTgt spid="17">
                                            <p:txEl>
                                              <p:pRg st="10" end="10"/>
                                            </p:txEl>
                                          </p:spTgt>
                                        </p:tgtEl>
                                        <p:attrNameLst>
                                          <p:attrName>style.visibility</p:attrName>
                                        </p:attrNameLst>
                                      </p:cBhvr>
                                      <p:to>
                                        <p:strVal val="visible"/>
                                      </p:to>
                                    </p:set>
                                    <p:animEffect transition="in" filter="fade">
                                      <p:cBhvr>
                                        <p:cTn id="48" dur="1000"/>
                                        <p:tgtEl>
                                          <p:spTgt spid="17">
                                            <p:txEl>
                                              <p:pRg st="10" end="10"/>
                                            </p:txEl>
                                          </p:spTgt>
                                        </p:tgtEl>
                                      </p:cBhvr>
                                    </p:animEffect>
                                  </p:childTnLst>
                                </p:cTn>
                              </p:par>
                              <p:par>
                                <p:cTn id="49" presetID="10" presetClass="entr" presetSubtype="0" fill="hold" nodeType="withEffect">
                                  <p:stCondLst>
                                    <p:cond delay="600"/>
                                  </p:stCondLst>
                                  <p:childTnLst>
                                    <p:set>
                                      <p:cBhvr>
                                        <p:cTn id="50" dur="1" fill="hold">
                                          <p:stCondLst>
                                            <p:cond delay="0"/>
                                          </p:stCondLst>
                                        </p:cTn>
                                        <p:tgtEl>
                                          <p:spTgt spid="17">
                                            <p:txEl>
                                              <p:pRg st="2" end="2"/>
                                            </p:txEl>
                                          </p:spTgt>
                                        </p:tgtEl>
                                        <p:attrNameLst>
                                          <p:attrName>style.visibility</p:attrName>
                                        </p:attrNameLst>
                                      </p:cBhvr>
                                      <p:to>
                                        <p:strVal val="visible"/>
                                      </p:to>
                                    </p:set>
                                    <p:animEffect transition="in" filter="fade">
                                      <p:cBhvr>
                                        <p:cTn id="51" dur="1000"/>
                                        <p:tgtEl>
                                          <p:spTgt spid="17">
                                            <p:txEl>
                                              <p:pRg st="2" end="2"/>
                                            </p:txEl>
                                          </p:spTgt>
                                        </p:tgtEl>
                                      </p:cBhvr>
                                    </p:animEffect>
                                  </p:childTnLst>
                                </p:cTn>
                              </p:par>
                              <p:par>
                                <p:cTn id="52" presetID="10" presetClass="entr" presetSubtype="0" fill="hold" nodeType="withEffect">
                                  <p:stCondLst>
                                    <p:cond delay="800"/>
                                  </p:stCondLst>
                                  <p:childTnLst>
                                    <p:set>
                                      <p:cBhvr>
                                        <p:cTn id="53" dur="1" fill="hold">
                                          <p:stCondLst>
                                            <p:cond delay="0"/>
                                          </p:stCondLst>
                                        </p:cTn>
                                        <p:tgtEl>
                                          <p:spTgt spid="17">
                                            <p:txEl>
                                              <p:pRg st="4" end="4"/>
                                            </p:txEl>
                                          </p:spTgt>
                                        </p:tgtEl>
                                        <p:attrNameLst>
                                          <p:attrName>style.visibility</p:attrName>
                                        </p:attrNameLst>
                                      </p:cBhvr>
                                      <p:to>
                                        <p:strVal val="visible"/>
                                      </p:to>
                                    </p:set>
                                    <p:animEffect transition="in" filter="fade">
                                      <p:cBhvr>
                                        <p:cTn id="54" dur="1000"/>
                                        <p:tgtEl>
                                          <p:spTgt spid="17">
                                            <p:txEl>
                                              <p:pRg st="4" end="4"/>
                                            </p:txEl>
                                          </p:spTgt>
                                        </p:tgtEl>
                                      </p:cBhvr>
                                    </p:animEffect>
                                  </p:childTnLst>
                                </p:cTn>
                              </p:par>
                              <p:par>
                                <p:cTn id="55" presetID="10" presetClass="entr" presetSubtype="0" fill="hold" nodeType="withEffect">
                                  <p:stCondLst>
                                    <p:cond delay="1000"/>
                                  </p:stCondLst>
                                  <p:childTnLst>
                                    <p:set>
                                      <p:cBhvr>
                                        <p:cTn id="56" dur="1" fill="hold">
                                          <p:stCondLst>
                                            <p:cond delay="0"/>
                                          </p:stCondLst>
                                        </p:cTn>
                                        <p:tgtEl>
                                          <p:spTgt spid="17">
                                            <p:txEl>
                                              <p:pRg st="6" end="6"/>
                                            </p:txEl>
                                          </p:spTgt>
                                        </p:tgtEl>
                                        <p:attrNameLst>
                                          <p:attrName>style.visibility</p:attrName>
                                        </p:attrNameLst>
                                      </p:cBhvr>
                                      <p:to>
                                        <p:strVal val="visible"/>
                                      </p:to>
                                    </p:set>
                                    <p:animEffect transition="in" filter="fade">
                                      <p:cBhvr>
                                        <p:cTn id="57" dur="1000"/>
                                        <p:tgtEl>
                                          <p:spTgt spid="17">
                                            <p:txEl>
                                              <p:pRg st="6" end="6"/>
                                            </p:txEl>
                                          </p:spTgt>
                                        </p:tgtEl>
                                      </p:cBhvr>
                                    </p:animEffect>
                                  </p:childTnLst>
                                </p:cTn>
                              </p:par>
                              <p:par>
                                <p:cTn id="58" presetID="10" presetClass="entr" presetSubtype="0" fill="hold" nodeType="withEffect">
                                  <p:stCondLst>
                                    <p:cond delay="1200"/>
                                  </p:stCondLst>
                                  <p:childTnLst>
                                    <p:set>
                                      <p:cBhvr>
                                        <p:cTn id="59" dur="1" fill="hold">
                                          <p:stCondLst>
                                            <p:cond delay="0"/>
                                          </p:stCondLst>
                                        </p:cTn>
                                        <p:tgtEl>
                                          <p:spTgt spid="17">
                                            <p:txEl>
                                              <p:pRg st="8" end="8"/>
                                            </p:txEl>
                                          </p:spTgt>
                                        </p:tgtEl>
                                        <p:attrNameLst>
                                          <p:attrName>style.visibility</p:attrName>
                                        </p:attrNameLst>
                                      </p:cBhvr>
                                      <p:to>
                                        <p:strVal val="visible"/>
                                      </p:to>
                                    </p:set>
                                    <p:animEffect transition="in" filter="fade">
                                      <p:cBhvr>
                                        <p:cTn id="60" dur="1000"/>
                                        <p:tgtEl>
                                          <p:spTgt spid="17">
                                            <p:txEl>
                                              <p:pRg st="8" end="8"/>
                                            </p:txEl>
                                          </p:spTgt>
                                        </p:tgtEl>
                                      </p:cBhvr>
                                    </p:animEffect>
                                  </p:childTnLst>
                                </p:cTn>
                              </p:par>
                              <p:par>
                                <p:cTn id="61" presetID="10" presetClass="entr" presetSubtype="0" fill="hold" nodeType="withEffect">
                                  <p:stCondLst>
                                    <p:cond delay="1400"/>
                                  </p:stCondLst>
                                  <p:childTnLst>
                                    <p:set>
                                      <p:cBhvr>
                                        <p:cTn id="62" dur="1" fill="hold">
                                          <p:stCondLst>
                                            <p:cond delay="0"/>
                                          </p:stCondLst>
                                        </p:cTn>
                                        <p:tgtEl>
                                          <p:spTgt spid="17">
                                            <p:txEl>
                                              <p:pRg st="12" end="12"/>
                                            </p:txEl>
                                          </p:spTgt>
                                        </p:tgtEl>
                                        <p:attrNameLst>
                                          <p:attrName>style.visibility</p:attrName>
                                        </p:attrNameLst>
                                      </p:cBhvr>
                                      <p:to>
                                        <p:strVal val="visible"/>
                                      </p:to>
                                    </p:set>
                                    <p:animEffect transition="in" filter="fade">
                                      <p:cBhvr>
                                        <p:cTn id="63" dur="1000"/>
                                        <p:tgtEl>
                                          <p:spTgt spid="17">
                                            <p:txEl>
                                              <p:pRg st="12" end="12"/>
                                            </p:txEl>
                                          </p:spTgt>
                                        </p:tgtEl>
                                      </p:cBhvr>
                                    </p:animEffect>
                                  </p:childTnLst>
                                </p:cTn>
                              </p:par>
                              <p:par>
                                <p:cTn id="64" presetID="10" presetClass="entr" presetSubtype="0" fill="hold" nodeType="withEffect">
                                  <p:stCondLst>
                                    <p:cond delay="1600"/>
                                  </p:stCondLst>
                                  <p:childTnLst>
                                    <p:set>
                                      <p:cBhvr>
                                        <p:cTn id="65" dur="1" fill="hold">
                                          <p:stCondLst>
                                            <p:cond delay="0"/>
                                          </p:stCondLst>
                                        </p:cTn>
                                        <p:tgtEl>
                                          <p:spTgt spid="17">
                                            <p:txEl>
                                              <p:pRg st="14" end="14"/>
                                            </p:txEl>
                                          </p:spTgt>
                                        </p:tgtEl>
                                        <p:attrNameLst>
                                          <p:attrName>style.visibility</p:attrName>
                                        </p:attrNameLst>
                                      </p:cBhvr>
                                      <p:to>
                                        <p:strVal val="visible"/>
                                      </p:to>
                                    </p:set>
                                    <p:animEffect transition="in" filter="fade">
                                      <p:cBhvr>
                                        <p:cTn id="66" dur="1000"/>
                                        <p:tgtEl>
                                          <p:spTgt spid="1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1"/>
          <p:cNvSpPr txBox="1">
            <a:spLocks/>
          </p:cNvSpPr>
          <p:nvPr/>
        </p:nvSpPr>
        <p:spPr>
          <a:xfrm>
            <a:off x="160713" y="2801390"/>
            <a:ext cx="7356763" cy="1061259"/>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u="sng" dirty="0" err="1"/>
              <a:t>Présentation</a:t>
            </a:r>
            <a:r>
              <a:rPr lang="en-US" sz="8000" b="1" u="sng" dirty="0"/>
              <a:t> &amp; test</a:t>
            </a:r>
          </a:p>
        </p:txBody>
      </p:sp>
    </p:spTree>
    <p:extLst>
      <p:ext uri="{BB962C8B-B14F-4D97-AF65-F5344CB8AC3E}">
        <p14:creationId xmlns:p14="http://schemas.microsoft.com/office/powerpoint/2010/main" val="2673690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1657983" y="1375576"/>
            <a:ext cx="9418319" cy="6400800"/>
          </a:xfrm>
        </p:spPr>
        <p:txBody>
          <a:bodyPr vert="horz" lIns="91440" tIns="45720" rIns="91440" bIns="45720" rtlCol="0" anchor="t">
            <a:normAutofit/>
          </a:bodyPr>
          <a:lstStyle/>
          <a:p>
            <a:pPr algn="ctr"/>
            <a:r>
              <a:rPr lang="en-US" sz="37200" b="1" kern="1200" dirty="0">
                <a:solidFill>
                  <a:schemeClr val="tx1"/>
                </a:solidFill>
                <a:latin typeface="+mj-lt"/>
                <a:ea typeface="+mj-ea"/>
                <a:cs typeface="+mj-cs"/>
              </a:rPr>
              <a:t>FIN</a:t>
            </a:r>
          </a:p>
        </p:txBody>
      </p:sp>
      <p:sp>
        <p:nvSpPr>
          <p:cNvPr id="4" name="ZoneTexte 3"/>
          <p:cNvSpPr txBox="1"/>
          <p:nvPr/>
        </p:nvSpPr>
        <p:spPr>
          <a:xfrm>
            <a:off x="6542331" y="5821680"/>
            <a:ext cx="2924176" cy="830997"/>
          </a:xfrm>
          <a:prstGeom prst="rect">
            <a:avLst/>
          </a:prstGeom>
          <a:noFill/>
        </p:spPr>
        <p:txBody>
          <a:bodyPr wrap="square" rtlCol="0">
            <a:spAutoFit/>
          </a:bodyPr>
          <a:lstStyle/>
          <a:p>
            <a:r>
              <a:rPr lang="fr-FR" sz="4800" b="1" dirty="0"/>
              <a:t>MERCI</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5572" y="234674"/>
            <a:ext cx="3650887" cy="1140902"/>
          </a:xfrm>
          <a:prstGeom prst="rect">
            <a:avLst/>
          </a:prstGeom>
        </p:spPr>
      </p:pic>
    </p:spTree>
    <p:extLst>
      <p:ext uri="{BB962C8B-B14F-4D97-AF65-F5344CB8AC3E}">
        <p14:creationId xmlns:p14="http://schemas.microsoft.com/office/powerpoint/2010/main" val="15569773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600"/>
                                        <p:tgtEl>
                                          <p:spTgt spid="10"/>
                                        </p:tgtEl>
                                      </p:cBhvr>
                                    </p:animEffect>
                                    <p:anim calcmode="lin" valueType="num">
                                      <p:cBhvr>
                                        <p:cTn id="8" dur="1600" fill="hold"/>
                                        <p:tgtEl>
                                          <p:spTgt spid="10"/>
                                        </p:tgtEl>
                                        <p:attrNameLst>
                                          <p:attrName>ppt_x</p:attrName>
                                        </p:attrNameLst>
                                      </p:cBhvr>
                                      <p:tavLst>
                                        <p:tav tm="0">
                                          <p:val>
                                            <p:strVal val="#ppt_x"/>
                                          </p:val>
                                        </p:tav>
                                        <p:tav tm="100000">
                                          <p:val>
                                            <p:strVal val="#ppt_x"/>
                                          </p:val>
                                        </p:tav>
                                      </p:tavLst>
                                    </p:anim>
                                    <p:anim calcmode="lin" valueType="num">
                                      <p:cBhvr>
                                        <p:cTn id="9" dur="1600" fill="hold"/>
                                        <p:tgtEl>
                                          <p:spTgt spid="10"/>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70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870">
                                          <p:stCondLst>
                                            <p:cond delay="0"/>
                                          </p:stCondLst>
                                        </p:cTn>
                                        <p:tgtEl>
                                          <p:spTgt spid="2"/>
                                        </p:tgtEl>
                                      </p:cBhvr>
                                    </p:animEffect>
                                    <p:anim calcmode="lin" valueType="num">
                                      <p:cBhvr>
                                        <p:cTn id="13" dur="273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99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996" tmFilter="0, 0; 0.125,0.2665; 0.25,0.4; 0.375,0.465; 0.5,0.5;  0.625,0.535; 0.75,0.6; 0.875,0.7335; 1,1">
                                          <p:stCondLst>
                                            <p:cond delay="996"/>
                                          </p:stCondLst>
                                        </p:cTn>
                                        <p:tgtEl>
                                          <p:spTgt spid="2"/>
                                        </p:tgtEl>
                                        <p:attrNameLst>
                                          <p:attrName>ppt_y</p:attrName>
                                        </p:attrNameLst>
                                      </p:cBhvr>
                                      <p:tavLst>
                                        <p:tav tm="0" fmla="#ppt_y-sin(pi*$)/9">
                                          <p:val>
                                            <p:fltVal val="0"/>
                                          </p:val>
                                        </p:tav>
                                        <p:tav tm="100000">
                                          <p:val>
                                            <p:fltVal val="1"/>
                                          </p:val>
                                        </p:tav>
                                      </p:tavLst>
                                    </p:anim>
                                    <p:anim calcmode="lin" valueType="num">
                                      <p:cBhvr>
                                        <p:cTn id="16" dur="498" tmFilter="0, 0; 0.125,0.2665; 0.25,0.4; 0.375,0.465; 0.5,0.5;  0.625,0.535; 0.75,0.6; 0.875,0.7335; 1,1">
                                          <p:stCondLst>
                                            <p:cond delay="1986"/>
                                          </p:stCondLst>
                                        </p:cTn>
                                        <p:tgtEl>
                                          <p:spTgt spid="2"/>
                                        </p:tgtEl>
                                        <p:attrNameLst>
                                          <p:attrName>ppt_y</p:attrName>
                                        </p:attrNameLst>
                                      </p:cBhvr>
                                      <p:tavLst>
                                        <p:tav tm="0" fmla="#ppt_y-sin(pi*$)/27">
                                          <p:val>
                                            <p:fltVal val="0"/>
                                          </p:val>
                                        </p:tav>
                                        <p:tav tm="100000">
                                          <p:val>
                                            <p:fltVal val="1"/>
                                          </p:val>
                                        </p:tav>
                                      </p:tavLst>
                                    </p:anim>
                                    <p:anim calcmode="lin" valueType="num">
                                      <p:cBhvr>
                                        <p:cTn id="17" dur="246" tmFilter="0, 0; 0.125,0.2665; 0.25,0.4; 0.375,0.465; 0.5,0.5;  0.625,0.535; 0.75,0.6; 0.875,0.7335; 1,1">
                                          <p:stCondLst>
                                            <p:cond delay="2484"/>
                                          </p:stCondLst>
                                        </p:cTn>
                                        <p:tgtEl>
                                          <p:spTgt spid="2"/>
                                        </p:tgtEl>
                                        <p:attrNameLst>
                                          <p:attrName>ppt_y</p:attrName>
                                        </p:attrNameLst>
                                      </p:cBhvr>
                                      <p:tavLst>
                                        <p:tav tm="0" fmla="#ppt_y-sin(pi*$)/81">
                                          <p:val>
                                            <p:fltVal val="0"/>
                                          </p:val>
                                        </p:tav>
                                        <p:tav tm="100000">
                                          <p:val>
                                            <p:fltVal val="1"/>
                                          </p:val>
                                        </p:tav>
                                      </p:tavLst>
                                    </p:anim>
                                    <p:animScale>
                                      <p:cBhvr>
                                        <p:cTn id="18" dur="39">
                                          <p:stCondLst>
                                            <p:cond delay="975"/>
                                          </p:stCondLst>
                                        </p:cTn>
                                        <p:tgtEl>
                                          <p:spTgt spid="2"/>
                                        </p:tgtEl>
                                      </p:cBhvr>
                                      <p:to x="100000" y="60000"/>
                                    </p:animScale>
                                    <p:animScale>
                                      <p:cBhvr>
                                        <p:cTn id="19" dur="249" decel="50000">
                                          <p:stCondLst>
                                            <p:cond delay="1014"/>
                                          </p:stCondLst>
                                        </p:cTn>
                                        <p:tgtEl>
                                          <p:spTgt spid="2"/>
                                        </p:tgtEl>
                                      </p:cBhvr>
                                      <p:to x="100000" y="100000"/>
                                    </p:animScale>
                                    <p:animScale>
                                      <p:cBhvr>
                                        <p:cTn id="20" dur="39">
                                          <p:stCondLst>
                                            <p:cond delay="1968"/>
                                          </p:stCondLst>
                                        </p:cTn>
                                        <p:tgtEl>
                                          <p:spTgt spid="2"/>
                                        </p:tgtEl>
                                      </p:cBhvr>
                                      <p:to x="100000" y="80000"/>
                                    </p:animScale>
                                    <p:animScale>
                                      <p:cBhvr>
                                        <p:cTn id="21" dur="249" decel="50000">
                                          <p:stCondLst>
                                            <p:cond delay="2007"/>
                                          </p:stCondLst>
                                        </p:cTn>
                                        <p:tgtEl>
                                          <p:spTgt spid="2"/>
                                        </p:tgtEl>
                                      </p:cBhvr>
                                      <p:to x="100000" y="100000"/>
                                    </p:animScale>
                                    <p:animScale>
                                      <p:cBhvr>
                                        <p:cTn id="22" dur="39">
                                          <p:stCondLst>
                                            <p:cond delay="2463"/>
                                          </p:stCondLst>
                                        </p:cTn>
                                        <p:tgtEl>
                                          <p:spTgt spid="2"/>
                                        </p:tgtEl>
                                      </p:cBhvr>
                                      <p:to x="100000" y="90000"/>
                                    </p:animScale>
                                    <p:animScale>
                                      <p:cBhvr>
                                        <p:cTn id="23" dur="249" decel="50000">
                                          <p:stCondLst>
                                            <p:cond delay="2502"/>
                                          </p:stCondLst>
                                        </p:cTn>
                                        <p:tgtEl>
                                          <p:spTgt spid="2"/>
                                        </p:tgtEl>
                                      </p:cBhvr>
                                      <p:to x="100000" y="100000"/>
                                    </p:animScale>
                                    <p:animScale>
                                      <p:cBhvr>
                                        <p:cTn id="24" dur="39">
                                          <p:stCondLst>
                                            <p:cond delay="2712"/>
                                          </p:stCondLst>
                                        </p:cTn>
                                        <p:tgtEl>
                                          <p:spTgt spid="2"/>
                                        </p:tgtEl>
                                      </p:cBhvr>
                                      <p:to x="100000" y="95000"/>
                                    </p:animScale>
                                    <p:animScale>
                                      <p:cBhvr>
                                        <p:cTn id="25" dur="249" decel="50000">
                                          <p:stCondLst>
                                            <p:cond delay="2751"/>
                                          </p:stCondLst>
                                        </p:cTn>
                                        <p:tgtEl>
                                          <p:spTgt spid="2"/>
                                        </p:tgtEl>
                                      </p:cBhvr>
                                      <p:to x="100000" y="100000"/>
                                    </p:animScale>
                                  </p:childTnLst>
                                </p:cTn>
                              </p:par>
                              <p:par>
                                <p:cTn id="26" presetID="45" presetClass="entr" presetSubtype="0" fill="hold" nodeType="withEffect">
                                  <p:stCondLst>
                                    <p:cond delay="150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3600"/>
                                        <p:tgtEl>
                                          <p:spTgt spid="4">
                                            <p:txEl>
                                              <p:pRg st="0" end="0"/>
                                            </p:txEl>
                                          </p:spTgt>
                                        </p:tgtEl>
                                      </p:cBhvr>
                                    </p:animEffect>
                                    <p:anim calcmode="lin" valueType="num">
                                      <p:cBhvr>
                                        <p:cTn id="29" dur="36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30" dur="36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Words>
  <Application>Microsoft Office PowerPoint</Application>
  <PresentationFormat>Grand écran</PresentationFormat>
  <Paragraphs>67</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Wingdings</vt:lpstr>
      <vt:lpstr>Thème Office</vt:lpstr>
      <vt:lpstr> </vt:lpstr>
      <vt:lpstr>Objectifs du projet :</vt:lpstr>
      <vt:lpstr>Le modèle conceptuel des données :</vt:lpstr>
      <vt:lpstr>Objectifs réalisés pour l’IT1 :</vt:lpstr>
      <vt:lpstr>Objectifs réalisés pour l’IT2 :</vt:lpstr>
      <vt:lpstr>Présentation PowerPoint</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theDeadWalker .</dc:creator>
  <cp:lastModifiedBy>theDeadWalker .</cp:lastModifiedBy>
  <cp:revision>52</cp:revision>
  <dcterms:created xsi:type="dcterms:W3CDTF">2017-05-02T09:18:26Z</dcterms:created>
  <dcterms:modified xsi:type="dcterms:W3CDTF">2017-06-08T12:45:25Z</dcterms:modified>
</cp:coreProperties>
</file>