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3" r:id="rId6"/>
    <p:sldId id="264" r:id="rId7"/>
    <p:sldId id="260" r:id="rId8"/>
    <p:sldId id="265"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44620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54782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49952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67763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73533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03/07/2017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2725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711A6DD-24EC-4560-B105-34381C3FF28A}" type="datetimeFigureOut">
              <a:rPr lang="fr-FR" smtClean="0"/>
              <a:t>03/07/2017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5131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711A6DD-24EC-4560-B105-34381C3FF28A}" type="datetimeFigureOut">
              <a:rPr lang="fr-FR" smtClean="0"/>
              <a:t>03/07/2017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87763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11A6DD-24EC-4560-B105-34381C3FF28A}" type="datetimeFigureOut">
              <a:rPr lang="fr-FR" smtClean="0"/>
              <a:t>03/07/2017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90982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03/07/2017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09994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03/07/2017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421569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A6DD-24EC-4560-B105-34381C3FF28A}" type="datetimeFigureOut">
              <a:rPr lang="fr-FR" smtClean="0"/>
              <a:t>03/07/2017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724EA-E2B5-4D54-89D6-A40351172085}" type="slidenum">
              <a:rPr lang="fr-FR" smtClean="0"/>
              <a:t>‹N°›</a:t>
            </a:fld>
            <a:endParaRPr lang="fr-FR"/>
          </a:p>
        </p:txBody>
      </p:sp>
    </p:spTree>
    <p:extLst>
      <p:ext uri="{BB962C8B-B14F-4D97-AF65-F5344CB8AC3E}">
        <p14:creationId xmlns:p14="http://schemas.microsoft.com/office/powerpoint/2010/main" val="138983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43" y="2459714"/>
            <a:ext cx="6721595" cy="2100498"/>
          </a:xfrm>
          <a:prstGeom prst="rect">
            <a:avLst/>
          </a:prstGeom>
        </p:spPr>
      </p:pic>
      <p:sp>
        <p:nvSpPr>
          <p:cNvPr id="2" name="Titre 1"/>
          <p:cNvSpPr>
            <a:spLocks noGrp="1"/>
          </p:cNvSpPr>
          <p:nvPr>
            <p:ph type="ctrTitle"/>
          </p:nvPr>
        </p:nvSpPr>
        <p:spPr>
          <a:xfrm>
            <a:off x="8222550" y="1122363"/>
            <a:ext cx="3308130" cy="2387600"/>
          </a:xfrm>
        </p:spPr>
        <p:txBody>
          <a:bodyPr>
            <a:normAutofit/>
          </a:bodyPr>
          <a:lstStyle/>
          <a:p>
            <a:pPr algn="l"/>
            <a:r>
              <a:rPr lang="fr-FR">
                <a:solidFill>
                  <a:schemeClr val="bg1"/>
                </a:solidFill>
              </a:rPr>
              <a:t> </a:t>
            </a:r>
          </a:p>
        </p:txBody>
      </p:sp>
      <p:sp>
        <p:nvSpPr>
          <p:cNvPr id="3" name="Sous-titre 2"/>
          <p:cNvSpPr>
            <a:spLocks noGrp="1"/>
          </p:cNvSpPr>
          <p:nvPr>
            <p:ph type="subTitle" idx="1"/>
          </p:nvPr>
        </p:nvSpPr>
        <p:spPr>
          <a:xfrm>
            <a:off x="7677693" y="1248649"/>
            <a:ext cx="4397843" cy="4028607"/>
          </a:xfrm>
        </p:spPr>
        <p:txBody>
          <a:bodyPr>
            <a:normAutofit/>
          </a:bodyPr>
          <a:lstStyle/>
          <a:p>
            <a:pPr algn="l">
              <a:lnSpc>
                <a:spcPct val="80000"/>
              </a:lnSpc>
            </a:pPr>
            <a:r>
              <a:rPr lang="fr-FR" sz="3600" dirty="0">
                <a:solidFill>
                  <a:schemeClr val="bg1"/>
                </a:solidFill>
              </a:rPr>
              <a:t>Membres de l’équipe :</a:t>
            </a:r>
          </a:p>
          <a:p>
            <a:pPr algn="l">
              <a:lnSpc>
                <a:spcPct val="80000"/>
              </a:lnSpc>
            </a:pPr>
            <a:endParaRPr lang="fr-FR" sz="3600" dirty="0">
              <a:solidFill>
                <a:schemeClr val="bg1"/>
              </a:solidFill>
            </a:endParaRPr>
          </a:p>
          <a:p>
            <a:pPr marL="457200" indent="-457200" algn="l">
              <a:lnSpc>
                <a:spcPct val="80000"/>
              </a:lnSpc>
              <a:buFontTx/>
              <a:buChar char="-"/>
            </a:pPr>
            <a:r>
              <a:rPr lang="fr-FR" sz="2800" dirty="0">
                <a:solidFill>
                  <a:schemeClr val="bg1"/>
                </a:solidFill>
              </a:rPr>
              <a:t>Tanguy </a:t>
            </a:r>
            <a:r>
              <a:rPr lang="fr-FR" sz="2800" dirty="0" err="1">
                <a:solidFill>
                  <a:schemeClr val="bg1"/>
                </a:solidFill>
              </a:rPr>
              <a:t>Epifanic</a:t>
            </a:r>
            <a:endParaRPr lang="fr-FR" sz="2800" dirty="0">
              <a:solidFill>
                <a:schemeClr val="bg1"/>
              </a:solidFill>
            </a:endParaRPr>
          </a:p>
          <a:p>
            <a:pPr marL="457200" indent="-457200" algn="l">
              <a:lnSpc>
                <a:spcPct val="80000"/>
              </a:lnSpc>
              <a:buFontTx/>
              <a:buChar char="-"/>
            </a:pPr>
            <a:endParaRPr lang="fr-FR" sz="2800" dirty="0">
              <a:solidFill>
                <a:schemeClr val="bg1"/>
              </a:solidFill>
            </a:endParaRPr>
          </a:p>
          <a:p>
            <a:pPr marL="457200" indent="-457200" algn="l">
              <a:lnSpc>
                <a:spcPct val="80000"/>
              </a:lnSpc>
              <a:buFontTx/>
              <a:buChar char="-"/>
            </a:pPr>
            <a:r>
              <a:rPr lang="fr-FR" sz="2800" dirty="0">
                <a:solidFill>
                  <a:schemeClr val="bg1"/>
                </a:solidFill>
              </a:rPr>
              <a:t>Mahamadou </a:t>
            </a:r>
            <a:r>
              <a:rPr lang="fr-FR" sz="2800" dirty="0" err="1">
                <a:solidFill>
                  <a:schemeClr val="bg1"/>
                </a:solidFill>
              </a:rPr>
              <a:t>Nimaga</a:t>
            </a:r>
            <a:endParaRPr lang="fr-FR" sz="2800" dirty="0">
              <a:solidFill>
                <a:schemeClr val="bg1"/>
              </a:solidFill>
            </a:endParaRPr>
          </a:p>
          <a:p>
            <a:pPr marL="457200" indent="-457200" algn="l">
              <a:lnSpc>
                <a:spcPct val="80000"/>
              </a:lnSpc>
              <a:buFontTx/>
              <a:buChar char="-"/>
            </a:pPr>
            <a:endParaRPr lang="fr-FR" sz="2800" dirty="0">
              <a:solidFill>
                <a:schemeClr val="bg1"/>
              </a:solidFill>
            </a:endParaRPr>
          </a:p>
          <a:p>
            <a:pPr algn="l">
              <a:lnSpc>
                <a:spcPct val="80000"/>
              </a:lnSpc>
            </a:pPr>
            <a:r>
              <a:rPr lang="fr-FR" sz="2800" dirty="0">
                <a:solidFill>
                  <a:schemeClr val="bg1"/>
                </a:solidFill>
              </a:rPr>
              <a:t>-    Jean-Baptiste Elbaz</a:t>
            </a:r>
          </a:p>
        </p:txBody>
      </p:sp>
      <p:sp>
        <p:nvSpPr>
          <p:cNvPr id="4" name="ZoneTexte 3">
            <a:extLst>
              <a:ext uri="{FF2B5EF4-FFF2-40B4-BE49-F238E27FC236}">
                <a16:creationId xmlns:a16="http://schemas.microsoft.com/office/drawing/2014/main" id="{EB141425-9695-4013-87F7-60575952A293}"/>
              </a:ext>
            </a:extLst>
          </p:cNvPr>
          <p:cNvSpPr txBox="1"/>
          <p:nvPr/>
        </p:nvSpPr>
        <p:spPr>
          <a:xfrm>
            <a:off x="6280613" y="6252091"/>
            <a:ext cx="93102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dirty="0"/>
          </a:p>
        </p:txBody>
      </p:sp>
      <p:sp>
        <p:nvSpPr>
          <p:cNvPr id="6" name="Rectangle 5">
            <a:extLst>
              <a:ext uri="{FF2B5EF4-FFF2-40B4-BE49-F238E27FC236}">
                <a16:creationId xmlns:a16="http://schemas.microsoft.com/office/drawing/2014/main" id="{7392C819-3E8C-4F68-99CB-91DF263B04EF}"/>
              </a:ext>
            </a:extLst>
          </p:cNvPr>
          <p:cNvSpPr/>
          <p:nvPr/>
        </p:nvSpPr>
        <p:spPr>
          <a:xfrm>
            <a:off x="6280614" y="6252091"/>
            <a:ext cx="931024" cy="369332"/>
          </a:xfrm>
          <a:prstGeom prst="rect">
            <a:avLst/>
          </a:prstGeom>
        </p:spPr>
        <p:txBody>
          <a:bodyPr wrap="square">
            <a:spAutoFit/>
          </a:bodyPr>
          <a:lstStyle/>
          <a:p>
            <a:r>
              <a:rPr lang="fr-FR" dirty="0"/>
              <a:t>Recette</a:t>
            </a:r>
          </a:p>
        </p:txBody>
      </p:sp>
    </p:spTree>
    <p:extLst>
      <p:ext uri="{BB962C8B-B14F-4D97-AF65-F5344CB8AC3E}">
        <p14:creationId xmlns:p14="http://schemas.microsoft.com/office/powerpoint/2010/main" val="5030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600"/>
                                        <p:tgtEl>
                                          <p:spTgt spid="5"/>
                                        </p:tgtEl>
                                      </p:cBhvr>
                                    </p:animEffect>
                                    <p:anim calcmode="lin" valueType="num">
                                      <p:cBhvr>
                                        <p:cTn id="8" dur="1600" fill="hold"/>
                                        <p:tgtEl>
                                          <p:spTgt spid="5"/>
                                        </p:tgtEl>
                                        <p:attrNameLst>
                                          <p:attrName>ppt_x</p:attrName>
                                        </p:attrNameLst>
                                      </p:cBhvr>
                                      <p:tavLst>
                                        <p:tav tm="0">
                                          <p:val>
                                            <p:strVal val="#ppt_x"/>
                                          </p:val>
                                        </p:tav>
                                        <p:tav tm="100000">
                                          <p:val>
                                            <p:strVal val="#ppt_x"/>
                                          </p:val>
                                        </p:tav>
                                      </p:tavLst>
                                    </p:anim>
                                    <p:anim calcmode="lin" valueType="num">
                                      <p:cBhvr>
                                        <p:cTn id="9" dur="16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7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700"/>
                            </p:stCondLst>
                            <p:childTnLst>
                              <p:par>
                                <p:cTn id="15" presetID="21" presetClass="entr" presetSubtype="1"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6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7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833002" y="365125"/>
            <a:ext cx="10520702" cy="1325563"/>
          </a:xfrm>
        </p:spPr>
        <p:txBody>
          <a:bodyPr>
            <a:normAutofit/>
          </a:bodyPr>
          <a:lstStyle/>
          <a:p>
            <a:r>
              <a:rPr lang="fr-FR" sz="6000" u="sng" dirty="0"/>
              <a:t>Objectifs du projet :</a:t>
            </a:r>
          </a:p>
        </p:txBody>
      </p:sp>
      <p:sp>
        <p:nvSpPr>
          <p:cNvPr id="3" name="Espace réservé du contenu 2"/>
          <p:cNvSpPr>
            <a:spLocks noGrp="1"/>
          </p:cNvSpPr>
          <p:nvPr>
            <p:ph idx="1"/>
          </p:nvPr>
        </p:nvSpPr>
        <p:spPr>
          <a:xfrm>
            <a:off x="440266" y="1690689"/>
            <a:ext cx="11346488" cy="4896378"/>
          </a:xfrm>
        </p:spPr>
        <p:txBody>
          <a:bodyPr>
            <a:normAutofit/>
          </a:bodyPr>
          <a:lstStyle/>
          <a:p>
            <a:pPr marL="0" indent="0">
              <a:buNone/>
            </a:pPr>
            <a:r>
              <a:rPr lang="fr-FR" sz="3200" dirty="0"/>
              <a:t>Créer un réseau social permettant de visualiser les cours et les projets des étudiants et des professeurs et permettant de communiquer avec eux. Les étudiants pourront poster des projets et les commenter, tout en ayant un accès au chat. Les professeurs pourront ajouter leurs cours. </a:t>
            </a:r>
          </a:p>
          <a:p>
            <a:pPr marL="0" indent="0">
              <a:buNone/>
            </a:pPr>
            <a:endParaRPr lang="fr-FR" sz="3200" dirty="0"/>
          </a:p>
          <a:p>
            <a:pPr marL="0" indent="0">
              <a:buNone/>
            </a:pPr>
            <a:r>
              <a:rPr lang="fr-FR" sz="3200" dirty="0"/>
              <a:t>Notre site devra créer une ambiance propice à une activité régulière ainsi qu’une navigation agréable.</a:t>
            </a:r>
            <a:endParaRPr lang="fr-FR" sz="2400" dirty="0"/>
          </a:p>
        </p:txBody>
      </p:sp>
    </p:spTree>
    <p:extLst>
      <p:ext uri="{BB962C8B-B14F-4D97-AF65-F5344CB8AC3E}">
        <p14:creationId xmlns:p14="http://schemas.microsoft.com/office/powerpoint/2010/main" val="171736868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anim calcmode="lin" valueType="num">
                                      <p:cBhvr>
                                        <p:cTn id="8" dur="1200" fill="hold"/>
                                        <p:tgtEl>
                                          <p:spTgt spid="2"/>
                                        </p:tgtEl>
                                        <p:attrNameLst>
                                          <p:attrName>ppt_x</p:attrName>
                                        </p:attrNameLst>
                                      </p:cBhvr>
                                      <p:tavLst>
                                        <p:tav tm="0">
                                          <p:val>
                                            <p:strVal val="#ppt_x"/>
                                          </p:val>
                                        </p:tav>
                                        <p:tav tm="100000">
                                          <p:val>
                                            <p:strVal val="#ppt_x"/>
                                          </p:val>
                                        </p:tav>
                                      </p:tavLst>
                                    </p:anim>
                                    <p:anim calcmode="lin" valueType="num">
                                      <p:cBhvr>
                                        <p:cTn id="9" dur="12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200"/>
                            </p:stCondLst>
                            <p:childTnLst>
                              <p:par>
                                <p:cTn id="11" presetID="10" presetClass="entr" presetSubtype="0" fill="hold" nodeType="afterEffect">
                                  <p:stCondLst>
                                    <p:cond delay="8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800"/>
                                        <p:tgtEl>
                                          <p:spTgt spid="3">
                                            <p:txEl>
                                              <p:pRg st="0" end="0"/>
                                            </p:txEl>
                                          </p:spTgt>
                                        </p:tgtEl>
                                      </p:cBhvr>
                                    </p:animEffect>
                                  </p:childTnLst>
                                </p:cTn>
                              </p:par>
                            </p:childTnLst>
                          </p:cTn>
                        </p:par>
                        <p:par>
                          <p:cTn id="14" fill="hold">
                            <p:stCondLst>
                              <p:cond delay="3800"/>
                            </p:stCondLst>
                            <p:childTnLst>
                              <p:par>
                                <p:cTn id="15" presetID="10" presetClass="entr" presetSubtype="0" fill="hold" nodeType="afterEffect">
                                  <p:stCondLst>
                                    <p:cond delay="8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capture d’écran&#10;&#10;Description générée avec un niveau de confiance très élevé">
            <a:extLst>
              <a:ext uri="{FF2B5EF4-FFF2-40B4-BE49-F238E27FC236}">
                <a16:creationId xmlns:a16="http://schemas.microsoft.com/office/drawing/2014/main" id="{3450EB1C-1430-4759-90E0-A1B0D594862B}"/>
              </a:ext>
            </a:extLst>
          </p:cNvPr>
          <p:cNvPicPr>
            <a:picLocks noChangeAspect="1"/>
          </p:cNvPicPr>
          <p:nvPr/>
        </p:nvPicPr>
        <p:blipFill rotWithShape="1">
          <a:blip r:embed="rId2">
            <a:extLst>
              <a:ext uri="{28A0092B-C50C-407E-A947-70E740481C1C}">
                <a14:useLocalDpi xmlns:a14="http://schemas.microsoft.com/office/drawing/2010/main" val="0"/>
              </a:ext>
            </a:extLst>
          </a:blip>
          <a:srcRect l="1230" t="1085" r="894" b="920"/>
          <a:stretch/>
        </p:blipFill>
        <p:spPr>
          <a:xfrm>
            <a:off x="2013557" y="0"/>
            <a:ext cx="10178443" cy="6857999"/>
          </a:xfrm>
          <a:prstGeom prst="rect">
            <a:avLst/>
          </a:prstGeom>
        </p:spPr>
      </p:pic>
      <p:sp>
        <p:nvSpPr>
          <p:cNvPr id="2" name="Titre 1"/>
          <p:cNvSpPr>
            <a:spLocks noGrp="1"/>
          </p:cNvSpPr>
          <p:nvPr>
            <p:ph type="title"/>
          </p:nvPr>
        </p:nvSpPr>
        <p:spPr>
          <a:xfrm>
            <a:off x="121509" y="132081"/>
            <a:ext cx="4788060" cy="1310640"/>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u="sng" kern="1200" dirty="0">
                <a:solidFill>
                  <a:schemeClr val="bg1"/>
                </a:solidFill>
                <a:latin typeface="+mj-lt"/>
                <a:ea typeface="+mj-ea"/>
                <a:cs typeface="+mj-cs"/>
              </a:rPr>
              <a:t>Le </a:t>
            </a:r>
            <a:r>
              <a:rPr lang="en-US" sz="2600" u="sng" kern="1200" dirty="0" err="1">
                <a:solidFill>
                  <a:schemeClr val="bg1"/>
                </a:solidFill>
                <a:latin typeface="+mj-lt"/>
                <a:ea typeface="+mj-ea"/>
                <a:cs typeface="+mj-cs"/>
              </a:rPr>
              <a:t>modèle</a:t>
            </a:r>
            <a:r>
              <a:rPr lang="en-US" sz="2600" u="sng" kern="1200" dirty="0">
                <a:solidFill>
                  <a:schemeClr val="bg1"/>
                </a:solidFill>
                <a:latin typeface="+mj-lt"/>
                <a:ea typeface="+mj-ea"/>
                <a:cs typeface="+mj-cs"/>
              </a:rPr>
              <a:t> </a:t>
            </a:r>
            <a:r>
              <a:rPr lang="en-US" sz="2600" u="sng" kern="1200" dirty="0" err="1">
                <a:solidFill>
                  <a:schemeClr val="bg1"/>
                </a:solidFill>
                <a:latin typeface="+mj-lt"/>
                <a:ea typeface="+mj-ea"/>
                <a:cs typeface="+mj-cs"/>
              </a:rPr>
              <a:t>conceptuel</a:t>
            </a:r>
            <a:r>
              <a:rPr lang="en-US" sz="2600" u="sng" kern="1200" dirty="0">
                <a:solidFill>
                  <a:schemeClr val="bg1"/>
                </a:solidFill>
                <a:latin typeface="+mj-lt"/>
                <a:ea typeface="+mj-ea"/>
                <a:cs typeface="+mj-cs"/>
              </a:rPr>
              <a:t> des </a:t>
            </a:r>
            <a:r>
              <a:rPr lang="en-US" sz="2600" u="sng" kern="1200" dirty="0" err="1">
                <a:solidFill>
                  <a:schemeClr val="bg1"/>
                </a:solidFill>
                <a:latin typeface="+mj-lt"/>
                <a:ea typeface="+mj-ea"/>
                <a:cs typeface="+mj-cs"/>
              </a:rPr>
              <a:t>données</a:t>
            </a:r>
            <a:r>
              <a:rPr lang="en-US" sz="2600" u="sng" kern="1200" dirty="0">
                <a:solidFill>
                  <a:schemeClr val="bg1"/>
                </a:solidFill>
                <a:latin typeface="+mj-lt"/>
                <a:ea typeface="+mj-ea"/>
                <a:cs typeface="+mj-cs"/>
              </a:rPr>
              <a:t> :</a:t>
            </a:r>
          </a:p>
        </p:txBody>
      </p:sp>
    </p:spTree>
    <p:extLst>
      <p:ext uri="{BB962C8B-B14F-4D97-AF65-F5344CB8AC3E}">
        <p14:creationId xmlns:p14="http://schemas.microsoft.com/office/powerpoint/2010/main" val="11116181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60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11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1199212" y="-553453"/>
            <a:ext cx="10154491" cy="2244141"/>
          </a:xfrm>
        </p:spPr>
        <p:txBody>
          <a:bodyPr>
            <a:normAutofit/>
          </a:bodyPr>
          <a:lstStyle/>
          <a:p>
            <a:r>
              <a:rPr lang="fr-FR" sz="6000" u="sng" dirty="0"/>
              <a:t>Objectifs réalisés pour l’IT1 :</a:t>
            </a:r>
          </a:p>
        </p:txBody>
      </p:sp>
      <p:sp>
        <p:nvSpPr>
          <p:cNvPr id="3" name="Espace réservé du contenu 2"/>
          <p:cNvSpPr>
            <a:spLocks noGrp="1"/>
          </p:cNvSpPr>
          <p:nvPr>
            <p:ph idx="1"/>
          </p:nvPr>
        </p:nvSpPr>
        <p:spPr>
          <a:xfrm>
            <a:off x="1454759" y="1046746"/>
            <a:ext cx="5303932" cy="5811253"/>
          </a:xfrm>
        </p:spPr>
        <p:txBody>
          <a:bodyPr>
            <a:normAutofit/>
          </a:bodyPr>
          <a:lstStyle/>
          <a:p>
            <a:r>
              <a:rPr lang="fr-FR" sz="3200" dirty="0"/>
              <a:t>Création du </a:t>
            </a:r>
            <a:r>
              <a:rPr lang="fr-FR" sz="3200" dirty="0" err="1"/>
              <a:t>BitBucket</a:t>
            </a:r>
            <a:r>
              <a:rPr lang="fr-FR" sz="3200" dirty="0"/>
              <a:t>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Création de BDD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a:t>Cas d’utilisation </a:t>
            </a:r>
            <a:r>
              <a:rPr lang="fr-FR" sz="3200" dirty="0"/>
              <a:t>:</a:t>
            </a:r>
          </a:p>
          <a:p>
            <a:pPr lvl="4"/>
            <a:r>
              <a:rPr lang="fr-FR" sz="2800" dirty="0"/>
              <a:t>Inscrire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Connecter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Déconnecter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Désinscription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Afficher fil d’actualité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Afficher Chat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Voir profil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Envoyer un message </a:t>
            </a:r>
            <a:endParaRPr lang="fr-FR" sz="2800" b="1" dirty="0">
              <a:solidFill>
                <a:schemeClr val="accent6">
                  <a:lumMod val="75000"/>
                </a:schemeClr>
              </a:solidFill>
              <a:effectLst>
                <a:outerShdw blurRad="38100" dist="38100" dir="2700000" algn="tl">
                  <a:srgbClr val="000000">
                    <a:alpha val="43137"/>
                  </a:srgbClr>
                </a:outerShdw>
              </a:effectLst>
            </a:endParaRPr>
          </a:p>
        </p:txBody>
      </p:sp>
      <p:sp>
        <p:nvSpPr>
          <p:cNvPr id="4" name="ZoneTexte 3"/>
          <p:cNvSpPr txBox="1"/>
          <p:nvPr/>
        </p:nvSpPr>
        <p:spPr>
          <a:xfrm>
            <a:off x="5199475" y="1046746"/>
            <a:ext cx="3629526" cy="6124754"/>
          </a:xfrm>
          <a:prstGeom prst="rect">
            <a:avLst/>
          </a:prstGeom>
          <a:noFill/>
        </p:spPr>
        <p:txBody>
          <a:bodyPr wrap="square" rtlCol="0">
            <a:spAutoFit/>
          </a:bodyPr>
          <a:lstStyle/>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9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endParaRPr lang="fr-FR" sz="1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2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p:txBody>
      </p:sp>
    </p:spTree>
    <p:extLst>
      <p:ext uri="{BB962C8B-B14F-4D97-AF65-F5344CB8AC3E}">
        <p14:creationId xmlns:p14="http://schemas.microsoft.com/office/powerpoint/2010/main" val="450979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400" fill="hold"/>
                                        <p:tgtEl>
                                          <p:spTgt spid="2"/>
                                        </p:tgtEl>
                                        <p:attrNameLst>
                                          <p:attrName>ppt_x</p:attrName>
                                        </p:attrNameLst>
                                      </p:cBhvr>
                                      <p:tavLst>
                                        <p:tav tm="0">
                                          <p:val>
                                            <p:strVal val="0-#ppt_w/2"/>
                                          </p:val>
                                        </p:tav>
                                        <p:tav tm="100000">
                                          <p:val>
                                            <p:strVal val="#ppt_x"/>
                                          </p:val>
                                        </p:tav>
                                      </p:tavLst>
                                    </p:anim>
                                    <p:anim calcmode="lin" valueType="num">
                                      <p:cBhvr additive="base">
                                        <p:cTn id="8" dur="14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iterate type="wd">
                                    <p:tmPct val="27778"/>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00"/>
                                        <p:tgtEl>
                                          <p:spTgt spid="3">
                                            <p:txEl>
                                              <p:pRg st="0" end="0"/>
                                            </p:txEl>
                                          </p:spTgt>
                                        </p:tgtEl>
                                      </p:cBhvr>
                                    </p:animEffect>
                                  </p:childTnLst>
                                </p:cTn>
                              </p:par>
                              <p:par>
                                <p:cTn id="14" presetID="10" presetClass="entr" presetSubtype="0" fill="hold" nodeType="withEffect">
                                  <p:stCondLst>
                                    <p:cond delay="0"/>
                                  </p:stCondLst>
                                  <p:iterate type="wd">
                                    <p:tmPct val="27778"/>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6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933"/>
                            </p:stCondLst>
                            <p:childTnLst>
                              <p:par>
                                <p:cTn id="21" presetID="10" presetClass="entr" presetSubtype="0" fill="hold" nodeType="afterEffect">
                                  <p:stCondLst>
                                    <p:cond delay="0"/>
                                  </p:stCondLst>
                                  <p:iterate type="wd">
                                    <p:tmPct val="875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800"/>
                                        <p:tgtEl>
                                          <p:spTgt spid="3">
                                            <p:txEl>
                                              <p:pRg st="3" end="3"/>
                                            </p:txEl>
                                          </p:spTgt>
                                        </p:tgtEl>
                                      </p:cBhvr>
                                    </p:animEffect>
                                  </p:childTnLst>
                                </p:cTn>
                              </p:par>
                              <p:par>
                                <p:cTn id="24" presetID="10" presetClass="entr" presetSubtype="0" fill="hold" nodeType="withEffect">
                                  <p:stCondLst>
                                    <p:cond delay="100"/>
                                  </p:stCondLst>
                                  <p:iterate type="wd">
                                    <p:tmPct val="87500"/>
                                  </p:iterate>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800"/>
                                        <p:tgtEl>
                                          <p:spTgt spid="3">
                                            <p:txEl>
                                              <p:pRg st="4" end="4"/>
                                            </p:txEl>
                                          </p:spTgt>
                                        </p:tgtEl>
                                      </p:cBhvr>
                                    </p:animEffect>
                                  </p:childTnLst>
                                </p:cTn>
                              </p:par>
                              <p:par>
                                <p:cTn id="27" presetID="10" presetClass="entr" presetSubtype="0" fill="hold" nodeType="withEffect">
                                  <p:stCondLst>
                                    <p:cond delay="200"/>
                                  </p:stCondLst>
                                  <p:iterate type="wd">
                                    <p:tmPct val="87499"/>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800"/>
                                        <p:tgtEl>
                                          <p:spTgt spid="3">
                                            <p:txEl>
                                              <p:pRg st="5" end="5"/>
                                            </p:txEl>
                                          </p:spTgt>
                                        </p:tgtEl>
                                      </p:cBhvr>
                                    </p:animEffect>
                                  </p:childTnLst>
                                </p:cTn>
                              </p:par>
                              <p:par>
                                <p:cTn id="30" presetID="10" presetClass="entr" presetSubtype="0" fill="hold" nodeType="withEffect">
                                  <p:stCondLst>
                                    <p:cond delay="300"/>
                                  </p:stCondLst>
                                  <p:iterate type="wd">
                                    <p:tmPct val="87499"/>
                                  </p:iterate>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800"/>
                                        <p:tgtEl>
                                          <p:spTgt spid="3">
                                            <p:txEl>
                                              <p:pRg st="6" end="6"/>
                                            </p:txEl>
                                          </p:spTgt>
                                        </p:tgtEl>
                                      </p:cBhvr>
                                    </p:animEffect>
                                  </p:childTnLst>
                                </p:cTn>
                              </p:par>
                              <p:par>
                                <p:cTn id="33" presetID="10" presetClass="entr" presetSubtype="0" fill="hold" nodeType="withEffect">
                                  <p:stCondLst>
                                    <p:cond delay="400"/>
                                  </p:stCondLst>
                                  <p:iterate type="wd">
                                    <p:tmPct val="29166"/>
                                  </p:iterate>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800"/>
                                        <p:tgtEl>
                                          <p:spTgt spid="3">
                                            <p:txEl>
                                              <p:pRg st="7" end="7"/>
                                            </p:txEl>
                                          </p:spTgt>
                                        </p:tgtEl>
                                      </p:cBhvr>
                                    </p:animEffect>
                                  </p:childTnLst>
                                </p:cTn>
                              </p:par>
                              <p:par>
                                <p:cTn id="36" presetID="10" presetClass="entr" presetSubtype="0" fill="hold" nodeType="withEffect">
                                  <p:stCondLst>
                                    <p:cond delay="500"/>
                                  </p:stCondLst>
                                  <p:iterate type="wd">
                                    <p:tmPct val="43750"/>
                                  </p:iterate>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800"/>
                                        <p:tgtEl>
                                          <p:spTgt spid="3">
                                            <p:txEl>
                                              <p:pRg st="8" end="8"/>
                                            </p:txEl>
                                          </p:spTgt>
                                        </p:tgtEl>
                                      </p:cBhvr>
                                    </p:animEffect>
                                  </p:childTnLst>
                                </p:cTn>
                              </p:par>
                              <p:par>
                                <p:cTn id="39" presetID="10" presetClass="entr" presetSubtype="0" fill="hold" nodeType="withEffect">
                                  <p:stCondLst>
                                    <p:cond delay="600"/>
                                  </p:stCondLst>
                                  <p:iterate type="wd">
                                    <p:tmPct val="43750"/>
                                  </p:iterate>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800"/>
                                        <p:tgtEl>
                                          <p:spTgt spid="3">
                                            <p:txEl>
                                              <p:pRg st="9" end="9"/>
                                            </p:txEl>
                                          </p:spTgt>
                                        </p:tgtEl>
                                      </p:cBhvr>
                                    </p:animEffect>
                                  </p:childTnLst>
                                </p:cTn>
                              </p:par>
                              <p:par>
                                <p:cTn id="42" presetID="10" presetClass="entr" presetSubtype="0" fill="hold" nodeType="withEffect">
                                  <p:stCondLst>
                                    <p:cond delay="700"/>
                                  </p:stCondLst>
                                  <p:iterate type="wd">
                                    <p:tmPct val="33333"/>
                                  </p:iterate>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800"/>
                                        <p:tgtEl>
                                          <p:spTgt spid="3">
                                            <p:txEl>
                                              <p:pRg st="10" end="10"/>
                                            </p:txEl>
                                          </p:spTgt>
                                        </p:tgtEl>
                                      </p:cBhvr>
                                    </p:animEffect>
                                  </p:childTnLst>
                                </p:cTn>
                              </p:par>
                            </p:childTnLst>
                          </p:cTn>
                        </p:par>
                        <p:par>
                          <p:cTn id="45" fill="hold">
                            <p:stCondLst>
                              <p:cond delay="2967"/>
                            </p:stCondLst>
                            <p:childTnLst>
                              <p:par>
                                <p:cTn id="46" presetID="10" presetClass="entr" presetSubtype="0" fill="hold" nodeType="after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800"/>
                                        <p:tgtEl>
                                          <p:spTgt spid="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800"/>
                                        <p:tgtEl>
                                          <p:spTgt spid="4">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8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800"/>
                                        <p:tgtEl>
                                          <p:spTgt spid="4">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fade">
                                      <p:cBhvr>
                                        <p:cTn id="60" dur="800"/>
                                        <p:tgtEl>
                                          <p:spTgt spid="4">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800"/>
                                        <p:tgtEl>
                                          <p:spTgt spid="4">
                                            <p:txEl>
                                              <p:pRg st="8" end="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fade">
                                      <p:cBhvr>
                                        <p:cTn id="66" dur="800"/>
                                        <p:tgtEl>
                                          <p:spTgt spid="4">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animEffect transition="in" filter="fade">
                                      <p:cBhvr>
                                        <p:cTn id="69" dur="800"/>
                                        <p:tgtEl>
                                          <p:spTgt spid="4">
                                            <p:txEl>
                                              <p:pRg st="11" end="1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800"/>
                                        <p:tgtEl>
                                          <p:spTgt spid="4">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fade">
                                      <p:cBhvr>
                                        <p:cTn id="75" dur="8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re 1"/>
          <p:cNvSpPr>
            <a:spLocks noGrp="1"/>
          </p:cNvSpPr>
          <p:nvPr>
            <p:ph type="title"/>
          </p:nvPr>
        </p:nvSpPr>
        <p:spPr>
          <a:xfrm>
            <a:off x="1199212" y="-553453"/>
            <a:ext cx="10154491" cy="2244141"/>
          </a:xfrm>
        </p:spPr>
        <p:txBody>
          <a:bodyPr>
            <a:normAutofit/>
          </a:bodyPr>
          <a:lstStyle/>
          <a:p>
            <a:r>
              <a:rPr lang="fr-FR" sz="6000" u="sng" dirty="0"/>
              <a:t>Objectifs réalisés pour l’IT2 :</a:t>
            </a:r>
          </a:p>
        </p:txBody>
      </p:sp>
      <p:sp>
        <p:nvSpPr>
          <p:cNvPr id="16" name="Espace réservé du contenu 2"/>
          <p:cNvSpPr>
            <a:spLocks noGrp="1"/>
          </p:cNvSpPr>
          <p:nvPr>
            <p:ph idx="1"/>
          </p:nvPr>
        </p:nvSpPr>
        <p:spPr>
          <a:xfrm>
            <a:off x="1264685" y="1210530"/>
            <a:ext cx="5303932" cy="5811253"/>
          </a:xfrm>
        </p:spPr>
        <p:txBody>
          <a:bodyPr>
            <a:normAutofit/>
          </a:bodyPr>
          <a:lstStyle/>
          <a:p>
            <a:r>
              <a:rPr lang="fr-FR" sz="3200" dirty="0"/>
              <a:t>Modifier Profil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Poster Projet / Cours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Supprimer Projet / Cours </a:t>
            </a:r>
          </a:p>
          <a:p>
            <a:r>
              <a:rPr lang="fr-FR" sz="3200" dirty="0"/>
              <a:t>Commenter / Modifier &amp; 			      Supprimer </a:t>
            </a:r>
          </a:p>
          <a:p>
            <a:r>
              <a:rPr lang="fr-FR" sz="3200" dirty="0"/>
              <a:t>Ajouter un membre / Supprimer un membre </a:t>
            </a:r>
          </a:p>
          <a:p>
            <a:r>
              <a:rPr lang="fr-FR" sz="3200" dirty="0"/>
              <a:t>Back office </a:t>
            </a:r>
          </a:p>
          <a:p>
            <a:r>
              <a:rPr lang="fr-FR" sz="3200" dirty="0"/>
              <a:t>Régler certains bugs</a:t>
            </a:r>
          </a:p>
          <a:p>
            <a:r>
              <a:rPr lang="fr-FR" sz="3200" dirty="0"/>
              <a:t>CSS basique </a:t>
            </a:r>
          </a:p>
          <a:p>
            <a:pPr marL="0" indent="0">
              <a:buNone/>
            </a:pPr>
            <a:endParaRPr lang="fr-FR" sz="3200" dirty="0"/>
          </a:p>
          <a:p>
            <a:pPr marL="0" indent="0">
              <a:buNone/>
            </a:pPr>
            <a:endParaRPr lang="fr-FR" b="1" dirty="0">
              <a:solidFill>
                <a:schemeClr val="accent6">
                  <a:lumMod val="75000"/>
                </a:schemeClr>
              </a:solidFill>
              <a:effectLst>
                <a:outerShdw blurRad="38100" dist="38100" dir="2700000" algn="tl">
                  <a:srgbClr val="000000">
                    <a:alpha val="43137"/>
                  </a:srgbClr>
                </a:outerShdw>
              </a:effectLst>
            </a:endParaRPr>
          </a:p>
          <a:p>
            <a:endParaRPr lang="fr-FR" dirty="0"/>
          </a:p>
        </p:txBody>
      </p:sp>
      <p:sp>
        <p:nvSpPr>
          <p:cNvPr id="17" name="ZoneTexte 16"/>
          <p:cNvSpPr txBox="1"/>
          <p:nvPr/>
        </p:nvSpPr>
        <p:spPr>
          <a:xfrm>
            <a:off x="3516871" y="1136181"/>
            <a:ext cx="3629526" cy="5524589"/>
          </a:xfrm>
          <a:prstGeom prst="rect">
            <a:avLst/>
          </a:prstGeom>
          <a:noFill/>
        </p:spPr>
        <p:txBody>
          <a:bodyPr wrap="square" rtlCol="0">
            <a:spAutoFit/>
          </a:bodyPr>
          <a:lstStyle/>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9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1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 </a:t>
            </a:r>
          </a:p>
          <a:p>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5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6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5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p:txBody>
      </p:sp>
    </p:spTree>
    <p:extLst>
      <p:ext uri="{BB962C8B-B14F-4D97-AF65-F5344CB8AC3E}">
        <p14:creationId xmlns:p14="http://schemas.microsoft.com/office/powerpoint/2010/main" val="4142063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2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400" fill="hold"/>
                                        <p:tgtEl>
                                          <p:spTgt spid="14"/>
                                        </p:tgtEl>
                                        <p:attrNameLst>
                                          <p:attrName>ppt_x</p:attrName>
                                        </p:attrNameLst>
                                      </p:cBhvr>
                                      <p:tavLst>
                                        <p:tav tm="0">
                                          <p:val>
                                            <p:strVal val="1+#ppt_w/2"/>
                                          </p:val>
                                        </p:tav>
                                        <p:tav tm="100000">
                                          <p:val>
                                            <p:strVal val="#ppt_x"/>
                                          </p:val>
                                        </p:tav>
                                      </p:tavLst>
                                    </p:anim>
                                    <p:anim calcmode="lin" valueType="num">
                                      <p:cBhvr additive="base">
                                        <p:cTn id="8" dur="14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1600"/>
                            </p:stCondLst>
                            <p:childTnLst>
                              <p:par>
                                <p:cTn id="10" presetID="10" presetClass="entr" presetSubtype="0" fill="hold" nodeType="afterEffect">
                                  <p:stCondLst>
                                    <p:cond delay="200"/>
                                  </p:stCondLst>
                                  <p:iterate type="wd">
                                    <p:tmPct val="50000"/>
                                  </p:iterate>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600"/>
                                        <p:tgtEl>
                                          <p:spTgt spid="16">
                                            <p:txEl>
                                              <p:pRg st="0" end="0"/>
                                            </p:txEl>
                                          </p:spTgt>
                                        </p:tgtEl>
                                      </p:cBhvr>
                                    </p:animEffect>
                                  </p:childTnLst>
                                </p:cTn>
                              </p:par>
                            </p:childTnLst>
                          </p:cTn>
                        </p:par>
                        <p:par>
                          <p:cTn id="13" fill="hold">
                            <p:stCondLst>
                              <p:cond delay="2700"/>
                            </p:stCondLst>
                            <p:childTnLst>
                              <p:par>
                                <p:cTn id="14" presetID="10" presetClass="entr" presetSubtype="0" fill="hold" nodeType="afterEffect">
                                  <p:stCondLst>
                                    <p:cond delay="200"/>
                                  </p:stCondLst>
                                  <p:iterate type="wd">
                                    <p:tmPct val="11111"/>
                                  </p:iterate>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fade">
                                      <p:cBhvr>
                                        <p:cTn id="16" dur="600"/>
                                        <p:tgtEl>
                                          <p:spTgt spid="16">
                                            <p:txEl>
                                              <p:pRg st="1" end="1"/>
                                            </p:txEl>
                                          </p:spTgt>
                                        </p:tgtEl>
                                      </p:cBhvr>
                                    </p:animEffect>
                                  </p:childTnLst>
                                </p:cTn>
                              </p:par>
                            </p:childTnLst>
                          </p:cTn>
                        </p:par>
                        <p:par>
                          <p:cTn id="17" fill="hold">
                            <p:stCondLst>
                              <p:cond delay="3700"/>
                            </p:stCondLst>
                            <p:childTnLst>
                              <p:par>
                                <p:cTn id="18" presetID="10" presetClass="entr" presetSubtype="0" fill="hold" nodeType="afterEffect">
                                  <p:stCondLst>
                                    <p:cond delay="200"/>
                                  </p:stCondLst>
                                  <p:iterate type="wd">
                                    <p:tmPct val="11111"/>
                                  </p:iterate>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fade">
                                      <p:cBhvr>
                                        <p:cTn id="20" dur="600"/>
                                        <p:tgtEl>
                                          <p:spTgt spid="16">
                                            <p:txEl>
                                              <p:pRg st="2" end="2"/>
                                            </p:txEl>
                                          </p:spTgt>
                                        </p:tgtEl>
                                      </p:cBhvr>
                                    </p:animEffect>
                                  </p:childTnLst>
                                </p:cTn>
                              </p:par>
                            </p:childTnLst>
                          </p:cTn>
                        </p:par>
                        <p:par>
                          <p:cTn id="21" fill="hold">
                            <p:stCondLst>
                              <p:cond delay="4700"/>
                            </p:stCondLst>
                            <p:childTnLst>
                              <p:par>
                                <p:cTn id="22" presetID="10" presetClass="entr" presetSubtype="0" fill="hold" nodeType="afterEffect">
                                  <p:stCondLst>
                                    <p:cond delay="200"/>
                                  </p:stCondLst>
                                  <p:iterate type="wd">
                                    <p:tmPct val="6667"/>
                                  </p:iterate>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fade">
                                      <p:cBhvr>
                                        <p:cTn id="24" dur="600"/>
                                        <p:tgtEl>
                                          <p:spTgt spid="16">
                                            <p:txEl>
                                              <p:pRg st="3" end="3"/>
                                            </p:txEl>
                                          </p:spTgt>
                                        </p:tgtEl>
                                      </p:cBhvr>
                                    </p:animEffect>
                                  </p:childTnLst>
                                </p:cTn>
                              </p:par>
                            </p:childTnLst>
                          </p:cTn>
                        </p:par>
                        <p:par>
                          <p:cTn id="25" fill="hold">
                            <p:stCondLst>
                              <p:cond delay="5700"/>
                            </p:stCondLst>
                            <p:childTnLst>
                              <p:par>
                                <p:cTn id="26" presetID="10" presetClass="entr" presetSubtype="0" fill="hold" nodeType="afterEffect">
                                  <p:stCondLst>
                                    <p:cond delay="200"/>
                                  </p:stCondLst>
                                  <p:iterate type="wd">
                                    <p:tmPct val="5556"/>
                                  </p:iterate>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fade">
                                      <p:cBhvr>
                                        <p:cTn id="28" dur="600"/>
                                        <p:tgtEl>
                                          <p:spTgt spid="16">
                                            <p:txEl>
                                              <p:pRg st="4" end="4"/>
                                            </p:txEl>
                                          </p:spTgt>
                                        </p:tgtEl>
                                      </p:cBhvr>
                                    </p:animEffect>
                                  </p:childTnLst>
                                </p:cTn>
                              </p:par>
                            </p:childTnLst>
                          </p:cTn>
                        </p:par>
                        <p:par>
                          <p:cTn id="29" fill="hold">
                            <p:stCondLst>
                              <p:cond delay="6700"/>
                            </p:stCondLst>
                            <p:childTnLst>
                              <p:par>
                                <p:cTn id="30" presetID="10" presetClass="entr" presetSubtype="0" fill="hold" nodeType="afterEffect">
                                  <p:stCondLst>
                                    <p:cond delay="200"/>
                                  </p:stCondLst>
                                  <p:iterate type="wd">
                                    <p:tmPct val="33333"/>
                                  </p:iterate>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fade">
                                      <p:cBhvr>
                                        <p:cTn id="32" dur="600"/>
                                        <p:tgtEl>
                                          <p:spTgt spid="16">
                                            <p:txEl>
                                              <p:pRg st="5" end="5"/>
                                            </p:txEl>
                                          </p:spTgt>
                                        </p:tgtEl>
                                      </p:cBhvr>
                                    </p:animEffect>
                                  </p:childTnLst>
                                </p:cTn>
                              </p:par>
                            </p:childTnLst>
                          </p:cTn>
                        </p:par>
                        <p:par>
                          <p:cTn id="33" fill="hold">
                            <p:stCondLst>
                              <p:cond delay="7700"/>
                            </p:stCondLst>
                            <p:childTnLst>
                              <p:par>
                                <p:cTn id="34" presetID="10" presetClass="entr" presetSubtype="0" fill="hold" nodeType="afterEffect">
                                  <p:stCondLst>
                                    <p:cond delay="200"/>
                                  </p:stCondLst>
                                  <p:iterate type="wd">
                                    <p:tmPct val="16667"/>
                                  </p:iterate>
                                  <p:childTnLst>
                                    <p:set>
                                      <p:cBhvr>
                                        <p:cTn id="35" dur="1" fill="hold">
                                          <p:stCondLst>
                                            <p:cond delay="0"/>
                                          </p:stCondLst>
                                        </p:cTn>
                                        <p:tgtEl>
                                          <p:spTgt spid="16">
                                            <p:txEl>
                                              <p:pRg st="6" end="6"/>
                                            </p:txEl>
                                          </p:spTgt>
                                        </p:tgtEl>
                                        <p:attrNameLst>
                                          <p:attrName>style.visibility</p:attrName>
                                        </p:attrNameLst>
                                      </p:cBhvr>
                                      <p:to>
                                        <p:strVal val="visible"/>
                                      </p:to>
                                    </p:set>
                                    <p:animEffect transition="in" filter="fade">
                                      <p:cBhvr>
                                        <p:cTn id="36" dur="600"/>
                                        <p:tgtEl>
                                          <p:spTgt spid="16">
                                            <p:txEl>
                                              <p:pRg st="6" end="6"/>
                                            </p:txEl>
                                          </p:spTgt>
                                        </p:tgtEl>
                                      </p:cBhvr>
                                    </p:animEffect>
                                  </p:childTnLst>
                                </p:cTn>
                              </p:par>
                            </p:childTnLst>
                          </p:cTn>
                        </p:par>
                        <p:par>
                          <p:cTn id="37" fill="hold">
                            <p:stCondLst>
                              <p:cond delay="8700"/>
                            </p:stCondLst>
                            <p:childTnLst>
                              <p:par>
                                <p:cTn id="38" presetID="10" presetClass="entr" presetSubtype="0" fill="hold" nodeType="afterEffect">
                                  <p:stCondLst>
                                    <p:cond delay="200"/>
                                  </p:stCondLst>
                                  <p:iterate type="wd">
                                    <p:tmPct val="33333"/>
                                  </p:iterate>
                                  <p:childTnLst>
                                    <p:set>
                                      <p:cBhvr>
                                        <p:cTn id="39" dur="1" fill="hold">
                                          <p:stCondLst>
                                            <p:cond delay="0"/>
                                          </p:stCondLst>
                                        </p:cTn>
                                        <p:tgtEl>
                                          <p:spTgt spid="16">
                                            <p:txEl>
                                              <p:pRg st="7" end="7"/>
                                            </p:txEl>
                                          </p:spTgt>
                                        </p:tgtEl>
                                        <p:attrNameLst>
                                          <p:attrName>style.visibility</p:attrName>
                                        </p:attrNameLst>
                                      </p:cBhvr>
                                      <p:to>
                                        <p:strVal val="visible"/>
                                      </p:to>
                                    </p:set>
                                    <p:animEffect transition="in" filter="fade">
                                      <p:cBhvr>
                                        <p:cTn id="40" dur="600"/>
                                        <p:tgtEl>
                                          <p:spTgt spid="1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200"/>
                                  </p:stCondLst>
                                  <p:childTnLst>
                                    <p:set>
                                      <p:cBhvr>
                                        <p:cTn id="44" dur="1" fill="hold">
                                          <p:stCondLst>
                                            <p:cond delay="0"/>
                                          </p:stCondLst>
                                        </p:cTn>
                                        <p:tgtEl>
                                          <p:spTgt spid="17">
                                            <p:txEl>
                                              <p:pRg st="0" end="0"/>
                                            </p:txEl>
                                          </p:spTgt>
                                        </p:tgtEl>
                                        <p:attrNameLst>
                                          <p:attrName>style.visibility</p:attrName>
                                        </p:attrNameLst>
                                      </p:cBhvr>
                                      <p:to>
                                        <p:strVal val="visible"/>
                                      </p:to>
                                    </p:set>
                                    <p:animEffect transition="in" filter="fade">
                                      <p:cBhvr>
                                        <p:cTn id="45" dur="1000"/>
                                        <p:tgtEl>
                                          <p:spTgt spid="17">
                                            <p:txEl>
                                              <p:pRg st="0" end="0"/>
                                            </p:txEl>
                                          </p:spTgt>
                                        </p:tgtEl>
                                      </p:cBhvr>
                                    </p:animEffect>
                                  </p:childTnLst>
                                </p:cTn>
                              </p:par>
                              <p:par>
                                <p:cTn id="46" presetID="10" presetClass="entr" presetSubtype="0" fill="hold" nodeType="withEffect">
                                  <p:stCondLst>
                                    <p:cond delay="400"/>
                                  </p:stCondLst>
                                  <p:childTnLst>
                                    <p:set>
                                      <p:cBhvr>
                                        <p:cTn id="47" dur="1" fill="hold">
                                          <p:stCondLst>
                                            <p:cond delay="0"/>
                                          </p:stCondLst>
                                        </p:cTn>
                                        <p:tgtEl>
                                          <p:spTgt spid="17">
                                            <p:txEl>
                                              <p:pRg st="10" end="10"/>
                                            </p:txEl>
                                          </p:spTgt>
                                        </p:tgtEl>
                                        <p:attrNameLst>
                                          <p:attrName>style.visibility</p:attrName>
                                        </p:attrNameLst>
                                      </p:cBhvr>
                                      <p:to>
                                        <p:strVal val="visible"/>
                                      </p:to>
                                    </p:set>
                                    <p:animEffect transition="in" filter="fade">
                                      <p:cBhvr>
                                        <p:cTn id="48" dur="1000"/>
                                        <p:tgtEl>
                                          <p:spTgt spid="17">
                                            <p:txEl>
                                              <p:pRg st="10" end="10"/>
                                            </p:txEl>
                                          </p:spTgt>
                                        </p:tgtEl>
                                      </p:cBhvr>
                                    </p:animEffect>
                                  </p:childTnLst>
                                </p:cTn>
                              </p:par>
                              <p:par>
                                <p:cTn id="49" presetID="10" presetClass="entr" presetSubtype="0" fill="hold" nodeType="withEffect">
                                  <p:stCondLst>
                                    <p:cond delay="600"/>
                                  </p:stCondLst>
                                  <p:childTnLst>
                                    <p:set>
                                      <p:cBhvr>
                                        <p:cTn id="50" dur="1" fill="hold">
                                          <p:stCondLst>
                                            <p:cond delay="0"/>
                                          </p:stCondLst>
                                        </p:cTn>
                                        <p:tgtEl>
                                          <p:spTgt spid="17">
                                            <p:txEl>
                                              <p:pRg st="2" end="2"/>
                                            </p:txEl>
                                          </p:spTgt>
                                        </p:tgtEl>
                                        <p:attrNameLst>
                                          <p:attrName>style.visibility</p:attrName>
                                        </p:attrNameLst>
                                      </p:cBhvr>
                                      <p:to>
                                        <p:strVal val="visible"/>
                                      </p:to>
                                    </p:set>
                                    <p:animEffect transition="in" filter="fade">
                                      <p:cBhvr>
                                        <p:cTn id="51" dur="1000"/>
                                        <p:tgtEl>
                                          <p:spTgt spid="17">
                                            <p:txEl>
                                              <p:pRg st="2" end="2"/>
                                            </p:txEl>
                                          </p:spTgt>
                                        </p:tgtEl>
                                      </p:cBhvr>
                                    </p:animEffect>
                                  </p:childTnLst>
                                </p:cTn>
                              </p:par>
                              <p:par>
                                <p:cTn id="52" presetID="10" presetClass="entr" presetSubtype="0" fill="hold" nodeType="withEffect">
                                  <p:stCondLst>
                                    <p:cond delay="800"/>
                                  </p:stCondLst>
                                  <p:childTnLst>
                                    <p:set>
                                      <p:cBhvr>
                                        <p:cTn id="53" dur="1" fill="hold">
                                          <p:stCondLst>
                                            <p:cond delay="0"/>
                                          </p:stCondLst>
                                        </p:cTn>
                                        <p:tgtEl>
                                          <p:spTgt spid="17">
                                            <p:txEl>
                                              <p:pRg st="4" end="4"/>
                                            </p:txEl>
                                          </p:spTgt>
                                        </p:tgtEl>
                                        <p:attrNameLst>
                                          <p:attrName>style.visibility</p:attrName>
                                        </p:attrNameLst>
                                      </p:cBhvr>
                                      <p:to>
                                        <p:strVal val="visible"/>
                                      </p:to>
                                    </p:set>
                                    <p:animEffect transition="in" filter="fade">
                                      <p:cBhvr>
                                        <p:cTn id="54" dur="1000"/>
                                        <p:tgtEl>
                                          <p:spTgt spid="17">
                                            <p:txEl>
                                              <p:pRg st="4" end="4"/>
                                            </p:txEl>
                                          </p:spTgt>
                                        </p:tgtEl>
                                      </p:cBhvr>
                                    </p:animEffect>
                                  </p:childTnLst>
                                </p:cTn>
                              </p:par>
                              <p:par>
                                <p:cTn id="55" presetID="10" presetClass="entr" presetSubtype="0" fill="hold" nodeType="withEffect">
                                  <p:stCondLst>
                                    <p:cond delay="1000"/>
                                  </p:stCondLst>
                                  <p:childTnLst>
                                    <p:set>
                                      <p:cBhvr>
                                        <p:cTn id="56" dur="1" fill="hold">
                                          <p:stCondLst>
                                            <p:cond delay="0"/>
                                          </p:stCondLst>
                                        </p:cTn>
                                        <p:tgtEl>
                                          <p:spTgt spid="17">
                                            <p:txEl>
                                              <p:pRg st="6" end="6"/>
                                            </p:txEl>
                                          </p:spTgt>
                                        </p:tgtEl>
                                        <p:attrNameLst>
                                          <p:attrName>style.visibility</p:attrName>
                                        </p:attrNameLst>
                                      </p:cBhvr>
                                      <p:to>
                                        <p:strVal val="visible"/>
                                      </p:to>
                                    </p:set>
                                    <p:animEffect transition="in" filter="fade">
                                      <p:cBhvr>
                                        <p:cTn id="57" dur="1000"/>
                                        <p:tgtEl>
                                          <p:spTgt spid="17">
                                            <p:txEl>
                                              <p:pRg st="6" end="6"/>
                                            </p:txEl>
                                          </p:spTgt>
                                        </p:tgtEl>
                                      </p:cBhvr>
                                    </p:animEffect>
                                  </p:childTnLst>
                                </p:cTn>
                              </p:par>
                              <p:par>
                                <p:cTn id="58" presetID="10" presetClass="entr" presetSubtype="0" fill="hold" nodeType="withEffect">
                                  <p:stCondLst>
                                    <p:cond delay="1200"/>
                                  </p:stCondLst>
                                  <p:childTnLst>
                                    <p:set>
                                      <p:cBhvr>
                                        <p:cTn id="59" dur="1" fill="hold">
                                          <p:stCondLst>
                                            <p:cond delay="0"/>
                                          </p:stCondLst>
                                        </p:cTn>
                                        <p:tgtEl>
                                          <p:spTgt spid="17">
                                            <p:txEl>
                                              <p:pRg st="8" end="8"/>
                                            </p:txEl>
                                          </p:spTgt>
                                        </p:tgtEl>
                                        <p:attrNameLst>
                                          <p:attrName>style.visibility</p:attrName>
                                        </p:attrNameLst>
                                      </p:cBhvr>
                                      <p:to>
                                        <p:strVal val="visible"/>
                                      </p:to>
                                    </p:set>
                                    <p:animEffect transition="in" filter="fade">
                                      <p:cBhvr>
                                        <p:cTn id="60" dur="1000"/>
                                        <p:tgtEl>
                                          <p:spTgt spid="17">
                                            <p:txEl>
                                              <p:pRg st="8" end="8"/>
                                            </p:txEl>
                                          </p:spTgt>
                                        </p:tgtEl>
                                      </p:cBhvr>
                                    </p:animEffect>
                                  </p:childTnLst>
                                </p:cTn>
                              </p:par>
                              <p:par>
                                <p:cTn id="61" presetID="10" presetClass="entr" presetSubtype="0" fill="hold" nodeType="withEffect">
                                  <p:stCondLst>
                                    <p:cond delay="1400"/>
                                  </p:stCondLst>
                                  <p:childTnLst>
                                    <p:set>
                                      <p:cBhvr>
                                        <p:cTn id="62" dur="1" fill="hold">
                                          <p:stCondLst>
                                            <p:cond delay="0"/>
                                          </p:stCondLst>
                                        </p:cTn>
                                        <p:tgtEl>
                                          <p:spTgt spid="17">
                                            <p:txEl>
                                              <p:pRg st="12" end="12"/>
                                            </p:txEl>
                                          </p:spTgt>
                                        </p:tgtEl>
                                        <p:attrNameLst>
                                          <p:attrName>style.visibility</p:attrName>
                                        </p:attrNameLst>
                                      </p:cBhvr>
                                      <p:to>
                                        <p:strVal val="visible"/>
                                      </p:to>
                                    </p:set>
                                    <p:animEffect transition="in" filter="fade">
                                      <p:cBhvr>
                                        <p:cTn id="63" dur="1000"/>
                                        <p:tgtEl>
                                          <p:spTgt spid="17">
                                            <p:txEl>
                                              <p:pRg st="12" end="12"/>
                                            </p:txEl>
                                          </p:spTgt>
                                        </p:tgtEl>
                                      </p:cBhvr>
                                    </p:animEffect>
                                  </p:childTnLst>
                                </p:cTn>
                              </p:par>
                              <p:par>
                                <p:cTn id="64" presetID="10" presetClass="entr" presetSubtype="0" fill="hold" nodeType="withEffect">
                                  <p:stCondLst>
                                    <p:cond delay="1600"/>
                                  </p:stCondLst>
                                  <p:childTnLst>
                                    <p:set>
                                      <p:cBhvr>
                                        <p:cTn id="65" dur="1" fill="hold">
                                          <p:stCondLst>
                                            <p:cond delay="0"/>
                                          </p:stCondLst>
                                        </p:cTn>
                                        <p:tgtEl>
                                          <p:spTgt spid="17">
                                            <p:txEl>
                                              <p:pRg st="14" end="14"/>
                                            </p:txEl>
                                          </p:spTgt>
                                        </p:tgtEl>
                                        <p:attrNameLst>
                                          <p:attrName>style.visibility</p:attrName>
                                        </p:attrNameLst>
                                      </p:cBhvr>
                                      <p:to>
                                        <p:strVal val="visible"/>
                                      </p:to>
                                    </p:set>
                                    <p:animEffect transition="in" filter="fade">
                                      <p:cBhvr>
                                        <p:cTn id="66" dur="1000"/>
                                        <p:tgtEl>
                                          <p:spTgt spid="1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re 1">
            <a:extLst>
              <a:ext uri="{FF2B5EF4-FFF2-40B4-BE49-F238E27FC236}">
                <a16:creationId xmlns:a16="http://schemas.microsoft.com/office/drawing/2014/main" id="{84823C2B-ECB3-4841-B2A2-8D30F4ED296C}"/>
              </a:ext>
            </a:extLst>
          </p:cNvPr>
          <p:cNvSpPr>
            <a:spLocks noGrp="1"/>
          </p:cNvSpPr>
          <p:nvPr>
            <p:ph type="title"/>
          </p:nvPr>
        </p:nvSpPr>
        <p:spPr>
          <a:xfrm>
            <a:off x="806771" y="-641954"/>
            <a:ext cx="10587542" cy="2244141"/>
          </a:xfrm>
        </p:spPr>
        <p:txBody>
          <a:bodyPr>
            <a:normAutofit/>
          </a:bodyPr>
          <a:lstStyle/>
          <a:p>
            <a:r>
              <a:rPr lang="fr-FR" sz="6000" u="sng" dirty="0"/>
              <a:t>Objectifs réalisés pour la recette :</a:t>
            </a:r>
          </a:p>
        </p:txBody>
      </p:sp>
      <p:sp>
        <p:nvSpPr>
          <p:cNvPr id="19" name="Espace réservé du contenu 2">
            <a:extLst>
              <a:ext uri="{FF2B5EF4-FFF2-40B4-BE49-F238E27FC236}">
                <a16:creationId xmlns:a16="http://schemas.microsoft.com/office/drawing/2014/main" id="{E8F525A3-73AC-4B7B-9A47-C27732D3B199}"/>
              </a:ext>
            </a:extLst>
          </p:cNvPr>
          <p:cNvSpPr>
            <a:spLocks noGrp="1"/>
          </p:cNvSpPr>
          <p:nvPr>
            <p:ph idx="1"/>
          </p:nvPr>
        </p:nvSpPr>
        <p:spPr>
          <a:xfrm>
            <a:off x="1132057" y="999890"/>
            <a:ext cx="5303932" cy="5695570"/>
          </a:xfrm>
        </p:spPr>
        <p:txBody>
          <a:bodyPr>
            <a:normAutofit lnSpcReduction="10000"/>
          </a:bodyPr>
          <a:lstStyle/>
          <a:p>
            <a:r>
              <a:rPr lang="fr-FR" sz="3200" dirty="0"/>
              <a:t>Rechercher</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Mettre un j’aime </a:t>
            </a:r>
          </a:p>
          <a:p>
            <a:r>
              <a:rPr lang="fr-FR" sz="3200" dirty="0"/>
              <a:t>CSS </a:t>
            </a:r>
          </a:p>
          <a:p>
            <a:r>
              <a:rPr lang="fr-FR" sz="3200" dirty="0"/>
              <a:t>Ajouter un fichier pour les cours et projets</a:t>
            </a:r>
          </a:p>
          <a:p>
            <a:r>
              <a:rPr lang="fr-FR" sz="3200" dirty="0"/>
              <a:t>Ajout des statistiques </a:t>
            </a:r>
          </a:p>
          <a:p>
            <a:r>
              <a:rPr lang="fr-FR" sz="3200" dirty="0"/>
              <a:t>Ajout d’une page de conditions d’utilisations</a:t>
            </a:r>
          </a:p>
          <a:p>
            <a:r>
              <a:rPr lang="fr-FR" sz="3200" dirty="0"/>
              <a:t>Ajout de Javascript pour un site moderne et dynamique </a:t>
            </a:r>
          </a:p>
          <a:p>
            <a:r>
              <a:rPr lang="fr-FR" sz="3200" dirty="0"/>
              <a:t>Autres ajouts mineurs et corrections de bugs</a:t>
            </a:r>
          </a:p>
          <a:p>
            <a:endParaRPr lang="fr-FR" sz="3200" dirty="0"/>
          </a:p>
          <a:p>
            <a:pPr marL="0" indent="0">
              <a:buNone/>
            </a:pPr>
            <a:endParaRPr lang="fr-FR" b="1" dirty="0">
              <a:solidFill>
                <a:schemeClr val="accent6">
                  <a:lumMod val="75000"/>
                </a:schemeClr>
              </a:solidFill>
              <a:effectLst>
                <a:outerShdw blurRad="38100" dist="38100" dir="2700000" algn="tl">
                  <a:srgbClr val="000000">
                    <a:alpha val="43137"/>
                  </a:srgbClr>
                </a:outerShdw>
              </a:effectLst>
            </a:endParaRPr>
          </a:p>
          <a:p>
            <a:endParaRPr lang="fr-FR" dirty="0"/>
          </a:p>
        </p:txBody>
      </p:sp>
      <p:sp>
        <p:nvSpPr>
          <p:cNvPr id="20" name="ZoneTexte 19">
            <a:extLst>
              <a:ext uri="{FF2B5EF4-FFF2-40B4-BE49-F238E27FC236}">
                <a16:creationId xmlns:a16="http://schemas.microsoft.com/office/drawing/2014/main" id="{AE4033E8-B233-4501-96D1-3C0132C1A690}"/>
              </a:ext>
            </a:extLst>
          </p:cNvPr>
          <p:cNvSpPr txBox="1"/>
          <p:nvPr/>
        </p:nvSpPr>
        <p:spPr>
          <a:xfrm>
            <a:off x="2294313" y="999890"/>
            <a:ext cx="6355283" cy="5601533"/>
          </a:xfrm>
          <a:prstGeom prst="rect">
            <a:avLst/>
          </a:prstGeom>
          <a:noFill/>
        </p:spPr>
        <p:txBody>
          <a:bodyPr wrap="square" rtlCol="0">
            <a:spAutoFit/>
          </a:bodyPr>
          <a:lstStyle/>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9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4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endParaRPr lang="fr-FR" sz="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4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4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r>
              <a:rPr lang="fr-FR"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4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endPar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48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p:txBody>
      </p:sp>
    </p:spTree>
    <p:extLst>
      <p:ext uri="{BB962C8B-B14F-4D97-AF65-F5344CB8AC3E}">
        <p14:creationId xmlns:p14="http://schemas.microsoft.com/office/powerpoint/2010/main" val="3391079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2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400" fill="hold"/>
                                        <p:tgtEl>
                                          <p:spTgt spid="18"/>
                                        </p:tgtEl>
                                        <p:attrNameLst>
                                          <p:attrName>ppt_x</p:attrName>
                                        </p:attrNameLst>
                                      </p:cBhvr>
                                      <p:tavLst>
                                        <p:tav tm="0">
                                          <p:val>
                                            <p:strVal val="1+#ppt_w/2"/>
                                          </p:val>
                                        </p:tav>
                                        <p:tav tm="100000">
                                          <p:val>
                                            <p:strVal val="#ppt_x"/>
                                          </p:val>
                                        </p:tav>
                                      </p:tavLst>
                                    </p:anim>
                                    <p:anim calcmode="lin" valueType="num">
                                      <p:cBhvr additive="base">
                                        <p:cTn id="8" dur="14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1600"/>
                            </p:stCondLst>
                            <p:childTnLst>
                              <p:par>
                                <p:cTn id="10" presetID="10" presetClass="entr" presetSubtype="0" fill="hold" nodeType="afterEffect">
                                  <p:stCondLst>
                                    <p:cond delay="200"/>
                                  </p:stCondLst>
                                  <p:iterate type="wd">
                                    <p:tmPct val="11111"/>
                                  </p:iterate>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600"/>
                                        <p:tgtEl>
                                          <p:spTgt spid="19">
                                            <p:txEl>
                                              <p:pRg st="0" end="0"/>
                                            </p:txEl>
                                          </p:spTgt>
                                        </p:tgtEl>
                                      </p:cBhvr>
                                    </p:animEffect>
                                  </p:childTnLst>
                                </p:cTn>
                              </p:par>
                            </p:childTnLst>
                          </p:cTn>
                        </p:par>
                        <p:par>
                          <p:cTn id="13" fill="hold">
                            <p:stCondLst>
                              <p:cond delay="2400"/>
                            </p:stCondLst>
                            <p:childTnLst>
                              <p:par>
                                <p:cTn id="14" presetID="10" presetClass="entr" presetSubtype="0" fill="hold" nodeType="afterEffect">
                                  <p:stCondLst>
                                    <p:cond delay="200"/>
                                  </p:stCondLst>
                                  <p:iterate type="wd">
                                    <p:tmPct val="11111"/>
                                  </p:iterate>
                                  <p:childTnLst>
                                    <p:set>
                                      <p:cBhvr>
                                        <p:cTn id="15" dur="1" fill="hold">
                                          <p:stCondLst>
                                            <p:cond delay="0"/>
                                          </p:stCondLst>
                                        </p:cTn>
                                        <p:tgtEl>
                                          <p:spTgt spid="19">
                                            <p:txEl>
                                              <p:pRg st="1" end="1"/>
                                            </p:txEl>
                                          </p:spTgt>
                                        </p:tgtEl>
                                        <p:attrNameLst>
                                          <p:attrName>style.visibility</p:attrName>
                                        </p:attrNameLst>
                                      </p:cBhvr>
                                      <p:to>
                                        <p:strVal val="visible"/>
                                      </p:to>
                                    </p:set>
                                    <p:animEffect transition="in" filter="fade">
                                      <p:cBhvr>
                                        <p:cTn id="16" dur="600"/>
                                        <p:tgtEl>
                                          <p:spTgt spid="19">
                                            <p:txEl>
                                              <p:pRg st="1" end="1"/>
                                            </p:txEl>
                                          </p:spTgt>
                                        </p:tgtEl>
                                      </p:cBhvr>
                                    </p:animEffect>
                                  </p:childTnLst>
                                </p:cTn>
                              </p:par>
                            </p:childTnLst>
                          </p:cTn>
                        </p:par>
                        <p:par>
                          <p:cTn id="17" fill="hold">
                            <p:stCondLst>
                              <p:cond delay="3333"/>
                            </p:stCondLst>
                            <p:childTnLst>
                              <p:par>
                                <p:cTn id="18" presetID="10" presetClass="entr" presetSubtype="0" fill="hold" nodeType="afterEffect">
                                  <p:stCondLst>
                                    <p:cond delay="200"/>
                                  </p:stCondLst>
                                  <p:iterate type="wd">
                                    <p:tmPct val="11111"/>
                                  </p:iterate>
                                  <p:childTnLst>
                                    <p:set>
                                      <p:cBhvr>
                                        <p:cTn id="19" dur="1" fill="hold">
                                          <p:stCondLst>
                                            <p:cond delay="0"/>
                                          </p:stCondLst>
                                        </p:cTn>
                                        <p:tgtEl>
                                          <p:spTgt spid="19">
                                            <p:txEl>
                                              <p:pRg st="2" end="2"/>
                                            </p:txEl>
                                          </p:spTgt>
                                        </p:tgtEl>
                                        <p:attrNameLst>
                                          <p:attrName>style.visibility</p:attrName>
                                        </p:attrNameLst>
                                      </p:cBhvr>
                                      <p:to>
                                        <p:strVal val="visible"/>
                                      </p:to>
                                    </p:set>
                                    <p:animEffect transition="in" filter="fade">
                                      <p:cBhvr>
                                        <p:cTn id="20" dur="600"/>
                                        <p:tgtEl>
                                          <p:spTgt spid="19">
                                            <p:txEl>
                                              <p:pRg st="2" end="2"/>
                                            </p:txEl>
                                          </p:spTgt>
                                        </p:tgtEl>
                                      </p:cBhvr>
                                    </p:animEffect>
                                  </p:childTnLst>
                                </p:cTn>
                              </p:par>
                            </p:childTnLst>
                          </p:cTn>
                        </p:par>
                        <p:par>
                          <p:cTn id="21" fill="hold">
                            <p:stCondLst>
                              <p:cond delay="4133"/>
                            </p:stCondLst>
                            <p:childTnLst>
                              <p:par>
                                <p:cTn id="22" presetID="10" presetClass="entr" presetSubtype="0" fill="hold" nodeType="afterEffect">
                                  <p:stCondLst>
                                    <p:cond delay="200"/>
                                  </p:stCondLst>
                                  <p:iterate type="wd">
                                    <p:tmPct val="5556"/>
                                  </p:iterate>
                                  <p:childTnLst>
                                    <p:set>
                                      <p:cBhvr>
                                        <p:cTn id="23" dur="1" fill="hold">
                                          <p:stCondLst>
                                            <p:cond delay="0"/>
                                          </p:stCondLst>
                                        </p:cTn>
                                        <p:tgtEl>
                                          <p:spTgt spid="19">
                                            <p:txEl>
                                              <p:pRg st="3" end="3"/>
                                            </p:txEl>
                                          </p:spTgt>
                                        </p:tgtEl>
                                        <p:attrNameLst>
                                          <p:attrName>style.visibility</p:attrName>
                                        </p:attrNameLst>
                                      </p:cBhvr>
                                      <p:to>
                                        <p:strVal val="visible"/>
                                      </p:to>
                                    </p:set>
                                    <p:animEffect transition="in" filter="fade">
                                      <p:cBhvr>
                                        <p:cTn id="24" dur="600"/>
                                        <p:tgtEl>
                                          <p:spTgt spid="19">
                                            <p:txEl>
                                              <p:pRg st="3" end="3"/>
                                            </p:txEl>
                                          </p:spTgt>
                                        </p:tgtEl>
                                      </p:cBhvr>
                                    </p:animEffect>
                                  </p:childTnLst>
                                </p:cTn>
                              </p:par>
                            </p:childTnLst>
                          </p:cTn>
                        </p:par>
                        <p:par>
                          <p:cTn id="25" fill="hold">
                            <p:stCondLst>
                              <p:cond delay="5167"/>
                            </p:stCondLst>
                            <p:childTnLst>
                              <p:par>
                                <p:cTn id="26" presetID="10" presetClass="entr" presetSubtype="0" fill="hold" nodeType="afterEffect">
                                  <p:stCondLst>
                                    <p:cond delay="200"/>
                                  </p:stCondLst>
                                  <p:iterate type="wd">
                                    <p:tmPct val="5556"/>
                                  </p:iterate>
                                  <p:childTnLst>
                                    <p:set>
                                      <p:cBhvr>
                                        <p:cTn id="27" dur="1" fill="hold">
                                          <p:stCondLst>
                                            <p:cond delay="0"/>
                                          </p:stCondLst>
                                        </p:cTn>
                                        <p:tgtEl>
                                          <p:spTgt spid="19">
                                            <p:txEl>
                                              <p:pRg st="4" end="4"/>
                                            </p:txEl>
                                          </p:spTgt>
                                        </p:tgtEl>
                                        <p:attrNameLst>
                                          <p:attrName>style.visibility</p:attrName>
                                        </p:attrNameLst>
                                      </p:cBhvr>
                                      <p:to>
                                        <p:strVal val="visible"/>
                                      </p:to>
                                    </p:set>
                                    <p:animEffect transition="in" filter="fade">
                                      <p:cBhvr>
                                        <p:cTn id="28" dur="600"/>
                                        <p:tgtEl>
                                          <p:spTgt spid="19">
                                            <p:txEl>
                                              <p:pRg st="4" end="4"/>
                                            </p:txEl>
                                          </p:spTgt>
                                        </p:tgtEl>
                                      </p:cBhvr>
                                    </p:animEffect>
                                  </p:childTnLst>
                                </p:cTn>
                              </p:par>
                            </p:childTnLst>
                          </p:cTn>
                        </p:par>
                        <p:par>
                          <p:cTn id="29" fill="hold">
                            <p:stCondLst>
                              <p:cond delay="6033"/>
                            </p:stCondLst>
                            <p:childTnLst>
                              <p:par>
                                <p:cTn id="30" presetID="10" presetClass="entr" presetSubtype="0" fill="hold" nodeType="afterEffect">
                                  <p:stCondLst>
                                    <p:cond delay="200"/>
                                  </p:stCondLst>
                                  <p:iterate type="wd">
                                    <p:tmPct val="5556"/>
                                  </p:iterate>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fade">
                                      <p:cBhvr>
                                        <p:cTn id="32" dur="600"/>
                                        <p:tgtEl>
                                          <p:spTgt spid="19">
                                            <p:txEl>
                                              <p:pRg st="5" end="5"/>
                                            </p:txEl>
                                          </p:spTgt>
                                        </p:tgtEl>
                                      </p:cBhvr>
                                    </p:animEffect>
                                  </p:childTnLst>
                                </p:cTn>
                              </p:par>
                            </p:childTnLst>
                          </p:cTn>
                        </p:par>
                        <p:par>
                          <p:cTn id="33" fill="hold">
                            <p:stCondLst>
                              <p:cond delay="7000"/>
                            </p:stCondLst>
                            <p:childTnLst>
                              <p:par>
                                <p:cTn id="34" presetID="10" presetClass="entr" presetSubtype="0" fill="hold" nodeType="afterEffect">
                                  <p:stCondLst>
                                    <p:cond delay="200"/>
                                  </p:stCondLst>
                                  <p:iterate type="wd">
                                    <p:tmPct val="5556"/>
                                  </p:iterate>
                                  <p:childTnLst>
                                    <p:set>
                                      <p:cBhvr>
                                        <p:cTn id="35" dur="1" fill="hold">
                                          <p:stCondLst>
                                            <p:cond delay="0"/>
                                          </p:stCondLst>
                                        </p:cTn>
                                        <p:tgtEl>
                                          <p:spTgt spid="19">
                                            <p:txEl>
                                              <p:pRg st="6" end="6"/>
                                            </p:txEl>
                                          </p:spTgt>
                                        </p:tgtEl>
                                        <p:attrNameLst>
                                          <p:attrName>style.visibility</p:attrName>
                                        </p:attrNameLst>
                                      </p:cBhvr>
                                      <p:to>
                                        <p:strVal val="visible"/>
                                      </p:to>
                                    </p:set>
                                    <p:animEffect transition="in" filter="fade">
                                      <p:cBhvr>
                                        <p:cTn id="36" dur="600"/>
                                        <p:tgtEl>
                                          <p:spTgt spid="19">
                                            <p:txEl>
                                              <p:pRg st="6" end="6"/>
                                            </p:txEl>
                                          </p:spTgt>
                                        </p:tgtEl>
                                      </p:cBhvr>
                                    </p:animEffect>
                                  </p:childTnLst>
                                </p:cTn>
                              </p:par>
                            </p:childTnLst>
                          </p:cTn>
                        </p:par>
                        <p:par>
                          <p:cTn id="37" fill="hold">
                            <p:stCondLst>
                              <p:cond delay="8067"/>
                            </p:stCondLst>
                            <p:childTnLst>
                              <p:par>
                                <p:cTn id="38" presetID="10" presetClass="entr" presetSubtype="0" fill="hold" nodeType="afterEffect">
                                  <p:stCondLst>
                                    <p:cond delay="200"/>
                                  </p:stCondLst>
                                  <p:iterate type="wd">
                                    <p:tmPct val="5556"/>
                                  </p:iterate>
                                  <p:childTnLst>
                                    <p:set>
                                      <p:cBhvr>
                                        <p:cTn id="39" dur="1" fill="hold">
                                          <p:stCondLst>
                                            <p:cond delay="0"/>
                                          </p:stCondLst>
                                        </p:cTn>
                                        <p:tgtEl>
                                          <p:spTgt spid="19">
                                            <p:txEl>
                                              <p:pRg st="7" end="7"/>
                                            </p:txEl>
                                          </p:spTgt>
                                        </p:tgtEl>
                                        <p:attrNameLst>
                                          <p:attrName>style.visibility</p:attrName>
                                        </p:attrNameLst>
                                      </p:cBhvr>
                                      <p:to>
                                        <p:strVal val="visible"/>
                                      </p:to>
                                    </p:set>
                                    <p:animEffect transition="in" filter="fade">
                                      <p:cBhvr>
                                        <p:cTn id="40" dur="600"/>
                                        <p:tgtEl>
                                          <p:spTgt spid="1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200"/>
                                  </p:stCondLst>
                                  <p:childTnLst>
                                    <p:set>
                                      <p:cBhvr>
                                        <p:cTn id="44" dur="1" fill="hold">
                                          <p:stCondLst>
                                            <p:cond delay="0"/>
                                          </p:stCondLst>
                                        </p:cTn>
                                        <p:tgtEl>
                                          <p:spTgt spid="20">
                                            <p:txEl>
                                              <p:pRg st="0" end="0"/>
                                            </p:txEl>
                                          </p:spTgt>
                                        </p:tgtEl>
                                        <p:attrNameLst>
                                          <p:attrName>style.visibility</p:attrName>
                                        </p:attrNameLst>
                                      </p:cBhvr>
                                      <p:to>
                                        <p:strVal val="visible"/>
                                      </p:to>
                                    </p:set>
                                    <p:animEffect transition="in" filter="fade">
                                      <p:cBhvr>
                                        <p:cTn id="45" dur="1000"/>
                                        <p:tgtEl>
                                          <p:spTgt spid="20">
                                            <p:txEl>
                                              <p:pRg st="0" end="0"/>
                                            </p:txEl>
                                          </p:spTgt>
                                        </p:tgtEl>
                                      </p:cBhvr>
                                    </p:animEffect>
                                  </p:childTnLst>
                                </p:cTn>
                              </p:par>
                              <p:par>
                                <p:cTn id="46" presetID="10" presetClass="entr" presetSubtype="0" fill="hold" nodeType="withEffect">
                                  <p:stCondLst>
                                    <p:cond delay="400"/>
                                  </p:stCondLst>
                                  <p:childTnLst>
                                    <p:set>
                                      <p:cBhvr>
                                        <p:cTn id="47" dur="1" fill="hold">
                                          <p:stCondLst>
                                            <p:cond delay="0"/>
                                          </p:stCondLst>
                                        </p:cTn>
                                        <p:tgtEl>
                                          <p:spTgt spid="20">
                                            <p:txEl>
                                              <p:pRg st="6" end="6"/>
                                            </p:txEl>
                                          </p:spTgt>
                                        </p:tgtEl>
                                        <p:attrNameLst>
                                          <p:attrName>style.visibility</p:attrName>
                                        </p:attrNameLst>
                                      </p:cBhvr>
                                      <p:to>
                                        <p:strVal val="visible"/>
                                      </p:to>
                                    </p:set>
                                    <p:animEffect transition="in" filter="fade">
                                      <p:cBhvr>
                                        <p:cTn id="48" dur="1000"/>
                                        <p:tgtEl>
                                          <p:spTgt spid="20">
                                            <p:txEl>
                                              <p:pRg st="6" end="6"/>
                                            </p:txEl>
                                          </p:spTgt>
                                        </p:tgtEl>
                                      </p:cBhvr>
                                    </p:animEffect>
                                  </p:childTnLst>
                                </p:cTn>
                              </p:par>
                              <p:par>
                                <p:cTn id="49" presetID="10" presetClass="entr" presetSubtype="0" fill="hold" nodeType="withEffect">
                                  <p:stCondLst>
                                    <p:cond delay="400"/>
                                  </p:stCondLst>
                                  <p:childTnLst>
                                    <p:set>
                                      <p:cBhvr>
                                        <p:cTn id="50" dur="1" fill="hold">
                                          <p:stCondLst>
                                            <p:cond delay="0"/>
                                          </p:stCondLst>
                                        </p:cTn>
                                        <p:tgtEl>
                                          <p:spTgt spid="20">
                                            <p:txEl>
                                              <p:pRg st="7" end="7"/>
                                            </p:txEl>
                                          </p:spTgt>
                                        </p:tgtEl>
                                        <p:attrNameLst>
                                          <p:attrName>style.visibility</p:attrName>
                                        </p:attrNameLst>
                                      </p:cBhvr>
                                      <p:to>
                                        <p:strVal val="visible"/>
                                      </p:to>
                                    </p:set>
                                    <p:animEffect transition="in" filter="fade">
                                      <p:cBhvr>
                                        <p:cTn id="51" dur="1000"/>
                                        <p:tgtEl>
                                          <p:spTgt spid="20">
                                            <p:txEl>
                                              <p:pRg st="7" end="7"/>
                                            </p:txEl>
                                          </p:spTgt>
                                        </p:tgtEl>
                                      </p:cBhvr>
                                    </p:animEffect>
                                  </p:childTnLst>
                                </p:cTn>
                              </p:par>
                              <p:par>
                                <p:cTn id="52" presetID="10" presetClass="entr" presetSubtype="0" fill="hold" nodeType="withEffect">
                                  <p:stCondLst>
                                    <p:cond delay="600"/>
                                  </p:stCondLst>
                                  <p:childTnLst>
                                    <p:set>
                                      <p:cBhvr>
                                        <p:cTn id="53" dur="1" fill="hold">
                                          <p:stCondLst>
                                            <p:cond delay="0"/>
                                          </p:stCondLst>
                                        </p:cTn>
                                        <p:tgtEl>
                                          <p:spTgt spid="20">
                                            <p:txEl>
                                              <p:pRg st="1" end="1"/>
                                            </p:txEl>
                                          </p:spTgt>
                                        </p:tgtEl>
                                        <p:attrNameLst>
                                          <p:attrName>style.visibility</p:attrName>
                                        </p:attrNameLst>
                                      </p:cBhvr>
                                      <p:to>
                                        <p:strVal val="visible"/>
                                      </p:to>
                                    </p:set>
                                    <p:animEffect transition="in" filter="fade">
                                      <p:cBhvr>
                                        <p:cTn id="54" dur="1000"/>
                                        <p:tgtEl>
                                          <p:spTgt spid="20">
                                            <p:txEl>
                                              <p:pRg st="1" end="1"/>
                                            </p:txEl>
                                          </p:spTgt>
                                        </p:tgtEl>
                                      </p:cBhvr>
                                    </p:animEffect>
                                  </p:childTnLst>
                                </p:cTn>
                              </p:par>
                              <p:par>
                                <p:cTn id="55" presetID="10" presetClass="entr" presetSubtype="0" fill="hold" nodeType="withEffect">
                                  <p:stCondLst>
                                    <p:cond delay="600"/>
                                  </p:stCondLst>
                                  <p:childTnLst>
                                    <p:set>
                                      <p:cBhvr>
                                        <p:cTn id="56" dur="1" fill="hold">
                                          <p:stCondLst>
                                            <p:cond delay="0"/>
                                          </p:stCondLst>
                                        </p:cTn>
                                        <p:tgtEl>
                                          <p:spTgt spid="20">
                                            <p:txEl>
                                              <p:pRg st="2" end="2"/>
                                            </p:txEl>
                                          </p:spTgt>
                                        </p:tgtEl>
                                        <p:attrNameLst>
                                          <p:attrName>style.visibility</p:attrName>
                                        </p:attrNameLst>
                                      </p:cBhvr>
                                      <p:to>
                                        <p:strVal val="visible"/>
                                      </p:to>
                                    </p:set>
                                    <p:animEffect transition="in" filter="fade">
                                      <p:cBhvr>
                                        <p:cTn id="57" dur="1000"/>
                                        <p:tgtEl>
                                          <p:spTgt spid="20">
                                            <p:txEl>
                                              <p:pRg st="2" end="2"/>
                                            </p:txEl>
                                          </p:spTgt>
                                        </p:tgtEl>
                                      </p:cBhvr>
                                    </p:animEffect>
                                  </p:childTnLst>
                                </p:cTn>
                              </p:par>
                              <p:par>
                                <p:cTn id="58" presetID="10" presetClass="entr" presetSubtype="0" fill="hold" nodeType="withEffect">
                                  <p:stCondLst>
                                    <p:cond delay="1000"/>
                                  </p:stCondLst>
                                  <p:childTnLst>
                                    <p:set>
                                      <p:cBhvr>
                                        <p:cTn id="59" dur="1" fill="hold">
                                          <p:stCondLst>
                                            <p:cond delay="0"/>
                                          </p:stCondLst>
                                        </p:cTn>
                                        <p:tgtEl>
                                          <p:spTgt spid="20">
                                            <p:txEl>
                                              <p:pRg st="4" end="4"/>
                                            </p:txEl>
                                          </p:spTgt>
                                        </p:tgtEl>
                                        <p:attrNameLst>
                                          <p:attrName>style.visibility</p:attrName>
                                        </p:attrNameLst>
                                      </p:cBhvr>
                                      <p:to>
                                        <p:strVal val="visible"/>
                                      </p:to>
                                    </p:set>
                                    <p:animEffect transition="in" filter="fade">
                                      <p:cBhvr>
                                        <p:cTn id="60" dur="1000"/>
                                        <p:tgtEl>
                                          <p:spTgt spid="20">
                                            <p:txEl>
                                              <p:pRg st="4" end="4"/>
                                            </p:txEl>
                                          </p:spTgt>
                                        </p:tgtEl>
                                      </p:cBhvr>
                                    </p:animEffect>
                                  </p:childTnLst>
                                </p:cTn>
                              </p:par>
                              <p:par>
                                <p:cTn id="61" presetID="10" presetClass="entr" presetSubtype="0" fill="hold" nodeType="withEffect">
                                  <p:stCondLst>
                                    <p:cond delay="1200"/>
                                  </p:stCondLst>
                                  <p:childTnLst>
                                    <p:set>
                                      <p:cBhvr>
                                        <p:cTn id="62" dur="1" fill="hold">
                                          <p:stCondLst>
                                            <p:cond delay="0"/>
                                          </p:stCondLst>
                                        </p:cTn>
                                        <p:tgtEl>
                                          <p:spTgt spid="20">
                                            <p:txEl>
                                              <p:pRg st="5" end="5"/>
                                            </p:txEl>
                                          </p:spTgt>
                                        </p:tgtEl>
                                        <p:attrNameLst>
                                          <p:attrName>style.visibility</p:attrName>
                                        </p:attrNameLst>
                                      </p:cBhvr>
                                      <p:to>
                                        <p:strVal val="visible"/>
                                      </p:to>
                                    </p:set>
                                    <p:animEffect transition="in" filter="fade">
                                      <p:cBhvr>
                                        <p:cTn id="63" dur="1000"/>
                                        <p:tgtEl>
                                          <p:spTgt spid="20">
                                            <p:txEl>
                                              <p:pRg st="5" end="5"/>
                                            </p:txEl>
                                          </p:spTgt>
                                        </p:tgtEl>
                                      </p:cBhvr>
                                    </p:animEffect>
                                  </p:childTnLst>
                                </p:cTn>
                              </p:par>
                              <p:par>
                                <p:cTn id="64" presetID="10" presetClass="entr" presetSubtype="0" fill="hold" nodeType="withEffect">
                                  <p:stCondLst>
                                    <p:cond delay="1400"/>
                                  </p:stCondLst>
                                  <p:childTnLst>
                                    <p:set>
                                      <p:cBhvr>
                                        <p:cTn id="65" dur="1" fill="hold">
                                          <p:stCondLst>
                                            <p:cond delay="0"/>
                                          </p:stCondLst>
                                        </p:cTn>
                                        <p:tgtEl>
                                          <p:spTgt spid="20">
                                            <p:txEl>
                                              <p:pRg st="9" end="9"/>
                                            </p:txEl>
                                          </p:spTgt>
                                        </p:tgtEl>
                                        <p:attrNameLst>
                                          <p:attrName>style.visibility</p:attrName>
                                        </p:attrNameLst>
                                      </p:cBhvr>
                                      <p:to>
                                        <p:strVal val="visible"/>
                                      </p:to>
                                    </p:set>
                                    <p:animEffect transition="in" filter="fade">
                                      <p:cBhvr>
                                        <p:cTn id="66" dur="1000"/>
                                        <p:tgtEl>
                                          <p:spTgt spid="20">
                                            <p:txEl>
                                              <p:pRg st="9" end="9"/>
                                            </p:txEl>
                                          </p:spTgt>
                                        </p:tgtEl>
                                      </p:cBhvr>
                                    </p:animEffect>
                                  </p:childTnLst>
                                </p:cTn>
                              </p:par>
                              <p:par>
                                <p:cTn id="67" presetID="10" presetClass="entr" presetSubtype="0" fill="hold" nodeType="withEffect">
                                  <p:stCondLst>
                                    <p:cond delay="1600"/>
                                  </p:stCondLst>
                                  <p:childTnLst>
                                    <p:set>
                                      <p:cBhvr>
                                        <p:cTn id="68" dur="1" fill="hold">
                                          <p:stCondLst>
                                            <p:cond delay="0"/>
                                          </p:stCondLst>
                                        </p:cTn>
                                        <p:tgtEl>
                                          <p:spTgt spid="20">
                                            <p:txEl>
                                              <p:pRg st="11" end="11"/>
                                            </p:txEl>
                                          </p:spTgt>
                                        </p:tgtEl>
                                        <p:attrNameLst>
                                          <p:attrName>style.visibility</p:attrName>
                                        </p:attrNameLst>
                                      </p:cBhvr>
                                      <p:to>
                                        <p:strVal val="visible"/>
                                      </p:to>
                                    </p:set>
                                    <p:animEffect transition="in" filter="fade">
                                      <p:cBhvr>
                                        <p:cTn id="69" dur="1000"/>
                                        <p:tgtEl>
                                          <p:spTgt spid="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p:cNvSpPr txBox="1">
            <a:spLocks/>
          </p:cNvSpPr>
          <p:nvPr/>
        </p:nvSpPr>
        <p:spPr>
          <a:xfrm>
            <a:off x="160713" y="2801390"/>
            <a:ext cx="7356763" cy="106125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u="sng" dirty="0" err="1"/>
              <a:t>Présentation</a:t>
            </a:r>
            <a:r>
              <a:rPr lang="en-US" sz="8000" b="1" u="sng" dirty="0"/>
              <a:t> &amp; test</a:t>
            </a:r>
          </a:p>
        </p:txBody>
      </p:sp>
    </p:spTree>
    <p:extLst>
      <p:ext uri="{BB962C8B-B14F-4D97-AF65-F5344CB8AC3E}">
        <p14:creationId xmlns:p14="http://schemas.microsoft.com/office/powerpoint/2010/main" val="2673690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22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22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22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24562137-7A8B-426A-B367-3388435E0C3B}"/>
              </a:ext>
            </a:extLst>
          </p:cNvPr>
          <p:cNvSpPr>
            <a:spLocks noGrp="1"/>
          </p:cNvSpPr>
          <p:nvPr>
            <p:ph type="title"/>
          </p:nvPr>
        </p:nvSpPr>
        <p:spPr>
          <a:xfrm>
            <a:off x="190918" y="154185"/>
            <a:ext cx="11860404" cy="1053961"/>
          </a:xfrm>
        </p:spPr>
        <p:txBody>
          <a:bodyPr anchor="b">
            <a:noAutofit/>
          </a:bodyPr>
          <a:lstStyle/>
          <a:p>
            <a:r>
              <a:rPr lang="fr-FR" sz="6000" b="1" u="sng" dirty="0"/>
              <a:t>Améliorations futures &amp; Conclusion : </a:t>
            </a:r>
          </a:p>
        </p:txBody>
      </p:sp>
      <p:sp>
        <p:nvSpPr>
          <p:cNvPr id="3" name="Espace réservé du contenu 2">
            <a:extLst>
              <a:ext uri="{FF2B5EF4-FFF2-40B4-BE49-F238E27FC236}">
                <a16:creationId xmlns:a16="http://schemas.microsoft.com/office/drawing/2014/main" id="{9E646951-2AFB-4CC9-8BA9-C09467AA440B}"/>
              </a:ext>
            </a:extLst>
          </p:cNvPr>
          <p:cNvSpPr>
            <a:spLocks noGrp="1"/>
          </p:cNvSpPr>
          <p:nvPr>
            <p:ph idx="1"/>
          </p:nvPr>
        </p:nvSpPr>
        <p:spPr>
          <a:xfrm>
            <a:off x="655320" y="1577590"/>
            <a:ext cx="9013052" cy="4642339"/>
          </a:xfrm>
        </p:spPr>
        <p:txBody>
          <a:bodyPr>
            <a:normAutofit/>
          </a:bodyPr>
          <a:lstStyle/>
          <a:p>
            <a:r>
              <a:rPr lang="fr-FR" sz="4400" b="1" dirty="0">
                <a:latin typeface="+mj-lt"/>
              </a:rPr>
              <a:t>Améliorations : </a:t>
            </a:r>
          </a:p>
          <a:p>
            <a:endParaRPr lang="fr-FR" sz="3200" b="1" dirty="0">
              <a:latin typeface="+mj-lt"/>
            </a:endParaRPr>
          </a:p>
          <a:p>
            <a:r>
              <a:rPr lang="fr-FR" sz="3600" b="1" dirty="0">
                <a:latin typeface="+mj-lt"/>
              </a:rPr>
              <a:t>Messagerie privée</a:t>
            </a:r>
          </a:p>
          <a:p>
            <a:r>
              <a:rPr lang="fr-FR" sz="3600" b="1" dirty="0">
                <a:latin typeface="+mj-lt"/>
              </a:rPr>
              <a:t>Personnaliser le fil d’actualité </a:t>
            </a:r>
          </a:p>
          <a:p>
            <a:r>
              <a:rPr lang="fr-FR" sz="3600" b="1" dirty="0">
                <a:latin typeface="+mj-lt"/>
              </a:rPr>
              <a:t>Intégrer un forum</a:t>
            </a:r>
          </a:p>
          <a:p>
            <a:r>
              <a:rPr lang="fr-FR" sz="3600" b="1" dirty="0">
                <a:latin typeface="+mj-lt"/>
              </a:rPr>
              <a:t>Rajouter des ancres</a:t>
            </a:r>
          </a:p>
          <a:p>
            <a:r>
              <a:rPr lang="fr-FR" sz="3600" b="1" dirty="0">
                <a:latin typeface="+mj-lt"/>
              </a:rPr>
              <a:t>Ajouter des règles de bienséance </a:t>
            </a:r>
          </a:p>
          <a:p>
            <a:endParaRPr lang="fr-FR" sz="2000" dirty="0"/>
          </a:p>
        </p:txBody>
      </p:sp>
    </p:spTree>
    <p:extLst>
      <p:ext uri="{BB962C8B-B14F-4D97-AF65-F5344CB8AC3E}">
        <p14:creationId xmlns:p14="http://schemas.microsoft.com/office/powerpoint/2010/main" val="31248431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400" fill="hold"/>
                                        <p:tgtEl>
                                          <p:spTgt spid="2"/>
                                        </p:tgtEl>
                                        <p:attrNameLst>
                                          <p:attrName>ppt_x</p:attrName>
                                        </p:attrNameLst>
                                      </p:cBhvr>
                                      <p:tavLst>
                                        <p:tav tm="0">
                                          <p:val>
                                            <p:strVal val="1+#ppt_w/2"/>
                                          </p:val>
                                        </p:tav>
                                        <p:tav tm="100000">
                                          <p:val>
                                            <p:strVal val="#ppt_x"/>
                                          </p:val>
                                        </p:tav>
                                      </p:tavLst>
                                    </p:anim>
                                    <p:anim calcmode="lin" valueType="num">
                                      <p:cBhvr additive="base">
                                        <p:cTn id="8" dur="14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400"/>
                            </p:stCondLst>
                            <p:childTnLst>
                              <p:par>
                                <p:cTn id="10" presetID="21" presetClass="entr" presetSubtype="1" fill="hold" nodeType="afterEffect">
                                  <p:stCondLst>
                                    <p:cond delay="2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1300"/>
                                        <p:tgtEl>
                                          <p:spTgt spid="3">
                                            <p:txEl>
                                              <p:pRg st="0" end="0"/>
                                            </p:txEl>
                                          </p:spTgt>
                                        </p:tgtEl>
                                      </p:cBhvr>
                                    </p:animEffect>
                                  </p:childTnLst>
                                </p:cTn>
                              </p:par>
                            </p:childTnLst>
                          </p:cTn>
                        </p:par>
                        <p:par>
                          <p:cTn id="13" fill="hold">
                            <p:stCondLst>
                              <p:cond delay="2900"/>
                            </p:stCondLst>
                            <p:childTnLst>
                              <p:par>
                                <p:cTn id="14" presetID="10" presetClass="entr" presetSubtype="0" fill="hold" nodeType="afterEffect">
                                  <p:stCondLst>
                                    <p:cond delay="200"/>
                                  </p:stCondLst>
                                  <p:iterate type="wd">
                                    <p:tmPct val="25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800"/>
                                        <p:tgtEl>
                                          <p:spTgt spid="3">
                                            <p:txEl>
                                              <p:pRg st="2" end="2"/>
                                            </p:txEl>
                                          </p:spTgt>
                                        </p:tgtEl>
                                      </p:cBhvr>
                                    </p:animEffect>
                                  </p:childTnLst>
                                </p:cTn>
                              </p:par>
                            </p:childTnLst>
                          </p:cTn>
                        </p:par>
                        <p:par>
                          <p:cTn id="17" fill="hold">
                            <p:stCondLst>
                              <p:cond delay="4100"/>
                            </p:stCondLst>
                            <p:childTnLst>
                              <p:par>
                                <p:cTn id="18" presetID="10" presetClass="entr" presetSubtype="0" fill="hold" nodeType="afterEffect">
                                  <p:stCondLst>
                                    <p:cond delay="200"/>
                                  </p:stCondLst>
                                  <p:iterate type="wd">
                                    <p:tmPct val="25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800"/>
                                        <p:tgtEl>
                                          <p:spTgt spid="3">
                                            <p:txEl>
                                              <p:pRg st="3" end="3"/>
                                            </p:txEl>
                                          </p:spTgt>
                                        </p:tgtEl>
                                      </p:cBhvr>
                                    </p:animEffect>
                                  </p:childTnLst>
                                </p:cTn>
                              </p:par>
                            </p:childTnLst>
                          </p:cTn>
                        </p:par>
                        <p:par>
                          <p:cTn id="21" fill="hold">
                            <p:stCondLst>
                              <p:cond delay="5700"/>
                            </p:stCondLst>
                            <p:childTnLst>
                              <p:par>
                                <p:cTn id="22" presetID="10" presetClass="entr" presetSubtype="0" fill="hold" nodeType="afterEffect">
                                  <p:stCondLst>
                                    <p:cond delay="200"/>
                                  </p:stCondLst>
                                  <p:iterate type="wd">
                                    <p:tmPct val="25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800"/>
                                        <p:tgtEl>
                                          <p:spTgt spid="3">
                                            <p:txEl>
                                              <p:pRg st="4" end="4"/>
                                            </p:txEl>
                                          </p:spTgt>
                                        </p:tgtEl>
                                      </p:cBhvr>
                                    </p:animEffect>
                                  </p:childTnLst>
                                </p:cTn>
                              </p:par>
                            </p:childTnLst>
                          </p:cTn>
                        </p:par>
                        <p:par>
                          <p:cTn id="25" fill="hold">
                            <p:stCondLst>
                              <p:cond delay="7100"/>
                            </p:stCondLst>
                            <p:childTnLst>
                              <p:par>
                                <p:cTn id="26" presetID="10" presetClass="entr" presetSubtype="0" fill="hold" nodeType="afterEffect">
                                  <p:stCondLst>
                                    <p:cond delay="200"/>
                                  </p:stCondLst>
                                  <p:iterate type="wd">
                                    <p:tmPct val="25000"/>
                                  </p:iterate>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800"/>
                                        <p:tgtEl>
                                          <p:spTgt spid="3">
                                            <p:txEl>
                                              <p:pRg st="5" end="5"/>
                                            </p:txEl>
                                          </p:spTgt>
                                        </p:tgtEl>
                                      </p:cBhvr>
                                    </p:animEffect>
                                  </p:childTnLst>
                                </p:cTn>
                              </p:par>
                            </p:childTnLst>
                          </p:cTn>
                        </p:par>
                        <p:par>
                          <p:cTn id="29" fill="hold">
                            <p:stCondLst>
                              <p:cond delay="8500"/>
                            </p:stCondLst>
                            <p:childTnLst>
                              <p:par>
                                <p:cTn id="30" presetID="10" presetClass="entr" presetSubtype="0" fill="hold" nodeType="afterEffect">
                                  <p:stCondLst>
                                    <p:cond delay="200"/>
                                  </p:stCondLst>
                                  <p:iterate type="wd">
                                    <p:tmPct val="25000"/>
                                  </p:iterate>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8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657983" y="1375576"/>
            <a:ext cx="9418319" cy="6400800"/>
          </a:xfrm>
        </p:spPr>
        <p:txBody>
          <a:bodyPr vert="horz" lIns="91440" tIns="45720" rIns="91440" bIns="45720" rtlCol="0" anchor="t">
            <a:normAutofit/>
          </a:bodyPr>
          <a:lstStyle/>
          <a:p>
            <a:pPr algn="ctr"/>
            <a:r>
              <a:rPr lang="en-US" sz="37200" b="1" kern="1200" dirty="0">
                <a:solidFill>
                  <a:schemeClr val="tx1"/>
                </a:solidFill>
                <a:latin typeface="+mj-lt"/>
                <a:ea typeface="+mj-ea"/>
                <a:cs typeface="+mj-cs"/>
              </a:rPr>
              <a:t>FIN</a:t>
            </a:r>
          </a:p>
        </p:txBody>
      </p:sp>
      <p:sp>
        <p:nvSpPr>
          <p:cNvPr id="4" name="ZoneTexte 3"/>
          <p:cNvSpPr txBox="1"/>
          <p:nvPr/>
        </p:nvSpPr>
        <p:spPr>
          <a:xfrm>
            <a:off x="6542331" y="5821680"/>
            <a:ext cx="2924176" cy="830997"/>
          </a:xfrm>
          <a:prstGeom prst="rect">
            <a:avLst/>
          </a:prstGeom>
          <a:noFill/>
        </p:spPr>
        <p:txBody>
          <a:bodyPr wrap="square" rtlCol="0">
            <a:spAutoFit/>
          </a:bodyPr>
          <a:lstStyle/>
          <a:p>
            <a:r>
              <a:rPr lang="fr-FR" sz="4800" b="1" dirty="0"/>
              <a:t>MERCI</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72" y="234674"/>
            <a:ext cx="3650887" cy="1140902"/>
          </a:xfrm>
          <a:prstGeom prst="rect">
            <a:avLst/>
          </a:prstGeom>
        </p:spPr>
      </p:pic>
    </p:spTree>
    <p:extLst>
      <p:ext uri="{BB962C8B-B14F-4D97-AF65-F5344CB8AC3E}">
        <p14:creationId xmlns:p14="http://schemas.microsoft.com/office/powerpoint/2010/main" val="15569773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600"/>
                                        <p:tgtEl>
                                          <p:spTgt spid="10"/>
                                        </p:tgtEl>
                                      </p:cBhvr>
                                    </p:animEffect>
                                    <p:anim calcmode="lin" valueType="num">
                                      <p:cBhvr>
                                        <p:cTn id="8" dur="1600" fill="hold"/>
                                        <p:tgtEl>
                                          <p:spTgt spid="10"/>
                                        </p:tgtEl>
                                        <p:attrNameLst>
                                          <p:attrName>ppt_x</p:attrName>
                                        </p:attrNameLst>
                                      </p:cBhvr>
                                      <p:tavLst>
                                        <p:tav tm="0">
                                          <p:val>
                                            <p:strVal val="#ppt_x"/>
                                          </p:val>
                                        </p:tav>
                                        <p:tav tm="100000">
                                          <p:val>
                                            <p:strVal val="#ppt_x"/>
                                          </p:val>
                                        </p:tav>
                                      </p:tavLst>
                                    </p:anim>
                                    <p:anim calcmode="lin" valueType="num">
                                      <p:cBhvr>
                                        <p:cTn id="9" dur="1600" fill="hold"/>
                                        <p:tgtEl>
                                          <p:spTgt spid="10"/>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70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870">
                                          <p:stCondLst>
                                            <p:cond delay="0"/>
                                          </p:stCondLst>
                                        </p:cTn>
                                        <p:tgtEl>
                                          <p:spTgt spid="2"/>
                                        </p:tgtEl>
                                      </p:cBhvr>
                                    </p:animEffect>
                                    <p:anim calcmode="lin" valueType="num">
                                      <p:cBhvr>
                                        <p:cTn id="13"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6"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7"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8" dur="39">
                                          <p:stCondLst>
                                            <p:cond delay="975"/>
                                          </p:stCondLst>
                                        </p:cTn>
                                        <p:tgtEl>
                                          <p:spTgt spid="2"/>
                                        </p:tgtEl>
                                      </p:cBhvr>
                                      <p:to x="100000" y="60000"/>
                                    </p:animScale>
                                    <p:animScale>
                                      <p:cBhvr>
                                        <p:cTn id="19" dur="249" decel="50000">
                                          <p:stCondLst>
                                            <p:cond delay="1014"/>
                                          </p:stCondLst>
                                        </p:cTn>
                                        <p:tgtEl>
                                          <p:spTgt spid="2"/>
                                        </p:tgtEl>
                                      </p:cBhvr>
                                      <p:to x="100000" y="100000"/>
                                    </p:animScale>
                                    <p:animScale>
                                      <p:cBhvr>
                                        <p:cTn id="20" dur="39">
                                          <p:stCondLst>
                                            <p:cond delay="1968"/>
                                          </p:stCondLst>
                                        </p:cTn>
                                        <p:tgtEl>
                                          <p:spTgt spid="2"/>
                                        </p:tgtEl>
                                      </p:cBhvr>
                                      <p:to x="100000" y="80000"/>
                                    </p:animScale>
                                    <p:animScale>
                                      <p:cBhvr>
                                        <p:cTn id="21" dur="249" decel="50000">
                                          <p:stCondLst>
                                            <p:cond delay="2007"/>
                                          </p:stCondLst>
                                        </p:cTn>
                                        <p:tgtEl>
                                          <p:spTgt spid="2"/>
                                        </p:tgtEl>
                                      </p:cBhvr>
                                      <p:to x="100000" y="100000"/>
                                    </p:animScale>
                                    <p:animScale>
                                      <p:cBhvr>
                                        <p:cTn id="22" dur="39">
                                          <p:stCondLst>
                                            <p:cond delay="2463"/>
                                          </p:stCondLst>
                                        </p:cTn>
                                        <p:tgtEl>
                                          <p:spTgt spid="2"/>
                                        </p:tgtEl>
                                      </p:cBhvr>
                                      <p:to x="100000" y="90000"/>
                                    </p:animScale>
                                    <p:animScale>
                                      <p:cBhvr>
                                        <p:cTn id="23" dur="249" decel="50000">
                                          <p:stCondLst>
                                            <p:cond delay="2502"/>
                                          </p:stCondLst>
                                        </p:cTn>
                                        <p:tgtEl>
                                          <p:spTgt spid="2"/>
                                        </p:tgtEl>
                                      </p:cBhvr>
                                      <p:to x="100000" y="100000"/>
                                    </p:animScale>
                                    <p:animScale>
                                      <p:cBhvr>
                                        <p:cTn id="24" dur="39">
                                          <p:stCondLst>
                                            <p:cond delay="2712"/>
                                          </p:stCondLst>
                                        </p:cTn>
                                        <p:tgtEl>
                                          <p:spTgt spid="2"/>
                                        </p:tgtEl>
                                      </p:cBhvr>
                                      <p:to x="100000" y="95000"/>
                                    </p:animScale>
                                    <p:animScale>
                                      <p:cBhvr>
                                        <p:cTn id="25" dur="249" decel="50000">
                                          <p:stCondLst>
                                            <p:cond delay="2751"/>
                                          </p:stCondLst>
                                        </p:cTn>
                                        <p:tgtEl>
                                          <p:spTgt spid="2"/>
                                        </p:tgtEl>
                                      </p:cBhvr>
                                      <p:to x="100000" y="100000"/>
                                    </p:animScale>
                                  </p:childTnLst>
                                </p:cTn>
                              </p:par>
                              <p:par>
                                <p:cTn id="26" presetID="45" presetClass="entr" presetSubtype="0" fill="hold" nodeType="withEffect">
                                  <p:stCondLst>
                                    <p:cond delay="150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3600"/>
                                        <p:tgtEl>
                                          <p:spTgt spid="4">
                                            <p:txEl>
                                              <p:pRg st="0" end="0"/>
                                            </p:txEl>
                                          </p:spTgt>
                                        </p:tgtEl>
                                      </p:cBhvr>
                                    </p:animEffect>
                                    <p:anim calcmode="lin" valueType="num">
                                      <p:cBhvr>
                                        <p:cTn id="29" dur="36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30" dur="36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Grand écran</PresentationFormat>
  <Paragraphs>98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Wingdings</vt:lpstr>
      <vt:lpstr>Thème Office</vt:lpstr>
      <vt:lpstr> </vt:lpstr>
      <vt:lpstr>Objectifs du projet :</vt:lpstr>
      <vt:lpstr>Le modèle conceptuel des données :</vt:lpstr>
      <vt:lpstr>Objectifs réalisés pour l’IT1 :</vt:lpstr>
      <vt:lpstr>Objectifs réalisés pour l’IT2 :</vt:lpstr>
      <vt:lpstr>Objectifs réalisés pour la recette :</vt:lpstr>
      <vt:lpstr>Présentation PowerPoint</vt:lpstr>
      <vt:lpstr>Améliorations futures &amp; Conclusion :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theDeadWalker .</dc:creator>
  <cp:lastModifiedBy>Tanguy Epifanic</cp:lastModifiedBy>
  <cp:revision>65</cp:revision>
  <dcterms:created xsi:type="dcterms:W3CDTF">2017-05-02T09:18:26Z</dcterms:created>
  <dcterms:modified xsi:type="dcterms:W3CDTF">2017-07-03T11:39:22Z</dcterms:modified>
</cp:coreProperties>
</file>