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62" r:id="rId5"/>
    <p:sldId id="259"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80" d="100"/>
          <a:sy n="80" d="100"/>
        </p:scale>
        <p:origin x="78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B60CF0A-BF9D-4403-A942-818420D98A02}" type="datetimeFigureOut">
              <a:rPr lang="en-US" smtClean="0"/>
              <a:t>10/15/2024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4EFBD4C8-9CAC-4626-A94F-9CF2AA94A512}" type="slidenum">
              <a:rPr lang="en-US" smtClean="0"/>
              <a:t>‹#›</a:t>
            </a:fld>
            <a:endParaRPr lang="en-US"/>
          </a:p>
        </p:txBody>
      </p:sp>
    </p:spTree>
    <p:extLst>
      <p:ext uri="{BB962C8B-B14F-4D97-AF65-F5344CB8AC3E}">
        <p14:creationId xmlns:p14="http://schemas.microsoft.com/office/powerpoint/2010/main" val="57132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60CF0A-BF9D-4403-A942-818420D98A02}" type="datetimeFigureOut">
              <a:rPr lang="en-US" smtClean="0"/>
              <a:t>10/15/2024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FBD4C8-9CAC-4626-A94F-9CF2AA94A512}" type="slidenum">
              <a:rPr lang="en-US" smtClean="0"/>
              <a:t>‹#›</a:t>
            </a:fld>
            <a:endParaRPr lang="en-US"/>
          </a:p>
        </p:txBody>
      </p:sp>
    </p:spTree>
    <p:extLst>
      <p:ext uri="{BB962C8B-B14F-4D97-AF65-F5344CB8AC3E}">
        <p14:creationId xmlns:p14="http://schemas.microsoft.com/office/powerpoint/2010/main" val="885868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60CF0A-BF9D-4403-A942-818420D98A02}" type="datetimeFigureOut">
              <a:rPr lang="en-US" smtClean="0"/>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FBD4C8-9CAC-4626-A94F-9CF2AA94A512}" type="slidenum">
              <a:rPr lang="en-US" smtClean="0"/>
              <a:t>‹#›</a:t>
            </a:fld>
            <a:endParaRPr lang="en-US"/>
          </a:p>
        </p:txBody>
      </p:sp>
    </p:spTree>
    <p:extLst>
      <p:ext uri="{BB962C8B-B14F-4D97-AF65-F5344CB8AC3E}">
        <p14:creationId xmlns:p14="http://schemas.microsoft.com/office/powerpoint/2010/main" val="16468834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60CF0A-BF9D-4403-A942-818420D98A02}" type="datetimeFigureOut">
              <a:rPr lang="en-US" smtClean="0"/>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FBD4C8-9CAC-4626-A94F-9CF2AA94A512}" type="slidenum">
              <a:rPr lang="en-US" smtClean="0"/>
              <a:t>‹#›</a:t>
            </a:fld>
            <a:endParaRPr lang="en-US"/>
          </a:p>
        </p:txBody>
      </p:sp>
    </p:spTree>
    <p:extLst>
      <p:ext uri="{BB962C8B-B14F-4D97-AF65-F5344CB8AC3E}">
        <p14:creationId xmlns:p14="http://schemas.microsoft.com/office/powerpoint/2010/main" val="41942999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60CF0A-BF9D-4403-A942-818420D98A02}" type="datetimeFigureOut">
              <a:rPr lang="en-US" smtClean="0"/>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FBD4C8-9CAC-4626-A94F-9CF2AA94A512}" type="slidenum">
              <a:rPr lang="en-US" smtClean="0"/>
              <a:t>‹#›</a:t>
            </a:fld>
            <a:endParaRPr lang="en-US"/>
          </a:p>
        </p:txBody>
      </p:sp>
    </p:spTree>
    <p:extLst>
      <p:ext uri="{BB962C8B-B14F-4D97-AF65-F5344CB8AC3E}">
        <p14:creationId xmlns:p14="http://schemas.microsoft.com/office/powerpoint/2010/main" val="3203541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60CF0A-BF9D-4403-A942-818420D98A02}" type="datetimeFigureOut">
              <a:rPr lang="en-US" smtClean="0"/>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FBD4C8-9CAC-4626-A94F-9CF2AA94A512}" type="slidenum">
              <a:rPr lang="en-US" smtClean="0"/>
              <a:t>‹#›</a:t>
            </a:fld>
            <a:endParaRPr lang="en-US"/>
          </a:p>
        </p:txBody>
      </p:sp>
    </p:spTree>
    <p:extLst>
      <p:ext uri="{BB962C8B-B14F-4D97-AF65-F5344CB8AC3E}">
        <p14:creationId xmlns:p14="http://schemas.microsoft.com/office/powerpoint/2010/main" val="6114776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60CF0A-BF9D-4403-A942-818420D98A02}" type="datetimeFigureOut">
              <a:rPr lang="en-US" smtClean="0"/>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FBD4C8-9CAC-4626-A94F-9CF2AA94A512}" type="slidenum">
              <a:rPr lang="en-US" smtClean="0"/>
              <a:t>‹#›</a:t>
            </a:fld>
            <a:endParaRPr lang="en-US"/>
          </a:p>
        </p:txBody>
      </p:sp>
    </p:spTree>
    <p:extLst>
      <p:ext uri="{BB962C8B-B14F-4D97-AF65-F5344CB8AC3E}">
        <p14:creationId xmlns:p14="http://schemas.microsoft.com/office/powerpoint/2010/main" val="11495733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60CF0A-BF9D-4403-A942-818420D98A02}" type="datetimeFigureOut">
              <a:rPr lang="en-US" smtClean="0"/>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FBD4C8-9CAC-4626-A94F-9CF2AA94A512}" type="slidenum">
              <a:rPr lang="en-US" smtClean="0"/>
              <a:t>‹#›</a:t>
            </a:fld>
            <a:endParaRPr lang="en-US"/>
          </a:p>
        </p:txBody>
      </p:sp>
    </p:spTree>
    <p:extLst>
      <p:ext uri="{BB962C8B-B14F-4D97-AF65-F5344CB8AC3E}">
        <p14:creationId xmlns:p14="http://schemas.microsoft.com/office/powerpoint/2010/main" val="5223837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60CF0A-BF9D-4403-A942-818420D98A02}" type="datetimeFigureOut">
              <a:rPr lang="en-US" smtClean="0"/>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FBD4C8-9CAC-4626-A94F-9CF2AA94A512}" type="slidenum">
              <a:rPr lang="en-US" smtClean="0"/>
              <a:t>‹#›</a:t>
            </a:fld>
            <a:endParaRPr lang="en-US"/>
          </a:p>
        </p:txBody>
      </p:sp>
    </p:spTree>
    <p:extLst>
      <p:ext uri="{BB962C8B-B14F-4D97-AF65-F5344CB8AC3E}">
        <p14:creationId xmlns:p14="http://schemas.microsoft.com/office/powerpoint/2010/main" val="1682813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60CF0A-BF9D-4403-A942-818420D98A02}" type="datetimeFigureOut">
              <a:rPr lang="en-US" smtClean="0"/>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4EFBD4C8-9CAC-4626-A94F-9CF2AA94A512}" type="slidenum">
              <a:rPr lang="en-US" smtClean="0"/>
              <a:t>‹#›</a:t>
            </a:fld>
            <a:endParaRPr lang="en-US"/>
          </a:p>
        </p:txBody>
      </p:sp>
    </p:spTree>
    <p:extLst>
      <p:ext uri="{BB962C8B-B14F-4D97-AF65-F5344CB8AC3E}">
        <p14:creationId xmlns:p14="http://schemas.microsoft.com/office/powerpoint/2010/main" val="3489918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60CF0A-BF9D-4403-A942-818420D98A02}" type="datetimeFigureOut">
              <a:rPr lang="en-US" smtClean="0"/>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FBD4C8-9CAC-4626-A94F-9CF2AA94A512}" type="slidenum">
              <a:rPr lang="en-US" smtClean="0"/>
              <a:t>‹#›</a:t>
            </a:fld>
            <a:endParaRPr lang="en-US"/>
          </a:p>
        </p:txBody>
      </p:sp>
    </p:spTree>
    <p:extLst>
      <p:ext uri="{BB962C8B-B14F-4D97-AF65-F5344CB8AC3E}">
        <p14:creationId xmlns:p14="http://schemas.microsoft.com/office/powerpoint/2010/main" val="3961894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60CF0A-BF9D-4403-A942-818420D98A02}" type="datetimeFigureOut">
              <a:rPr lang="en-US" smtClean="0"/>
              <a:t>10/15/2024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FBD4C8-9CAC-4626-A94F-9CF2AA94A512}" type="slidenum">
              <a:rPr lang="en-US" smtClean="0"/>
              <a:t>‹#›</a:t>
            </a:fld>
            <a:endParaRPr lang="en-US"/>
          </a:p>
        </p:txBody>
      </p:sp>
    </p:spTree>
    <p:extLst>
      <p:ext uri="{BB962C8B-B14F-4D97-AF65-F5344CB8AC3E}">
        <p14:creationId xmlns:p14="http://schemas.microsoft.com/office/powerpoint/2010/main" val="3870413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60CF0A-BF9D-4403-A942-818420D98A02}" type="datetimeFigureOut">
              <a:rPr lang="en-US" smtClean="0"/>
              <a:t>10/15/2024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FBD4C8-9CAC-4626-A94F-9CF2AA94A512}" type="slidenum">
              <a:rPr lang="en-US" smtClean="0"/>
              <a:t>‹#›</a:t>
            </a:fld>
            <a:endParaRPr lang="en-US"/>
          </a:p>
        </p:txBody>
      </p:sp>
    </p:spTree>
    <p:extLst>
      <p:ext uri="{BB962C8B-B14F-4D97-AF65-F5344CB8AC3E}">
        <p14:creationId xmlns:p14="http://schemas.microsoft.com/office/powerpoint/2010/main" val="924112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60CF0A-BF9D-4403-A942-818420D98A02}" type="datetimeFigureOut">
              <a:rPr lang="en-US" smtClean="0"/>
              <a:t>10/15/2024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FBD4C8-9CAC-4626-A94F-9CF2AA94A512}" type="slidenum">
              <a:rPr lang="en-US" smtClean="0"/>
              <a:t>‹#›</a:t>
            </a:fld>
            <a:endParaRPr lang="en-US"/>
          </a:p>
        </p:txBody>
      </p:sp>
    </p:spTree>
    <p:extLst>
      <p:ext uri="{BB962C8B-B14F-4D97-AF65-F5344CB8AC3E}">
        <p14:creationId xmlns:p14="http://schemas.microsoft.com/office/powerpoint/2010/main" val="185127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60CF0A-BF9D-4403-A942-818420D98A02}" type="datetimeFigureOut">
              <a:rPr lang="en-US" smtClean="0"/>
              <a:t>10/15/2024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FBD4C8-9CAC-4626-A94F-9CF2AA94A512}" type="slidenum">
              <a:rPr lang="en-US" smtClean="0"/>
              <a:t>‹#›</a:t>
            </a:fld>
            <a:endParaRPr lang="en-US"/>
          </a:p>
        </p:txBody>
      </p:sp>
    </p:spTree>
    <p:extLst>
      <p:ext uri="{BB962C8B-B14F-4D97-AF65-F5344CB8AC3E}">
        <p14:creationId xmlns:p14="http://schemas.microsoft.com/office/powerpoint/2010/main" val="3562763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60CF0A-BF9D-4403-A942-818420D98A02}" type="datetimeFigureOut">
              <a:rPr lang="en-US" smtClean="0"/>
              <a:t>10/15/2024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FBD4C8-9CAC-4626-A94F-9CF2AA94A512}" type="slidenum">
              <a:rPr lang="en-US" smtClean="0"/>
              <a:t>‹#›</a:t>
            </a:fld>
            <a:endParaRPr lang="en-US"/>
          </a:p>
        </p:txBody>
      </p:sp>
    </p:spTree>
    <p:extLst>
      <p:ext uri="{BB962C8B-B14F-4D97-AF65-F5344CB8AC3E}">
        <p14:creationId xmlns:p14="http://schemas.microsoft.com/office/powerpoint/2010/main" val="107272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60CF0A-BF9D-4403-A942-818420D98A02}" type="datetimeFigureOut">
              <a:rPr lang="en-US" smtClean="0"/>
              <a:t>10/15/2024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FBD4C8-9CAC-4626-A94F-9CF2AA94A512}" type="slidenum">
              <a:rPr lang="en-US" smtClean="0"/>
              <a:t>‹#›</a:t>
            </a:fld>
            <a:endParaRPr lang="en-US"/>
          </a:p>
        </p:txBody>
      </p:sp>
    </p:spTree>
    <p:extLst>
      <p:ext uri="{BB962C8B-B14F-4D97-AF65-F5344CB8AC3E}">
        <p14:creationId xmlns:p14="http://schemas.microsoft.com/office/powerpoint/2010/main" val="3471147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B60CF0A-BF9D-4403-A942-818420D98A02}" type="datetimeFigureOut">
              <a:rPr lang="en-US" smtClean="0"/>
              <a:t>10/15/2024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EFBD4C8-9CAC-4626-A94F-9CF2AA94A512}" type="slidenum">
              <a:rPr lang="en-US" smtClean="0"/>
              <a:t>‹#›</a:t>
            </a:fld>
            <a:endParaRPr lang="en-US"/>
          </a:p>
        </p:txBody>
      </p:sp>
    </p:spTree>
    <p:extLst>
      <p:ext uri="{BB962C8B-B14F-4D97-AF65-F5344CB8AC3E}">
        <p14:creationId xmlns:p14="http://schemas.microsoft.com/office/powerpoint/2010/main" val="263086718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4C143-4901-A0BB-B8B5-C2A407162174}"/>
              </a:ext>
            </a:extLst>
          </p:cNvPr>
          <p:cNvSpPr>
            <a:spLocks noGrp="1"/>
          </p:cNvSpPr>
          <p:nvPr>
            <p:ph type="ctrTitle"/>
          </p:nvPr>
        </p:nvSpPr>
        <p:spPr>
          <a:xfrm>
            <a:off x="3508503" y="2687759"/>
            <a:ext cx="8574622" cy="2616199"/>
          </a:xfrm>
        </p:spPr>
        <p:txBody>
          <a:bodyPr/>
          <a:lstStyle/>
          <a:p>
            <a:r>
              <a:rPr lang="en-US" dirty="0"/>
              <a:t>Landslide Prediction</a:t>
            </a:r>
          </a:p>
        </p:txBody>
      </p:sp>
      <p:sp>
        <p:nvSpPr>
          <p:cNvPr id="3" name="Subtitle 2">
            <a:extLst>
              <a:ext uri="{FF2B5EF4-FFF2-40B4-BE49-F238E27FC236}">
                <a16:creationId xmlns:a16="http://schemas.microsoft.com/office/drawing/2014/main" id="{568922CC-52E4-A997-8D87-1ECB7A82BF1D}"/>
              </a:ext>
            </a:extLst>
          </p:cNvPr>
          <p:cNvSpPr>
            <a:spLocks noGrp="1"/>
          </p:cNvSpPr>
          <p:nvPr>
            <p:ph type="subTitle" idx="1"/>
          </p:nvPr>
        </p:nvSpPr>
        <p:spPr>
          <a:xfrm>
            <a:off x="5095480" y="5303958"/>
            <a:ext cx="6987645" cy="1388534"/>
          </a:xfrm>
        </p:spPr>
        <p:txBody>
          <a:bodyPr/>
          <a:lstStyle/>
          <a:p>
            <a:r>
              <a:rPr lang="en-US" dirty="0"/>
              <a:t>Harold Haugen, Max </a:t>
            </a:r>
            <a:r>
              <a:rPr lang="en-US" dirty="0" err="1"/>
              <a:t>Pearton</a:t>
            </a:r>
            <a:r>
              <a:rPr lang="en-US" dirty="0"/>
              <a:t>, Daniel Sery, Elena Tsvetkova</a:t>
            </a:r>
          </a:p>
        </p:txBody>
      </p:sp>
      <p:pic>
        <p:nvPicPr>
          <p:cNvPr id="4" name="Picture 3" descr="A map of the united states&#10;&#10;Description automatically generated">
            <a:extLst>
              <a:ext uri="{FF2B5EF4-FFF2-40B4-BE49-F238E27FC236}">
                <a16:creationId xmlns:a16="http://schemas.microsoft.com/office/drawing/2014/main" id="{E6C5B761-E1E9-7CB2-A01C-2D746D7E9C54}"/>
              </a:ext>
            </a:extLst>
          </p:cNvPr>
          <p:cNvPicPr>
            <a:picLocks noChangeAspect="1"/>
          </p:cNvPicPr>
          <p:nvPr/>
        </p:nvPicPr>
        <p:blipFill>
          <a:blip r:embed="rId2"/>
          <a:stretch>
            <a:fillRect/>
          </a:stretch>
        </p:blipFill>
        <p:spPr>
          <a:xfrm>
            <a:off x="5371831" y="688258"/>
            <a:ext cx="4576140" cy="2953713"/>
          </a:xfrm>
          <a:prstGeom prst="rect">
            <a:avLst/>
          </a:prstGeom>
        </p:spPr>
      </p:pic>
    </p:spTree>
    <p:extLst>
      <p:ext uri="{BB962C8B-B14F-4D97-AF65-F5344CB8AC3E}">
        <p14:creationId xmlns:p14="http://schemas.microsoft.com/office/powerpoint/2010/main" val="1217687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8BCF8-FF04-F60C-B887-492011AC5FA8}"/>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3A6E9576-D3AE-2443-D45C-285DC0752F23}"/>
              </a:ext>
            </a:extLst>
          </p:cNvPr>
          <p:cNvSpPr>
            <a:spLocks noGrp="1"/>
          </p:cNvSpPr>
          <p:nvPr>
            <p:ph idx="1"/>
          </p:nvPr>
        </p:nvSpPr>
        <p:spPr>
          <a:xfrm>
            <a:off x="1484310" y="2136057"/>
            <a:ext cx="10018713" cy="3360175"/>
          </a:xfrm>
        </p:spPr>
        <p:txBody>
          <a:bodyPr>
            <a:normAutofit lnSpcReduction="10000"/>
          </a:bodyPr>
          <a:lstStyle/>
          <a:p>
            <a:pPr marL="0" indent="0">
              <a:buNone/>
            </a:pPr>
            <a:r>
              <a:rPr lang="en-US" sz="2100" b="1" u="sng" dirty="0">
                <a:latin typeface="Calibri" panose="020F0502020204030204" pitchFamily="34" charset="0"/>
                <a:ea typeface="Calibri" panose="020F0502020204030204" pitchFamily="34" charset="0"/>
                <a:cs typeface="Times New Roman" panose="02020603050405020304" pitchFamily="18" charset="0"/>
              </a:rPr>
              <a:t>Background</a:t>
            </a:r>
          </a:p>
          <a:p>
            <a:pPr marL="0" indent="0">
              <a:buNone/>
            </a:pPr>
            <a:r>
              <a:rPr lang="en-US" sz="1800" dirty="0">
                <a:latin typeface="Calibri" panose="020F0502020204030204" pitchFamily="34" charset="0"/>
                <a:ea typeface="Calibri" panose="020F0502020204030204" pitchFamily="34" charset="0"/>
                <a:cs typeface="Times New Roman" panose="02020603050405020304" pitchFamily="18" charset="0"/>
              </a:rPr>
              <a:t>Many</a:t>
            </a:r>
            <a:r>
              <a:rPr lang="en-US" sz="1800" dirty="0">
                <a:effectLst/>
                <a:latin typeface="Calibri" panose="020F0502020204030204" pitchFamily="34" charset="0"/>
                <a:ea typeface="Calibri" panose="020F0502020204030204" pitchFamily="34" charset="0"/>
                <a:cs typeface="Times New Roman" panose="02020603050405020304" pitchFamily="18" charset="0"/>
              </a:rPr>
              <a:t> research projects are focused on analyzing and identifying the susceptibility of landslides but they require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accurate inventories</a:t>
            </a:r>
          </a:p>
          <a:p>
            <a:pPr marL="0" indent="0">
              <a:buNone/>
            </a:pPr>
            <a:r>
              <a:rPr lang="en-US" sz="2000" b="1" u="sng" dirty="0">
                <a:effectLst/>
                <a:latin typeface="Calibri" panose="020F0502020204030204" pitchFamily="34" charset="0"/>
                <a:ea typeface="Calibri" panose="020F0502020204030204" pitchFamily="34" charset="0"/>
                <a:cs typeface="Times New Roman" panose="02020603050405020304" pitchFamily="18" charset="0"/>
              </a:rPr>
              <a:t>Statement of Purpose</a:t>
            </a:r>
          </a:p>
          <a:p>
            <a:pPr marL="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Given increasing national and global attention on climate change, our team’s objective is to apply key deep learning architectures to identify landslide events in remote areas regardless of timing, and then to provide a timing classification based on visual markers. </a:t>
            </a:r>
          </a:p>
          <a:p>
            <a:pPr marL="0" indent="0">
              <a:buNone/>
            </a:pPr>
            <a:r>
              <a:rPr lang="en-US" sz="2000" b="1" u="sng" dirty="0">
                <a:latin typeface="Calibri" panose="020F0502020204030204" pitchFamily="34" charset="0"/>
                <a:ea typeface="Calibri" panose="020F0502020204030204" pitchFamily="34" charset="0"/>
                <a:cs typeface="Times New Roman" panose="02020603050405020304" pitchFamily="18" charset="0"/>
              </a:rPr>
              <a:t>Application</a:t>
            </a:r>
          </a:p>
          <a:p>
            <a:pPr marL="0" indent="0">
              <a:buNone/>
            </a:pPr>
            <a:r>
              <a:rPr lang="en-US" sz="1800" dirty="0">
                <a:latin typeface="Calibri" panose="020F0502020204030204" pitchFamily="34" charset="0"/>
                <a:ea typeface="Calibri" panose="020F0502020204030204" pitchFamily="34" charset="0"/>
                <a:cs typeface="Times New Roman" panose="02020603050405020304" pitchFamily="18" charset="0"/>
              </a:rPr>
              <a:t>Help government and academic researchers build accurate inventories of landslides for susceptibility analysis</a:t>
            </a:r>
            <a:endParaRPr lang="en-US" u="sng" dirty="0"/>
          </a:p>
        </p:txBody>
      </p:sp>
    </p:spTree>
    <p:extLst>
      <p:ext uri="{BB962C8B-B14F-4D97-AF65-F5344CB8AC3E}">
        <p14:creationId xmlns:p14="http://schemas.microsoft.com/office/powerpoint/2010/main" val="3958036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6FB16-4CCE-7713-DE3D-69B08EB1FEF8}"/>
              </a:ext>
            </a:extLst>
          </p:cNvPr>
          <p:cNvSpPr>
            <a:spLocks noGrp="1"/>
          </p:cNvSpPr>
          <p:nvPr>
            <p:ph type="title"/>
          </p:nvPr>
        </p:nvSpPr>
        <p:spPr>
          <a:xfrm>
            <a:off x="1376156" y="0"/>
            <a:ext cx="10018713" cy="1081547"/>
          </a:xfrm>
        </p:spPr>
        <p:txBody>
          <a:bodyPr/>
          <a:lstStyle/>
          <a:p>
            <a:r>
              <a:rPr lang="en-US" dirty="0"/>
              <a:t>Data Collection</a:t>
            </a:r>
          </a:p>
        </p:txBody>
      </p:sp>
      <p:graphicFrame>
        <p:nvGraphicFramePr>
          <p:cNvPr id="6" name="Table 5">
            <a:extLst>
              <a:ext uri="{FF2B5EF4-FFF2-40B4-BE49-F238E27FC236}">
                <a16:creationId xmlns:a16="http://schemas.microsoft.com/office/drawing/2014/main" id="{9C6ED7F2-ADBA-9013-AAA2-E7973BB3EE1E}"/>
              </a:ext>
            </a:extLst>
          </p:cNvPr>
          <p:cNvGraphicFramePr>
            <a:graphicFrameLocks noGrp="1"/>
          </p:cNvGraphicFramePr>
          <p:nvPr>
            <p:extLst>
              <p:ext uri="{D42A27DB-BD31-4B8C-83A1-F6EECF244321}">
                <p14:modId xmlns:p14="http://schemas.microsoft.com/office/powerpoint/2010/main" val="700534071"/>
              </p:ext>
            </p:extLst>
          </p:nvPr>
        </p:nvGraphicFramePr>
        <p:xfrm>
          <a:off x="1941152" y="957621"/>
          <a:ext cx="9808396" cy="5577840"/>
        </p:xfrm>
        <a:graphic>
          <a:graphicData uri="http://schemas.openxmlformats.org/drawingml/2006/table">
            <a:tbl>
              <a:tblPr firstRow="1" bandRow="1">
                <a:tableStyleId>{5C22544A-7EE6-4342-B048-85BDC9FD1C3A}</a:tableStyleId>
              </a:tblPr>
              <a:tblGrid>
                <a:gridCol w="3790766">
                  <a:extLst>
                    <a:ext uri="{9D8B030D-6E8A-4147-A177-3AD203B41FA5}">
                      <a16:colId xmlns:a16="http://schemas.microsoft.com/office/drawing/2014/main" val="3145171470"/>
                    </a:ext>
                  </a:extLst>
                </a:gridCol>
                <a:gridCol w="6017630">
                  <a:extLst>
                    <a:ext uri="{9D8B030D-6E8A-4147-A177-3AD203B41FA5}">
                      <a16:colId xmlns:a16="http://schemas.microsoft.com/office/drawing/2014/main" val="2583680338"/>
                    </a:ext>
                  </a:extLst>
                </a:gridCol>
              </a:tblGrid>
              <a:tr h="0">
                <a:tc>
                  <a:txBody>
                    <a:bodyPr/>
                    <a:lstStyle/>
                    <a:p>
                      <a:r>
                        <a:rPr lang="en-US" sz="1700" dirty="0"/>
                        <a:t>Data</a:t>
                      </a:r>
                    </a:p>
                  </a:txBody>
                  <a:tcPr/>
                </a:tc>
                <a:tc>
                  <a:txBody>
                    <a:bodyPr/>
                    <a:lstStyle/>
                    <a:p>
                      <a:r>
                        <a:rPr lang="en-US" sz="1700" dirty="0"/>
                        <a:t>Description</a:t>
                      </a:r>
                    </a:p>
                  </a:txBody>
                  <a:tcPr/>
                </a:tc>
                <a:extLst>
                  <a:ext uri="{0D108BD9-81ED-4DB2-BD59-A6C34878D82A}">
                    <a16:rowId xmlns:a16="http://schemas.microsoft.com/office/drawing/2014/main" val="1037370603"/>
                  </a:ext>
                </a:extLst>
              </a:tr>
              <a:tr h="475676">
                <a:tc>
                  <a:txBody>
                    <a:bodyPr/>
                    <a:lstStyle/>
                    <a:p>
                      <a:r>
                        <a:rPr lang="en-US" sz="1700" dirty="0">
                          <a:effectLst/>
                          <a:latin typeface="Calibri" panose="020F0502020204030204" pitchFamily="34" charset="0"/>
                          <a:ea typeface="Calibri" panose="020F0502020204030204" pitchFamily="34" charset="0"/>
                          <a:cs typeface="Times New Roman" panose="02020603050405020304" pitchFamily="18" charset="0"/>
                        </a:rPr>
                        <a:t>U</a:t>
                      </a:r>
                      <a:r>
                        <a:rPr lang="en-US" sz="1700" dirty="0">
                          <a:effectLst/>
                          <a:latin typeface="Calibri" panose="020F0502020204030204" pitchFamily="34" charset="0"/>
                          <a:ea typeface="Calibri" panose="020F0502020204030204" pitchFamily="34" charset="0"/>
                          <a:cs typeface="Calibri" panose="020F0502020204030204" pitchFamily="34" charset="0"/>
                        </a:rPr>
                        <a:t>.S. Geological Survey (USGS) </a:t>
                      </a:r>
                      <a:endParaRPr lang="en-US" sz="17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700" dirty="0"/>
                        <a:t>Provides </a:t>
                      </a:r>
                      <a:r>
                        <a:rPr lang="en-US" sz="1700" dirty="0">
                          <a:effectLst/>
                          <a:latin typeface="Calibri" panose="020F0502020204030204" pitchFamily="34" charset="0"/>
                          <a:ea typeface="Calibri" panose="020F0502020204030204" pitchFamily="34" charset="0"/>
                          <a:cs typeface="Calibri" panose="020F0502020204030204" pitchFamily="34" charset="0"/>
                        </a:rPr>
                        <a:t>confidence attribute to characterize the location and impact of each landslide.</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3816957523"/>
                  </a:ext>
                </a:extLst>
              </a:tr>
              <a:tr h="47567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700" dirty="0">
                          <a:effectLst/>
                          <a:latin typeface="Calibri" panose="020F0502020204030204" pitchFamily="34" charset="0"/>
                          <a:ea typeface="Calibri" panose="020F0502020204030204" pitchFamily="34" charset="0"/>
                          <a:cs typeface="Calibri" panose="020F0502020204030204" pitchFamily="34" charset="0"/>
                        </a:rPr>
                        <a:t>NASA Cooperative Open Online Landslide Repository (COOLR) Catalog</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endParaRPr lang="en-US" sz="1700"/>
                    </a:p>
                  </a:txBody>
                  <a:tcPr/>
                </a:tc>
                <a:extLst>
                  <a:ext uri="{0D108BD9-81ED-4DB2-BD59-A6C34878D82A}">
                    <a16:rowId xmlns:a16="http://schemas.microsoft.com/office/drawing/2014/main" val="2360374593"/>
                  </a:ext>
                </a:extLst>
              </a:tr>
              <a:tr h="679537">
                <a:tc>
                  <a:txBody>
                    <a:bodyPr/>
                    <a:lstStyle/>
                    <a:p>
                      <a:r>
                        <a:rPr lang="en-US" sz="1700" dirty="0">
                          <a:effectLst/>
                          <a:latin typeface="Calibri" panose="020F0502020204030204" pitchFamily="34" charset="0"/>
                          <a:ea typeface="Calibri" panose="020F0502020204030204" pitchFamily="34" charset="0"/>
                          <a:cs typeface="Calibri" panose="020F0502020204030204" pitchFamily="34" charset="0"/>
                        </a:rPr>
                        <a:t>ArcGIS: </a:t>
                      </a:r>
                      <a:r>
                        <a:rPr lang="en-US" sz="1700" dirty="0">
                          <a:effectLst/>
                          <a:highlight>
                            <a:srgbClr val="FFFF00"/>
                          </a:highlight>
                          <a:latin typeface="Calibri" panose="020F0502020204030204" pitchFamily="34" charset="0"/>
                          <a:ea typeface="Calibri" panose="020F0502020204030204" pitchFamily="34" charset="0"/>
                          <a:cs typeface="Calibri" panose="020F0502020204030204" pitchFamily="34" charset="0"/>
                        </a:rPr>
                        <a:t>100-200</a:t>
                      </a:r>
                      <a:r>
                        <a:rPr lang="en-US" sz="1700" dirty="0">
                          <a:effectLst/>
                          <a:latin typeface="Calibri" panose="020F0502020204030204" pitchFamily="34" charset="0"/>
                          <a:ea typeface="Calibri" panose="020F0502020204030204" pitchFamily="34" charset="0"/>
                          <a:cs typeface="Calibri" panose="020F0502020204030204" pitchFamily="34" charset="0"/>
                        </a:rPr>
                        <a:t> images (high resolution)</a:t>
                      </a:r>
                      <a:endParaRPr lang="en-US" sz="17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700" dirty="0">
                          <a:effectLst/>
                          <a:latin typeface="Calibri" panose="020F0502020204030204" pitchFamily="34" charset="0"/>
                          <a:ea typeface="Calibri" panose="020F0502020204030204" pitchFamily="34" charset="0"/>
                          <a:cs typeface="Calibri" panose="020F0502020204030204" pitchFamily="34" charset="0"/>
                        </a:rPr>
                        <a:t>Based on our assessment of highly confident landslide events identified in the inventory lists above, our team is preparing these images manually</a:t>
                      </a:r>
                      <a:endParaRPr lang="en-US" sz="1700" dirty="0"/>
                    </a:p>
                  </a:txBody>
                  <a:tcPr/>
                </a:tc>
                <a:extLst>
                  <a:ext uri="{0D108BD9-81ED-4DB2-BD59-A6C34878D82A}">
                    <a16:rowId xmlns:a16="http://schemas.microsoft.com/office/drawing/2014/main" val="3703548256"/>
                  </a:ext>
                </a:extLst>
              </a:tr>
              <a:tr h="475676">
                <a:tc>
                  <a:txBody>
                    <a:bodyPr/>
                    <a:lstStyle/>
                    <a:p>
                      <a:r>
                        <a:rPr lang="en-US" sz="1700" dirty="0">
                          <a:effectLst/>
                          <a:latin typeface="Calibri" panose="020F0502020204030204" pitchFamily="34" charset="0"/>
                          <a:ea typeface="Calibri" panose="020F0502020204030204" pitchFamily="34" charset="0"/>
                          <a:cs typeface="Calibri" panose="020F0502020204030204" pitchFamily="34" charset="0"/>
                        </a:rPr>
                        <a:t>HR-GLDD dataset: </a:t>
                      </a:r>
                      <a:r>
                        <a:rPr lang="en-US" sz="1700" dirty="0">
                          <a:effectLst/>
                          <a:highlight>
                            <a:srgbClr val="FFFF00"/>
                          </a:highlight>
                          <a:latin typeface="Calibri" panose="020F0502020204030204" pitchFamily="34" charset="0"/>
                          <a:ea typeface="Calibri" panose="020F0502020204030204" pitchFamily="34" charset="0"/>
                          <a:cs typeface="Calibri" panose="020F0502020204030204" pitchFamily="34" charset="0"/>
                        </a:rPr>
                        <a:t>1700</a:t>
                      </a:r>
                      <a:r>
                        <a:rPr lang="en-US" sz="1700" dirty="0">
                          <a:effectLst/>
                          <a:latin typeface="Calibri" panose="020F0502020204030204" pitchFamily="34" charset="0"/>
                          <a:ea typeface="Calibri" panose="020F0502020204030204" pitchFamily="34" charset="0"/>
                          <a:cs typeface="Calibri" panose="020F0502020204030204" pitchFamily="34" charset="0"/>
                        </a:rPr>
                        <a:t> images </a:t>
                      </a:r>
                      <a:endParaRPr lang="en-US" sz="1700" dirty="0"/>
                    </a:p>
                  </a:txBody>
                  <a:tcPr/>
                </a:tc>
                <a:tc>
                  <a:txBody>
                    <a:bodyPr/>
                    <a:lstStyle/>
                    <a:p>
                      <a:r>
                        <a:rPr lang="en-US" sz="1700" dirty="0">
                          <a:effectLst/>
                          <a:latin typeface="Calibri" panose="020F0502020204030204" pitchFamily="34" charset="0"/>
                          <a:ea typeface="Calibri" panose="020F0502020204030204" pitchFamily="34" charset="0"/>
                          <a:cs typeface="Calibri" panose="020F0502020204030204" pitchFamily="34" charset="0"/>
                        </a:rPr>
                        <a:t>Taken from South Asia, East Asia, South America, and Central America</a:t>
                      </a:r>
                      <a:endParaRPr lang="en-US" sz="1700" dirty="0"/>
                    </a:p>
                  </a:txBody>
                  <a:tcPr/>
                </a:tc>
                <a:extLst>
                  <a:ext uri="{0D108BD9-81ED-4DB2-BD59-A6C34878D82A}">
                    <a16:rowId xmlns:a16="http://schemas.microsoft.com/office/drawing/2014/main" val="2402213280"/>
                  </a:ext>
                </a:extLst>
              </a:tr>
              <a:tr h="275590">
                <a:tc>
                  <a:txBody>
                    <a:bodyPr/>
                    <a:lstStyle/>
                    <a:p>
                      <a:r>
                        <a:rPr lang="en-US" sz="1700" dirty="0">
                          <a:effectLst/>
                          <a:latin typeface="Calibri" panose="020F0502020204030204" pitchFamily="34" charset="0"/>
                          <a:ea typeface="Calibri" panose="020F0502020204030204" pitchFamily="34" charset="0"/>
                          <a:cs typeface="Calibri" panose="020F0502020204030204" pitchFamily="34" charset="0"/>
                        </a:rPr>
                        <a:t>Diverse Mountainous Landslide Dataset</a:t>
                      </a:r>
                      <a:endParaRPr lang="en-US" sz="1700" dirty="0"/>
                    </a:p>
                  </a:txBody>
                  <a:tcPr/>
                </a:tc>
                <a:tc>
                  <a:txBody>
                    <a:bodyPr/>
                    <a:lstStyle/>
                    <a:p>
                      <a:r>
                        <a:rPr lang="en-US" sz="1700" dirty="0">
                          <a:effectLst/>
                          <a:latin typeface="Calibri" panose="020F0502020204030204" pitchFamily="34" charset="0"/>
                          <a:ea typeface="Calibri" panose="020F0502020204030204" pitchFamily="34" charset="0"/>
                          <a:cs typeface="Times New Roman" panose="02020603050405020304" pitchFamily="18" charset="0"/>
                        </a:rPr>
                        <a:t>Multiple global mountain ranges</a:t>
                      </a:r>
                      <a:endParaRPr lang="en-US" sz="1700" dirty="0"/>
                    </a:p>
                  </a:txBody>
                  <a:tcPr/>
                </a:tc>
                <a:extLst>
                  <a:ext uri="{0D108BD9-81ED-4DB2-BD59-A6C34878D82A}">
                    <a16:rowId xmlns:a16="http://schemas.microsoft.com/office/drawing/2014/main" val="4006927814"/>
                  </a:ext>
                </a:extLst>
              </a:tr>
              <a:tr h="275590">
                <a:tc>
                  <a:txBody>
                    <a:bodyPr/>
                    <a:lstStyle/>
                    <a:p>
                      <a:r>
                        <a:rPr lang="en-US" sz="1700" dirty="0">
                          <a:effectLst/>
                          <a:latin typeface="Calibri" panose="020F0502020204030204" pitchFamily="34" charset="0"/>
                          <a:ea typeface="Calibri" panose="020F0502020204030204" pitchFamily="34" charset="0"/>
                          <a:cs typeface="Calibri" panose="020F0502020204030204" pitchFamily="34" charset="0"/>
                        </a:rPr>
                        <a:t>CAS Landslide: </a:t>
                      </a:r>
                      <a:r>
                        <a:rPr lang="en-US" sz="1700" dirty="0">
                          <a:effectLst/>
                          <a:highlight>
                            <a:srgbClr val="FFFF00"/>
                          </a:highlight>
                          <a:latin typeface="Calibri" panose="020F0502020204030204" pitchFamily="34" charset="0"/>
                          <a:ea typeface="Calibri" panose="020F0502020204030204" pitchFamily="34" charset="0"/>
                          <a:cs typeface="Calibri" panose="020F0502020204030204" pitchFamily="34" charset="0"/>
                        </a:rPr>
                        <a:t>22,049</a:t>
                      </a:r>
                      <a:r>
                        <a:rPr lang="en-US" sz="1700" dirty="0">
                          <a:effectLst/>
                          <a:latin typeface="Calibri" panose="020F0502020204030204" pitchFamily="34" charset="0"/>
                          <a:ea typeface="Calibri" panose="020F0502020204030204" pitchFamily="34" charset="0"/>
                          <a:cs typeface="Calibri" panose="020F0502020204030204" pitchFamily="34" charset="0"/>
                        </a:rPr>
                        <a:t> images</a:t>
                      </a:r>
                      <a:endParaRPr lang="en-US" sz="1700" dirty="0"/>
                    </a:p>
                  </a:txBody>
                  <a:tcPr/>
                </a:tc>
                <a:tc>
                  <a:txBody>
                    <a:bodyPr/>
                    <a:lstStyle/>
                    <a:p>
                      <a:r>
                        <a:rPr lang="en-US" sz="1700" dirty="0"/>
                        <a:t>Landslides covering Haiti, China, </a:t>
                      </a:r>
                      <a:r>
                        <a:rPr lang="en-US" sz="1700" dirty="0" err="1"/>
                        <a:t>etc</a:t>
                      </a:r>
                      <a:endParaRPr lang="en-US" sz="1700" dirty="0"/>
                    </a:p>
                  </a:txBody>
                  <a:tcPr/>
                </a:tc>
                <a:extLst>
                  <a:ext uri="{0D108BD9-81ED-4DB2-BD59-A6C34878D82A}">
                    <a16:rowId xmlns:a16="http://schemas.microsoft.com/office/drawing/2014/main" val="3656297664"/>
                  </a:ext>
                </a:extLst>
              </a:tr>
              <a:tr h="475676">
                <a:tc>
                  <a:txBody>
                    <a:bodyPr/>
                    <a:lstStyle/>
                    <a:p>
                      <a:r>
                        <a:rPr lang="en-US" sz="1700" dirty="0">
                          <a:effectLst/>
                          <a:latin typeface="Calibri" panose="020F0502020204030204" pitchFamily="34" charset="0"/>
                          <a:ea typeface="Calibri" panose="020F0502020204030204" pitchFamily="34" charset="0"/>
                          <a:cs typeface="Calibri" panose="020F0502020204030204" pitchFamily="34" charset="0"/>
                        </a:rPr>
                        <a:t>Landslide Images </a:t>
                      </a:r>
                      <a:r>
                        <a:rPr lang="en-US" sz="1700" dirty="0" err="1">
                          <a:effectLst/>
                          <a:latin typeface="Calibri" panose="020F0502020204030204" pitchFamily="34" charset="0"/>
                          <a:ea typeface="Calibri" panose="020F0502020204030204" pitchFamily="34" charset="0"/>
                          <a:cs typeface="Calibri" panose="020F0502020204030204" pitchFamily="34" charset="0"/>
                        </a:rPr>
                        <a:t>Moxi</a:t>
                      </a:r>
                      <a:r>
                        <a:rPr lang="en-US" sz="1700" dirty="0">
                          <a:effectLst/>
                          <a:latin typeface="Calibri" panose="020F0502020204030204" pitchFamily="34" charset="0"/>
                          <a:ea typeface="Calibri" panose="020F0502020204030204" pitchFamily="34" charset="0"/>
                          <a:cs typeface="Calibri" panose="020F0502020204030204" pitchFamily="34" charset="0"/>
                        </a:rPr>
                        <a:t> Town</a:t>
                      </a:r>
                      <a:endParaRPr lang="en-US" sz="1700" dirty="0"/>
                    </a:p>
                  </a:txBody>
                  <a:tcPr/>
                </a:tc>
                <a:tc>
                  <a:txBody>
                    <a:bodyPr/>
                    <a:lstStyle/>
                    <a:p>
                      <a:r>
                        <a:rPr lang="en-US" sz="1700" dirty="0" err="1">
                          <a:effectLst/>
                          <a:latin typeface="Calibri" panose="020F0502020204030204" pitchFamily="34" charset="0"/>
                          <a:ea typeface="Calibri" panose="020F0502020204030204" pitchFamily="34" charset="0"/>
                          <a:cs typeface="Times New Roman" panose="02020603050405020304" pitchFamily="18" charset="0"/>
                        </a:rPr>
                        <a:t>Moxi</a:t>
                      </a:r>
                      <a:r>
                        <a:rPr lang="en-US" sz="1700" dirty="0">
                          <a:effectLst/>
                          <a:latin typeface="Calibri" panose="020F0502020204030204" pitchFamily="34" charset="0"/>
                          <a:ea typeface="Calibri" panose="020F0502020204030204" pitchFamily="34" charset="0"/>
                          <a:cs typeface="Times New Roman" panose="02020603050405020304" pitchFamily="18" charset="0"/>
                        </a:rPr>
                        <a:t> Town, Sichuan Province, a region prone to frequent landslides</a:t>
                      </a:r>
                      <a:endParaRPr lang="en-US" sz="1700" dirty="0"/>
                    </a:p>
                  </a:txBody>
                  <a:tcPr/>
                </a:tc>
                <a:extLst>
                  <a:ext uri="{0D108BD9-81ED-4DB2-BD59-A6C34878D82A}">
                    <a16:rowId xmlns:a16="http://schemas.microsoft.com/office/drawing/2014/main" val="2976135358"/>
                  </a:ext>
                </a:extLst>
              </a:tr>
              <a:tr h="475676">
                <a:tc>
                  <a:txBody>
                    <a:bodyPr/>
                    <a:lstStyle/>
                    <a:p>
                      <a:r>
                        <a:rPr lang="en-US" sz="1700" dirty="0">
                          <a:effectLst/>
                          <a:latin typeface="Calibri" panose="020F0502020204030204" pitchFamily="34" charset="0"/>
                          <a:ea typeface="Calibri" panose="020F0502020204030204" pitchFamily="34" charset="0"/>
                          <a:cs typeface="Times New Roman" panose="02020603050405020304" pitchFamily="18" charset="0"/>
                        </a:rPr>
                        <a:t>Landslide Segmentation Data</a:t>
                      </a:r>
                      <a:endParaRPr lang="en-US" sz="1700" dirty="0"/>
                    </a:p>
                  </a:txBody>
                  <a:tcPr/>
                </a:tc>
                <a:tc>
                  <a:txBody>
                    <a:bodyPr/>
                    <a:lstStyle/>
                    <a:p>
                      <a:r>
                        <a:rPr lang="en-US" sz="1700" dirty="0"/>
                        <a:t>Has </a:t>
                      </a:r>
                      <a:r>
                        <a:rPr lang="en-US" sz="1700" dirty="0">
                          <a:effectLst/>
                          <a:latin typeface="Calibri" panose="020F0502020204030204" pitchFamily="34" charset="0"/>
                          <a:ea typeface="Calibri" panose="020F0502020204030204" pitchFamily="34" charset="0"/>
                          <a:cs typeface="Times New Roman" panose="02020603050405020304" pitchFamily="18" charset="0"/>
                        </a:rPr>
                        <a:t>pixel-wise annotations of landslide regions for segmentation tasks</a:t>
                      </a:r>
                      <a:endParaRPr lang="en-US" sz="1700" dirty="0"/>
                    </a:p>
                  </a:txBody>
                  <a:tcPr/>
                </a:tc>
                <a:extLst>
                  <a:ext uri="{0D108BD9-81ED-4DB2-BD59-A6C34878D82A}">
                    <a16:rowId xmlns:a16="http://schemas.microsoft.com/office/drawing/2014/main" val="1894547964"/>
                  </a:ext>
                </a:extLst>
              </a:tr>
              <a:tr h="475676">
                <a:tc>
                  <a:txBody>
                    <a:bodyPr/>
                    <a:lstStyle/>
                    <a:p>
                      <a:r>
                        <a:rPr lang="en-US" sz="1700" dirty="0">
                          <a:effectLst/>
                          <a:latin typeface="Calibri" panose="020F0502020204030204" pitchFamily="34" charset="0"/>
                          <a:ea typeface="Calibri" panose="020F0502020204030204" pitchFamily="34" charset="0"/>
                          <a:cs typeface="Times New Roman" panose="02020603050405020304" pitchFamily="18" charset="0"/>
                        </a:rPr>
                        <a:t>Landslide4Sense</a:t>
                      </a:r>
                      <a:endParaRPr lang="en-US" sz="1700" dirty="0"/>
                    </a:p>
                  </a:txBody>
                  <a:tcPr/>
                </a:tc>
                <a:tc>
                  <a:txBody>
                    <a:bodyPr/>
                    <a:lstStyle/>
                    <a:p>
                      <a:r>
                        <a:rPr lang="en-US" sz="1700" dirty="0">
                          <a:effectLst/>
                          <a:latin typeface="Calibri" panose="020F0502020204030204" pitchFamily="34" charset="0"/>
                          <a:ea typeface="Calibri" panose="020F0502020204030204" pitchFamily="34" charset="0"/>
                          <a:cs typeface="Times New Roman" panose="02020603050405020304" pitchFamily="18" charset="0"/>
                        </a:rPr>
                        <a:t>High-resolution images and metadata capturing various landslide events</a:t>
                      </a:r>
                      <a:endParaRPr lang="en-US" sz="1700" dirty="0"/>
                    </a:p>
                  </a:txBody>
                  <a:tcPr/>
                </a:tc>
                <a:extLst>
                  <a:ext uri="{0D108BD9-81ED-4DB2-BD59-A6C34878D82A}">
                    <a16:rowId xmlns:a16="http://schemas.microsoft.com/office/drawing/2014/main" val="4075259486"/>
                  </a:ext>
                </a:extLst>
              </a:tr>
            </a:tbl>
          </a:graphicData>
        </a:graphic>
      </p:graphicFrame>
    </p:spTree>
    <p:extLst>
      <p:ext uri="{BB962C8B-B14F-4D97-AF65-F5344CB8AC3E}">
        <p14:creationId xmlns:p14="http://schemas.microsoft.com/office/powerpoint/2010/main" val="711121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6FEF4-9B76-C914-668F-9F031F81A426}"/>
              </a:ext>
            </a:extLst>
          </p:cNvPr>
          <p:cNvSpPr>
            <a:spLocks noGrp="1"/>
          </p:cNvSpPr>
          <p:nvPr>
            <p:ph type="title"/>
          </p:nvPr>
        </p:nvSpPr>
        <p:spPr>
          <a:xfrm>
            <a:off x="3078439" y="239856"/>
            <a:ext cx="6810375" cy="685800"/>
          </a:xfrm>
        </p:spPr>
        <p:txBody>
          <a:bodyPr>
            <a:normAutofit fontScale="90000"/>
          </a:bodyPr>
          <a:lstStyle/>
          <a:p>
            <a:r>
              <a:rPr lang="en-US" dirty="0"/>
              <a:t>Examples of Images</a:t>
            </a:r>
          </a:p>
        </p:txBody>
      </p:sp>
      <p:pic>
        <p:nvPicPr>
          <p:cNvPr id="4" name="Picture 3">
            <a:extLst>
              <a:ext uri="{FF2B5EF4-FFF2-40B4-BE49-F238E27FC236}">
                <a16:creationId xmlns:a16="http://schemas.microsoft.com/office/drawing/2014/main" id="{5D9243D2-A89A-E743-87F1-5E45D8C67AD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1954" t="7849" r="13013" b="7386"/>
          <a:stretch/>
        </p:blipFill>
        <p:spPr bwMode="auto">
          <a:xfrm>
            <a:off x="1557061" y="2314576"/>
            <a:ext cx="5044994" cy="3438524"/>
          </a:xfrm>
          <a:prstGeom prst="rect">
            <a:avLst/>
          </a:prstGeom>
          <a:ln>
            <a:noFill/>
          </a:ln>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BBAB9460-17DB-1F32-ED96-04992927B8BB}"/>
              </a:ext>
            </a:extLst>
          </p:cNvPr>
          <p:cNvSpPr txBox="1"/>
          <p:nvPr/>
        </p:nvSpPr>
        <p:spPr>
          <a:xfrm>
            <a:off x="1457325" y="1810614"/>
            <a:ext cx="3838575" cy="369332"/>
          </a:xfrm>
          <a:prstGeom prst="rect">
            <a:avLst/>
          </a:prstGeom>
          <a:noFill/>
        </p:spPr>
        <p:txBody>
          <a:bodyPr wrap="square" rtlCol="0">
            <a:spAutoFit/>
          </a:bodyPr>
          <a:lstStyle/>
          <a:p>
            <a:r>
              <a:rPr lang="en-US" dirty="0"/>
              <a:t>High Resolution Image from ArcGIS</a:t>
            </a:r>
          </a:p>
        </p:txBody>
      </p:sp>
      <p:pic>
        <p:nvPicPr>
          <p:cNvPr id="7" name="Picture 6">
            <a:extLst>
              <a:ext uri="{FF2B5EF4-FFF2-40B4-BE49-F238E27FC236}">
                <a16:creationId xmlns:a16="http://schemas.microsoft.com/office/drawing/2014/main" id="{BFEAF0DC-B691-B30C-E1A4-1C0D78C9A821}"/>
              </a:ext>
            </a:extLst>
          </p:cNvPr>
          <p:cNvPicPr>
            <a:picLocks noChangeAspect="1"/>
          </p:cNvPicPr>
          <p:nvPr/>
        </p:nvPicPr>
        <p:blipFill>
          <a:blip r:embed="rId3"/>
          <a:stretch>
            <a:fillRect/>
          </a:stretch>
        </p:blipFill>
        <p:spPr>
          <a:xfrm>
            <a:off x="7458075" y="1995280"/>
            <a:ext cx="4056615" cy="4043530"/>
          </a:xfrm>
          <a:prstGeom prst="rect">
            <a:avLst/>
          </a:prstGeom>
        </p:spPr>
      </p:pic>
      <p:sp>
        <p:nvSpPr>
          <p:cNvPr id="8" name="TextBox 7">
            <a:extLst>
              <a:ext uri="{FF2B5EF4-FFF2-40B4-BE49-F238E27FC236}">
                <a16:creationId xmlns:a16="http://schemas.microsoft.com/office/drawing/2014/main" id="{E17C3342-2E75-5AA4-8056-B0E598BC8DD1}"/>
              </a:ext>
            </a:extLst>
          </p:cNvPr>
          <p:cNvSpPr txBox="1"/>
          <p:nvPr/>
        </p:nvSpPr>
        <p:spPr>
          <a:xfrm>
            <a:off x="7458075" y="1440314"/>
            <a:ext cx="2756285" cy="369332"/>
          </a:xfrm>
          <a:prstGeom prst="rect">
            <a:avLst/>
          </a:prstGeom>
          <a:noFill/>
        </p:spPr>
        <p:txBody>
          <a:bodyPr wrap="square" rtlCol="0">
            <a:spAutoFit/>
          </a:bodyPr>
          <a:lstStyle/>
          <a:p>
            <a:r>
              <a:rPr lang="en-US" dirty="0" err="1"/>
              <a:t>Moxi</a:t>
            </a:r>
            <a:r>
              <a:rPr lang="en-US" dirty="0"/>
              <a:t>-Town</a:t>
            </a:r>
          </a:p>
        </p:txBody>
      </p:sp>
    </p:spTree>
    <p:extLst>
      <p:ext uri="{BB962C8B-B14F-4D97-AF65-F5344CB8AC3E}">
        <p14:creationId xmlns:p14="http://schemas.microsoft.com/office/powerpoint/2010/main" val="3369073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917AA-F577-09B8-9D89-657EFE9710E2}"/>
              </a:ext>
            </a:extLst>
          </p:cNvPr>
          <p:cNvSpPr>
            <a:spLocks noGrp="1"/>
          </p:cNvSpPr>
          <p:nvPr>
            <p:ph type="title"/>
          </p:nvPr>
        </p:nvSpPr>
        <p:spPr/>
        <p:txBody>
          <a:bodyPr/>
          <a:lstStyle/>
          <a:p>
            <a:r>
              <a:rPr lang="en-US" dirty="0"/>
              <a:t>Related Literature</a:t>
            </a:r>
          </a:p>
        </p:txBody>
      </p:sp>
      <p:sp>
        <p:nvSpPr>
          <p:cNvPr id="8" name="TextBox 7">
            <a:extLst>
              <a:ext uri="{FF2B5EF4-FFF2-40B4-BE49-F238E27FC236}">
                <a16:creationId xmlns:a16="http://schemas.microsoft.com/office/drawing/2014/main" id="{DD0F5BE8-790F-EDED-88B7-E1A473E80FC4}"/>
              </a:ext>
            </a:extLst>
          </p:cNvPr>
          <p:cNvSpPr txBox="1"/>
          <p:nvPr/>
        </p:nvSpPr>
        <p:spPr>
          <a:xfrm>
            <a:off x="2860647" y="2136338"/>
            <a:ext cx="7266039" cy="2585323"/>
          </a:xfrm>
          <a:prstGeom prst="rect">
            <a:avLst/>
          </a:prstGeom>
          <a:noFill/>
        </p:spPr>
        <p:txBody>
          <a:bodyPr wrap="square">
            <a:spAutoFit/>
          </a:bodyPr>
          <a:lstStyle/>
          <a:p>
            <a:pPr marL="342900" indent="-342900">
              <a:buFont typeface="+mj-lt"/>
              <a:buAutoNum type="arabicPeriod"/>
            </a:pPr>
            <a:r>
              <a:rPr lang="en-US" dirty="0">
                <a:latin typeface="Calibri" panose="020F0502020204030204" pitchFamily="34" charset="0"/>
                <a:ea typeface="Calibri" panose="020F0502020204030204" pitchFamily="34" charset="0"/>
                <a:cs typeface="Times New Roman" panose="02020603050405020304" pitchFamily="18" charset="0"/>
              </a:rPr>
              <a:t>Nature article “A new strategy to map landslides with generalized CNN”: found that CNNs trained on a combination of inventories have a better generalization performance</a:t>
            </a:r>
          </a:p>
          <a:p>
            <a:pPr marL="342900" indent="-342900">
              <a:buFont typeface="+mj-lt"/>
              <a:buAutoNum type="arabicPeriod"/>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r>
              <a:rPr lang="en-US" dirty="0">
                <a:latin typeface="Calibri" panose="020F0502020204030204" pitchFamily="34" charset="0"/>
                <a:ea typeface="Calibri" panose="020F0502020204030204" pitchFamily="34" charset="0"/>
                <a:cs typeface="Times New Roman" panose="02020603050405020304" pitchFamily="18" charset="0"/>
              </a:rPr>
              <a:t>In the Journal of Big Data article “Review of deep learning methods for remote sensing satellite images classification”, the researchers had established that the pre-trained deeper CNN models with more convolutional layers such as DenseNet121 and ResNet101 achieve better performance </a:t>
            </a:r>
          </a:p>
        </p:txBody>
      </p:sp>
      <p:sp>
        <p:nvSpPr>
          <p:cNvPr id="10" name="TextBox 9">
            <a:extLst>
              <a:ext uri="{FF2B5EF4-FFF2-40B4-BE49-F238E27FC236}">
                <a16:creationId xmlns:a16="http://schemas.microsoft.com/office/drawing/2014/main" id="{4BEED061-CF04-C0AD-8C83-6945E89B83E6}"/>
              </a:ext>
            </a:extLst>
          </p:cNvPr>
          <p:cNvSpPr txBox="1"/>
          <p:nvPr/>
        </p:nvSpPr>
        <p:spPr>
          <a:xfrm>
            <a:off x="4375355" y="5191433"/>
            <a:ext cx="6617110" cy="369332"/>
          </a:xfrm>
          <a:prstGeom prst="rect">
            <a:avLst/>
          </a:prstGeom>
          <a:noFill/>
        </p:spPr>
        <p:txBody>
          <a:bodyPr wrap="square" rtlCol="0">
            <a:spAutoFit/>
          </a:bodyPr>
          <a:lstStyle/>
          <a:p>
            <a:r>
              <a:rPr lang="en-US" dirty="0">
                <a:solidFill>
                  <a:schemeClr val="accent1">
                    <a:lumMod val="50000"/>
                  </a:schemeClr>
                </a:solidFill>
              </a:rPr>
              <a:t>This allowed us to methodize our key deep learning architectures…</a:t>
            </a:r>
          </a:p>
        </p:txBody>
      </p:sp>
    </p:spTree>
    <p:extLst>
      <p:ext uri="{BB962C8B-B14F-4D97-AF65-F5344CB8AC3E}">
        <p14:creationId xmlns:p14="http://schemas.microsoft.com/office/powerpoint/2010/main" val="2709927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23870-E43A-A343-9FB7-9AE1D70E1FA7}"/>
              </a:ext>
            </a:extLst>
          </p:cNvPr>
          <p:cNvSpPr>
            <a:spLocks noGrp="1"/>
          </p:cNvSpPr>
          <p:nvPr>
            <p:ph type="title"/>
          </p:nvPr>
        </p:nvSpPr>
        <p:spPr/>
        <p:txBody>
          <a:bodyPr/>
          <a:lstStyle/>
          <a:p>
            <a:r>
              <a:rPr lang="en-US" dirty="0"/>
              <a:t>Intended Method</a:t>
            </a:r>
            <a:br>
              <a:rPr lang="en-US" dirty="0"/>
            </a:br>
            <a:r>
              <a:rPr lang="en-US" sz="2000" dirty="0"/>
              <a:t>Primary Key Deep Learning Architectures </a:t>
            </a:r>
          </a:p>
        </p:txBody>
      </p:sp>
      <p:sp>
        <p:nvSpPr>
          <p:cNvPr id="3" name="Content Placeholder 2">
            <a:extLst>
              <a:ext uri="{FF2B5EF4-FFF2-40B4-BE49-F238E27FC236}">
                <a16:creationId xmlns:a16="http://schemas.microsoft.com/office/drawing/2014/main" id="{02DB0079-7A09-3083-CC75-D930955BEDCE}"/>
              </a:ext>
            </a:extLst>
          </p:cNvPr>
          <p:cNvSpPr>
            <a:spLocks noGrp="1"/>
          </p:cNvSpPr>
          <p:nvPr>
            <p:ph idx="1"/>
          </p:nvPr>
        </p:nvSpPr>
        <p:spPr>
          <a:xfrm>
            <a:off x="1736262" y="2257424"/>
            <a:ext cx="10018713" cy="3124201"/>
          </a:xfrm>
        </p:spPr>
        <p:txBody>
          <a:bodyPr/>
          <a:lstStyle/>
          <a:p>
            <a:pPr marL="342900" indent="-342900">
              <a:buAutoNum type="arabicPeriod"/>
            </a:pPr>
            <a:r>
              <a:rPr lang="en-US" sz="1800" dirty="0">
                <a:latin typeface="Calibri" panose="020F0502020204030204" pitchFamily="34" charset="0"/>
                <a:ea typeface="Calibri" panose="020F0502020204030204" pitchFamily="34" charset="0"/>
              </a:rPr>
              <a:t>Start with </a:t>
            </a:r>
            <a:r>
              <a:rPr lang="en-US" sz="1800" dirty="0">
                <a:effectLst/>
                <a:latin typeface="Calibri" panose="020F0502020204030204" pitchFamily="34" charset="0"/>
                <a:ea typeface="Calibri" panose="020F0502020204030204" pitchFamily="34" charset="0"/>
              </a:rPr>
              <a:t>training a </a:t>
            </a:r>
            <a:r>
              <a:rPr lang="en-US" sz="1800" b="1" dirty="0">
                <a:effectLst/>
                <a:latin typeface="Calibri" panose="020F0502020204030204" pitchFamily="34" charset="0"/>
                <a:ea typeface="Calibri" panose="020F0502020204030204" pitchFamily="34" charset="0"/>
              </a:rPr>
              <a:t>CNN model </a:t>
            </a:r>
            <a:r>
              <a:rPr lang="en-US" sz="1800" dirty="0">
                <a:effectLst/>
                <a:latin typeface="Calibri" panose="020F0502020204030204" pitchFamily="34" charset="0"/>
                <a:ea typeface="Calibri" panose="020F0502020204030204" pitchFamily="34" charset="0"/>
              </a:rPr>
              <a:t>to classify regions that are prone to landslides</a:t>
            </a:r>
          </a:p>
          <a:p>
            <a:pPr marL="342900" indent="-342900">
              <a:buAutoNum type="arabicPeriod"/>
            </a:pPr>
            <a:r>
              <a:rPr lang="en-US" sz="1800" b="1" dirty="0">
                <a:effectLst/>
                <a:latin typeface="Calibri" panose="020F0502020204030204" pitchFamily="34" charset="0"/>
                <a:ea typeface="Calibri" panose="020F0502020204030204" pitchFamily="34" charset="0"/>
              </a:rPr>
              <a:t>Grad CAM </a:t>
            </a:r>
            <a:r>
              <a:rPr lang="en-US" sz="1800" dirty="0">
                <a:effectLst/>
                <a:latin typeface="Calibri" panose="020F0502020204030204" pitchFamily="34" charset="0"/>
                <a:ea typeface="Calibri" panose="020F0502020204030204" pitchFamily="34" charset="0"/>
              </a:rPr>
              <a:t>to help us illustrate which areas contribute the most to the prediction. </a:t>
            </a:r>
          </a:p>
          <a:p>
            <a:pPr marL="342900" indent="-342900">
              <a:buAutoNum type="arabicPeriod"/>
            </a:pPr>
            <a:r>
              <a:rPr lang="en-US" sz="1800" b="1" dirty="0">
                <a:effectLst/>
                <a:latin typeface="Calibri" panose="020F0502020204030204" pitchFamily="34" charset="0"/>
                <a:ea typeface="Calibri" panose="020F0502020204030204" pitchFamily="34" charset="0"/>
              </a:rPr>
              <a:t>Multi-modal CNN </a:t>
            </a:r>
            <a:r>
              <a:rPr lang="en-US" sz="1800" dirty="0">
                <a:effectLst/>
                <a:latin typeface="Calibri" panose="020F0502020204030204" pitchFamily="34" charset="0"/>
                <a:ea typeface="Calibri" panose="020F0502020204030204" pitchFamily="34" charset="0"/>
              </a:rPr>
              <a:t>(i.e. bring in rainfall or other weather data to give us an idea of the moisture, data source to be confirmed).</a:t>
            </a:r>
          </a:p>
          <a:p>
            <a:pPr marL="342900" indent="-342900">
              <a:buAutoNum type="arabicPeriod"/>
            </a:pPr>
            <a:r>
              <a:rPr lang="en-US" sz="1800" b="1" dirty="0" err="1">
                <a:effectLst/>
                <a:latin typeface="Calibri" panose="020F0502020204030204" pitchFamily="34" charset="0"/>
                <a:ea typeface="Calibri" panose="020F0502020204030204" pitchFamily="34" charset="0"/>
              </a:rPr>
              <a:t>ResNet</a:t>
            </a:r>
            <a:r>
              <a:rPr lang="en-US" sz="1800" dirty="0">
                <a:effectLst/>
                <a:latin typeface="Calibri" panose="020F0502020204030204" pitchFamily="34" charset="0"/>
                <a:ea typeface="Calibri" panose="020F0502020204030204" pitchFamily="34" charset="0"/>
              </a:rPr>
              <a:t> for our implementation on transfer learning</a:t>
            </a:r>
            <a:endParaRPr lang="en-US" dirty="0"/>
          </a:p>
        </p:txBody>
      </p:sp>
    </p:spTree>
    <p:extLst>
      <p:ext uri="{BB962C8B-B14F-4D97-AF65-F5344CB8AC3E}">
        <p14:creationId xmlns:p14="http://schemas.microsoft.com/office/powerpoint/2010/main" val="376192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71D0D-FC5B-A95B-9CF0-63CCD24B6B12}"/>
              </a:ext>
            </a:extLst>
          </p:cNvPr>
          <p:cNvSpPr>
            <a:spLocks noGrp="1"/>
          </p:cNvSpPr>
          <p:nvPr>
            <p:ph type="title"/>
          </p:nvPr>
        </p:nvSpPr>
        <p:spPr/>
        <p:txBody>
          <a:bodyPr/>
          <a:lstStyle/>
          <a:p>
            <a:r>
              <a:rPr lang="en-US" dirty="0"/>
              <a:t>Summary</a:t>
            </a:r>
          </a:p>
        </p:txBody>
      </p:sp>
      <p:sp>
        <p:nvSpPr>
          <p:cNvPr id="5" name="TextBox 4">
            <a:extLst>
              <a:ext uri="{FF2B5EF4-FFF2-40B4-BE49-F238E27FC236}">
                <a16:creationId xmlns:a16="http://schemas.microsoft.com/office/drawing/2014/main" id="{94478CAF-A845-FCEF-4D12-FB9C8F15BFD8}"/>
              </a:ext>
            </a:extLst>
          </p:cNvPr>
          <p:cNvSpPr txBox="1"/>
          <p:nvPr/>
        </p:nvSpPr>
        <p:spPr>
          <a:xfrm>
            <a:off x="2009775" y="2228850"/>
            <a:ext cx="8621714" cy="2862322"/>
          </a:xfrm>
          <a:prstGeom prst="rect">
            <a:avLst/>
          </a:prstGeom>
          <a:noFill/>
        </p:spPr>
        <p:txBody>
          <a:bodyPr wrap="square" rtlCol="0">
            <a:spAutoFit/>
          </a:bodyPr>
          <a:lstStyle/>
          <a:p>
            <a:r>
              <a:rPr lang="en-US" dirty="0"/>
              <a:t>Team will apply deep learning architectures to assign probabilities on where landslides are most likely to occur, generating more accurate inventories for researchers. Will apply:</a:t>
            </a:r>
          </a:p>
          <a:p>
            <a:endParaRPr lang="en-US" dirty="0"/>
          </a:p>
          <a:p>
            <a:pPr marL="285750" indent="-285750">
              <a:buFont typeface="Arial" panose="020B0604020202020204" pitchFamily="34" charset="0"/>
              <a:buChar char="•"/>
            </a:pPr>
            <a:r>
              <a:rPr lang="en-US" dirty="0"/>
              <a:t>CNN; Multi-modal CNN</a:t>
            </a:r>
          </a:p>
          <a:p>
            <a:pPr marL="285750" indent="-285750">
              <a:buFont typeface="Arial" panose="020B0604020202020204" pitchFamily="34" charset="0"/>
              <a:buChar char="•"/>
            </a:pPr>
            <a:r>
              <a:rPr lang="en-US" dirty="0"/>
              <a:t>Grad CAM</a:t>
            </a:r>
          </a:p>
          <a:p>
            <a:pPr marL="285750" indent="-285750">
              <a:buFont typeface="Arial" panose="020B0604020202020204" pitchFamily="34" charset="0"/>
              <a:buChar char="•"/>
            </a:pPr>
            <a:r>
              <a:rPr lang="en-US" dirty="0" err="1"/>
              <a:t>ResNet</a:t>
            </a:r>
            <a:r>
              <a:rPr lang="en-US" dirty="0"/>
              <a:t> (transfer learning)</a:t>
            </a:r>
          </a:p>
          <a:p>
            <a:endParaRPr lang="en-US" dirty="0"/>
          </a:p>
          <a:p>
            <a:r>
              <a:rPr lang="en-US" dirty="0"/>
              <a:t>Data: Thousands of images of landslides from around the world. Higher resolution images captured manually using USGIS dataset for the location &amp; impact, applying data augmentation due to only 100-200 of these high resolution images. </a:t>
            </a:r>
          </a:p>
        </p:txBody>
      </p:sp>
    </p:spTree>
    <p:extLst>
      <p:ext uri="{BB962C8B-B14F-4D97-AF65-F5344CB8AC3E}">
        <p14:creationId xmlns:p14="http://schemas.microsoft.com/office/powerpoint/2010/main" val="1030763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45</TotalTime>
  <Words>479</Words>
  <Application>Microsoft Office PowerPoint</Application>
  <PresentationFormat>Widescreen</PresentationFormat>
  <Paragraphs>50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Corbel</vt:lpstr>
      <vt:lpstr>Parallax</vt:lpstr>
      <vt:lpstr>Landslide Prediction</vt:lpstr>
      <vt:lpstr>Motivation</vt:lpstr>
      <vt:lpstr>Data Collection</vt:lpstr>
      <vt:lpstr>Examples of Images</vt:lpstr>
      <vt:lpstr>Related Literature</vt:lpstr>
      <vt:lpstr>Intended Method Primary Key Deep Learning Architectures </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Elena Tsvetkova</dc:creator>
  <cp:lastModifiedBy>Elena Tsvetkova</cp:lastModifiedBy>
  <cp:revision>1</cp:revision>
  <dcterms:created xsi:type="dcterms:W3CDTF">2024-10-16T01:25:53Z</dcterms:created>
  <dcterms:modified xsi:type="dcterms:W3CDTF">2024-10-16T02:11:37Z</dcterms:modified>
</cp:coreProperties>
</file>