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>
        <p:scale>
          <a:sx n="50" d="100"/>
          <a:sy n="50" d="100"/>
        </p:scale>
        <p:origin x="142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7F06-4EBA-4397-ACC1-C2FC1BC1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7CD3-DBCE-42CD-B0A5-03494F8C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BDD3-C8BC-483F-8927-5318A960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D7A0-E733-4A0D-BA96-1499D63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F69-E070-4DCD-A3AA-646F417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9F25-BF83-4376-9DA2-256D30FB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C1D4-7A46-497F-BA48-A47769F6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8BCD-FA97-4791-AA81-397D1DE6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75BD-311D-4097-A64E-0D2CBB4B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B4EF-E908-4FC6-A24F-0EED108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105DB-F9FD-4AB0-865B-88800416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C75C-A47E-4B73-99A8-BB608C39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1E42-976C-4281-84FD-EEB470E7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AC23-02C5-4B8A-A207-A8DA21E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1D24-1927-43B5-8463-1BF00B86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97A3-E045-4362-803B-42AA224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F214-971F-4A82-A5FE-20F44227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34D4-FF54-4FFE-9E35-F336FDB4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BC23-0E3D-4CC0-9DA8-ABF32BFC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7E17-F6FA-45E5-BF2A-2A92AC9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34D8-FD3F-403E-8CF3-B3C13B1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0672-7391-484D-858E-1C51EE5A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C1A7-9D5A-4013-B8B5-DFDD9A9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DFC8-DF84-4A84-AE11-88C2CED2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434A-D6FC-47C8-9A79-19F69DE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2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DFE-7508-4FD7-97CB-B5D312E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1E06-0176-45F1-ABA4-B38103A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FD37-13D6-4B93-9570-0F72ADCC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DDB29-813E-4A17-B4EF-95D44148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E785-E772-4210-84BE-8CB9614A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E464-D9BB-4ECA-9752-10318884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6079-1860-419D-925E-DAEA1744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AB5A7-07A9-454A-A5A7-2943AD75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A49B-D7E4-4307-9310-E7309D46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BED3-595A-4C32-B008-BCFD67FC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0F48B-02A3-4189-A02B-6517FC10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C12E0-938B-43EC-84FF-3ACBA4B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B7C54-690A-43CD-A267-B5E9DD41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C8CC5-BB27-4093-A96B-79A202B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846-8C65-41B9-9EDD-A1AF59E5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85CBA-6E86-4EFF-8BC6-06C247C4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B0FF-562C-4950-B25D-7A418F17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07848-08FB-453D-A4F6-C1BD4084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0699-FEC7-4F70-BD3C-1FEAD115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C444-4E09-4255-8224-B4ED1FE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37CCA-64CA-4E8B-B03E-3D1F7771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4F6C-7B72-4491-9801-780BCF08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273A-92D9-4112-87B7-86D0059E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D2B9-B537-433F-8E45-EB8D33F0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CC42-1B8E-4FC9-A702-206FBE2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2B8F-EAF4-42AD-90D9-9B7D1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8443-0D14-4CA1-B874-78702FFE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0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BDF6-0D4D-4C61-9866-F15F3A7F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82C-1F83-41F0-BCB0-A20C25C1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1413-FD2F-4DD2-88A9-6B6594B92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C336-829C-4C8F-A4A3-EBA0F12C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59DD-1CEA-4D31-8470-327C94C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51868-1B79-4085-A9DD-B7D91A33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71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82131-FC65-4AEE-99FA-ADA4D72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F3EA-929B-434B-A52B-E811C24A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4CAC-82B1-438C-AF2E-4641EB7B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8D5D-05FE-488E-B016-76450D4A4B98}" type="datetimeFigureOut">
              <a:rPr lang="fr-FR" smtClean="0"/>
              <a:t>15/08/2017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1C34-044D-4118-A206-3BBAE427B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BAF-E9B6-4151-8B6B-F9392DAC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D7A93C-23E0-457D-827F-38A82AF6D5C4}"/>
              </a:ext>
            </a:extLst>
          </p:cNvPr>
          <p:cNvSpPr/>
          <p:nvPr/>
        </p:nvSpPr>
        <p:spPr>
          <a:xfrm>
            <a:off x="9480884" y="433137"/>
            <a:ext cx="2002055" cy="61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91B26-56FA-4379-95AA-1F5C2BFD8801}"/>
              </a:ext>
            </a:extLst>
          </p:cNvPr>
          <p:cNvSpPr/>
          <p:nvPr/>
        </p:nvSpPr>
        <p:spPr>
          <a:xfrm>
            <a:off x="2206395" y="2078349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b="1"/>
              <a:t>Get Movies.py</a:t>
            </a:r>
          </a:p>
          <a:p>
            <a:pPr algn="ctr"/>
            <a:r>
              <a:rPr lang="fr-FR" sz="1000"/>
              <a:t>Append details &amp; casting to my list of movies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A44D4D-E250-4036-9210-5CC3391C4830}"/>
              </a:ext>
            </a:extLst>
          </p:cNvPr>
          <p:cNvCxnSpPr/>
          <p:nvPr/>
        </p:nvCxnSpPr>
        <p:spPr>
          <a:xfrm>
            <a:off x="1802133" y="2490269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1556B4-F814-44C2-8E82-39209440B8E6}"/>
              </a:ext>
            </a:extLst>
          </p:cNvPr>
          <p:cNvSpPr txBox="1"/>
          <p:nvPr/>
        </p:nvSpPr>
        <p:spPr>
          <a:xfrm>
            <a:off x="879877" y="2149861"/>
            <a:ext cx="12875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My movies.csv</a:t>
            </a:r>
          </a:p>
          <a:p>
            <a:r>
              <a:rPr lang="fr-FR" sz="800"/>
              <a:t>Title</a:t>
            </a:r>
          </a:p>
          <a:p>
            <a:r>
              <a:rPr lang="fr-FR" sz="800"/>
              <a:t>Personal ratings</a:t>
            </a:r>
          </a:p>
          <a:p>
            <a:r>
              <a:rPr lang="fr-FR" sz="800"/>
              <a:t>View date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DC7CE2-A280-4F4C-B8F5-871DE94F0C92}"/>
              </a:ext>
            </a:extLst>
          </p:cNvPr>
          <p:cNvCxnSpPr>
            <a:cxnSpLocks/>
          </p:cNvCxnSpPr>
          <p:nvPr/>
        </p:nvCxnSpPr>
        <p:spPr>
          <a:xfrm flipV="1">
            <a:off x="2960173" y="1739860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B0EE2957-BF57-4063-A836-A25B3EEC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49861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C868A37-0E04-4C60-868B-8B5545D3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14" y="1067065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08AAFF-9582-4381-A18F-5DA66ADC87C3}"/>
              </a:ext>
            </a:extLst>
          </p:cNvPr>
          <p:cNvSpPr txBox="1"/>
          <p:nvPr/>
        </p:nvSpPr>
        <p:spPr>
          <a:xfrm>
            <a:off x="2556277" y="1062752"/>
            <a:ext cx="1844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Search (get tmdb Id from title)</a:t>
            </a:r>
          </a:p>
          <a:p>
            <a:r>
              <a:rPr lang="fr-FR" sz="800"/>
              <a:t>Movie (get details from tmdb Id)</a:t>
            </a:r>
          </a:p>
          <a:p>
            <a:r>
              <a:rPr lang="fr-FR" sz="800"/>
              <a:t>Credit (get credits from tmdb Id)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8D65AA-37C6-4F83-B158-0B1342E20EC6}"/>
              </a:ext>
            </a:extLst>
          </p:cNvPr>
          <p:cNvCxnSpPr>
            <a:cxnSpLocks/>
          </p:cNvCxnSpPr>
          <p:nvPr/>
        </p:nvCxnSpPr>
        <p:spPr>
          <a:xfrm>
            <a:off x="3724111" y="2490269"/>
            <a:ext cx="591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506C5-90DD-43D9-8489-FA8B97CCEF33}"/>
              </a:ext>
            </a:extLst>
          </p:cNvPr>
          <p:cNvSpPr/>
          <p:nvPr/>
        </p:nvSpPr>
        <p:spPr>
          <a:xfrm>
            <a:off x="9855688" y="2161043"/>
            <a:ext cx="14503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MyMoviesDetails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2k items</a:t>
            </a:r>
          </a:p>
        </p:txBody>
      </p:sp>
      <p:pic>
        <p:nvPicPr>
          <p:cNvPr id="16" name="Picture 2" descr="Image result for document icon">
            <a:extLst>
              <a:ext uri="{FF2B5EF4-FFF2-40B4-BE49-F238E27FC236}">
                <a16:creationId xmlns:a16="http://schemas.microsoft.com/office/drawing/2014/main" id="{E5A09063-FC03-420C-95C6-4BB58401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49" y="2143282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7428EB-6482-4300-A423-EA572DEF3207}"/>
              </a:ext>
            </a:extLst>
          </p:cNvPr>
          <p:cNvSpPr/>
          <p:nvPr/>
        </p:nvSpPr>
        <p:spPr>
          <a:xfrm>
            <a:off x="2206395" y="4335261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Get All Movies.py</a:t>
            </a:r>
          </a:p>
          <a:p>
            <a:pPr algn="ctr"/>
            <a:r>
              <a:rPr lang="fr-FR" sz="1000"/>
              <a:t>Leeches all details up to latest tmdb movies (can be resumed)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1E8CF-1174-4D4D-BC3E-34BB0468A6F6}"/>
              </a:ext>
            </a:extLst>
          </p:cNvPr>
          <p:cNvCxnSpPr>
            <a:cxnSpLocks/>
          </p:cNvCxnSpPr>
          <p:nvPr/>
        </p:nvCxnSpPr>
        <p:spPr>
          <a:xfrm flipV="1">
            <a:off x="2960173" y="3996772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Related image">
            <a:extLst>
              <a:ext uri="{FF2B5EF4-FFF2-40B4-BE49-F238E27FC236}">
                <a16:creationId xmlns:a16="http://schemas.microsoft.com/office/drawing/2014/main" id="{A1FB9DD2-CF44-40BD-AD87-478F62DC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14" y="3669566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589BE-B382-471D-9675-38E33CD5631D}"/>
              </a:ext>
            </a:extLst>
          </p:cNvPr>
          <p:cNvSpPr txBox="1"/>
          <p:nvPr/>
        </p:nvSpPr>
        <p:spPr>
          <a:xfrm>
            <a:off x="2556278" y="3624458"/>
            <a:ext cx="1010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Movie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71E5A-6EFE-4BE6-A9B8-7D132ACCCD36}"/>
              </a:ext>
            </a:extLst>
          </p:cNvPr>
          <p:cNvCxnSpPr/>
          <p:nvPr/>
        </p:nvCxnSpPr>
        <p:spPr>
          <a:xfrm>
            <a:off x="3724111" y="4747181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27D2-78D1-4F52-8F68-883266EC20E7}"/>
              </a:ext>
            </a:extLst>
          </p:cNvPr>
          <p:cNvSpPr/>
          <p:nvPr/>
        </p:nvSpPr>
        <p:spPr>
          <a:xfrm>
            <a:off x="4128373" y="4417955"/>
            <a:ext cx="9530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AllMovies</a:t>
            </a:r>
          </a:p>
          <a:p>
            <a:r>
              <a:rPr lang="fr-FR" sz="1400"/>
              <a:t>Details.csv</a:t>
            </a:r>
          </a:p>
          <a:p>
            <a:r>
              <a:rPr lang="fr-FR" sz="1000"/>
              <a:t>470k</a:t>
            </a:r>
          </a:p>
        </p:txBody>
      </p:sp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27F1423E-DC81-416C-BB0C-002A5D8B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34" y="4400194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7089F1-6A0A-493B-AA6D-BD47E668C018}"/>
              </a:ext>
            </a:extLst>
          </p:cNvPr>
          <p:cNvCxnSpPr>
            <a:cxnSpLocks/>
          </p:cNvCxnSpPr>
          <p:nvPr/>
        </p:nvCxnSpPr>
        <p:spPr>
          <a:xfrm>
            <a:off x="5115175" y="4742708"/>
            <a:ext cx="452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D02D8AC-4EFC-4E4D-A46A-AFA9B18CA224}"/>
              </a:ext>
            </a:extLst>
          </p:cNvPr>
          <p:cNvSpPr/>
          <p:nvPr/>
        </p:nvSpPr>
        <p:spPr>
          <a:xfrm>
            <a:off x="9635636" y="4417955"/>
            <a:ext cx="1546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DetailsCleaned.csv</a:t>
            </a:r>
          </a:p>
          <a:p>
            <a:r>
              <a:rPr lang="fr-FR" sz="1050"/>
              <a:t>330k</a:t>
            </a:r>
          </a:p>
        </p:txBody>
      </p:sp>
      <p:pic>
        <p:nvPicPr>
          <p:cNvPr id="30" name="Picture 2" descr="Image result for document icon">
            <a:extLst>
              <a:ext uri="{FF2B5EF4-FFF2-40B4-BE49-F238E27FC236}">
                <a16:creationId xmlns:a16="http://schemas.microsoft.com/office/drawing/2014/main" id="{5E09E956-FBCF-4104-B8AB-F1BF5E1F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13" y="4386178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 tool icon">
            <a:extLst>
              <a:ext uri="{FF2B5EF4-FFF2-40B4-BE49-F238E27FC236}">
                <a16:creationId xmlns:a16="http://schemas.microsoft.com/office/drawing/2014/main" id="{CF53BDCE-396B-4320-97F4-28689A70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75" y="4302441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7181EA-1802-4014-BBBB-B42A4C32E24C}"/>
              </a:ext>
            </a:extLst>
          </p:cNvPr>
          <p:cNvSpPr txBox="1"/>
          <p:nvPr/>
        </p:nvSpPr>
        <p:spPr>
          <a:xfrm>
            <a:off x="4895651" y="3991204"/>
            <a:ext cx="92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rgbClr val="FF0000"/>
                </a:solidFill>
              </a:rPr>
              <a:t>Cleanup of entries w/o Id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2194D47-0E0A-4864-AED3-EDF79FFEF7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4477" y="4917206"/>
            <a:ext cx="725659" cy="404262"/>
          </a:xfrm>
          <a:prstGeom prst="bentConnector3">
            <a:avLst>
              <a:gd name="adj1" fmla="val 100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E37844-2350-4438-9771-1D2C3D4610EC}"/>
              </a:ext>
            </a:extLst>
          </p:cNvPr>
          <p:cNvSpPr/>
          <p:nvPr/>
        </p:nvSpPr>
        <p:spPr>
          <a:xfrm>
            <a:off x="5701968" y="5291077"/>
            <a:ext cx="157690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allmovies_cleaned </a:t>
            </a:r>
          </a:p>
          <a:p>
            <a:r>
              <a:rPr lang="fr-FR" sz="1400"/>
              <a:t>ID Only.csv</a:t>
            </a:r>
          </a:p>
          <a:p>
            <a:r>
              <a:rPr lang="fr-FR" sz="1000"/>
              <a:t>330k</a:t>
            </a:r>
            <a:endParaRPr lang="fr-FR" sz="1400"/>
          </a:p>
        </p:txBody>
      </p:sp>
      <p:pic>
        <p:nvPicPr>
          <p:cNvPr id="43" name="Picture 2" descr="Image result for document icon">
            <a:extLst>
              <a:ext uri="{FF2B5EF4-FFF2-40B4-BE49-F238E27FC236}">
                <a16:creationId xmlns:a16="http://schemas.microsoft.com/office/drawing/2014/main" id="{7D879526-468F-47E5-8F25-442F9982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37" y="5297427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hand tool icon">
            <a:extLst>
              <a:ext uri="{FF2B5EF4-FFF2-40B4-BE49-F238E27FC236}">
                <a16:creationId xmlns:a16="http://schemas.microsoft.com/office/drawing/2014/main" id="{CBD858F1-F7F3-4F6D-87D2-A8C0DFE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72" y="5451671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79C57C-7349-4108-8444-40E5D9891B2F}"/>
              </a:ext>
            </a:extLst>
          </p:cNvPr>
          <p:cNvSpPr txBox="1"/>
          <p:nvPr/>
        </p:nvSpPr>
        <p:spPr>
          <a:xfrm>
            <a:off x="4956424" y="5834803"/>
            <a:ext cx="92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rgbClr val="FF0000"/>
                </a:solidFill>
              </a:rPr>
              <a:t>Take only list of tmdb 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96AB60-D855-4E51-A653-7E70738A413B}"/>
              </a:ext>
            </a:extLst>
          </p:cNvPr>
          <p:cNvSpPr/>
          <p:nvPr/>
        </p:nvSpPr>
        <p:spPr>
          <a:xfrm>
            <a:off x="7643067" y="5084842"/>
            <a:ext cx="1747449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GetCastingFromId.py</a:t>
            </a:r>
          </a:p>
          <a:p>
            <a:pPr algn="ctr"/>
            <a:r>
              <a:rPr lang="fr-FR" sz="1000"/>
              <a:t>Leeches casting &amp; crew from a list of tmdb Id</a:t>
            </a:r>
          </a:p>
          <a:p>
            <a:pPr algn="ctr"/>
            <a:r>
              <a:rPr lang="fr-FR" sz="1000"/>
              <a:t>(can be resumed)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546A71-EE05-4D5A-A3C2-58254C384E02}"/>
              </a:ext>
            </a:extLst>
          </p:cNvPr>
          <p:cNvCxnSpPr/>
          <p:nvPr/>
        </p:nvCxnSpPr>
        <p:spPr>
          <a:xfrm>
            <a:off x="7206853" y="5482167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1530F9-45A4-48E8-9602-2328D13B6F60}"/>
              </a:ext>
            </a:extLst>
          </p:cNvPr>
          <p:cNvCxnSpPr>
            <a:cxnSpLocks/>
          </p:cNvCxnSpPr>
          <p:nvPr/>
        </p:nvCxnSpPr>
        <p:spPr>
          <a:xfrm flipV="1">
            <a:off x="8465626" y="5904974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D914E68C-EF5F-40BB-879C-1BDE82AF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67" y="6289454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3051DC9-80F3-41C9-B000-CBE2B44695C2}"/>
              </a:ext>
            </a:extLst>
          </p:cNvPr>
          <p:cNvSpPr txBox="1"/>
          <p:nvPr/>
        </p:nvSpPr>
        <p:spPr>
          <a:xfrm>
            <a:off x="8341130" y="6258467"/>
            <a:ext cx="1844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Credit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AE0D4-BC07-4843-B14E-830A72103B4E}"/>
              </a:ext>
            </a:extLst>
          </p:cNvPr>
          <p:cNvSpPr/>
          <p:nvPr/>
        </p:nvSpPr>
        <p:spPr>
          <a:xfrm>
            <a:off x="9635636" y="5273891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4E3947-2696-48AE-AAEE-82D04D389A15}"/>
              </a:ext>
            </a:extLst>
          </p:cNvPr>
          <p:cNvCxnSpPr>
            <a:cxnSpLocks/>
          </p:cNvCxnSpPr>
          <p:nvPr/>
        </p:nvCxnSpPr>
        <p:spPr>
          <a:xfrm>
            <a:off x="9390516" y="5451671"/>
            <a:ext cx="24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Image result for document icon">
            <a:extLst>
              <a:ext uri="{FF2B5EF4-FFF2-40B4-BE49-F238E27FC236}">
                <a16:creationId xmlns:a16="http://schemas.microsoft.com/office/drawing/2014/main" id="{077D3B85-DE58-46D8-AA05-33E3D4E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13" y="5276456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E07FE99-994D-4D06-938F-F6CDCC95C21F}"/>
              </a:ext>
            </a:extLst>
          </p:cNvPr>
          <p:cNvSpPr txBox="1"/>
          <p:nvPr/>
        </p:nvSpPr>
        <p:spPr>
          <a:xfrm>
            <a:off x="9480884" y="509943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BULK DATA FILES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60425-05D2-4B5F-A4ED-23B2621FCDDC}"/>
              </a:ext>
            </a:extLst>
          </p:cNvPr>
          <p:cNvSpPr/>
          <p:nvPr/>
        </p:nvSpPr>
        <p:spPr>
          <a:xfrm>
            <a:off x="56021" y="6592275"/>
            <a:ext cx="1012383" cy="196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/>
              <a:t>Python IDE</a:t>
            </a:r>
            <a:endParaRPr lang="fr-FR" sz="1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DDA784-BE76-4FC8-85BA-BF8AA8CD2F98}"/>
              </a:ext>
            </a:extLst>
          </p:cNvPr>
          <p:cNvSpPr/>
          <p:nvPr/>
        </p:nvSpPr>
        <p:spPr>
          <a:xfrm>
            <a:off x="1135393" y="6591333"/>
            <a:ext cx="1071002" cy="196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/>
              <a:t>Jupyter Notebook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4550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F8C75F-2A2A-4BB4-9306-D725E851E56D}"/>
              </a:ext>
            </a:extLst>
          </p:cNvPr>
          <p:cNvSpPr/>
          <p:nvPr/>
        </p:nvSpPr>
        <p:spPr>
          <a:xfrm>
            <a:off x="436959" y="2242573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pic>
        <p:nvPicPr>
          <p:cNvPr id="3" name="Picture 2" descr="Image result for document icon">
            <a:extLst>
              <a:ext uri="{FF2B5EF4-FFF2-40B4-BE49-F238E27FC236}">
                <a16:creationId xmlns:a16="http://schemas.microsoft.com/office/drawing/2014/main" id="{51EF567D-1C60-4052-8110-12CC28D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2245138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47077C-FE51-4C14-9CF6-E049C463C09B}"/>
              </a:ext>
            </a:extLst>
          </p:cNvPr>
          <p:cNvSpPr/>
          <p:nvPr/>
        </p:nvSpPr>
        <p:spPr>
          <a:xfrm>
            <a:off x="2139018" y="2099549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b="1"/>
              <a:t>ExtractDirectorFeatures.py</a:t>
            </a:r>
          </a:p>
          <a:p>
            <a:pPr algn="ctr"/>
            <a:r>
              <a:rPr lang="fr-FR" sz="1000"/>
              <a:t>Compute fidelity, nb of movies, gender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23E80-50AE-45AE-9B5B-21AAC5444058}"/>
              </a:ext>
            </a:extLst>
          </p:cNvPr>
          <p:cNvCxnSpPr/>
          <p:nvPr/>
        </p:nvCxnSpPr>
        <p:spPr>
          <a:xfrm>
            <a:off x="1734756" y="2505844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DF9E07-BC67-43DE-9CB1-C6D819DCA52A}"/>
              </a:ext>
            </a:extLst>
          </p:cNvPr>
          <p:cNvCxnSpPr/>
          <p:nvPr/>
        </p:nvCxnSpPr>
        <p:spPr>
          <a:xfrm>
            <a:off x="3656734" y="2505844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6DA98AA-CA8A-479A-B11F-9A295502E71B}"/>
              </a:ext>
            </a:extLst>
          </p:cNvPr>
          <p:cNvSpPr/>
          <p:nvPr/>
        </p:nvSpPr>
        <p:spPr>
          <a:xfrm>
            <a:off x="7989797" y="346510"/>
            <a:ext cx="2002055" cy="61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1060B-6FC8-4C91-B026-F879D31D62D1}"/>
              </a:ext>
            </a:extLst>
          </p:cNvPr>
          <p:cNvSpPr txBox="1"/>
          <p:nvPr/>
        </p:nvSpPr>
        <p:spPr>
          <a:xfrm>
            <a:off x="7989797" y="423316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DIRECTOR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A154-563C-4024-A0FA-CAF69D73120D}"/>
              </a:ext>
            </a:extLst>
          </p:cNvPr>
          <p:cNvSpPr/>
          <p:nvPr/>
        </p:nvSpPr>
        <p:spPr>
          <a:xfrm>
            <a:off x="4071005" y="2242573"/>
            <a:ext cx="1611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director_attr.csv</a:t>
            </a:r>
          </a:p>
          <a:p>
            <a:r>
              <a:rPr lang="fr-FR" sz="1000"/>
              <a:t>330k x 5 features</a:t>
            </a:r>
          </a:p>
        </p:txBody>
      </p:sp>
      <p:pic>
        <p:nvPicPr>
          <p:cNvPr id="10" name="Picture 9" descr="Image result for document icon">
            <a:extLst>
              <a:ext uri="{FF2B5EF4-FFF2-40B4-BE49-F238E27FC236}">
                <a16:creationId xmlns:a16="http://schemas.microsoft.com/office/drawing/2014/main" id="{A3792448-49CC-4F52-9A46-D4942216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82" y="2245138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04A63E-9525-4409-893F-C216C857EA8D}"/>
              </a:ext>
            </a:extLst>
          </p:cNvPr>
          <p:cNvSpPr/>
          <p:nvPr/>
        </p:nvSpPr>
        <p:spPr>
          <a:xfrm>
            <a:off x="436959" y="3809887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pic>
        <p:nvPicPr>
          <p:cNvPr id="12" name="Picture 11" descr="Image result for document icon">
            <a:extLst>
              <a:ext uri="{FF2B5EF4-FFF2-40B4-BE49-F238E27FC236}">
                <a16:creationId xmlns:a16="http://schemas.microsoft.com/office/drawing/2014/main" id="{96CF66CD-C1A9-43E2-A394-F7EC4E32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3812452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1316B6-39A9-4D52-9CE6-0C85EEAB8973}"/>
              </a:ext>
            </a:extLst>
          </p:cNvPr>
          <p:cNvSpPr/>
          <p:nvPr/>
        </p:nvSpPr>
        <p:spPr>
          <a:xfrm>
            <a:off x="2139018" y="4090198"/>
            <a:ext cx="1673582" cy="82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Director_AvgMovieMakingTime</a:t>
            </a:r>
          </a:p>
          <a:p>
            <a:pPr algn="ctr"/>
            <a:r>
              <a:rPr lang="fr-FR" sz="1000"/>
              <a:t>Compute statistics on director genre, creation time, favorite language, 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91A8D-F7FA-4BDC-B493-0D8624DF7D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24747" y="4148441"/>
            <a:ext cx="414271" cy="34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3C87F-C49E-4E63-8367-4B6EF725D98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12600" y="4496494"/>
            <a:ext cx="248396" cy="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0247D-B700-4675-ACF0-4DB81D8B88A1}"/>
              </a:ext>
            </a:extLst>
          </p:cNvPr>
          <p:cNvSpPr/>
          <p:nvPr/>
        </p:nvSpPr>
        <p:spPr>
          <a:xfrm>
            <a:off x="4071005" y="4233222"/>
            <a:ext cx="161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director_avg.csv</a:t>
            </a:r>
          </a:p>
          <a:p>
            <a:r>
              <a:rPr lang="fr-FR" sz="1000"/>
              <a:t>330k x 35 features</a:t>
            </a:r>
          </a:p>
        </p:txBody>
      </p:sp>
      <p:pic>
        <p:nvPicPr>
          <p:cNvPr id="17" name="Picture 16" descr="Image result for document icon">
            <a:extLst>
              <a:ext uri="{FF2B5EF4-FFF2-40B4-BE49-F238E27FC236}">
                <a16:creationId xmlns:a16="http://schemas.microsoft.com/office/drawing/2014/main" id="{BC51DA64-DB95-4211-B61E-2C40EA07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82" y="4235787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43D667-87D5-4EB9-B177-F4DE52CDAC14}"/>
              </a:ext>
            </a:extLst>
          </p:cNvPr>
          <p:cNvSpPr/>
          <p:nvPr/>
        </p:nvSpPr>
        <p:spPr>
          <a:xfrm>
            <a:off x="436959" y="4669315"/>
            <a:ext cx="1546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DetailsCleaned.csv</a:t>
            </a:r>
          </a:p>
          <a:p>
            <a:r>
              <a:rPr lang="fr-FR" sz="1050"/>
              <a:t>330k</a:t>
            </a: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C8235AE1-4EF5-42CF-9569-6A11CE96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4637538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5F05B-44B0-4587-90FB-ED02C76E78D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34756" y="4500264"/>
            <a:ext cx="404262" cy="3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52197-78BB-492D-9B51-E92352204FD7}"/>
              </a:ext>
            </a:extLst>
          </p:cNvPr>
          <p:cNvSpPr/>
          <p:nvPr/>
        </p:nvSpPr>
        <p:spPr>
          <a:xfrm>
            <a:off x="6047036" y="2919681"/>
            <a:ext cx="1577107" cy="820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>
                <a:solidFill>
                  <a:sysClr val="windowText" lastClr="000000"/>
                </a:solidFill>
              </a:rPr>
              <a:t>Feature Engineering</a:t>
            </a:r>
          </a:p>
          <a:p>
            <a:pPr algn="ctr"/>
            <a:r>
              <a:rPr lang="fr-FR" sz="1000">
                <a:solidFill>
                  <a:sysClr val="windowText" lastClr="000000"/>
                </a:solidFill>
              </a:rPr>
              <a:t>Combine, normalize features</a:t>
            </a:r>
          </a:p>
          <a:p>
            <a:pPr algn="ctr"/>
            <a:r>
              <a:rPr lang="fr-FR" sz="1000">
                <a:solidFill>
                  <a:sysClr val="windowText" lastClr="000000"/>
                </a:solidFill>
              </a:rPr>
              <a:t>Compute correlation &amp; PCA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47F3AE-2F8E-48C0-9993-2A592E8B4509}"/>
              </a:ext>
            </a:extLst>
          </p:cNvPr>
          <p:cNvSpPr/>
          <p:nvPr/>
        </p:nvSpPr>
        <p:spPr>
          <a:xfrm>
            <a:off x="10395879" y="2919681"/>
            <a:ext cx="1577107" cy="820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>
                <a:solidFill>
                  <a:sysClr val="windowText" lastClr="000000"/>
                </a:solidFill>
              </a:rPr>
              <a:t>Clustering</a:t>
            </a:r>
          </a:p>
          <a:p>
            <a:pPr algn="ctr"/>
            <a:r>
              <a:rPr lang="fr-FR" sz="1000">
                <a:solidFill>
                  <a:sysClr val="windowText" lastClr="000000"/>
                </a:solidFill>
              </a:rPr>
              <a:t>Find Clusters of similar directors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DE47B5-9A8B-4108-BA46-E52D254D1136}"/>
              </a:ext>
            </a:extLst>
          </p:cNvPr>
          <p:cNvSpPr/>
          <p:nvPr/>
        </p:nvSpPr>
        <p:spPr>
          <a:xfrm>
            <a:off x="8217889" y="3095150"/>
            <a:ext cx="161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director_avg.csv</a:t>
            </a:r>
          </a:p>
          <a:p>
            <a:r>
              <a:rPr lang="fr-FR" sz="1000"/>
              <a:t>330k x 40 features</a:t>
            </a:r>
          </a:p>
        </p:txBody>
      </p:sp>
      <p:pic>
        <p:nvPicPr>
          <p:cNvPr id="29" name="Picture 28" descr="Image result for document icon">
            <a:extLst>
              <a:ext uri="{FF2B5EF4-FFF2-40B4-BE49-F238E27FC236}">
                <a16:creationId xmlns:a16="http://schemas.microsoft.com/office/drawing/2014/main" id="{3BE2754C-744E-43E1-A3E4-8324A8F5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66" y="3097715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4116A-B074-4C28-9416-81D4EAA70FE8}"/>
              </a:ext>
            </a:extLst>
          </p:cNvPr>
          <p:cNvCxnSpPr>
            <a:endCxn id="26" idx="1"/>
          </p:cNvCxnSpPr>
          <p:nvPr/>
        </p:nvCxnSpPr>
        <p:spPr>
          <a:xfrm>
            <a:off x="5544152" y="2581127"/>
            <a:ext cx="502884" cy="7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E6E4A-EB71-4B0D-8E41-EAA9B2FF2C25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5681382" y="3329747"/>
            <a:ext cx="365654" cy="113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76A13-5FAB-4B95-8AEC-981FF96682D1}"/>
              </a:ext>
            </a:extLst>
          </p:cNvPr>
          <p:cNvCxnSpPr>
            <a:stCxn id="26" idx="3"/>
          </p:cNvCxnSpPr>
          <p:nvPr/>
        </p:nvCxnSpPr>
        <p:spPr>
          <a:xfrm flipV="1">
            <a:off x="7624143" y="3325982"/>
            <a:ext cx="639523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D1A318-2599-4473-A019-DA49F30E59D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821946" y="3327865"/>
            <a:ext cx="573933" cy="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88EE8C-D359-4510-A274-A778A611A333}"/>
              </a:ext>
            </a:extLst>
          </p:cNvPr>
          <p:cNvSpPr txBox="1"/>
          <p:nvPr/>
        </p:nvSpPr>
        <p:spPr>
          <a:xfrm>
            <a:off x="215900" y="34651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PROBLEM 1 : DETERMINE CLUSTERS OF SIMILAR DIRECTORS</a:t>
            </a:r>
          </a:p>
        </p:txBody>
      </p:sp>
    </p:spTree>
    <p:extLst>
      <p:ext uri="{BB962C8B-B14F-4D97-AF65-F5344CB8AC3E}">
        <p14:creationId xmlns:p14="http://schemas.microsoft.com/office/powerpoint/2010/main" val="26037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239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rappeneau</dc:creator>
  <cp:lastModifiedBy>stephane rappeneau</cp:lastModifiedBy>
  <cp:revision>8</cp:revision>
  <dcterms:created xsi:type="dcterms:W3CDTF">2017-08-15T07:28:32Z</dcterms:created>
  <dcterms:modified xsi:type="dcterms:W3CDTF">2017-08-15T08:09:37Z</dcterms:modified>
</cp:coreProperties>
</file>