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11309350" cx="20104100"/>
  <p:notesSz cx="20104100" cy="1130935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29" roundtripDataSignature="AMtx7miY2mCyvKQDPh0oAarStbHJSINa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:notes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" name="Google Shape;27;p1:notes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3:notes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9" name="Google Shape;439;p13:notes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0cdfa78b1d_0_2:notes"/>
          <p:cNvSpPr/>
          <p:nvPr>
            <p:ph idx="2" type="sldImg"/>
          </p:nvPr>
        </p:nvSpPr>
        <p:spPr>
          <a:xfrm>
            <a:off x="6283325" y="847725"/>
            <a:ext cx="7539038" cy="424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6" name="Google Shape;466;g30cdfa78b1d_0_2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2:notes"/>
          <p:cNvSpPr/>
          <p:nvPr>
            <p:ph idx="2" type="sldImg"/>
          </p:nvPr>
        </p:nvSpPr>
        <p:spPr>
          <a:xfrm>
            <a:off x="6283325" y="847725"/>
            <a:ext cx="7539038" cy="424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8" name="Google Shape;478;p22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3:notes"/>
          <p:cNvSpPr/>
          <p:nvPr>
            <p:ph idx="2" type="sldImg"/>
          </p:nvPr>
        </p:nvSpPr>
        <p:spPr>
          <a:xfrm>
            <a:off x="6283325" y="847725"/>
            <a:ext cx="7539038" cy="424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0" name="Google Shape;490;p23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4:notes"/>
          <p:cNvSpPr/>
          <p:nvPr>
            <p:ph idx="2" type="sldImg"/>
          </p:nvPr>
        </p:nvSpPr>
        <p:spPr>
          <a:xfrm>
            <a:off x="6283325" y="847725"/>
            <a:ext cx="7539038" cy="424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2" name="Google Shape;502;p24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18:notes"/>
          <p:cNvSpPr/>
          <p:nvPr>
            <p:ph idx="2" type="sldImg"/>
          </p:nvPr>
        </p:nvSpPr>
        <p:spPr>
          <a:xfrm>
            <a:off x="6283325" y="847725"/>
            <a:ext cx="7539038" cy="424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5" name="Google Shape;515;p18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5:notes"/>
          <p:cNvSpPr/>
          <p:nvPr>
            <p:ph idx="2" type="sldImg"/>
          </p:nvPr>
        </p:nvSpPr>
        <p:spPr>
          <a:xfrm>
            <a:off x="6283325" y="847725"/>
            <a:ext cx="7539038" cy="424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5" name="Google Shape;565;p25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26:notes"/>
          <p:cNvSpPr/>
          <p:nvPr>
            <p:ph idx="2" type="sldImg"/>
          </p:nvPr>
        </p:nvSpPr>
        <p:spPr>
          <a:xfrm>
            <a:off x="6283325" y="847725"/>
            <a:ext cx="7539038" cy="424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7" name="Google Shape;577;p26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7:notes"/>
          <p:cNvSpPr/>
          <p:nvPr>
            <p:ph idx="2" type="sldImg"/>
          </p:nvPr>
        </p:nvSpPr>
        <p:spPr>
          <a:xfrm>
            <a:off x="6283325" y="847725"/>
            <a:ext cx="7539038" cy="424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9" name="Google Shape;589;p27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:notes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9" name="Google Shape;599;p4:notes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:notes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" name="Google Shape;33;p2:notes"/>
          <p:cNvSpPr/>
          <p:nvPr>
            <p:ph idx="2" type="sldImg"/>
          </p:nvPr>
        </p:nvSpPr>
        <p:spPr>
          <a:xfrm>
            <a:off x="6283325" y="847725"/>
            <a:ext cx="7539038" cy="424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:notes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" name="Google Shape;43;p3:notes"/>
          <p:cNvSpPr/>
          <p:nvPr>
            <p:ph idx="2" type="sldImg"/>
          </p:nvPr>
        </p:nvSpPr>
        <p:spPr>
          <a:xfrm>
            <a:off x="6283325" y="847725"/>
            <a:ext cx="7539038" cy="424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30b4daf810f_0_6:notes"/>
          <p:cNvSpPr/>
          <p:nvPr>
            <p:ph idx="2" type="sldImg"/>
          </p:nvPr>
        </p:nvSpPr>
        <p:spPr>
          <a:xfrm>
            <a:off x="6283325" y="847725"/>
            <a:ext cx="7539038" cy="424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g30b4daf810f_0_6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:notes"/>
          <p:cNvSpPr/>
          <p:nvPr>
            <p:ph idx="2" type="sldImg"/>
          </p:nvPr>
        </p:nvSpPr>
        <p:spPr>
          <a:xfrm>
            <a:off x="6283325" y="847725"/>
            <a:ext cx="7539038" cy="424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10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0b4daf810f_0_2522:notes"/>
          <p:cNvSpPr/>
          <p:nvPr>
            <p:ph idx="2" type="sldImg"/>
          </p:nvPr>
        </p:nvSpPr>
        <p:spPr>
          <a:xfrm>
            <a:off x="6283325" y="847725"/>
            <a:ext cx="7539038" cy="424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30b4daf810f_0_2522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:notes"/>
          <p:cNvSpPr/>
          <p:nvPr>
            <p:ph idx="2" type="sldImg"/>
          </p:nvPr>
        </p:nvSpPr>
        <p:spPr>
          <a:xfrm>
            <a:off x="6283325" y="847725"/>
            <a:ext cx="7539038" cy="424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11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2:notes"/>
          <p:cNvSpPr/>
          <p:nvPr>
            <p:ph idx="2" type="sldImg"/>
          </p:nvPr>
        </p:nvSpPr>
        <p:spPr>
          <a:xfrm>
            <a:off x="6283325" y="847725"/>
            <a:ext cx="7539038" cy="424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p12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0b4daf810f_0_16:notes"/>
          <p:cNvSpPr/>
          <p:nvPr>
            <p:ph idx="2" type="sldImg"/>
          </p:nvPr>
        </p:nvSpPr>
        <p:spPr>
          <a:xfrm>
            <a:off x="6283325" y="847725"/>
            <a:ext cx="7539038" cy="4241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8" name="Google Shape;418;g30b4daf810f_0_16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-up of a colorful object&#10;&#10;Description automatically generated" id="10" name="Google Shape;10;p6"/>
          <p:cNvPicPr preferRelativeResize="0"/>
          <p:nvPr/>
        </p:nvPicPr>
        <p:blipFill rotWithShape="1">
          <a:blip r:embed="rId2">
            <a:alphaModFix/>
          </a:blip>
          <a:srcRect b="8507" l="12995" r="27778" t="0"/>
          <a:stretch/>
        </p:blipFill>
        <p:spPr>
          <a:xfrm flipH="1">
            <a:off x="-10704" y="-27668"/>
            <a:ext cx="20124830" cy="1147354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6"/>
          <p:cNvSpPr txBox="1"/>
          <p:nvPr>
            <p:ph type="ctrTitle"/>
          </p:nvPr>
        </p:nvSpPr>
        <p:spPr>
          <a:xfrm>
            <a:off x="776606" y="4478288"/>
            <a:ext cx="16895444" cy="1154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" type="subTitle"/>
          </p:nvPr>
        </p:nvSpPr>
        <p:spPr>
          <a:xfrm>
            <a:off x="771981" y="5926344"/>
            <a:ext cx="14072870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"/>
          <p:cNvSpPr/>
          <p:nvPr/>
        </p:nvSpPr>
        <p:spPr>
          <a:xfrm>
            <a:off x="18815050" y="10731451"/>
            <a:ext cx="697755" cy="377920"/>
          </a:xfrm>
          <a:custGeom>
            <a:rect b="b" l="l" r="r" t="t"/>
            <a:pathLst>
              <a:path extrusionOk="0" h="962659" w="1777365">
                <a:moveTo>
                  <a:pt x="553402" y="730859"/>
                </a:moveTo>
                <a:lnTo>
                  <a:pt x="509638" y="628446"/>
                </a:lnTo>
                <a:lnTo>
                  <a:pt x="470420" y="536676"/>
                </a:lnTo>
                <a:lnTo>
                  <a:pt x="389877" y="348208"/>
                </a:lnTo>
                <a:lnTo>
                  <a:pt x="353542" y="263207"/>
                </a:lnTo>
                <a:lnTo>
                  <a:pt x="353542" y="536676"/>
                </a:lnTo>
                <a:lnTo>
                  <a:pt x="197053" y="536676"/>
                </a:lnTo>
                <a:lnTo>
                  <a:pt x="276720" y="348208"/>
                </a:lnTo>
                <a:lnTo>
                  <a:pt x="353542" y="536676"/>
                </a:lnTo>
                <a:lnTo>
                  <a:pt x="353542" y="263207"/>
                </a:lnTo>
                <a:lnTo>
                  <a:pt x="340017" y="231559"/>
                </a:lnTo>
                <a:lnTo>
                  <a:pt x="218389" y="231559"/>
                </a:lnTo>
                <a:lnTo>
                  <a:pt x="25" y="730859"/>
                </a:lnTo>
                <a:lnTo>
                  <a:pt x="118795" y="730859"/>
                </a:lnTo>
                <a:lnTo>
                  <a:pt x="161493" y="628446"/>
                </a:lnTo>
                <a:lnTo>
                  <a:pt x="389102" y="628446"/>
                </a:lnTo>
                <a:lnTo>
                  <a:pt x="430339" y="730859"/>
                </a:lnTo>
                <a:lnTo>
                  <a:pt x="553402" y="730859"/>
                </a:lnTo>
                <a:close/>
              </a:path>
              <a:path extrusionOk="0" h="962659" w="1777365">
                <a:moveTo>
                  <a:pt x="730694" y="232981"/>
                </a:moveTo>
                <a:lnTo>
                  <a:pt x="616178" y="232981"/>
                </a:lnTo>
                <a:lnTo>
                  <a:pt x="616178" y="730885"/>
                </a:lnTo>
                <a:lnTo>
                  <a:pt x="730694" y="730885"/>
                </a:lnTo>
                <a:lnTo>
                  <a:pt x="730694" y="232981"/>
                </a:lnTo>
                <a:close/>
              </a:path>
              <a:path extrusionOk="0" h="962659" w="1777365">
                <a:moveTo>
                  <a:pt x="959065" y="770902"/>
                </a:moveTo>
                <a:lnTo>
                  <a:pt x="900671" y="794334"/>
                </a:lnTo>
                <a:lnTo>
                  <a:pt x="842200" y="815251"/>
                </a:lnTo>
                <a:lnTo>
                  <a:pt x="783945" y="833615"/>
                </a:lnTo>
                <a:lnTo>
                  <a:pt x="726186" y="849426"/>
                </a:lnTo>
                <a:lnTo>
                  <a:pt x="669226" y="862672"/>
                </a:lnTo>
                <a:lnTo>
                  <a:pt x="613359" y="873328"/>
                </a:lnTo>
                <a:lnTo>
                  <a:pt x="558876" y="881392"/>
                </a:lnTo>
                <a:lnTo>
                  <a:pt x="506069" y="886853"/>
                </a:lnTo>
                <a:lnTo>
                  <a:pt x="455244" y="889685"/>
                </a:lnTo>
                <a:lnTo>
                  <a:pt x="406666" y="889876"/>
                </a:lnTo>
                <a:lnTo>
                  <a:pt x="360654" y="887437"/>
                </a:lnTo>
                <a:lnTo>
                  <a:pt x="317500" y="882319"/>
                </a:lnTo>
                <a:lnTo>
                  <a:pt x="277482" y="874534"/>
                </a:lnTo>
                <a:lnTo>
                  <a:pt x="208064" y="850900"/>
                </a:lnTo>
                <a:lnTo>
                  <a:pt x="154749" y="816394"/>
                </a:lnTo>
                <a:lnTo>
                  <a:pt x="119888" y="770940"/>
                </a:lnTo>
                <a:lnTo>
                  <a:pt x="0" y="770902"/>
                </a:lnTo>
                <a:lnTo>
                  <a:pt x="21653" y="819492"/>
                </a:lnTo>
                <a:lnTo>
                  <a:pt x="58381" y="862672"/>
                </a:lnTo>
                <a:lnTo>
                  <a:pt x="108839" y="899401"/>
                </a:lnTo>
                <a:lnTo>
                  <a:pt x="171665" y="928674"/>
                </a:lnTo>
                <a:lnTo>
                  <a:pt x="245554" y="949439"/>
                </a:lnTo>
                <a:lnTo>
                  <a:pt x="286207" y="956322"/>
                </a:lnTo>
                <a:lnTo>
                  <a:pt x="329133" y="960704"/>
                </a:lnTo>
                <a:lnTo>
                  <a:pt x="374142" y="962444"/>
                </a:lnTo>
                <a:lnTo>
                  <a:pt x="421068" y="961415"/>
                </a:lnTo>
                <a:lnTo>
                  <a:pt x="469747" y="957491"/>
                </a:lnTo>
                <a:lnTo>
                  <a:pt x="520014" y="950556"/>
                </a:lnTo>
                <a:lnTo>
                  <a:pt x="571703" y="940460"/>
                </a:lnTo>
                <a:lnTo>
                  <a:pt x="624624" y="927100"/>
                </a:lnTo>
                <a:lnTo>
                  <a:pt x="678649" y="910323"/>
                </a:lnTo>
                <a:lnTo>
                  <a:pt x="733577" y="890016"/>
                </a:lnTo>
                <a:lnTo>
                  <a:pt x="789241" y="866051"/>
                </a:lnTo>
                <a:lnTo>
                  <a:pt x="845502" y="838288"/>
                </a:lnTo>
                <a:lnTo>
                  <a:pt x="902157" y="806615"/>
                </a:lnTo>
                <a:lnTo>
                  <a:pt x="959065" y="770902"/>
                </a:lnTo>
                <a:close/>
              </a:path>
              <a:path extrusionOk="0" h="962659" w="1777365">
                <a:moveTo>
                  <a:pt x="1180414" y="587197"/>
                </a:moveTo>
                <a:lnTo>
                  <a:pt x="1175677" y="547382"/>
                </a:lnTo>
                <a:lnTo>
                  <a:pt x="1133703" y="483692"/>
                </a:lnTo>
                <a:lnTo>
                  <a:pt x="1093825" y="457301"/>
                </a:lnTo>
                <a:lnTo>
                  <a:pt x="1039583" y="432841"/>
                </a:lnTo>
                <a:lnTo>
                  <a:pt x="1014768" y="422186"/>
                </a:lnTo>
                <a:lnTo>
                  <a:pt x="994765" y="412584"/>
                </a:lnTo>
                <a:lnTo>
                  <a:pt x="961682" y="389343"/>
                </a:lnTo>
                <a:lnTo>
                  <a:pt x="952068" y="363131"/>
                </a:lnTo>
                <a:lnTo>
                  <a:pt x="956094" y="345363"/>
                </a:lnTo>
                <a:lnTo>
                  <a:pt x="967714" y="331927"/>
                </a:lnTo>
                <a:lnTo>
                  <a:pt x="986269" y="323430"/>
                </a:lnTo>
                <a:lnTo>
                  <a:pt x="1011085" y="320459"/>
                </a:lnTo>
                <a:lnTo>
                  <a:pt x="1045451" y="323938"/>
                </a:lnTo>
                <a:lnTo>
                  <a:pt x="1082154" y="333883"/>
                </a:lnTo>
                <a:lnTo>
                  <a:pt x="1119251" y="349567"/>
                </a:lnTo>
                <a:lnTo>
                  <a:pt x="1154811" y="370255"/>
                </a:lnTo>
                <a:lnTo>
                  <a:pt x="1156220" y="370255"/>
                </a:lnTo>
                <a:lnTo>
                  <a:pt x="1156220" y="260718"/>
                </a:lnTo>
                <a:lnTo>
                  <a:pt x="1123784" y="244551"/>
                </a:lnTo>
                <a:lnTo>
                  <a:pt x="1089279" y="233260"/>
                </a:lnTo>
                <a:lnTo>
                  <a:pt x="1052499" y="226631"/>
                </a:lnTo>
                <a:lnTo>
                  <a:pt x="1013256" y="224459"/>
                </a:lnTo>
                <a:lnTo>
                  <a:pt x="975779" y="226999"/>
                </a:lnTo>
                <a:lnTo>
                  <a:pt x="912837" y="247256"/>
                </a:lnTo>
                <a:lnTo>
                  <a:pt x="866825" y="286880"/>
                </a:lnTo>
                <a:lnTo>
                  <a:pt x="843356" y="340512"/>
                </a:lnTo>
                <a:lnTo>
                  <a:pt x="840422" y="372402"/>
                </a:lnTo>
                <a:lnTo>
                  <a:pt x="842302" y="397471"/>
                </a:lnTo>
                <a:lnTo>
                  <a:pt x="857529" y="441210"/>
                </a:lnTo>
                <a:lnTo>
                  <a:pt x="889406" y="477088"/>
                </a:lnTo>
                <a:lnTo>
                  <a:pt x="943813" y="509397"/>
                </a:lnTo>
                <a:lnTo>
                  <a:pt x="1004239" y="534860"/>
                </a:lnTo>
                <a:lnTo>
                  <a:pt x="1024178" y="544245"/>
                </a:lnTo>
                <a:lnTo>
                  <a:pt x="1058824" y="567613"/>
                </a:lnTo>
                <a:lnTo>
                  <a:pt x="1068730" y="595033"/>
                </a:lnTo>
                <a:lnTo>
                  <a:pt x="1064183" y="615480"/>
                </a:lnTo>
                <a:lnTo>
                  <a:pt x="1051039" y="630669"/>
                </a:lnTo>
                <a:lnTo>
                  <a:pt x="1030020" y="640130"/>
                </a:lnTo>
                <a:lnTo>
                  <a:pt x="1001864" y="643382"/>
                </a:lnTo>
                <a:lnTo>
                  <a:pt x="962063" y="638009"/>
                </a:lnTo>
                <a:lnTo>
                  <a:pt x="918121" y="622846"/>
                </a:lnTo>
                <a:lnTo>
                  <a:pt x="872845" y="599274"/>
                </a:lnTo>
                <a:lnTo>
                  <a:pt x="829017" y="568718"/>
                </a:lnTo>
                <a:lnTo>
                  <a:pt x="827608" y="569417"/>
                </a:lnTo>
                <a:lnTo>
                  <a:pt x="844664" y="692454"/>
                </a:lnTo>
                <a:lnTo>
                  <a:pt x="879919" y="712698"/>
                </a:lnTo>
                <a:lnTo>
                  <a:pt x="918032" y="727405"/>
                </a:lnTo>
                <a:lnTo>
                  <a:pt x="958405" y="736371"/>
                </a:lnTo>
                <a:lnTo>
                  <a:pt x="1000429" y="739406"/>
                </a:lnTo>
                <a:lnTo>
                  <a:pt x="1039393" y="736866"/>
                </a:lnTo>
                <a:lnTo>
                  <a:pt x="1104760" y="716318"/>
                </a:lnTo>
                <a:lnTo>
                  <a:pt x="1152791" y="675627"/>
                </a:lnTo>
                <a:lnTo>
                  <a:pt x="1177353" y="620141"/>
                </a:lnTo>
                <a:lnTo>
                  <a:pt x="1180414" y="587197"/>
                </a:lnTo>
                <a:close/>
              </a:path>
              <a:path extrusionOk="0" h="962659" w="1777365">
                <a:moveTo>
                  <a:pt x="1557032" y="191528"/>
                </a:moveTo>
                <a:lnTo>
                  <a:pt x="1535379" y="142951"/>
                </a:lnTo>
                <a:lnTo>
                  <a:pt x="1498663" y="99771"/>
                </a:lnTo>
                <a:lnTo>
                  <a:pt x="1448206" y="63042"/>
                </a:lnTo>
                <a:lnTo>
                  <a:pt x="1385366" y="33769"/>
                </a:lnTo>
                <a:lnTo>
                  <a:pt x="1311490" y="12992"/>
                </a:lnTo>
                <a:lnTo>
                  <a:pt x="1270825" y="6108"/>
                </a:lnTo>
                <a:lnTo>
                  <a:pt x="1227912" y="1739"/>
                </a:lnTo>
                <a:lnTo>
                  <a:pt x="1182903" y="0"/>
                </a:lnTo>
                <a:lnTo>
                  <a:pt x="1135976" y="1028"/>
                </a:lnTo>
                <a:lnTo>
                  <a:pt x="1087285" y="4940"/>
                </a:lnTo>
                <a:lnTo>
                  <a:pt x="1037018" y="11887"/>
                </a:lnTo>
                <a:lnTo>
                  <a:pt x="985342" y="21971"/>
                </a:lnTo>
                <a:lnTo>
                  <a:pt x="932408" y="35344"/>
                </a:lnTo>
                <a:lnTo>
                  <a:pt x="878395" y="52108"/>
                </a:lnTo>
                <a:lnTo>
                  <a:pt x="823468" y="72415"/>
                </a:lnTo>
                <a:lnTo>
                  <a:pt x="767791" y="96380"/>
                </a:lnTo>
                <a:lnTo>
                  <a:pt x="711530" y="124142"/>
                </a:lnTo>
                <a:lnTo>
                  <a:pt x="654875" y="155816"/>
                </a:lnTo>
                <a:lnTo>
                  <a:pt x="597966" y="191528"/>
                </a:lnTo>
                <a:lnTo>
                  <a:pt x="656361" y="168097"/>
                </a:lnTo>
                <a:lnTo>
                  <a:pt x="714832" y="147180"/>
                </a:lnTo>
                <a:lnTo>
                  <a:pt x="773087" y="128816"/>
                </a:lnTo>
                <a:lnTo>
                  <a:pt x="830846" y="113004"/>
                </a:lnTo>
                <a:lnTo>
                  <a:pt x="887806" y="99758"/>
                </a:lnTo>
                <a:lnTo>
                  <a:pt x="943673" y="89103"/>
                </a:lnTo>
                <a:lnTo>
                  <a:pt x="998156" y="81038"/>
                </a:lnTo>
                <a:lnTo>
                  <a:pt x="1050963" y="75577"/>
                </a:lnTo>
                <a:lnTo>
                  <a:pt x="1101788" y="72745"/>
                </a:lnTo>
                <a:lnTo>
                  <a:pt x="1150366" y="72555"/>
                </a:lnTo>
                <a:lnTo>
                  <a:pt x="1196378" y="74993"/>
                </a:lnTo>
                <a:lnTo>
                  <a:pt x="1239532" y="80111"/>
                </a:lnTo>
                <a:lnTo>
                  <a:pt x="1279550" y="87896"/>
                </a:lnTo>
                <a:lnTo>
                  <a:pt x="1348968" y="111531"/>
                </a:lnTo>
                <a:lnTo>
                  <a:pt x="1402283" y="146037"/>
                </a:lnTo>
                <a:lnTo>
                  <a:pt x="1437144" y="191490"/>
                </a:lnTo>
                <a:lnTo>
                  <a:pt x="1557032" y="191528"/>
                </a:lnTo>
                <a:close/>
              </a:path>
              <a:path extrusionOk="0" h="962659" w="1777365">
                <a:moveTo>
                  <a:pt x="1777085" y="730885"/>
                </a:moveTo>
                <a:lnTo>
                  <a:pt x="1733308" y="628446"/>
                </a:lnTo>
                <a:lnTo>
                  <a:pt x="1694078" y="536676"/>
                </a:lnTo>
                <a:lnTo>
                  <a:pt x="1613522" y="348195"/>
                </a:lnTo>
                <a:lnTo>
                  <a:pt x="1577225" y="263258"/>
                </a:lnTo>
                <a:lnTo>
                  <a:pt x="1577225" y="536676"/>
                </a:lnTo>
                <a:lnTo>
                  <a:pt x="1420710" y="536676"/>
                </a:lnTo>
                <a:lnTo>
                  <a:pt x="1500365" y="348195"/>
                </a:lnTo>
                <a:lnTo>
                  <a:pt x="1577225" y="536676"/>
                </a:lnTo>
                <a:lnTo>
                  <a:pt x="1577225" y="263258"/>
                </a:lnTo>
                <a:lnTo>
                  <a:pt x="1563687" y="231571"/>
                </a:lnTo>
                <a:lnTo>
                  <a:pt x="1442072" y="231571"/>
                </a:lnTo>
                <a:lnTo>
                  <a:pt x="1223708" y="730885"/>
                </a:lnTo>
                <a:lnTo>
                  <a:pt x="1342478" y="730885"/>
                </a:lnTo>
                <a:lnTo>
                  <a:pt x="1385176" y="628446"/>
                </a:lnTo>
                <a:lnTo>
                  <a:pt x="1612785" y="628446"/>
                </a:lnTo>
                <a:lnTo>
                  <a:pt x="1654035" y="730885"/>
                </a:lnTo>
                <a:lnTo>
                  <a:pt x="1777085" y="73088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7217" y="10709809"/>
            <a:ext cx="970433" cy="421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title"/>
          </p:nvPr>
        </p:nvSpPr>
        <p:spPr>
          <a:xfrm>
            <a:off x="1005205" y="518859"/>
            <a:ext cx="17830800" cy="18561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6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7"/>
          <p:cNvSpPr txBox="1"/>
          <p:nvPr>
            <p:ph idx="1" type="body"/>
          </p:nvPr>
        </p:nvSpPr>
        <p:spPr>
          <a:xfrm>
            <a:off x="1005205" y="2987675"/>
            <a:ext cx="1783080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AutoNum type="arabicPeriod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"/>
          <p:cNvSpPr txBox="1"/>
          <p:nvPr>
            <p:ph idx="1" type="body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8"/>
          <p:cNvSpPr txBox="1"/>
          <p:nvPr>
            <p:ph idx="2" type="body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8"/>
          <p:cNvSpPr txBox="1"/>
          <p:nvPr>
            <p:ph type="title"/>
          </p:nvPr>
        </p:nvSpPr>
        <p:spPr>
          <a:xfrm>
            <a:off x="1005205" y="518859"/>
            <a:ext cx="18093690" cy="18561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6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/>
          <p:nvPr>
            <p:ph type="title"/>
          </p:nvPr>
        </p:nvSpPr>
        <p:spPr>
          <a:xfrm>
            <a:off x="1005205" y="518859"/>
            <a:ext cx="17830800" cy="18561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6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9"/>
          <p:cNvSpPr txBox="1"/>
          <p:nvPr>
            <p:ph idx="1" type="body"/>
          </p:nvPr>
        </p:nvSpPr>
        <p:spPr>
          <a:xfrm>
            <a:off x="1005205" y="2987675"/>
            <a:ext cx="178308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5"/>
          <p:cNvPicPr preferRelativeResize="0"/>
          <p:nvPr/>
        </p:nvPicPr>
        <p:blipFill rotWithShape="1">
          <a:blip r:embed="rId1">
            <a:alphaModFix/>
          </a:blip>
          <a:srcRect b="0" l="0" r="0" t="37018"/>
          <a:stretch/>
        </p:blipFill>
        <p:spPr>
          <a:xfrm>
            <a:off x="5" y="10531474"/>
            <a:ext cx="20114116" cy="7778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5"/>
          <p:cNvSpPr/>
          <p:nvPr/>
        </p:nvSpPr>
        <p:spPr>
          <a:xfrm>
            <a:off x="18815050" y="10731451"/>
            <a:ext cx="697755" cy="377920"/>
          </a:xfrm>
          <a:custGeom>
            <a:rect b="b" l="l" r="r" t="t"/>
            <a:pathLst>
              <a:path extrusionOk="0" h="962659" w="1777365">
                <a:moveTo>
                  <a:pt x="553402" y="730859"/>
                </a:moveTo>
                <a:lnTo>
                  <a:pt x="509638" y="628446"/>
                </a:lnTo>
                <a:lnTo>
                  <a:pt x="470420" y="536676"/>
                </a:lnTo>
                <a:lnTo>
                  <a:pt x="389877" y="348208"/>
                </a:lnTo>
                <a:lnTo>
                  <a:pt x="353542" y="263207"/>
                </a:lnTo>
                <a:lnTo>
                  <a:pt x="353542" y="536676"/>
                </a:lnTo>
                <a:lnTo>
                  <a:pt x="197053" y="536676"/>
                </a:lnTo>
                <a:lnTo>
                  <a:pt x="276720" y="348208"/>
                </a:lnTo>
                <a:lnTo>
                  <a:pt x="353542" y="536676"/>
                </a:lnTo>
                <a:lnTo>
                  <a:pt x="353542" y="263207"/>
                </a:lnTo>
                <a:lnTo>
                  <a:pt x="340017" y="231559"/>
                </a:lnTo>
                <a:lnTo>
                  <a:pt x="218389" y="231559"/>
                </a:lnTo>
                <a:lnTo>
                  <a:pt x="25" y="730859"/>
                </a:lnTo>
                <a:lnTo>
                  <a:pt x="118795" y="730859"/>
                </a:lnTo>
                <a:lnTo>
                  <a:pt x="161493" y="628446"/>
                </a:lnTo>
                <a:lnTo>
                  <a:pt x="389102" y="628446"/>
                </a:lnTo>
                <a:lnTo>
                  <a:pt x="430339" y="730859"/>
                </a:lnTo>
                <a:lnTo>
                  <a:pt x="553402" y="730859"/>
                </a:lnTo>
                <a:close/>
              </a:path>
              <a:path extrusionOk="0" h="962659" w="1777365">
                <a:moveTo>
                  <a:pt x="730694" y="232981"/>
                </a:moveTo>
                <a:lnTo>
                  <a:pt x="616178" y="232981"/>
                </a:lnTo>
                <a:lnTo>
                  <a:pt x="616178" y="730885"/>
                </a:lnTo>
                <a:lnTo>
                  <a:pt x="730694" y="730885"/>
                </a:lnTo>
                <a:lnTo>
                  <a:pt x="730694" y="232981"/>
                </a:lnTo>
                <a:close/>
              </a:path>
              <a:path extrusionOk="0" h="962659" w="1777365">
                <a:moveTo>
                  <a:pt x="959065" y="770902"/>
                </a:moveTo>
                <a:lnTo>
                  <a:pt x="900671" y="794334"/>
                </a:lnTo>
                <a:lnTo>
                  <a:pt x="842200" y="815251"/>
                </a:lnTo>
                <a:lnTo>
                  <a:pt x="783945" y="833615"/>
                </a:lnTo>
                <a:lnTo>
                  <a:pt x="726186" y="849426"/>
                </a:lnTo>
                <a:lnTo>
                  <a:pt x="669226" y="862672"/>
                </a:lnTo>
                <a:lnTo>
                  <a:pt x="613359" y="873328"/>
                </a:lnTo>
                <a:lnTo>
                  <a:pt x="558876" y="881392"/>
                </a:lnTo>
                <a:lnTo>
                  <a:pt x="506069" y="886853"/>
                </a:lnTo>
                <a:lnTo>
                  <a:pt x="455244" y="889685"/>
                </a:lnTo>
                <a:lnTo>
                  <a:pt x="406666" y="889876"/>
                </a:lnTo>
                <a:lnTo>
                  <a:pt x="360654" y="887437"/>
                </a:lnTo>
                <a:lnTo>
                  <a:pt x="317500" y="882319"/>
                </a:lnTo>
                <a:lnTo>
                  <a:pt x="277482" y="874534"/>
                </a:lnTo>
                <a:lnTo>
                  <a:pt x="208064" y="850900"/>
                </a:lnTo>
                <a:lnTo>
                  <a:pt x="154749" y="816394"/>
                </a:lnTo>
                <a:lnTo>
                  <a:pt x="119888" y="770940"/>
                </a:lnTo>
                <a:lnTo>
                  <a:pt x="0" y="770902"/>
                </a:lnTo>
                <a:lnTo>
                  <a:pt x="21653" y="819492"/>
                </a:lnTo>
                <a:lnTo>
                  <a:pt x="58381" y="862672"/>
                </a:lnTo>
                <a:lnTo>
                  <a:pt x="108839" y="899401"/>
                </a:lnTo>
                <a:lnTo>
                  <a:pt x="171665" y="928674"/>
                </a:lnTo>
                <a:lnTo>
                  <a:pt x="245554" y="949439"/>
                </a:lnTo>
                <a:lnTo>
                  <a:pt x="286207" y="956322"/>
                </a:lnTo>
                <a:lnTo>
                  <a:pt x="329133" y="960704"/>
                </a:lnTo>
                <a:lnTo>
                  <a:pt x="374142" y="962444"/>
                </a:lnTo>
                <a:lnTo>
                  <a:pt x="421068" y="961415"/>
                </a:lnTo>
                <a:lnTo>
                  <a:pt x="469747" y="957491"/>
                </a:lnTo>
                <a:lnTo>
                  <a:pt x="520014" y="950556"/>
                </a:lnTo>
                <a:lnTo>
                  <a:pt x="571703" y="940460"/>
                </a:lnTo>
                <a:lnTo>
                  <a:pt x="624624" y="927100"/>
                </a:lnTo>
                <a:lnTo>
                  <a:pt x="678649" y="910323"/>
                </a:lnTo>
                <a:lnTo>
                  <a:pt x="733577" y="890016"/>
                </a:lnTo>
                <a:lnTo>
                  <a:pt x="789241" y="866051"/>
                </a:lnTo>
                <a:lnTo>
                  <a:pt x="845502" y="838288"/>
                </a:lnTo>
                <a:lnTo>
                  <a:pt x="902157" y="806615"/>
                </a:lnTo>
                <a:lnTo>
                  <a:pt x="959065" y="770902"/>
                </a:lnTo>
                <a:close/>
              </a:path>
              <a:path extrusionOk="0" h="962659" w="1777365">
                <a:moveTo>
                  <a:pt x="1180414" y="587197"/>
                </a:moveTo>
                <a:lnTo>
                  <a:pt x="1175677" y="547382"/>
                </a:lnTo>
                <a:lnTo>
                  <a:pt x="1133703" y="483692"/>
                </a:lnTo>
                <a:lnTo>
                  <a:pt x="1093825" y="457301"/>
                </a:lnTo>
                <a:lnTo>
                  <a:pt x="1039583" y="432841"/>
                </a:lnTo>
                <a:lnTo>
                  <a:pt x="1014768" y="422186"/>
                </a:lnTo>
                <a:lnTo>
                  <a:pt x="994765" y="412584"/>
                </a:lnTo>
                <a:lnTo>
                  <a:pt x="961682" y="389343"/>
                </a:lnTo>
                <a:lnTo>
                  <a:pt x="952068" y="363131"/>
                </a:lnTo>
                <a:lnTo>
                  <a:pt x="956094" y="345363"/>
                </a:lnTo>
                <a:lnTo>
                  <a:pt x="967714" y="331927"/>
                </a:lnTo>
                <a:lnTo>
                  <a:pt x="986269" y="323430"/>
                </a:lnTo>
                <a:lnTo>
                  <a:pt x="1011085" y="320459"/>
                </a:lnTo>
                <a:lnTo>
                  <a:pt x="1045451" y="323938"/>
                </a:lnTo>
                <a:lnTo>
                  <a:pt x="1082154" y="333883"/>
                </a:lnTo>
                <a:lnTo>
                  <a:pt x="1119251" y="349567"/>
                </a:lnTo>
                <a:lnTo>
                  <a:pt x="1154811" y="370255"/>
                </a:lnTo>
                <a:lnTo>
                  <a:pt x="1156220" y="370255"/>
                </a:lnTo>
                <a:lnTo>
                  <a:pt x="1156220" y="260718"/>
                </a:lnTo>
                <a:lnTo>
                  <a:pt x="1123784" y="244551"/>
                </a:lnTo>
                <a:lnTo>
                  <a:pt x="1089279" y="233260"/>
                </a:lnTo>
                <a:lnTo>
                  <a:pt x="1052499" y="226631"/>
                </a:lnTo>
                <a:lnTo>
                  <a:pt x="1013256" y="224459"/>
                </a:lnTo>
                <a:lnTo>
                  <a:pt x="975779" y="226999"/>
                </a:lnTo>
                <a:lnTo>
                  <a:pt x="912837" y="247256"/>
                </a:lnTo>
                <a:lnTo>
                  <a:pt x="866825" y="286880"/>
                </a:lnTo>
                <a:lnTo>
                  <a:pt x="843356" y="340512"/>
                </a:lnTo>
                <a:lnTo>
                  <a:pt x="840422" y="372402"/>
                </a:lnTo>
                <a:lnTo>
                  <a:pt x="842302" y="397471"/>
                </a:lnTo>
                <a:lnTo>
                  <a:pt x="857529" y="441210"/>
                </a:lnTo>
                <a:lnTo>
                  <a:pt x="889406" y="477088"/>
                </a:lnTo>
                <a:lnTo>
                  <a:pt x="943813" y="509397"/>
                </a:lnTo>
                <a:lnTo>
                  <a:pt x="1004239" y="534860"/>
                </a:lnTo>
                <a:lnTo>
                  <a:pt x="1024178" y="544245"/>
                </a:lnTo>
                <a:lnTo>
                  <a:pt x="1058824" y="567613"/>
                </a:lnTo>
                <a:lnTo>
                  <a:pt x="1068730" y="595033"/>
                </a:lnTo>
                <a:lnTo>
                  <a:pt x="1064183" y="615480"/>
                </a:lnTo>
                <a:lnTo>
                  <a:pt x="1051039" y="630669"/>
                </a:lnTo>
                <a:lnTo>
                  <a:pt x="1030020" y="640130"/>
                </a:lnTo>
                <a:lnTo>
                  <a:pt x="1001864" y="643382"/>
                </a:lnTo>
                <a:lnTo>
                  <a:pt x="962063" y="638009"/>
                </a:lnTo>
                <a:lnTo>
                  <a:pt x="918121" y="622846"/>
                </a:lnTo>
                <a:lnTo>
                  <a:pt x="872845" y="599274"/>
                </a:lnTo>
                <a:lnTo>
                  <a:pt x="829017" y="568718"/>
                </a:lnTo>
                <a:lnTo>
                  <a:pt x="827608" y="569417"/>
                </a:lnTo>
                <a:lnTo>
                  <a:pt x="844664" y="692454"/>
                </a:lnTo>
                <a:lnTo>
                  <a:pt x="879919" y="712698"/>
                </a:lnTo>
                <a:lnTo>
                  <a:pt x="918032" y="727405"/>
                </a:lnTo>
                <a:lnTo>
                  <a:pt x="958405" y="736371"/>
                </a:lnTo>
                <a:lnTo>
                  <a:pt x="1000429" y="739406"/>
                </a:lnTo>
                <a:lnTo>
                  <a:pt x="1039393" y="736866"/>
                </a:lnTo>
                <a:lnTo>
                  <a:pt x="1104760" y="716318"/>
                </a:lnTo>
                <a:lnTo>
                  <a:pt x="1152791" y="675627"/>
                </a:lnTo>
                <a:lnTo>
                  <a:pt x="1177353" y="620141"/>
                </a:lnTo>
                <a:lnTo>
                  <a:pt x="1180414" y="587197"/>
                </a:lnTo>
                <a:close/>
              </a:path>
              <a:path extrusionOk="0" h="962659" w="1777365">
                <a:moveTo>
                  <a:pt x="1557032" y="191528"/>
                </a:moveTo>
                <a:lnTo>
                  <a:pt x="1535379" y="142951"/>
                </a:lnTo>
                <a:lnTo>
                  <a:pt x="1498663" y="99771"/>
                </a:lnTo>
                <a:lnTo>
                  <a:pt x="1448206" y="63042"/>
                </a:lnTo>
                <a:lnTo>
                  <a:pt x="1385366" y="33769"/>
                </a:lnTo>
                <a:lnTo>
                  <a:pt x="1311490" y="12992"/>
                </a:lnTo>
                <a:lnTo>
                  <a:pt x="1270825" y="6108"/>
                </a:lnTo>
                <a:lnTo>
                  <a:pt x="1227912" y="1739"/>
                </a:lnTo>
                <a:lnTo>
                  <a:pt x="1182903" y="0"/>
                </a:lnTo>
                <a:lnTo>
                  <a:pt x="1135976" y="1028"/>
                </a:lnTo>
                <a:lnTo>
                  <a:pt x="1087285" y="4940"/>
                </a:lnTo>
                <a:lnTo>
                  <a:pt x="1037018" y="11887"/>
                </a:lnTo>
                <a:lnTo>
                  <a:pt x="985342" y="21971"/>
                </a:lnTo>
                <a:lnTo>
                  <a:pt x="932408" y="35344"/>
                </a:lnTo>
                <a:lnTo>
                  <a:pt x="878395" y="52108"/>
                </a:lnTo>
                <a:lnTo>
                  <a:pt x="823468" y="72415"/>
                </a:lnTo>
                <a:lnTo>
                  <a:pt x="767791" y="96380"/>
                </a:lnTo>
                <a:lnTo>
                  <a:pt x="711530" y="124142"/>
                </a:lnTo>
                <a:lnTo>
                  <a:pt x="654875" y="155816"/>
                </a:lnTo>
                <a:lnTo>
                  <a:pt x="597966" y="191528"/>
                </a:lnTo>
                <a:lnTo>
                  <a:pt x="656361" y="168097"/>
                </a:lnTo>
                <a:lnTo>
                  <a:pt x="714832" y="147180"/>
                </a:lnTo>
                <a:lnTo>
                  <a:pt x="773087" y="128816"/>
                </a:lnTo>
                <a:lnTo>
                  <a:pt x="830846" y="113004"/>
                </a:lnTo>
                <a:lnTo>
                  <a:pt x="887806" y="99758"/>
                </a:lnTo>
                <a:lnTo>
                  <a:pt x="943673" y="89103"/>
                </a:lnTo>
                <a:lnTo>
                  <a:pt x="998156" y="81038"/>
                </a:lnTo>
                <a:lnTo>
                  <a:pt x="1050963" y="75577"/>
                </a:lnTo>
                <a:lnTo>
                  <a:pt x="1101788" y="72745"/>
                </a:lnTo>
                <a:lnTo>
                  <a:pt x="1150366" y="72555"/>
                </a:lnTo>
                <a:lnTo>
                  <a:pt x="1196378" y="74993"/>
                </a:lnTo>
                <a:lnTo>
                  <a:pt x="1239532" y="80111"/>
                </a:lnTo>
                <a:lnTo>
                  <a:pt x="1279550" y="87896"/>
                </a:lnTo>
                <a:lnTo>
                  <a:pt x="1348968" y="111531"/>
                </a:lnTo>
                <a:lnTo>
                  <a:pt x="1402283" y="146037"/>
                </a:lnTo>
                <a:lnTo>
                  <a:pt x="1437144" y="191490"/>
                </a:lnTo>
                <a:lnTo>
                  <a:pt x="1557032" y="191528"/>
                </a:lnTo>
                <a:close/>
              </a:path>
              <a:path extrusionOk="0" h="962659" w="1777365">
                <a:moveTo>
                  <a:pt x="1777085" y="730885"/>
                </a:moveTo>
                <a:lnTo>
                  <a:pt x="1733308" y="628446"/>
                </a:lnTo>
                <a:lnTo>
                  <a:pt x="1694078" y="536676"/>
                </a:lnTo>
                <a:lnTo>
                  <a:pt x="1613522" y="348195"/>
                </a:lnTo>
                <a:lnTo>
                  <a:pt x="1577225" y="263258"/>
                </a:lnTo>
                <a:lnTo>
                  <a:pt x="1577225" y="536676"/>
                </a:lnTo>
                <a:lnTo>
                  <a:pt x="1420710" y="536676"/>
                </a:lnTo>
                <a:lnTo>
                  <a:pt x="1500365" y="348195"/>
                </a:lnTo>
                <a:lnTo>
                  <a:pt x="1577225" y="536676"/>
                </a:lnTo>
                <a:lnTo>
                  <a:pt x="1577225" y="263258"/>
                </a:lnTo>
                <a:lnTo>
                  <a:pt x="1563687" y="231571"/>
                </a:lnTo>
                <a:lnTo>
                  <a:pt x="1442072" y="231571"/>
                </a:lnTo>
                <a:lnTo>
                  <a:pt x="1223708" y="730885"/>
                </a:lnTo>
                <a:lnTo>
                  <a:pt x="1342478" y="730885"/>
                </a:lnTo>
                <a:lnTo>
                  <a:pt x="1385176" y="628446"/>
                </a:lnTo>
                <a:lnTo>
                  <a:pt x="1612785" y="628446"/>
                </a:lnTo>
                <a:lnTo>
                  <a:pt x="1654035" y="730885"/>
                </a:lnTo>
                <a:lnTo>
                  <a:pt x="1777085" y="73088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8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7217" y="10709809"/>
            <a:ext cx="970433" cy="42120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2.png"/><Relationship Id="rId5" Type="http://schemas.openxmlformats.org/officeDocument/2006/relationships/image" Target="../media/image16.png"/><Relationship Id="rId6" Type="http://schemas.openxmlformats.org/officeDocument/2006/relationships/image" Target="../media/image15.png"/><Relationship Id="rId7" Type="http://schemas.openxmlformats.org/officeDocument/2006/relationships/image" Target="../media/image11.png"/><Relationship Id="rId8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mailto:jamie@elttam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linkedin.com/in/jamie-ooi-15297b98/" TargetMode="External"/><Relationship Id="rId4" Type="http://schemas.openxmlformats.org/officeDocument/2006/relationships/image" Target="../media/image4.jpg"/><Relationship Id="rId5" Type="http://schemas.openxmlformats.org/officeDocument/2006/relationships/image" Target="../media/image7.png"/><Relationship Id="rId6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13.png"/><Relationship Id="rId5" Type="http://schemas.openxmlformats.org/officeDocument/2006/relationships/image" Target="../media/image20.png"/><Relationship Id="rId6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"/>
          <p:cNvSpPr txBox="1"/>
          <p:nvPr/>
        </p:nvSpPr>
        <p:spPr>
          <a:xfrm>
            <a:off x="776606" y="4435475"/>
            <a:ext cx="168954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0" i="0" lang="en-001" sz="7500" u="none" cap="none" strike="noStrike">
                <a:solidFill>
                  <a:srgbClr val="444444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The 7 Habits of Highly Mature Products</a:t>
            </a:r>
            <a:br>
              <a:rPr b="1" i="0" lang="en-001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7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 txBox="1"/>
          <p:nvPr>
            <p:ph idx="1" type="subTitle"/>
          </p:nvPr>
        </p:nvSpPr>
        <p:spPr>
          <a:xfrm>
            <a:off x="771981" y="7026531"/>
            <a:ext cx="140730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-001">
                <a:solidFill>
                  <a:srgbClr val="6FA8DC"/>
                </a:solidFill>
              </a:rPr>
              <a:t>Inspired by The 7 Habits of Highly Effective People</a:t>
            </a:r>
            <a:endParaRPr i="1">
              <a:solidFill>
                <a:srgbClr val="6FA8D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001"/>
              <a:t>Jamie Ooi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3"/>
          <p:cNvSpPr txBox="1"/>
          <p:nvPr>
            <p:ph type="title"/>
          </p:nvPr>
        </p:nvSpPr>
        <p:spPr>
          <a:xfrm>
            <a:off x="1005205" y="518859"/>
            <a:ext cx="17830800" cy="18561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001" u="none" cap="none" strike="noStrike">
                <a:solidFill>
                  <a:schemeClr val="dk1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The 7 Habits of Highly Mature Products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2" name="Google Shape;442;p13"/>
          <p:cNvGrpSpPr/>
          <p:nvPr/>
        </p:nvGrpSpPr>
        <p:grpSpPr>
          <a:xfrm>
            <a:off x="4203148" y="2374981"/>
            <a:ext cx="11434923" cy="7738752"/>
            <a:chOff x="2549285" y="4268"/>
            <a:chExt cx="11434923" cy="7738752"/>
          </a:xfrm>
        </p:grpSpPr>
        <p:sp>
          <p:nvSpPr>
            <p:cNvPr id="443" name="Google Shape;443;p13"/>
            <p:cNvSpPr/>
            <p:nvPr/>
          </p:nvSpPr>
          <p:spPr>
            <a:xfrm rot="10800000">
              <a:off x="2989435" y="4268"/>
              <a:ext cx="10994773" cy="880299"/>
            </a:xfrm>
            <a:prstGeom prst="homePlate">
              <a:avLst>
                <a:gd fmla="val 50000" name="adj"/>
              </a:avLst>
            </a:prstGeom>
            <a:solidFill>
              <a:srgbClr val="BF504D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372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13"/>
            <p:cNvSpPr txBox="1"/>
            <p:nvPr/>
          </p:nvSpPr>
          <p:spPr>
            <a:xfrm>
              <a:off x="3209510" y="4268"/>
              <a:ext cx="10774698" cy="880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388175" spcFirstLastPara="1" rIns="256025" wrap="square" tIns="13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en-001" sz="3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Quick Wins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13"/>
            <p:cNvSpPr/>
            <p:nvPr/>
          </p:nvSpPr>
          <p:spPr>
            <a:xfrm>
              <a:off x="2549285" y="4268"/>
              <a:ext cx="880299" cy="880299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  <a:effectLst>
              <a:outerShdw blurRad="40000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3"/>
            <p:cNvSpPr/>
            <p:nvPr/>
          </p:nvSpPr>
          <p:spPr>
            <a:xfrm rot="10800000">
              <a:off x="2989435" y="1147344"/>
              <a:ext cx="10994773" cy="880299"/>
            </a:xfrm>
            <a:prstGeom prst="homePlate">
              <a:avLst>
                <a:gd fmla="val 50000" name="adj"/>
              </a:avLst>
            </a:prstGeom>
            <a:solidFill>
              <a:srgbClr val="BD684E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372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3"/>
            <p:cNvSpPr txBox="1"/>
            <p:nvPr/>
          </p:nvSpPr>
          <p:spPr>
            <a:xfrm>
              <a:off x="3209510" y="1147344"/>
              <a:ext cx="10774698" cy="880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388175" spcFirstLastPara="1" rIns="256025" wrap="square" tIns="13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en-001" sz="3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Be Contextual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3"/>
            <p:cNvSpPr/>
            <p:nvPr/>
          </p:nvSpPr>
          <p:spPr>
            <a:xfrm>
              <a:off x="2549285" y="1147344"/>
              <a:ext cx="880299" cy="880299"/>
            </a:xfrm>
            <a:prstGeom prst="ellipse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  <a:effectLst>
              <a:outerShdw blurRad="40000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13"/>
            <p:cNvSpPr/>
            <p:nvPr/>
          </p:nvSpPr>
          <p:spPr>
            <a:xfrm rot="10800000">
              <a:off x="2989435" y="2290419"/>
              <a:ext cx="10994773" cy="880299"/>
            </a:xfrm>
            <a:prstGeom prst="homePlate">
              <a:avLst>
                <a:gd fmla="val 50000" name="adj"/>
              </a:avLst>
            </a:prstGeom>
            <a:solidFill>
              <a:srgbClr val="BC8250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372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13"/>
            <p:cNvSpPr txBox="1"/>
            <p:nvPr/>
          </p:nvSpPr>
          <p:spPr>
            <a:xfrm>
              <a:off x="3209510" y="2290419"/>
              <a:ext cx="10774698" cy="880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388175" spcFirstLastPara="1" rIns="256025" wrap="square" tIns="13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en-001" sz="3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Templatise Everything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3"/>
            <p:cNvSpPr/>
            <p:nvPr/>
          </p:nvSpPr>
          <p:spPr>
            <a:xfrm>
              <a:off x="2549285" y="2290419"/>
              <a:ext cx="880299" cy="880299"/>
            </a:xfrm>
            <a:prstGeom prst="ellipse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  <a:effectLst>
              <a:outerShdw blurRad="40000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13"/>
            <p:cNvSpPr/>
            <p:nvPr/>
          </p:nvSpPr>
          <p:spPr>
            <a:xfrm rot="10800000">
              <a:off x="2989435" y="3433495"/>
              <a:ext cx="10994773" cy="880299"/>
            </a:xfrm>
            <a:prstGeom prst="homePlate">
              <a:avLst>
                <a:gd fmla="val 50000" name="adj"/>
              </a:avLst>
            </a:prstGeom>
            <a:solidFill>
              <a:srgbClr val="BB9952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372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13"/>
            <p:cNvSpPr txBox="1"/>
            <p:nvPr/>
          </p:nvSpPr>
          <p:spPr>
            <a:xfrm>
              <a:off x="3209510" y="3433495"/>
              <a:ext cx="10774698" cy="880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388175" spcFirstLastPara="1" rIns="256025" wrap="square" tIns="13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en-001" sz="3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Shift Left, Rinse and Repeat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13"/>
            <p:cNvSpPr/>
            <p:nvPr/>
          </p:nvSpPr>
          <p:spPr>
            <a:xfrm>
              <a:off x="2549285" y="3433495"/>
              <a:ext cx="880299" cy="880299"/>
            </a:xfrm>
            <a:prstGeom prst="ellipse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  <a:effectLst>
              <a:outerShdw blurRad="40000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13"/>
            <p:cNvSpPr/>
            <p:nvPr/>
          </p:nvSpPr>
          <p:spPr>
            <a:xfrm rot="10800000">
              <a:off x="2989435" y="4576570"/>
              <a:ext cx="10994773" cy="880299"/>
            </a:xfrm>
            <a:prstGeom prst="homePlate">
              <a:avLst>
                <a:gd fmla="val 50000" name="adj"/>
              </a:avLst>
            </a:prstGeom>
            <a:solidFill>
              <a:srgbClr val="BBB054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372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13"/>
            <p:cNvSpPr txBox="1"/>
            <p:nvPr/>
          </p:nvSpPr>
          <p:spPr>
            <a:xfrm>
              <a:off x="3209510" y="4576570"/>
              <a:ext cx="10774698" cy="880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388175" spcFirstLastPara="1" rIns="256025" wrap="square" tIns="13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en-001" sz="3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Cultivate Shared Responsibility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13"/>
            <p:cNvSpPr/>
            <p:nvPr/>
          </p:nvSpPr>
          <p:spPr>
            <a:xfrm>
              <a:off x="2549285" y="4576570"/>
              <a:ext cx="880299" cy="880299"/>
            </a:xfrm>
            <a:prstGeom prst="ellipse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  <a:effectLst>
              <a:outerShdw blurRad="40000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13"/>
            <p:cNvSpPr/>
            <p:nvPr/>
          </p:nvSpPr>
          <p:spPr>
            <a:xfrm rot="10800000">
              <a:off x="2989435" y="5719646"/>
              <a:ext cx="10994773" cy="880299"/>
            </a:xfrm>
            <a:prstGeom prst="homePlate">
              <a:avLst>
                <a:gd fmla="val 50000" name="adj"/>
              </a:avLst>
            </a:prstGeom>
            <a:solidFill>
              <a:srgbClr val="AFBA56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372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13"/>
            <p:cNvSpPr txBox="1"/>
            <p:nvPr/>
          </p:nvSpPr>
          <p:spPr>
            <a:xfrm>
              <a:off x="3209510" y="5719646"/>
              <a:ext cx="10774698" cy="880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388175" spcFirstLastPara="1" rIns="256025" wrap="square" tIns="13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en-001" sz="3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Monitor &amp; Log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13"/>
            <p:cNvSpPr/>
            <p:nvPr/>
          </p:nvSpPr>
          <p:spPr>
            <a:xfrm>
              <a:off x="2549285" y="5719646"/>
              <a:ext cx="880299" cy="880299"/>
            </a:xfrm>
            <a:prstGeom prst="ellipse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  <a:effectLst>
              <a:outerShdw blurRad="40000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13"/>
            <p:cNvSpPr/>
            <p:nvPr/>
          </p:nvSpPr>
          <p:spPr>
            <a:xfrm rot="10800000">
              <a:off x="2989435" y="6862721"/>
              <a:ext cx="10994773" cy="880299"/>
            </a:xfrm>
            <a:prstGeom prst="homePlate">
              <a:avLst>
                <a:gd fmla="val 50000" name="adj"/>
              </a:avLst>
            </a:prstGeom>
            <a:solidFill>
              <a:srgbClr val="99B958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372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13"/>
            <p:cNvSpPr txBox="1"/>
            <p:nvPr/>
          </p:nvSpPr>
          <p:spPr>
            <a:xfrm>
              <a:off x="3209510" y="6862721"/>
              <a:ext cx="10774698" cy="8802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388175" spcFirstLastPara="1" rIns="256025" wrap="square" tIns="13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en-001" sz="3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Right People in Right Seats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13"/>
            <p:cNvSpPr/>
            <p:nvPr/>
          </p:nvSpPr>
          <p:spPr>
            <a:xfrm>
              <a:off x="2549285" y="6862721"/>
              <a:ext cx="880299" cy="880299"/>
            </a:xfrm>
            <a:prstGeom prst="ellipse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  <a:effectLst>
              <a:outerShdw blurRad="40000" rotWithShape="0" dir="5400000" dist="20000">
                <a:srgbClr val="000000">
                  <a:alpha val="3647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30cdfa78b1d_0_2"/>
          <p:cNvSpPr txBox="1"/>
          <p:nvPr>
            <p:ph type="title"/>
          </p:nvPr>
        </p:nvSpPr>
        <p:spPr>
          <a:xfrm>
            <a:off x="1005205" y="518859"/>
            <a:ext cx="17830800" cy="18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001" u="none" cap="none" strike="noStrike">
                <a:solidFill>
                  <a:schemeClr val="dk1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The 7 Habits of Highly Mature Products</a:t>
            </a:r>
            <a:br>
              <a:rPr lang="en-001"/>
            </a:br>
            <a:r>
              <a:rPr b="0" lang="en-001" sz="5400">
                <a:solidFill>
                  <a:schemeClr val="accent6"/>
                </a:solidFill>
              </a:rPr>
              <a:t>1. Quick Wins (work smart not hard)</a:t>
            </a:r>
            <a:endParaRPr b="0">
              <a:solidFill>
                <a:schemeClr val="accent6"/>
              </a:solidFill>
            </a:endParaRPr>
          </a:p>
        </p:txBody>
      </p:sp>
      <p:sp>
        <p:nvSpPr>
          <p:cNvPr id="469" name="Google Shape;469;g30cdfa78b1d_0_2"/>
          <p:cNvSpPr txBox="1"/>
          <p:nvPr>
            <p:ph idx="1" type="body"/>
          </p:nvPr>
        </p:nvSpPr>
        <p:spPr>
          <a:xfrm>
            <a:off x="1012774" y="4500575"/>
            <a:ext cx="60594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001" sz="3600"/>
              <a:t>Probably at Initial stages of security journey</a:t>
            </a:r>
            <a:endParaRPr sz="3600"/>
          </a:p>
          <a:p>
            <a:pPr indent="-457200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001" sz="3600"/>
              <a:t>Lacks internal support, requires “ice breaking”, and buy in</a:t>
            </a:r>
            <a:endParaRPr sz="3600"/>
          </a:p>
          <a:p>
            <a:pPr indent="-457200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001" sz="3600"/>
              <a:t>Decisions are usually reactive </a:t>
            </a:r>
            <a:endParaRPr sz="3600"/>
          </a:p>
          <a:p>
            <a:pPr indent="-457200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001" sz="3600"/>
              <a:t>Minimal resources available </a:t>
            </a:r>
            <a:endParaRPr sz="3600"/>
          </a:p>
        </p:txBody>
      </p:sp>
      <p:sp>
        <p:nvSpPr>
          <p:cNvPr id="470" name="Google Shape;470;g30cdfa78b1d_0_2"/>
          <p:cNvSpPr/>
          <p:nvPr/>
        </p:nvSpPr>
        <p:spPr>
          <a:xfrm>
            <a:off x="1005205" y="2478956"/>
            <a:ext cx="16292100" cy="113403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533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001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Goal</a:t>
            </a:r>
            <a:r>
              <a:rPr b="0" i="0" lang="en-001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Achieve quick, impactful results with minimal resources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g30cdfa78b1d_0_2"/>
          <p:cNvSpPr txBox="1"/>
          <p:nvPr/>
        </p:nvSpPr>
        <p:spPr>
          <a:xfrm>
            <a:off x="1312174" y="3776003"/>
            <a:ext cx="51594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i="0" lang="en-001" sz="3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People</a:t>
            </a:r>
            <a:endParaRPr b="1" i="0" sz="3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g30cdfa78b1d_0_2"/>
          <p:cNvSpPr txBox="1"/>
          <p:nvPr/>
        </p:nvSpPr>
        <p:spPr>
          <a:xfrm>
            <a:off x="7268727" y="3716996"/>
            <a:ext cx="51594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i="0" lang="en-001" sz="3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endParaRPr b="1" i="0" sz="3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g30cdfa78b1d_0_2"/>
          <p:cNvSpPr txBox="1"/>
          <p:nvPr/>
        </p:nvSpPr>
        <p:spPr>
          <a:xfrm>
            <a:off x="13154831" y="3716991"/>
            <a:ext cx="51594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i="0" lang="en-001" sz="3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Technology</a:t>
            </a:r>
            <a:endParaRPr b="1" i="0" sz="3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g30cdfa78b1d_0_2"/>
          <p:cNvSpPr txBox="1"/>
          <p:nvPr/>
        </p:nvSpPr>
        <p:spPr>
          <a:xfrm>
            <a:off x="6933375" y="4500575"/>
            <a:ext cx="62214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001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top 3 high impact and low re</a:t>
            </a:r>
            <a:r>
              <a:rPr lang="en-001" sz="3600">
                <a:solidFill>
                  <a:schemeClr val="dk1"/>
                </a:solidFill>
              </a:rPr>
              <a:t>source items, </a:t>
            </a:r>
            <a:r>
              <a:rPr b="0" i="0" lang="en-001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apply immediate mitigation; Repeat periodically until the next new lifecycle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001" sz="3600">
                <a:solidFill>
                  <a:schemeClr val="dk1"/>
                </a:solidFill>
              </a:rPr>
              <a:t>Raise security awareness in parallel while applying quick wins</a:t>
            </a:r>
            <a:endParaRPr sz="3600">
              <a:solidFill>
                <a:schemeClr val="dk1"/>
              </a:solidFill>
            </a:endParaRPr>
          </a:p>
          <a:p>
            <a:pPr indent="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001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g30cdfa78b1d_0_2"/>
          <p:cNvSpPr txBox="1"/>
          <p:nvPr/>
        </p:nvSpPr>
        <p:spPr>
          <a:xfrm>
            <a:off x="12915096" y="4500578"/>
            <a:ext cx="51594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001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 be achievable </a:t>
            </a:r>
            <a:r>
              <a:rPr lang="en-001" sz="3600">
                <a:solidFill>
                  <a:schemeClr val="dk1"/>
                </a:solidFill>
              </a:rPr>
              <a:t>with</a:t>
            </a:r>
            <a:r>
              <a:rPr b="0" i="0" lang="en-001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resources available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001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 be possible to achieve quickly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001" sz="3600">
                <a:solidFill>
                  <a:schemeClr val="dk1"/>
                </a:solidFill>
              </a:rPr>
              <a:t>Document, track progress of quick wins </a:t>
            </a:r>
            <a:endParaRPr sz="3600">
              <a:solidFill>
                <a:schemeClr val="dk1"/>
              </a:solidFill>
            </a:endParaRPr>
          </a:p>
          <a:p>
            <a:pPr indent="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2"/>
          <p:cNvSpPr txBox="1"/>
          <p:nvPr>
            <p:ph type="title"/>
          </p:nvPr>
        </p:nvSpPr>
        <p:spPr>
          <a:xfrm>
            <a:off x="1005205" y="518859"/>
            <a:ext cx="17830800" cy="18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001" u="none" cap="none" strike="noStrike">
                <a:solidFill>
                  <a:schemeClr val="dk1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The 7 Habits of Highly Mature Products</a:t>
            </a:r>
            <a:br>
              <a:rPr lang="en-001"/>
            </a:br>
            <a:r>
              <a:rPr b="0" lang="en-001" sz="5400">
                <a:solidFill>
                  <a:schemeClr val="accent6"/>
                </a:solidFill>
              </a:rPr>
              <a:t>2. Be Contextual (why things are the way they are)</a:t>
            </a:r>
            <a:endParaRPr b="0">
              <a:solidFill>
                <a:schemeClr val="accent6"/>
              </a:solidFill>
            </a:endParaRPr>
          </a:p>
        </p:txBody>
      </p:sp>
      <p:sp>
        <p:nvSpPr>
          <p:cNvPr id="481" name="Google Shape;481;p22"/>
          <p:cNvSpPr txBox="1"/>
          <p:nvPr>
            <p:ph idx="1" type="body"/>
          </p:nvPr>
        </p:nvSpPr>
        <p:spPr>
          <a:xfrm>
            <a:off x="1012775" y="4500575"/>
            <a:ext cx="53805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001" sz="3600"/>
              <a:t>Security</a:t>
            </a:r>
            <a:r>
              <a:rPr lang="en-001" sz="3600"/>
              <a:t> works across a few verticals </a:t>
            </a:r>
            <a:endParaRPr sz="3600"/>
          </a:p>
          <a:p>
            <a:pPr indent="-45720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001" sz="3600"/>
              <a:t>Work collaboratively to understand context to meet shared objective</a:t>
            </a:r>
            <a:endParaRPr sz="3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482" name="Google Shape;482;p22"/>
          <p:cNvSpPr/>
          <p:nvPr/>
        </p:nvSpPr>
        <p:spPr>
          <a:xfrm>
            <a:off x="1005205" y="2478956"/>
            <a:ext cx="18442522" cy="113403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533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001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Goal</a:t>
            </a:r>
            <a:r>
              <a:rPr b="0" i="0" lang="en-001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Align with business risks and objectives to inform decisions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22"/>
          <p:cNvSpPr txBox="1"/>
          <p:nvPr/>
        </p:nvSpPr>
        <p:spPr>
          <a:xfrm>
            <a:off x="1312174" y="3776003"/>
            <a:ext cx="51594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i="0" lang="en-001" sz="3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People</a:t>
            </a:r>
            <a:endParaRPr b="1" i="0" sz="3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2"/>
          <p:cNvSpPr txBox="1"/>
          <p:nvPr/>
        </p:nvSpPr>
        <p:spPr>
          <a:xfrm>
            <a:off x="6825477" y="3716996"/>
            <a:ext cx="51594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i="0" lang="en-001" sz="3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endParaRPr b="1" i="0" sz="3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22"/>
          <p:cNvSpPr txBox="1"/>
          <p:nvPr/>
        </p:nvSpPr>
        <p:spPr>
          <a:xfrm>
            <a:off x="12703106" y="3775991"/>
            <a:ext cx="51594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i="0" lang="en-001" sz="3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Technology</a:t>
            </a:r>
            <a:endParaRPr b="1" i="0" sz="3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22"/>
          <p:cNvSpPr txBox="1"/>
          <p:nvPr/>
        </p:nvSpPr>
        <p:spPr>
          <a:xfrm>
            <a:off x="6393175" y="4500575"/>
            <a:ext cx="63099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001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is no such thing as one size fits all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88599" lvl="0" marL="71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001" sz="3600">
                <a:solidFill>
                  <a:schemeClr val="dk1"/>
                </a:solidFill>
              </a:rPr>
              <a:t>Too many choices can be overwhelming and cause indecision / inaction</a:t>
            </a:r>
            <a:endParaRPr sz="3600">
              <a:solidFill>
                <a:schemeClr val="dk1"/>
              </a:solidFill>
            </a:endParaRPr>
          </a:p>
          <a:p>
            <a:pPr indent="-457200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001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 and align with business context, risk appetite, objectives, goals, and priorities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001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22"/>
          <p:cNvSpPr txBox="1"/>
          <p:nvPr/>
        </p:nvSpPr>
        <p:spPr>
          <a:xfrm>
            <a:off x="12417075" y="4586600"/>
            <a:ext cx="70308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001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 technical environment setup and existing controls or tooling</a:t>
            </a:r>
            <a:r>
              <a:rPr lang="en-001" sz="3600">
                <a:solidFill>
                  <a:schemeClr val="dk1"/>
                </a:solidFill>
              </a:rPr>
              <a:t>:</a:t>
            </a:r>
            <a:r>
              <a:rPr b="0" i="0" lang="en-001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why they are the way they are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001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the best solution </a:t>
            </a:r>
            <a:r>
              <a:rPr lang="en-001" sz="3600">
                <a:solidFill>
                  <a:schemeClr val="dk1"/>
                </a:solidFill>
              </a:rPr>
              <a:t>for your very unique environment for</a:t>
            </a:r>
            <a:r>
              <a:rPr b="0" i="0" lang="en-001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available budget, at </a:t>
            </a:r>
            <a:r>
              <a:rPr lang="en-001" sz="3600">
                <a:solidFill>
                  <a:schemeClr val="dk1"/>
                </a:solidFill>
              </a:rPr>
              <a:t>a strategic 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3"/>
          <p:cNvSpPr txBox="1"/>
          <p:nvPr>
            <p:ph type="title"/>
          </p:nvPr>
        </p:nvSpPr>
        <p:spPr>
          <a:xfrm>
            <a:off x="1005205" y="518859"/>
            <a:ext cx="17830800" cy="18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001" u="none" cap="none" strike="noStrike">
                <a:solidFill>
                  <a:schemeClr val="dk1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The 7 Habits of Highly Mature Products</a:t>
            </a:r>
            <a:br>
              <a:rPr lang="en-001"/>
            </a:br>
            <a:r>
              <a:rPr b="0" lang="en-001" sz="5400">
                <a:solidFill>
                  <a:schemeClr val="accent6"/>
                </a:solidFill>
              </a:rPr>
              <a:t>3. Templatise Everything (also Standardise)</a:t>
            </a:r>
            <a:endParaRPr b="0">
              <a:solidFill>
                <a:schemeClr val="accent6"/>
              </a:solidFill>
            </a:endParaRPr>
          </a:p>
        </p:txBody>
      </p:sp>
      <p:sp>
        <p:nvSpPr>
          <p:cNvPr id="493" name="Google Shape;493;p23"/>
          <p:cNvSpPr txBox="1"/>
          <p:nvPr>
            <p:ph idx="1" type="body"/>
          </p:nvPr>
        </p:nvSpPr>
        <p:spPr>
          <a:xfrm>
            <a:off x="964400" y="4809450"/>
            <a:ext cx="51594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001" sz="3600"/>
              <a:t>Remove opportunity for human error </a:t>
            </a:r>
            <a:endParaRPr sz="3600"/>
          </a:p>
          <a:p>
            <a:pPr indent="-45720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001" sz="3600"/>
              <a:t>Reduce likelihood of compromise</a:t>
            </a:r>
            <a:endParaRPr sz="3600"/>
          </a:p>
          <a:p>
            <a:pPr indent="-45720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001" sz="3600"/>
              <a:t>Make everyone’s jobs easier</a:t>
            </a:r>
            <a:endParaRPr sz="3600"/>
          </a:p>
        </p:txBody>
      </p:sp>
      <p:sp>
        <p:nvSpPr>
          <p:cNvPr id="494" name="Google Shape;494;p23"/>
          <p:cNvSpPr/>
          <p:nvPr/>
        </p:nvSpPr>
        <p:spPr>
          <a:xfrm>
            <a:off x="1005205" y="2478956"/>
            <a:ext cx="18442522" cy="155778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4450" lvl="0" marL="488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001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Goal</a:t>
            </a:r>
            <a:r>
              <a:rPr b="0" i="0" lang="en-001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To de-hassle, reduce room for human error, and create sustainable scalable processes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23"/>
          <p:cNvSpPr txBox="1"/>
          <p:nvPr/>
        </p:nvSpPr>
        <p:spPr>
          <a:xfrm>
            <a:off x="1312174" y="4088232"/>
            <a:ext cx="51594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i="0" lang="en-001" sz="3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People</a:t>
            </a:r>
            <a:endParaRPr b="1" i="0" sz="3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23"/>
          <p:cNvSpPr txBox="1"/>
          <p:nvPr/>
        </p:nvSpPr>
        <p:spPr>
          <a:xfrm>
            <a:off x="6269465" y="4140738"/>
            <a:ext cx="51594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i="0" lang="en-001" sz="3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endParaRPr b="1" i="0" sz="3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23"/>
          <p:cNvSpPr txBox="1"/>
          <p:nvPr/>
        </p:nvSpPr>
        <p:spPr>
          <a:xfrm>
            <a:off x="12832156" y="4140738"/>
            <a:ext cx="51594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i="0" lang="en-001" sz="3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Technology</a:t>
            </a:r>
            <a:endParaRPr b="1" i="0" sz="3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23"/>
          <p:cNvSpPr txBox="1"/>
          <p:nvPr/>
        </p:nvSpPr>
        <p:spPr>
          <a:xfrm>
            <a:off x="5934743" y="4664252"/>
            <a:ext cx="67512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Char char="•"/>
            </a:pPr>
            <a:r>
              <a:rPr b="0" i="0" lang="en-001" sz="34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Align with “minimum viable security” / governing standards / benchmarks</a:t>
            </a:r>
            <a:endParaRPr b="0" i="0" sz="34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69900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Char char="•"/>
            </a:pPr>
            <a:r>
              <a:rPr b="0" i="0" lang="en-001" sz="34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all templates / code / containers prior to use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69900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Char char="•"/>
            </a:pPr>
            <a:r>
              <a:rPr b="0" i="0" lang="en-001" sz="34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it cannot be templatise it cannot be scaled, should you modify your approach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001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23"/>
          <p:cNvSpPr txBox="1"/>
          <p:nvPr/>
        </p:nvSpPr>
        <p:spPr>
          <a:xfrm>
            <a:off x="12592420" y="4809452"/>
            <a:ext cx="69792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001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template for everything, where possible automate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001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-001" sz="3600">
                <a:solidFill>
                  <a:schemeClr val="dk1"/>
                </a:solidFill>
              </a:rPr>
              <a:t>&lt;everything&gt;</a:t>
            </a:r>
            <a:r>
              <a:rPr b="0" i="0" lang="en-001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 code </a:t>
            </a:r>
            <a:r>
              <a:rPr lang="en-001" sz="3600">
                <a:solidFill>
                  <a:schemeClr val="dk1"/>
                </a:solidFill>
              </a:rPr>
              <a:t>to create</a:t>
            </a:r>
            <a:r>
              <a:rPr b="0" i="0" lang="en-001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001" sz="3600">
                <a:solidFill>
                  <a:schemeClr val="dk1"/>
                </a:solidFill>
              </a:rPr>
              <a:t>“</a:t>
            </a:r>
            <a:r>
              <a:rPr b="0" i="0" lang="en-001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Golden Images</a:t>
            </a:r>
            <a:r>
              <a:rPr lang="en-001" sz="3600">
                <a:solidFill>
                  <a:schemeClr val="dk1"/>
                </a:solidFill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lang="en-001" sz="3600">
                <a:solidFill>
                  <a:schemeClr val="dk1"/>
                </a:solidFill>
              </a:rPr>
              <a:t>Review, test and select</a:t>
            </a:r>
            <a:r>
              <a:rPr b="0" i="0" lang="en-001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correct tooling as standard from the beginning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4"/>
          <p:cNvSpPr txBox="1"/>
          <p:nvPr>
            <p:ph type="title"/>
          </p:nvPr>
        </p:nvSpPr>
        <p:spPr>
          <a:xfrm>
            <a:off x="1005205" y="518859"/>
            <a:ext cx="17830800" cy="18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001" u="none" cap="none" strike="noStrike">
                <a:solidFill>
                  <a:schemeClr val="dk1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The 7 Habits of Highly Mature Products</a:t>
            </a:r>
            <a:br>
              <a:rPr lang="en-001"/>
            </a:br>
            <a:r>
              <a:rPr b="0" lang="en-001" sz="5400">
                <a:solidFill>
                  <a:schemeClr val="accent6"/>
                </a:solidFill>
              </a:rPr>
              <a:t>4. Shift Left and Rinse and Repeat</a:t>
            </a:r>
            <a:endParaRPr b="0">
              <a:solidFill>
                <a:schemeClr val="accent6"/>
              </a:solidFill>
            </a:endParaRPr>
          </a:p>
        </p:txBody>
      </p:sp>
      <p:sp>
        <p:nvSpPr>
          <p:cNvPr id="505" name="Google Shape;505;p24"/>
          <p:cNvSpPr txBox="1"/>
          <p:nvPr>
            <p:ph idx="1" type="body"/>
          </p:nvPr>
        </p:nvSpPr>
        <p:spPr>
          <a:xfrm>
            <a:off x="1012787" y="4500575"/>
            <a:ext cx="5720357" cy="2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001" sz="3600"/>
              <a:t>Work collaboratively from the start </a:t>
            </a:r>
            <a:endParaRPr sz="3600"/>
          </a:p>
        </p:txBody>
      </p:sp>
      <p:sp>
        <p:nvSpPr>
          <p:cNvPr id="506" name="Google Shape;506;p24"/>
          <p:cNvSpPr/>
          <p:nvPr/>
        </p:nvSpPr>
        <p:spPr>
          <a:xfrm>
            <a:off x="1005205" y="2478956"/>
            <a:ext cx="17550424" cy="113403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533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001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Goal</a:t>
            </a:r>
            <a:r>
              <a:rPr b="0" i="0" lang="en-001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Move security to the start of the DevOps / Product Lifecycle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24"/>
          <p:cNvSpPr txBox="1"/>
          <p:nvPr/>
        </p:nvSpPr>
        <p:spPr>
          <a:xfrm>
            <a:off x="1312174" y="3776003"/>
            <a:ext cx="51594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i="0" lang="en-001" sz="3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People</a:t>
            </a:r>
            <a:endParaRPr b="1" i="0" sz="3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24"/>
          <p:cNvSpPr txBox="1"/>
          <p:nvPr/>
        </p:nvSpPr>
        <p:spPr>
          <a:xfrm>
            <a:off x="7072165" y="3776771"/>
            <a:ext cx="51594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i="0" lang="en-001" sz="3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endParaRPr b="1" i="0" sz="3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24"/>
          <p:cNvSpPr txBox="1"/>
          <p:nvPr/>
        </p:nvSpPr>
        <p:spPr>
          <a:xfrm>
            <a:off x="12832156" y="3835916"/>
            <a:ext cx="51594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i="0" lang="en-001" sz="3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Technology</a:t>
            </a:r>
            <a:endParaRPr b="1" i="0" sz="3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24"/>
          <p:cNvSpPr txBox="1"/>
          <p:nvPr/>
        </p:nvSpPr>
        <p:spPr>
          <a:xfrm>
            <a:off x="6980238" y="4586603"/>
            <a:ext cx="5436997" cy="2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001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 collaborative threat modeling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lang="en-001" sz="3600">
                <a:solidFill>
                  <a:schemeClr val="dk1"/>
                </a:solidFill>
              </a:rPr>
              <a:t>Let your threat inform your decisions from the start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001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24"/>
          <p:cNvSpPr txBox="1"/>
          <p:nvPr/>
        </p:nvSpPr>
        <p:spPr>
          <a:xfrm>
            <a:off x="12624700" y="4586600"/>
            <a:ext cx="64287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lang="en-001" sz="3600">
                <a:solidFill>
                  <a:schemeClr val="dk1"/>
                </a:solidFill>
              </a:rPr>
              <a:t>Review and t</a:t>
            </a:r>
            <a:r>
              <a:rPr b="0" i="0" lang="en-001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 everything, code, tools, </a:t>
            </a:r>
            <a:r>
              <a:rPr lang="en-001" sz="3600">
                <a:solidFill>
                  <a:schemeClr val="dk1"/>
                </a:solidFill>
              </a:rPr>
              <a:t>standards, </a:t>
            </a:r>
            <a:r>
              <a:rPr b="0" i="0" lang="en-001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before introducing it into an existing / new environment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24"/>
          <p:cNvSpPr txBox="1"/>
          <p:nvPr/>
        </p:nvSpPr>
        <p:spPr>
          <a:xfrm>
            <a:off x="1005205" y="8830394"/>
            <a:ext cx="185985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001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Evaluate the security implementation, improve, repeat everywhere in product development lifecycle, organisational standards and processes where relevant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18"/>
          <p:cNvSpPr txBox="1"/>
          <p:nvPr>
            <p:ph type="title"/>
          </p:nvPr>
        </p:nvSpPr>
        <p:spPr>
          <a:xfrm>
            <a:off x="1005205" y="518859"/>
            <a:ext cx="17830800" cy="18561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001" sz="5800"/>
              <a:t>Vulnerability Management + Security Assurance </a:t>
            </a:r>
            <a:r>
              <a:rPr lang="en-001" sz="5800"/>
              <a:t> (An Example)</a:t>
            </a:r>
            <a:endParaRPr sz="5800"/>
          </a:p>
        </p:txBody>
      </p:sp>
      <p:sp>
        <p:nvSpPr>
          <p:cNvPr id="518" name="Google Shape;518;p18"/>
          <p:cNvSpPr/>
          <p:nvPr/>
        </p:nvSpPr>
        <p:spPr>
          <a:xfrm flipH="1" rot="1057771">
            <a:off x="14975293" y="5808887"/>
            <a:ext cx="2672515" cy="147740"/>
          </a:xfrm>
          <a:prstGeom prst="roundRect">
            <a:avLst>
              <a:gd fmla="val 50000" name="adj"/>
            </a:avLst>
          </a:prstGeom>
          <a:solidFill>
            <a:srgbClr val="0B713F"/>
          </a:solidFill>
          <a:ln>
            <a:noFill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18"/>
          <p:cNvSpPr/>
          <p:nvPr/>
        </p:nvSpPr>
        <p:spPr>
          <a:xfrm rot="-1057771">
            <a:off x="12534516" y="5808887"/>
            <a:ext cx="2672515" cy="147740"/>
          </a:xfrm>
          <a:prstGeom prst="roundRect">
            <a:avLst>
              <a:gd fmla="val 50000" name="adj"/>
            </a:avLst>
          </a:prstGeom>
          <a:solidFill>
            <a:srgbClr val="0B713F"/>
          </a:solidFill>
          <a:ln>
            <a:noFill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18"/>
          <p:cNvSpPr/>
          <p:nvPr/>
        </p:nvSpPr>
        <p:spPr>
          <a:xfrm flipH="1" rot="1057771">
            <a:off x="10084395" y="5808887"/>
            <a:ext cx="2672515" cy="147740"/>
          </a:xfrm>
          <a:prstGeom prst="roundRect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18"/>
          <p:cNvSpPr/>
          <p:nvPr/>
        </p:nvSpPr>
        <p:spPr>
          <a:xfrm rot="-1057771">
            <a:off x="7653431" y="5808887"/>
            <a:ext cx="2672515" cy="147740"/>
          </a:xfrm>
          <a:prstGeom prst="roundRect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18"/>
          <p:cNvSpPr/>
          <p:nvPr/>
        </p:nvSpPr>
        <p:spPr>
          <a:xfrm flipH="1" rot="1057771">
            <a:off x="5203282" y="5808887"/>
            <a:ext cx="2672515" cy="147740"/>
          </a:xfrm>
          <a:prstGeom prst="roundRect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18"/>
          <p:cNvSpPr/>
          <p:nvPr/>
        </p:nvSpPr>
        <p:spPr>
          <a:xfrm rot="-1057771">
            <a:off x="2772318" y="5808887"/>
            <a:ext cx="2672515" cy="147740"/>
          </a:xfrm>
          <a:prstGeom prst="roundRect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4" name="Google Shape;524;p18"/>
          <p:cNvGrpSpPr/>
          <p:nvPr/>
        </p:nvGrpSpPr>
        <p:grpSpPr>
          <a:xfrm>
            <a:off x="5404449" y="5964230"/>
            <a:ext cx="4413674" cy="3155801"/>
            <a:chOff x="1970927" y="2543425"/>
            <a:chExt cx="1856513" cy="1230715"/>
          </a:xfrm>
        </p:grpSpPr>
        <p:sp>
          <p:nvSpPr>
            <p:cNvPr id="525" name="Google Shape;525;p18"/>
            <p:cNvSpPr txBox="1"/>
            <p:nvPr/>
          </p:nvSpPr>
          <p:spPr>
            <a:xfrm>
              <a:off x="2622642" y="2677778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01000" lIns="201000" spcFirstLastPara="1" rIns="201000" wrap="square" tIns="20100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3500"/>
                </a:spcAft>
                <a:buClr>
                  <a:srgbClr val="000000"/>
                </a:buClr>
                <a:buSzPts val="4100"/>
                <a:buFont typeface="Arial"/>
                <a:buNone/>
              </a:pPr>
              <a:r>
                <a:rPr b="1" i="0" lang="en-001" sz="4100" u="none" cap="none" strike="noStrike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i="0" sz="4100" u="none" cap="none" strike="noStrike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6" name="Google Shape;526;p18"/>
            <p:cNvSpPr/>
            <p:nvPr/>
          </p:nvSpPr>
          <p:spPr>
            <a:xfrm rot="-1789476">
              <a:off x="2888080" y="2572699"/>
              <a:ext cx="160451" cy="160451"/>
            </a:xfrm>
            <a:prstGeom prst="ellipse">
              <a:avLst/>
            </a:prstGeom>
            <a:solidFill>
              <a:srgbClr val="CCCCCC"/>
            </a:solidFill>
            <a:ln cap="flat" cmpd="sng" w="38100">
              <a:solidFill>
                <a:srgbClr val="5E5E5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01000" lIns="201000" spcFirstLastPara="1" rIns="201000" wrap="square" tIns="201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18"/>
            <p:cNvSpPr/>
            <p:nvPr/>
          </p:nvSpPr>
          <p:spPr>
            <a:xfrm>
              <a:off x="1970927" y="3070640"/>
              <a:ext cx="1856513" cy="703500"/>
            </a:xfrm>
            <a:prstGeom prst="roundRect">
              <a:avLst>
                <a:gd fmla="val 4485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201000" lIns="201000" spcFirstLastPara="1" rIns="201000" wrap="square" tIns="201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18"/>
            <p:cNvSpPr txBox="1"/>
            <p:nvPr/>
          </p:nvSpPr>
          <p:spPr>
            <a:xfrm>
              <a:off x="2043545" y="3107840"/>
              <a:ext cx="1739645" cy="6246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201000" lIns="201000" spcFirstLastPara="1" rIns="201000" wrap="square" tIns="20100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Arial"/>
                <a:buNone/>
              </a:pPr>
              <a:r>
                <a:rPr b="1" i="0" lang="en-001" sz="4000" u="none" cap="none" strike="noStrike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Small Business</a:t>
              </a:r>
              <a:endParaRPr b="1" i="0" sz="2800" u="none" cap="none" strike="noStrike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r>
                <a:rPr b="0" i="0" lang="en-001" sz="2800" u="none" cap="none" strike="noStrike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Some Customers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r>
                <a:t/>
              </a:r>
              <a:endParaRPr b="1" i="0" sz="4100" u="none" cap="none" strike="noStrike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9" name="Google Shape;529;p18"/>
            <p:cNvSpPr/>
            <p:nvPr/>
          </p:nvSpPr>
          <p:spPr>
            <a:xfrm>
              <a:off x="2926090" y="3005991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201000" lIns="201000" spcFirstLastPara="1" rIns="201000" wrap="square" tIns="201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0" name="Google Shape;530;p18"/>
          <p:cNvGrpSpPr/>
          <p:nvPr/>
        </p:nvGrpSpPr>
        <p:grpSpPr>
          <a:xfrm>
            <a:off x="10620971" y="5964230"/>
            <a:ext cx="4071773" cy="3155800"/>
            <a:chOff x="4165140" y="2543425"/>
            <a:chExt cx="1712700" cy="1230715"/>
          </a:xfrm>
        </p:grpSpPr>
        <p:sp>
          <p:nvSpPr>
            <p:cNvPr id="531" name="Google Shape;531;p18"/>
            <p:cNvSpPr/>
            <p:nvPr/>
          </p:nvSpPr>
          <p:spPr>
            <a:xfrm rot="-1789476">
              <a:off x="4941257" y="2572699"/>
              <a:ext cx="160451" cy="160451"/>
            </a:xfrm>
            <a:prstGeom prst="ellipse">
              <a:avLst/>
            </a:prstGeom>
            <a:solidFill>
              <a:srgbClr val="CCCCCC"/>
            </a:solidFill>
            <a:ln cap="flat" cmpd="sng" w="38100">
              <a:solidFill>
                <a:srgbClr val="0B71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01000" lIns="201000" spcFirstLastPara="1" rIns="201000" wrap="square" tIns="201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18"/>
            <p:cNvSpPr txBox="1"/>
            <p:nvPr/>
          </p:nvSpPr>
          <p:spPr>
            <a:xfrm>
              <a:off x="4665129" y="2677778"/>
              <a:ext cx="696900" cy="276000"/>
            </a:xfrm>
            <a:prstGeom prst="rect">
              <a:avLst/>
            </a:prstGeom>
            <a:noFill/>
            <a:ln cap="flat" cmpd="sng" w="9525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01000" lIns="201000" spcFirstLastPara="1" rIns="201000" wrap="square" tIns="20100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3500"/>
                </a:spcAft>
                <a:buClr>
                  <a:srgbClr val="000000"/>
                </a:buClr>
                <a:buSzPts val="4100"/>
                <a:buFont typeface="Arial"/>
                <a:buNone/>
              </a:pPr>
              <a:r>
                <a:rPr b="1" i="0" lang="en-001" sz="4100" u="none" cap="none" strike="noStrike">
                  <a:solidFill>
                    <a:srgbClr val="0B713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i="0" sz="4100" u="none" cap="none" strike="noStrike">
                <a:solidFill>
                  <a:srgbClr val="0B713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3" name="Google Shape;533;p18"/>
            <p:cNvSpPr/>
            <p:nvPr/>
          </p:nvSpPr>
          <p:spPr>
            <a:xfrm>
              <a:off x="4165140" y="307064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0B713F"/>
            </a:solidFill>
            <a:ln cap="flat" cmpd="sng" w="9525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01000" lIns="201000" spcFirstLastPara="1" rIns="201000" wrap="square" tIns="201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18"/>
            <p:cNvSpPr txBox="1"/>
            <p:nvPr/>
          </p:nvSpPr>
          <p:spPr>
            <a:xfrm>
              <a:off x="4209390" y="3107840"/>
              <a:ext cx="1624200" cy="624600"/>
            </a:xfrm>
            <a:prstGeom prst="rect">
              <a:avLst/>
            </a:prstGeom>
            <a:solidFill>
              <a:srgbClr val="0B713F"/>
            </a:solidFill>
            <a:ln cap="flat" cmpd="sng" w="9525">
              <a:solidFill>
                <a:srgbClr val="0B71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01000" lIns="201000" spcFirstLastPara="1" rIns="201000" wrap="square" tIns="20100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Arial"/>
                <a:buNone/>
              </a:pPr>
              <a:r>
                <a:rPr b="1" i="0" lang="en-001" sz="4100" u="none" cap="none" strike="noStrike">
                  <a:solidFill>
                    <a:srgbClr val="FCFCFC"/>
                  </a:solidFill>
                  <a:latin typeface="Roboto"/>
                  <a:ea typeface="Roboto"/>
                  <a:cs typeface="Roboto"/>
                  <a:sym typeface="Roboto"/>
                </a:rPr>
                <a:t>Mature</a:t>
              </a:r>
              <a:endParaRPr b="1" i="0" sz="4100" u="none" cap="none" strike="noStrike">
                <a:solidFill>
                  <a:srgbClr val="FCFCFC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r>
                <a:rPr b="0" i="0" lang="en-001" sz="2900" u="none" cap="none" strike="noStrike">
                  <a:solidFill>
                    <a:srgbClr val="FCFCFC"/>
                  </a:solidFill>
                  <a:latin typeface="Roboto"/>
                  <a:ea typeface="Roboto"/>
                  <a:cs typeface="Roboto"/>
                  <a:sym typeface="Roboto"/>
                </a:rPr>
                <a:t>Widely Deployed</a:t>
              </a:r>
              <a:endParaRPr b="0" i="0" sz="2900" u="none" cap="none" strike="noStrike">
                <a:solidFill>
                  <a:srgbClr val="FCFCF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5" name="Google Shape;535;p18"/>
            <p:cNvSpPr/>
            <p:nvPr/>
          </p:nvSpPr>
          <p:spPr>
            <a:xfrm>
              <a:off x="4976490" y="3005991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0B713F"/>
            </a:solidFill>
            <a:ln cap="flat" cmpd="sng" w="9525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01000" lIns="201000" spcFirstLastPara="1" rIns="201000" wrap="square" tIns="201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6" name="Google Shape;536;p18"/>
          <p:cNvGrpSpPr/>
          <p:nvPr/>
        </p:nvGrpSpPr>
        <p:grpSpPr>
          <a:xfrm>
            <a:off x="3242794" y="2574728"/>
            <a:ext cx="4109143" cy="3196920"/>
            <a:chOff x="1057071" y="1221570"/>
            <a:chExt cx="1728419" cy="1246752"/>
          </a:xfrm>
        </p:grpSpPr>
        <p:sp>
          <p:nvSpPr>
            <p:cNvPr id="537" name="Google Shape;537;p18"/>
            <p:cNvSpPr/>
            <p:nvPr/>
          </p:nvSpPr>
          <p:spPr>
            <a:xfrm>
              <a:off x="1072790" y="122157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CCCCCC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235"/>
                </a:srgbClr>
              </a:outerShdw>
            </a:effectLst>
          </p:spPr>
          <p:txBody>
            <a:bodyPr anchorCtr="0" anchor="ctr" bIns="201000" lIns="201000" spcFirstLastPara="1" rIns="201000" wrap="square" tIns="201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18"/>
            <p:cNvSpPr txBox="1"/>
            <p:nvPr/>
          </p:nvSpPr>
          <p:spPr>
            <a:xfrm>
              <a:off x="1579860" y="1927490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01000" lIns="201000" spcFirstLastPara="1" rIns="201000" wrap="square" tIns="20100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350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1" i="0" lang="en-001" sz="4000" u="none" cap="none" strike="noStrike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i="0" sz="4000" u="none" cap="none" strike="noStrike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9" name="Google Shape;539;p18"/>
            <p:cNvSpPr/>
            <p:nvPr/>
          </p:nvSpPr>
          <p:spPr>
            <a:xfrm rot="10800000">
              <a:off x="1884115" y="1920663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CCCCCC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235"/>
                </a:srgbClr>
              </a:outerShdw>
            </a:effectLst>
          </p:spPr>
          <p:txBody>
            <a:bodyPr anchorCtr="0" anchor="ctr" bIns="201000" lIns="201000" spcFirstLastPara="1" rIns="201000" wrap="square" tIns="201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18"/>
            <p:cNvSpPr txBox="1"/>
            <p:nvPr/>
          </p:nvSpPr>
          <p:spPr>
            <a:xfrm>
              <a:off x="1057071" y="1258773"/>
              <a:ext cx="1728300" cy="6246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201000" lIns="201000" spcFirstLastPara="1" rIns="201000" wrap="square" tIns="20100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Arial"/>
                <a:buNone/>
              </a:pPr>
              <a:r>
                <a:rPr b="1" i="0" lang="en-001" sz="4100" u="none" cap="none" strike="noStrike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Start Up</a:t>
              </a:r>
              <a:endParaRPr b="1" i="0" sz="4100" u="none" cap="none" strike="noStrike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rPr b="0" i="0" lang="en-001" sz="2700" u="none" cap="none" strike="noStrike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Prototyping / Funding</a:t>
              </a:r>
              <a:endParaRPr b="0" i="0" sz="2700" u="none" cap="none" strike="noStrike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1" name="Google Shape;541;p18"/>
            <p:cNvSpPr/>
            <p:nvPr/>
          </p:nvSpPr>
          <p:spPr>
            <a:xfrm rot="-1789476">
              <a:off x="1846080" y="2278597"/>
              <a:ext cx="160451" cy="160451"/>
            </a:xfrm>
            <a:prstGeom prst="ellipse">
              <a:avLst/>
            </a:prstGeom>
            <a:solidFill>
              <a:srgbClr val="CCCCCC"/>
            </a:solidFill>
            <a:ln cap="flat" cmpd="sng" w="38100">
              <a:solidFill>
                <a:srgbClr val="5E5E5E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8235"/>
                </a:srgbClr>
              </a:outerShdw>
            </a:effectLst>
          </p:spPr>
          <p:txBody>
            <a:bodyPr anchorCtr="0" anchor="ctr" bIns="201000" lIns="201000" spcFirstLastPara="1" rIns="201000" wrap="square" tIns="201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2" name="Google Shape;542;p18"/>
          <p:cNvGrpSpPr/>
          <p:nvPr/>
        </p:nvGrpSpPr>
        <p:grpSpPr>
          <a:xfrm>
            <a:off x="8143832" y="2574722"/>
            <a:ext cx="4175934" cy="3196922"/>
            <a:chOff x="3123140" y="1221570"/>
            <a:chExt cx="1712852" cy="1246752"/>
          </a:xfrm>
        </p:grpSpPr>
        <p:sp>
          <p:nvSpPr>
            <p:cNvPr id="543" name="Google Shape;543;p18"/>
            <p:cNvSpPr/>
            <p:nvPr/>
          </p:nvSpPr>
          <p:spPr>
            <a:xfrm rot="-1789476">
              <a:off x="3899258" y="2278597"/>
              <a:ext cx="160451" cy="160451"/>
            </a:xfrm>
            <a:prstGeom prst="ellipse">
              <a:avLst/>
            </a:prstGeom>
            <a:solidFill>
              <a:srgbClr val="CCCCCC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01000" lIns="201000" spcFirstLastPara="1" rIns="201000" wrap="square" tIns="201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8"/>
            <p:cNvSpPr txBox="1"/>
            <p:nvPr/>
          </p:nvSpPr>
          <p:spPr>
            <a:xfrm>
              <a:off x="3635571" y="1927490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01000" lIns="201000" spcFirstLastPara="1" rIns="201000" wrap="square" tIns="20100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3500"/>
                </a:spcAft>
                <a:buClr>
                  <a:srgbClr val="000000"/>
                </a:buClr>
                <a:buSzPts val="4100"/>
                <a:buFont typeface="Arial"/>
                <a:buNone/>
              </a:pPr>
              <a:r>
                <a:rPr b="1" i="0" lang="en-001" sz="4100" u="none" cap="none" strike="noStrike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i="0" sz="4100" u="none" cap="none" strike="noStrike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5" name="Google Shape;545;p18"/>
            <p:cNvSpPr/>
            <p:nvPr/>
          </p:nvSpPr>
          <p:spPr>
            <a:xfrm>
              <a:off x="3123140" y="122157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201000" lIns="201000" spcFirstLastPara="1" rIns="201000" wrap="square" tIns="201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8"/>
            <p:cNvSpPr/>
            <p:nvPr/>
          </p:nvSpPr>
          <p:spPr>
            <a:xfrm rot="10800000">
              <a:off x="3934465" y="1920663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201000" lIns="201000" spcFirstLastPara="1" rIns="201000" wrap="square" tIns="201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8"/>
            <p:cNvSpPr txBox="1"/>
            <p:nvPr/>
          </p:nvSpPr>
          <p:spPr>
            <a:xfrm>
              <a:off x="3167392" y="1258773"/>
              <a:ext cx="1668600" cy="6246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201000" lIns="201000" spcFirstLastPara="1" rIns="201000" wrap="square" tIns="20100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Arial"/>
                <a:buNone/>
              </a:pPr>
              <a:r>
                <a:rPr b="1" i="0" lang="en-001" sz="4100" u="none" cap="none" strike="noStrike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Decent Funding</a:t>
              </a:r>
              <a:endParaRPr b="1" i="0" sz="2900" u="none" cap="none" strike="noStrike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r>
                <a:rPr b="0" i="0" lang="en-001" sz="2900" u="none" cap="none" strike="noStrike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Growth Stage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8" name="Google Shape;548;p18"/>
          <p:cNvGrpSpPr/>
          <p:nvPr/>
        </p:nvGrpSpPr>
        <p:grpSpPr>
          <a:xfrm>
            <a:off x="13059125" y="2574728"/>
            <a:ext cx="4071773" cy="3196920"/>
            <a:chOff x="5201245" y="1221570"/>
            <a:chExt cx="1712700" cy="1246752"/>
          </a:xfrm>
        </p:grpSpPr>
        <p:sp>
          <p:nvSpPr>
            <p:cNvPr id="549" name="Google Shape;549;p18"/>
            <p:cNvSpPr/>
            <p:nvPr/>
          </p:nvSpPr>
          <p:spPr>
            <a:xfrm rot="-1789476">
              <a:off x="5977648" y="2278597"/>
              <a:ext cx="160451" cy="160451"/>
            </a:xfrm>
            <a:prstGeom prst="ellipse">
              <a:avLst/>
            </a:prstGeom>
            <a:solidFill>
              <a:srgbClr val="CCCCCC"/>
            </a:solidFill>
            <a:ln cap="flat" cmpd="sng" w="38100">
              <a:solidFill>
                <a:srgbClr val="0B71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01000" lIns="201000" spcFirstLastPara="1" rIns="201000" wrap="square" tIns="201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18"/>
            <p:cNvSpPr txBox="1"/>
            <p:nvPr/>
          </p:nvSpPr>
          <p:spPr>
            <a:xfrm>
              <a:off x="5721781" y="1927490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01000" lIns="201000" spcFirstLastPara="1" rIns="201000" wrap="square" tIns="20100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3500"/>
                </a:spcAft>
                <a:buClr>
                  <a:srgbClr val="000000"/>
                </a:buClr>
                <a:buSzPts val="4100"/>
                <a:buFont typeface="Arial"/>
                <a:buNone/>
              </a:pPr>
              <a:r>
                <a:rPr b="1" i="0" lang="en-001" sz="4100" u="none" cap="none" strike="noStrike">
                  <a:solidFill>
                    <a:srgbClr val="0B713F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b="1" i="0" sz="4100" u="none" cap="none" strike="noStrike">
                <a:solidFill>
                  <a:srgbClr val="0B713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1" name="Google Shape;551;p18"/>
            <p:cNvSpPr/>
            <p:nvPr/>
          </p:nvSpPr>
          <p:spPr>
            <a:xfrm>
              <a:off x="5201245" y="122157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0B713F"/>
            </a:solidFill>
            <a:ln>
              <a:noFill/>
            </a:ln>
          </p:spPr>
          <p:txBody>
            <a:bodyPr anchorCtr="0" anchor="ctr" bIns="201000" lIns="201000" spcFirstLastPara="1" rIns="201000" wrap="square" tIns="201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8"/>
            <p:cNvSpPr/>
            <p:nvPr/>
          </p:nvSpPr>
          <p:spPr>
            <a:xfrm rot="10800000">
              <a:off x="6012570" y="1920663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0B713F"/>
            </a:solidFill>
            <a:ln>
              <a:noFill/>
            </a:ln>
          </p:spPr>
          <p:txBody>
            <a:bodyPr anchorCtr="0" anchor="ctr" bIns="201000" lIns="201000" spcFirstLastPara="1" rIns="201000" wrap="square" tIns="201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8"/>
            <p:cNvSpPr txBox="1"/>
            <p:nvPr/>
          </p:nvSpPr>
          <p:spPr>
            <a:xfrm>
              <a:off x="5245495" y="1258770"/>
              <a:ext cx="1624200" cy="624600"/>
            </a:xfrm>
            <a:prstGeom prst="rect">
              <a:avLst/>
            </a:prstGeom>
            <a:solidFill>
              <a:srgbClr val="0B713F"/>
            </a:solidFill>
            <a:ln>
              <a:noFill/>
            </a:ln>
          </p:spPr>
          <p:txBody>
            <a:bodyPr anchorCtr="0" anchor="t" bIns="201000" lIns="201000" spcFirstLastPara="1" rIns="201000" wrap="square" tIns="20100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Arial"/>
                <a:buNone/>
              </a:pPr>
              <a:r>
                <a:rPr b="1" i="0" lang="en-001" sz="4100" u="none" cap="none" strike="noStrike">
                  <a:solidFill>
                    <a:srgbClr val="FCFCFC"/>
                  </a:solidFill>
                  <a:latin typeface="Roboto"/>
                  <a:ea typeface="Roboto"/>
                  <a:cs typeface="Roboto"/>
                  <a:sym typeface="Roboto"/>
                </a:rPr>
                <a:t>Listed / Sold</a:t>
              </a:r>
              <a:endParaRPr b="1" i="0" sz="4100" u="none" cap="none" strike="noStrike">
                <a:solidFill>
                  <a:srgbClr val="FCFCFC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r>
                <a:rPr b="0" i="0" lang="en-001" sz="2900" u="none" cap="none" strike="noStrike">
                  <a:solidFill>
                    <a:srgbClr val="FCFCFC"/>
                  </a:solidFill>
                  <a:latin typeface="Roboto"/>
                  <a:ea typeface="Roboto"/>
                  <a:cs typeface="Roboto"/>
                  <a:sym typeface="Roboto"/>
                </a:rPr>
                <a:t>Healthy / Wealthy</a:t>
              </a:r>
              <a:endParaRPr b="0" i="0" sz="2900" u="none" cap="none" strike="noStrike">
                <a:solidFill>
                  <a:srgbClr val="FCFCF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54" name="Google Shape;554;p18"/>
          <p:cNvGrpSpPr/>
          <p:nvPr/>
        </p:nvGrpSpPr>
        <p:grpSpPr>
          <a:xfrm>
            <a:off x="1538599" y="5964226"/>
            <a:ext cx="16259176" cy="4450749"/>
            <a:chOff x="1538599" y="5964226"/>
            <a:chExt cx="16259176" cy="4450749"/>
          </a:xfrm>
        </p:grpSpPr>
        <p:sp>
          <p:nvSpPr>
            <p:cNvPr id="555" name="Google Shape;555;p18"/>
            <p:cNvSpPr/>
            <p:nvPr/>
          </p:nvSpPr>
          <p:spPr>
            <a:xfrm rot="10800000">
              <a:off x="1916375" y="6964075"/>
              <a:ext cx="15881400" cy="3450900"/>
            </a:xfrm>
            <a:prstGeom prst="curvedDownArrow">
              <a:avLst>
                <a:gd fmla="val 25000" name="adj1"/>
                <a:gd fmla="val 50000" name="adj2"/>
                <a:gd fmla="val 25000" name="adj3"/>
              </a:avLst>
            </a:prstGeom>
            <a:solidFill>
              <a:schemeClr val="lt2"/>
            </a:solidFill>
            <a:ln cap="flat" cmpd="sng" w="9525">
              <a:solidFill>
                <a:srgbClr val="0B71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18"/>
            <p:cNvSpPr txBox="1"/>
            <p:nvPr/>
          </p:nvSpPr>
          <p:spPr>
            <a:xfrm>
              <a:off x="1538599" y="5964226"/>
              <a:ext cx="1656900" cy="70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01000" lIns="201000" spcFirstLastPara="1" rIns="201000" wrap="square" tIns="20100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3500"/>
                </a:spcAft>
                <a:buClr>
                  <a:srgbClr val="000000"/>
                </a:buClr>
                <a:buSzPts val="4100"/>
                <a:buFont typeface="Arial"/>
                <a:buNone/>
              </a:pPr>
              <a:r>
                <a:rPr b="1" i="0" lang="en-001" sz="4100" u="none" cap="none" strike="noStrike">
                  <a:solidFill>
                    <a:srgbClr val="0B713F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 b="1" i="0" sz="4100" u="none" cap="none" strike="noStrike">
                <a:solidFill>
                  <a:srgbClr val="0B713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7" name="Google Shape;557;p18"/>
            <p:cNvSpPr/>
            <p:nvPr/>
          </p:nvSpPr>
          <p:spPr>
            <a:xfrm rot="-1903744">
              <a:off x="2632878" y="6127005"/>
              <a:ext cx="389045" cy="404224"/>
            </a:xfrm>
            <a:prstGeom prst="ellipse">
              <a:avLst/>
            </a:prstGeom>
            <a:solidFill>
              <a:srgbClr val="CCCCCC"/>
            </a:solidFill>
            <a:ln cap="flat" cmpd="sng" w="38100">
              <a:solidFill>
                <a:srgbClr val="0B71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01000" lIns="201000" spcFirstLastPara="1" rIns="201000" wrap="square" tIns="201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8" name="Google Shape;558;p18"/>
          <p:cNvSpPr/>
          <p:nvPr/>
        </p:nvSpPr>
        <p:spPr>
          <a:xfrm flipH="1">
            <a:off x="470198" y="2639244"/>
            <a:ext cx="1980811" cy="173939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44178" y="74718"/>
                </a:lnTo>
              </a:path>
            </a:pathLst>
          </a:custGeom>
          <a:solidFill>
            <a:schemeClr val="lt1"/>
          </a:solidFill>
          <a:ln cap="flat" cmpd="sng" w="38100">
            <a:solidFill>
              <a:srgbClr val="0A71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00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Open-Source Automated Tools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00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Security Best Practices Guides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18"/>
          <p:cNvSpPr/>
          <p:nvPr/>
        </p:nvSpPr>
        <p:spPr>
          <a:xfrm flipH="1">
            <a:off x="2451009" y="7977285"/>
            <a:ext cx="1980811" cy="173939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94345"/>
                </a:moveTo>
                <a:lnTo>
                  <a:pt x="-48794" y="29158"/>
                </a:lnTo>
              </a:path>
            </a:pathLst>
          </a:custGeom>
          <a:solidFill>
            <a:schemeClr val="lt1"/>
          </a:solidFill>
          <a:ln cap="flat" cmpd="sng" w="38100">
            <a:solidFill>
              <a:srgbClr val="0A71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00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Basline Security Test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00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Vendor Provided Assessments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18"/>
          <p:cNvSpPr/>
          <p:nvPr/>
        </p:nvSpPr>
        <p:spPr>
          <a:xfrm flipH="1">
            <a:off x="6210438" y="4043670"/>
            <a:ext cx="2943442" cy="226506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94345"/>
                </a:moveTo>
                <a:lnTo>
                  <a:pt x="-48794" y="29158"/>
                </a:lnTo>
              </a:path>
            </a:pathLst>
          </a:custGeom>
          <a:solidFill>
            <a:schemeClr val="lt1"/>
          </a:solidFill>
          <a:ln cap="flat" cmpd="sng" w="38100">
            <a:solidFill>
              <a:srgbClr val="0A71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00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Compliance Base Security Testing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00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3rd Party Security Testing + Review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00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Internal Security Capability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00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Threat Modeling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18"/>
          <p:cNvSpPr/>
          <p:nvPr/>
        </p:nvSpPr>
        <p:spPr>
          <a:xfrm>
            <a:off x="15521046" y="7386872"/>
            <a:ext cx="2286064" cy="20112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7358" y="82222"/>
                </a:moveTo>
                <a:lnTo>
                  <a:pt x="-38228" y="45828"/>
                </a:lnTo>
              </a:path>
            </a:pathLst>
          </a:custGeom>
          <a:solidFill>
            <a:schemeClr val="lt1"/>
          </a:solidFill>
          <a:ln cap="flat" cmpd="sng" w="38100">
            <a:solidFill>
              <a:srgbClr val="0A71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00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Advanced Security Testing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00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Mature Internal Capabilities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00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 Team / Purple Team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00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Applied Research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18"/>
          <p:cNvSpPr/>
          <p:nvPr/>
        </p:nvSpPr>
        <p:spPr>
          <a:xfrm>
            <a:off x="17607423" y="2230547"/>
            <a:ext cx="2286064" cy="20112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7358" y="82222"/>
                </a:moveTo>
                <a:lnTo>
                  <a:pt x="-36895" y="85230"/>
                </a:lnTo>
              </a:path>
            </a:pathLst>
          </a:custGeom>
          <a:solidFill>
            <a:schemeClr val="lt1"/>
          </a:solidFill>
          <a:ln cap="flat" cmpd="sng" w="38100">
            <a:solidFill>
              <a:srgbClr val="0A71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00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 Products + Vendors + Talents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00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Strategic Partnership + Acquisition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5"/>
          <p:cNvSpPr txBox="1"/>
          <p:nvPr>
            <p:ph type="title"/>
          </p:nvPr>
        </p:nvSpPr>
        <p:spPr>
          <a:xfrm>
            <a:off x="1005205" y="518859"/>
            <a:ext cx="17830800" cy="18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001" u="none" cap="none" strike="noStrike">
                <a:solidFill>
                  <a:schemeClr val="dk1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The 7 Habits of Highly Mature Products</a:t>
            </a:r>
            <a:br>
              <a:rPr lang="en-001"/>
            </a:br>
            <a:r>
              <a:rPr b="0" lang="en-001" sz="5400">
                <a:solidFill>
                  <a:schemeClr val="accent6"/>
                </a:solidFill>
              </a:rPr>
              <a:t>5. Cultivate Shared Responsibility</a:t>
            </a:r>
            <a:endParaRPr b="0">
              <a:solidFill>
                <a:schemeClr val="accent6"/>
              </a:solidFill>
            </a:endParaRPr>
          </a:p>
        </p:txBody>
      </p:sp>
      <p:sp>
        <p:nvSpPr>
          <p:cNvPr id="568" name="Google Shape;568;p25"/>
          <p:cNvSpPr txBox="1"/>
          <p:nvPr>
            <p:ph idx="1" type="body"/>
          </p:nvPr>
        </p:nvSpPr>
        <p:spPr>
          <a:xfrm>
            <a:off x="1012775" y="4500575"/>
            <a:ext cx="58761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001" sz="3600"/>
              <a:t>Cultivate a shared responsibility culture where </a:t>
            </a:r>
            <a:r>
              <a:rPr lang="en-001" sz="3600"/>
              <a:t>everyone</a:t>
            </a:r>
            <a:r>
              <a:rPr lang="en-001" sz="3600"/>
              <a:t> is responsible for securing their own people, process and technology</a:t>
            </a:r>
            <a:endParaRPr sz="3600"/>
          </a:p>
          <a:p>
            <a:pPr indent="-457200" lvl="0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001" sz="3600"/>
              <a:t>Promote a culture of collaboration - how can I help you achieve our shared goals</a:t>
            </a:r>
            <a:endParaRPr/>
          </a:p>
          <a:p>
            <a:pPr indent="-228600" lvl="0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</a:pPr>
            <a:r>
              <a:t/>
            </a:r>
            <a:endParaRPr sz="3600"/>
          </a:p>
        </p:txBody>
      </p:sp>
      <p:sp>
        <p:nvSpPr>
          <p:cNvPr id="569" name="Google Shape;569;p25"/>
          <p:cNvSpPr/>
          <p:nvPr/>
        </p:nvSpPr>
        <p:spPr>
          <a:xfrm>
            <a:off x="1005205" y="2478956"/>
            <a:ext cx="18442522" cy="113403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533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001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Goal</a:t>
            </a:r>
            <a:r>
              <a:rPr b="0" i="0" lang="en-001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Have an inclusive, collaborative culture that encourages ownership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25"/>
          <p:cNvSpPr txBox="1"/>
          <p:nvPr/>
        </p:nvSpPr>
        <p:spPr>
          <a:xfrm>
            <a:off x="1312174" y="3776003"/>
            <a:ext cx="51594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i="0" lang="en-001" sz="3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People</a:t>
            </a:r>
            <a:endParaRPr b="1" i="0" sz="3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25"/>
          <p:cNvSpPr txBox="1"/>
          <p:nvPr/>
        </p:nvSpPr>
        <p:spPr>
          <a:xfrm>
            <a:off x="7340900" y="3776003"/>
            <a:ext cx="51594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i="0" lang="en-001" sz="3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endParaRPr b="1" i="0" sz="3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25"/>
          <p:cNvSpPr txBox="1"/>
          <p:nvPr/>
        </p:nvSpPr>
        <p:spPr>
          <a:xfrm>
            <a:off x="7191202" y="4500575"/>
            <a:ext cx="58761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001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all relevant stakeholders in decision making, do not include people retrospectively; 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001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Encourage ownership of decision and accountability </a:t>
            </a:r>
            <a:r>
              <a:rPr lang="en-001" sz="3600">
                <a:solidFill>
                  <a:schemeClr val="dk1"/>
                </a:solidFill>
              </a:rPr>
              <a:t>with formal authorisation processes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001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25"/>
          <p:cNvSpPr txBox="1"/>
          <p:nvPr/>
        </p:nvSpPr>
        <p:spPr>
          <a:xfrm>
            <a:off x="13369631" y="3868191"/>
            <a:ext cx="51594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i="0" lang="en-001" sz="3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Technology</a:t>
            </a:r>
            <a:endParaRPr b="1" i="0" sz="3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25"/>
          <p:cNvSpPr txBox="1"/>
          <p:nvPr/>
        </p:nvSpPr>
        <p:spPr>
          <a:xfrm>
            <a:off x="13167696" y="4586603"/>
            <a:ext cx="61671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001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use of collaborative platforms with Identity Access Management best practices to encourage accountability, traceability and ownership 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6"/>
          <p:cNvSpPr txBox="1"/>
          <p:nvPr>
            <p:ph type="title"/>
          </p:nvPr>
        </p:nvSpPr>
        <p:spPr>
          <a:xfrm>
            <a:off x="1005205" y="518859"/>
            <a:ext cx="17830800" cy="18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001" u="none" cap="none" strike="noStrike">
                <a:solidFill>
                  <a:schemeClr val="dk1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The 7 Habits of Highly Mature Products</a:t>
            </a:r>
            <a:br>
              <a:rPr lang="en-001"/>
            </a:br>
            <a:r>
              <a:rPr b="0" lang="en-001" sz="5400">
                <a:solidFill>
                  <a:schemeClr val="accent6"/>
                </a:solidFill>
              </a:rPr>
              <a:t>6. Monitor and Log (Everyone on the Same Page)</a:t>
            </a:r>
            <a:endParaRPr b="0">
              <a:solidFill>
                <a:schemeClr val="accent6"/>
              </a:solidFill>
            </a:endParaRPr>
          </a:p>
        </p:txBody>
      </p:sp>
      <p:sp>
        <p:nvSpPr>
          <p:cNvPr id="580" name="Google Shape;580;p26"/>
          <p:cNvSpPr txBox="1"/>
          <p:nvPr>
            <p:ph idx="1" type="body"/>
          </p:nvPr>
        </p:nvSpPr>
        <p:spPr>
          <a:xfrm>
            <a:off x="1012787" y="4500575"/>
            <a:ext cx="5720357" cy="2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001" sz="3600"/>
              <a:t>Foster a culture of shared responsibilit</a:t>
            </a:r>
            <a:r>
              <a:rPr lang="en-001" sz="3600"/>
              <a:t>y</a:t>
            </a:r>
            <a:r>
              <a:rPr lang="en-001"/>
              <a:t> </a:t>
            </a:r>
            <a:r>
              <a:rPr lang="en-001" sz="3600"/>
              <a:t>where everyone is held accountable for their area of ownership and encourage collaboration</a:t>
            </a:r>
            <a:endParaRPr sz="3600"/>
          </a:p>
          <a:p>
            <a:pPr indent="-228600" lvl="0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</a:pPr>
            <a:r>
              <a:t/>
            </a:r>
            <a:endParaRPr sz="3600"/>
          </a:p>
        </p:txBody>
      </p:sp>
      <p:sp>
        <p:nvSpPr>
          <p:cNvPr id="581" name="Google Shape;581;p26"/>
          <p:cNvSpPr/>
          <p:nvPr/>
        </p:nvSpPr>
        <p:spPr>
          <a:xfrm>
            <a:off x="1005205" y="2478956"/>
            <a:ext cx="16986351" cy="113403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533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001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Goal</a:t>
            </a:r>
            <a:r>
              <a:rPr b="0" i="0" lang="en-001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Traceability, visibility and accountability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26"/>
          <p:cNvSpPr txBox="1"/>
          <p:nvPr/>
        </p:nvSpPr>
        <p:spPr>
          <a:xfrm>
            <a:off x="1312174" y="3776003"/>
            <a:ext cx="51594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i="0" lang="en-001" sz="3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People</a:t>
            </a:r>
            <a:endParaRPr b="1" i="0" sz="3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26"/>
          <p:cNvSpPr txBox="1"/>
          <p:nvPr/>
        </p:nvSpPr>
        <p:spPr>
          <a:xfrm>
            <a:off x="7072165" y="3776771"/>
            <a:ext cx="51594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i="0" lang="en-001" sz="3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endParaRPr b="1" i="0" sz="3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26"/>
          <p:cNvSpPr txBox="1"/>
          <p:nvPr/>
        </p:nvSpPr>
        <p:spPr>
          <a:xfrm>
            <a:off x="12832156" y="3835916"/>
            <a:ext cx="51594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i="0" lang="en-001" sz="3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Technology</a:t>
            </a:r>
            <a:endParaRPr b="1" i="0" sz="3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26"/>
          <p:cNvSpPr txBox="1"/>
          <p:nvPr/>
        </p:nvSpPr>
        <p:spPr>
          <a:xfrm>
            <a:off x="6980251" y="4586600"/>
            <a:ext cx="58194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001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Have a centralise dashboard to quickly visualise to encourage transparency, track accountability and encourage </a:t>
            </a:r>
            <a:r>
              <a:rPr lang="en-001" sz="3600">
                <a:solidFill>
                  <a:schemeClr val="dk1"/>
                </a:solidFill>
              </a:rPr>
              <a:t>sharing of resources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001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26"/>
          <p:cNvSpPr txBox="1"/>
          <p:nvPr/>
        </p:nvSpPr>
        <p:spPr>
          <a:xfrm>
            <a:off x="12624696" y="4586603"/>
            <a:ext cx="5819421" cy="2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001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Monitor and log all key processes, tasks and controls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001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Automated, timely and up-to-date communication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7"/>
          <p:cNvSpPr txBox="1"/>
          <p:nvPr>
            <p:ph type="title"/>
          </p:nvPr>
        </p:nvSpPr>
        <p:spPr>
          <a:xfrm>
            <a:off x="1005205" y="518859"/>
            <a:ext cx="17830800" cy="18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001" u="none" cap="none" strike="noStrike">
                <a:solidFill>
                  <a:schemeClr val="dk1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The 7 Habits of Highly Mature Products</a:t>
            </a:r>
            <a:br>
              <a:rPr lang="en-001"/>
            </a:br>
            <a:r>
              <a:rPr b="0" lang="en-001" sz="5400">
                <a:solidFill>
                  <a:schemeClr val="accent6"/>
                </a:solidFill>
              </a:rPr>
              <a:t>7. Right People in the Right Seats</a:t>
            </a:r>
            <a:endParaRPr b="0">
              <a:solidFill>
                <a:schemeClr val="accent6"/>
              </a:solidFill>
            </a:endParaRPr>
          </a:p>
        </p:txBody>
      </p:sp>
      <p:sp>
        <p:nvSpPr>
          <p:cNvPr id="592" name="Google Shape;592;p27"/>
          <p:cNvSpPr txBox="1"/>
          <p:nvPr>
            <p:ph idx="1" type="body"/>
          </p:nvPr>
        </p:nvSpPr>
        <p:spPr>
          <a:xfrm>
            <a:off x="1005550" y="5147350"/>
            <a:ext cx="76107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001" sz="3600"/>
              <a:t>Look internally, self evaluate and determine “success factors”</a:t>
            </a:r>
            <a:endParaRPr sz="3600"/>
          </a:p>
          <a:p>
            <a:pPr indent="-457200" lvl="0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001" sz="3600"/>
              <a:t>Identify strengths and gaps</a:t>
            </a:r>
            <a:endParaRPr sz="3600"/>
          </a:p>
          <a:p>
            <a:pPr indent="-457200" lvl="0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001" sz="3600"/>
              <a:t>Ensure that skill sets are allocated strategically and efficiently  </a:t>
            </a:r>
            <a:endParaRPr/>
          </a:p>
          <a:p>
            <a:pPr indent="-228600" lvl="0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</a:pPr>
            <a:r>
              <a:t/>
            </a:r>
            <a:endParaRPr sz="3600"/>
          </a:p>
        </p:txBody>
      </p:sp>
      <p:sp>
        <p:nvSpPr>
          <p:cNvPr id="593" name="Google Shape;593;p27"/>
          <p:cNvSpPr/>
          <p:nvPr/>
        </p:nvSpPr>
        <p:spPr>
          <a:xfrm>
            <a:off x="1005205" y="2478956"/>
            <a:ext cx="18464824" cy="164699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533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001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Goal</a:t>
            </a:r>
            <a:r>
              <a:rPr b="0" i="0" lang="en-001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Ensure that the right skill sets are strategically available at the right</a:t>
            </a:r>
            <a:r>
              <a:rPr lang="en-001" sz="3800">
                <a:solidFill>
                  <a:schemeClr val="dk1"/>
                </a:solidFill>
              </a:rPr>
              <a:t> places</a:t>
            </a:r>
            <a:endParaRPr b="0" i="0" sz="3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533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-001" sz="4000"/>
              <a:t>T</a:t>
            </a:r>
            <a:r>
              <a:rPr b="0" i="1" lang="en-001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his is how you will achieve the first 6 habits</a:t>
            </a:r>
            <a:r>
              <a:rPr b="0" i="1" lang="en-001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27"/>
          <p:cNvSpPr txBox="1"/>
          <p:nvPr/>
        </p:nvSpPr>
        <p:spPr>
          <a:xfrm>
            <a:off x="1196811" y="4411311"/>
            <a:ext cx="51594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i="0" lang="en-001" sz="3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People</a:t>
            </a:r>
            <a:endParaRPr b="1" i="0" sz="3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27"/>
          <p:cNvSpPr txBox="1"/>
          <p:nvPr/>
        </p:nvSpPr>
        <p:spPr>
          <a:xfrm>
            <a:off x="8616187" y="4411311"/>
            <a:ext cx="51594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i="0" lang="en-001" sz="3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endParaRPr b="1" i="0" sz="3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27"/>
          <p:cNvSpPr txBox="1"/>
          <p:nvPr/>
        </p:nvSpPr>
        <p:spPr>
          <a:xfrm>
            <a:off x="8452624" y="5221911"/>
            <a:ext cx="1124043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001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Ensure that you have the right skill sets for the correct tasks, </a:t>
            </a:r>
            <a:r>
              <a:rPr lang="en-001" sz="3600">
                <a:solidFill>
                  <a:schemeClr val="dk1"/>
                </a:solidFill>
              </a:rPr>
              <a:t>and provide </a:t>
            </a:r>
            <a:r>
              <a:rPr b="0" i="0" lang="en-001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regular and periodical training; Hiring, retaining, promoting and reallocating of people where required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001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 strategic long term partnership to support you on your journey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001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4"/>
          <p:cNvSpPr txBox="1"/>
          <p:nvPr>
            <p:ph type="ctrTitle"/>
          </p:nvPr>
        </p:nvSpPr>
        <p:spPr>
          <a:xfrm>
            <a:off x="776606" y="4478288"/>
            <a:ext cx="16895444" cy="1154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001"/>
              <a:t>Contact</a:t>
            </a:r>
            <a:endParaRPr/>
          </a:p>
        </p:txBody>
      </p:sp>
      <p:sp>
        <p:nvSpPr>
          <p:cNvPr id="602" name="Google Shape;602;p4"/>
          <p:cNvSpPr txBox="1"/>
          <p:nvPr>
            <p:ph idx="1" type="subTitle"/>
          </p:nvPr>
        </p:nvSpPr>
        <p:spPr>
          <a:xfrm>
            <a:off x="771981" y="5926344"/>
            <a:ext cx="140730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001"/>
              <a:t>Jamie Ooi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001" u="sng">
                <a:solidFill>
                  <a:schemeClr val="hlink"/>
                </a:solidFill>
                <a:hlinkClick r:id="rId3"/>
              </a:rPr>
              <a:t>jamie@elttam.com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"/>
          <p:cNvSpPr txBox="1"/>
          <p:nvPr>
            <p:ph type="title"/>
          </p:nvPr>
        </p:nvSpPr>
        <p:spPr>
          <a:xfrm>
            <a:off x="1005205" y="518859"/>
            <a:ext cx="17830800" cy="18561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001"/>
              <a:t>whoami</a:t>
            </a:r>
            <a:endParaRPr/>
          </a:p>
        </p:txBody>
      </p:sp>
      <p:sp>
        <p:nvSpPr>
          <p:cNvPr id="36" name="Google Shape;36;p2"/>
          <p:cNvSpPr txBox="1"/>
          <p:nvPr>
            <p:ph idx="1" type="body"/>
          </p:nvPr>
        </p:nvSpPr>
        <p:spPr>
          <a:xfrm>
            <a:off x="1005205" y="2374975"/>
            <a:ext cx="178308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001" sz="3200"/>
              <a:t>Chief Operating Officer, elttam</a:t>
            </a:r>
            <a:br>
              <a:rPr lang="en-001" sz="3200"/>
            </a:br>
            <a:r>
              <a:rPr i="1" lang="en-001" sz="3200"/>
              <a:t>Security Testing Partner of Australia’s Top Technology Teams</a:t>
            </a:r>
            <a:endParaRPr i="1" sz="3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32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001" sz="3200"/>
              <a:t>Director (Pacific), Trustwave SpiderLabs</a:t>
            </a:r>
            <a:br>
              <a:rPr lang="en-001" sz="3200"/>
            </a:br>
            <a:endParaRPr sz="32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001" sz="3200"/>
              <a:t>Various technical security consulting roles </a:t>
            </a:r>
            <a:endParaRPr sz="3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32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001" sz="3200"/>
              <a:t>Embedded electronics engineer - automotive </a:t>
            </a:r>
            <a:endParaRPr sz="3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32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001" sz="3200"/>
              <a:t>Ornithologist and botanist </a:t>
            </a:r>
            <a:endParaRPr sz="3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32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001" sz="3200"/>
              <a:t>Guest lecture, sessional teacher, mentor at Swinburne University of Technology</a:t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001"/>
              <a:t>Connect with me on LinkedIn: </a:t>
            </a:r>
            <a:r>
              <a:rPr lang="en-001" sz="3500" u="sng">
                <a:solidFill>
                  <a:schemeClr val="hlink"/>
                </a:solidFill>
                <a:hlinkClick r:id="rId3"/>
              </a:rPr>
              <a:t>https://www.linkedin.com/in/jamie-ooi-15297b98/</a:t>
            </a:r>
            <a:endParaRPr/>
          </a:p>
        </p:txBody>
      </p:sp>
      <p:pic>
        <p:nvPicPr>
          <p:cNvPr id="37" name="Google Shape;37;p2"/>
          <p:cNvPicPr preferRelativeResize="0"/>
          <p:nvPr/>
        </p:nvPicPr>
        <p:blipFill rotWithShape="1">
          <a:blip r:embed="rId4">
            <a:alphaModFix/>
          </a:blip>
          <a:srcRect b="39686" l="0" r="0" t="22326"/>
          <a:stretch/>
        </p:blipFill>
        <p:spPr>
          <a:xfrm>
            <a:off x="0" y="10531474"/>
            <a:ext cx="20114126" cy="77787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2"/>
          <p:cNvSpPr/>
          <p:nvPr/>
        </p:nvSpPr>
        <p:spPr>
          <a:xfrm>
            <a:off x="18815050" y="10731451"/>
            <a:ext cx="697755" cy="377920"/>
          </a:xfrm>
          <a:custGeom>
            <a:rect b="b" l="l" r="r" t="t"/>
            <a:pathLst>
              <a:path extrusionOk="0" h="962659" w="1777365">
                <a:moveTo>
                  <a:pt x="553402" y="730859"/>
                </a:moveTo>
                <a:lnTo>
                  <a:pt x="509638" y="628446"/>
                </a:lnTo>
                <a:lnTo>
                  <a:pt x="470420" y="536676"/>
                </a:lnTo>
                <a:lnTo>
                  <a:pt x="389877" y="348208"/>
                </a:lnTo>
                <a:lnTo>
                  <a:pt x="353542" y="263207"/>
                </a:lnTo>
                <a:lnTo>
                  <a:pt x="353542" y="536676"/>
                </a:lnTo>
                <a:lnTo>
                  <a:pt x="197053" y="536676"/>
                </a:lnTo>
                <a:lnTo>
                  <a:pt x="276720" y="348208"/>
                </a:lnTo>
                <a:lnTo>
                  <a:pt x="353542" y="536676"/>
                </a:lnTo>
                <a:lnTo>
                  <a:pt x="353542" y="263207"/>
                </a:lnTo>
                <a:lnTo>
                  <a:pt x="340017" y="231559"/>
                </a:lnTo>
                <a:lnTo>
                  <a:pt x="218389" y="231559"/>
                </a:lnTo>
                <a:lnTo>
                  <a:pt x="25" y="730859"/>
                </a:lnTo>
                <a:lnTo>
                  <a:pt x="118795" y="730859"/>
                </a:lnTo>
                <a:lnTo>
                  <a:pt x="161493" y="628446"/>
                </a:lnTo>
                <a:lnTo>
                  <a:pt x="389102" y="628446"/>
                </a:lnTo>
                <a:lnTo>
                  <a:pt x="430339" y="730859"/>
                </a:lnTo>
                <a:lnTo>
                  <a:pt x="553402" y="730859"/>
                </a:lnTo>
                <a:close/>
              </a:path>
              <a:path extrusionOk="0" h="962659" w="1777365">
                <a:moveTo>
                  <a:pt x="730694" y="232981"/>
                </a:moveTo>
                <a:lnTo>
                  <a:pt x="616178" y="232981"/>
                </a:lnTo>
                <a:lnTo>
                  <a:pt x="616178" y="730885"/>
                </a:lnTo>
                <a:lnTo>
                  <a:pt x="730694" y="730885"/>
                </a:lnTo>
                <a:lnTo>
                  <a:pt x="730694" y="232981"/>
                </a:lnTo>
                <a:close/>
              </a:path>
              <a:path extrusionOk="0" h="962659" w="1777365">
                <a:moveTo>
                  <a:pt x="959065" y="770902"/>
                </a:moveTo>
                <a:lnTo>
                  <a:pt x="900671" y="794334"/>
                </a:lnTo>
                <a:lnTo>
                  <a:pt x="842200" y="815251"/>
                </a:lnTo>
                <a:lnTo>
                  <a:pt x="783945" y="833615"/>
                </a:lnTo>
                <a:lnTo>
                  <a:pt x="726186" y="849426"/>
                </a:lnTo>
                <a:lnTo>
                  <a:pt x="669226" y="862672"/>
                </a:lnTo>
                <a:lnTo>
                  <a:pt x="613359" y="873328"/>
                </a:lnTo>
                <a:lnTo>
                  <a:pt x="558876" y="881392"/>
                </a:lnTo>
                <a:lnTo>
                  <a:pt x="506069" y="886853"/>
                </a:lnTo>
                <a:lnTo>
                  <a:pt x="455244" y="889685"/>
                </a:lnTo>
                <a:lnTo>
                  <a:pt x="406666" y="889876"/>
                </a:lnTo>
                <a:lnTo>
                  <a:pt x="360654" y="887437"/>
                </a:lnTo>
                <a:lnTo>
                  <a:pt x="317500" y="882319"/>
                </a:lnTo>
                <a:lnTo>
                  <a:pt x="277482" y="874534"/>
                </a:lnTo>
                <a:lnTo>
                  <a:pt x="208064" y="850900"/>
                </a:lnTo>
                <a:lnTo>
                  <a:pt x="154749" y="816394"/>
                </a:lnTo>
                <a:lnTo>
                  <a:pt x="119888" y="770940"/>
                </a:lnTo>
                <a:lnTo>
                  <a:pt x="0" y="770902"/>
                </a:lnTo>
                <a:lnTo>
                  <a:pt x="21653" y="819492"/>
                </a:lnTo>
                <a:lnTo>
                  <a:pt x="58381" y="862672"/>
                </a:lnTo>
                <a:lnTo>
                  <a:pt x="108839" y="899401"/>
                </a:lnTo>
                <a:lnTo>
                  <a:pt x="171665" y="928674"/>
                </a:lnTo>
                <a:lnTo>
                  <a:pt x="245554" y="949439"/>
                </a:lnTo>
                <a:lnTo>
                  <a:pt x="286207" y="956322"/>
                </a:lnTo>
                <a:lnTo>
                  <a:pt x="329133" y="960704"/>
                </a:lnTo>
                <a:lnTo>
                  <a:pt x="374142" y="962444"/>
                </a:lnTo>
                <a:lnTo>
                  <a:pt x="421068" y="961415"/>
                </a:lnTo>
                <a:lnTo>
                  <a:pt x="469747" y="957491"/>
                </a:lnTo>
                <a:lnTo>
                  <a:pt x="520014" y="950556"/>
                </a:lnTo>
                <a:lnTo>
                  <a:pt x="571703" y="940460"/>
                </a:lnTo>
                <a:lnTo>
                  <a:pt x="624624" y="927100"/>
                </a:lnTo>
                <a:lnTo>
                  <a:pt x="678649" y="910323"/>
                </a:lnTo>
                <a:lnTo>
                  <a:pt x="733577" y="890016"/>
                </a:lnTo>
                <a:lnTo>
                  <a:pt x="789241" y="866051"/>
                </a:lnTo>
                <a:lnTo>
                  <a:pt x="845502" y="838288"/>
                </a:lnTo>
                <a:lnTo>
                  <a:pt x="902157" y="806615"/>
                </a:lnTo>
                <a:lnTo>
                  <a:pt x="959065" y="770902"/>
                </a:lnTo>
                <a:close/>
              </a:path>
              <a:path extrusionOk="0" h="962659" w="1777365">
                <a:moveTo>
                  <a:pt x="1180414" y="587197"/>
                </a:moveTo>
                <a:lnTo>
                  <a:pt x="1175677" y="547382"/>
                </a:lnTo>
                <a:lnTo>
                  <a:pt x="1133703" y="483692"/>
                </a:lnTo>
                <a:lnTo>
                  <a:pt x="1093825" y="457301"/>
                </a:lnTo>
                <a:lnTo>
                  <a:pt x="1039583" y="432841"/>
                </a:lnTo>
                <a:lnTo>
                  <a:pt x="1014768" y="422186"/>
                </a:lnTo>
                <a:lnTo>
                  <a:pt x="994765" y="412584"/>
                </a:lnTo>
                <a:lnTo>
                  <a:pt x="961682" y="389343"/>
                </a:lnTo>
                <a:lnTo>
                  <a:pt x="952068" y="363131"/>
                </a:lnTo>
                <a:lnTo>
                  <a:pt x="956094" y="345363"/>
                </a:lnTo>
                <a:lnTo>
                  <a:pt x="967714" y="331927"/>
                </a:lnTo>
                <a:lnTo>
                  <a:pt x="986269" y="323430"/>
                </a:lnTo>
                <a:lnTo>
                  <a:pt x="1011085" y="320459"/>
                </a:lnTo>
                <a:lnTo>
                  <a:pt x="1045451" y="323938"/>
                </a:lnTo>
                <a:lnTo>
                  <a:pt x="1082154" y="333883"/>
                </a:lnTo>
                <a:lnTo>
                  <a:pt x="1119251" y="349567"/>
                </a:lnTo>
                <a:lnTo>
                  <a:pt x="1154811" y="370255"/>
                </a:lnTo>
                <a:lnTo>
                  <a:pt x="1156220" y="370255"/>
                </a:lnTo>
                <a:lnTo>
                  <a:pt x="1156220" y="260718"/>
                </a:lnTo>
                <a:lnTo>
                  <a:pt x="1123784" y="244551"/>
                </a:lnTo>
                <a:lnTo>
                  <a:pt x="1089279" y="233260"/>
                </a:lnTo>
                <a:lnTo>
                  <a:pt x="1052499" y="226631"/>
                </a:lnTo>
                <a:lnTo>
                  <a:pt x="1013256" y="224459"/>
                </a:lnTo>
                <a:lnTo>
                  <a:pt x="975779" y="226999"/>
                </a:lnTo>
                <a:lnTo>
                  <a:pt x="912837" y="247256"/>
                </a:lnTo>
                <a:lnTo>
                  <a:pt x="866825" y="286880"/>
                </a:lnTo>
                <a:lnTo>
                  <a:pt x="843356" y="340512"/>
                </a:lnTo>
                <a:lnTo>
                  <a:pt x="840422" y="372402"/>
                </a:lnTo>
                <a:lnTo>
                  <a:pt x="842302" y="397471"/>
                </a:lnTo>
                <a:lnTo>
                  <a:pt x="857529" y="441210"/>
                </a:lnTo>
                <a:lnTo>
                  <a:pt x="889406" y="477088"/>
                </a:lnTo>
                <a:lnTo>
                  <a:pt x="943813" y="509397"/>
                </a:lnTo>
                <a:lnTo>
                  <a:pt x="1004239" y="534860"/>
                </a:lnTo>
                <a:lnTo>
                  <a:pt x="1024178" y="544245"/>
                </a:lnTo>
                <a:lnTo>
                  <a:pt x="1058824" y="567613"/>
                </a:lnTo>
                <a:lnTo>
                  <a:pt x="1068730" y="595033"/>
                </a:lnTo>
                <a:lnTo>
                  <a:pt x="1064183" y="615480"/>
                </a:lnTo>
                <a:lnTo>
                  <a:pt x="1051039" y="630669"/>
                </a:lnTo>
                <a:lnTo>
                  <a:pt x="1030020" y="640130"/>
                </a:lnTo>
                <a:lnTo>
                  <a:pt x="1001864" y="643382"/>
                </a:lnTo>
                <a:lnTo>
                  <a:pt x="962063" y="638009"/>
                </a:lnTo>
                <a:lnTo>
                  <a:pt x="918121" y="622846"/>
                </a:lnTo>
                <a:lnTo>
                  <a:pt x="872845" y="599274"/>
                </a:lnTo>
                <a:lnTo>
                  <a:pt x="829017" y="568718"/>
                </a:lnTo>
                <a:lnTo>
                  <a:pt x="827608" y="569417"/>
                </a:lnTo>
                <a:lnTo>
                  <a:pt x="844664" y="692454"/>
                </a:lnTo>
                <a:lnTo>
                  <a:pt x="879919" y="712698"/>
                </a:lnTo>
                <a:lnTo>
                  <a:pt x="918032" y="727405"/>
                </a:lnTo>
                <a:lnTo>
                  <a:pt x="958405" y="736371"/>
                </a:lnTo>
                <a:lnTo>
                  <a:pt x="1000429" y="739406"/>
                </a:lnTo>
                <a:lnTo>
                  <a:pt x="1039393" y="736866"/>
                </a:lnTo>
                <a:lnTo>
                  <a:pt x="1104760" y="716318"/>
                </a:lnTo>
                <a:lnTo>
                  <a:pt x="1152791" y="675627"/>
                </a:lnTo>
                <a:lnTo>
                  <a:pt x="1177353" y="620141"/>
                </a:lnTo>
                <a:lnTo>
                  <a:pt x="1180414" y="587197"/>
                </a:lnTo>
                <a:close/>
              </a:path>
              <a:path extrusionOk="0" h="962659" w="1777365">
                <a:moveTo>
                  <a:pt x="1557032" y="191528"/>
                </a:moveTo>
                <a:lnTo>
                  <a:pt x="1535379" y="142951"/>
                </a:lnTo>
                <a:lnTo>
                  <a:pt x="1498663" y="99771"/>
                </a:lnTo>
                <a:lnTo>
                  <a:pt x="1448206" y="63042"/>
                </a:lnTo>
                <a:lnTo>
                  <a:pt x="1385366" y="33769"/>
                </a:lnTo>
                <a:lnTo>
                  <a:pt x="1311490" y="12992"/>
                </a:lnTo>
                <a:lnTo>
                  <a:pt x="1270825" y="6108"/>
                </a:lnTo>
                <a:lnTo>
                  <a:pt x="1227912" y="1739"/>
                </a:lnTo>
                <a:lnTo>
                  <a:pt x="1182903" y="0"/>
                </a:lnTo>
                <a:lnTo>
                  <a:pt x="1135976" y="1028"/>
                </a:lnTo>
                <a:lnTo>
                  <a:pt x="1087285" y="4940"/>
                </a:lnTo>
                <a:lnTo>
                  <a:pt x="1037018" y="11887"/>
                </a:lnTo>
                <a:lnTo>
                  <a:pt x="985342" y="21971"/>
                </a:lnTo>
                <a:lnTo>
                  <a:pt x="932408" y="35344"/>
                </a:lnTo>
                <a:lnTo>
                  <a:pt x="878395" y="52108"/>
                </a:lnTo>
                <a:lnTo>
                  <a:pt x="823468" y="72415"/>
                </a:lnTo>
                <a:lnTo>
                  <a:pt x="767791" y="96380"/>
                </a:lnTo>
                <a:lnTo>
                  <a:pt x="711530" y="124142"/>
                </a:lnTo>
                <a:lnTo>
                  <a:pt x="654875" y="155816"/>
                </a:lnTo>
                <a:lnTo>
                  <a:pt x="597966" y="191528"/>
                </a:lnTo>
                <a:lnTo>
                  <a:pt x="656361" y="168097"/>
                </a:lnTo>
                <a:lnTo>
                  <a:pt x="714832" y="147180"/>
                </a:lnTo>
                <a:lnTo>
                  <a:pt x="773087" y="128816"/>
                </a:lnTo>
                <a:lnTo>
                  <a:pt x="830846" y="113004"/>
                </a:lnTo>
                <a:lnTo>
                  <a:pt x="887806" y="99758"/>
                </a:lnTo>
                <a:lnTo>
                  <a:pt x="943673" y="89103"/>
                </a:lnTo>
                <a:lnTo>
                  <a:pt x="998156" y="81038"/>
                </a:lnTo>
                <a:lnTo>
                  <a:pt x="1050963" y="75577"/>
                </a:lnTo>
                <a:lnTo>
                  <a:pt x="1101788" y="72745"/>
                </a:lnTo>
                <a:lnTo>
                  <a:pt x="1150366" y="72555"/>
                </a:lnTo>
                <a:lnTo>
                  <a:pt x="1196378" y="74993"/>
                </a:lnTo>
                <a:lnTo>
                  <a:pt x="1239532" y="80111"/>
                </a:lnTo>
                <a:lnTo>
                  <a:pt x="1279550" y="87896"/>
                </a:lnTo>
                <a:lnTo>
                  <a:pt x="1348968" y="111531"/>
                </a:lnTo>
                <a:lnTo>
                  <a:pt x="1402283" y="146037"/>
                </a:lnTo>
                <a:lnTo>
                  <a:pt x="1437144" y="191490"/>
                </a:lnTo>
                <a:lnTo>
                  <a:pt x="1557032" y="191528"/>
                </a:lnTo>
                <a:close/>
              </a:path>
              <a:path extrusionOk="0" h="962659" w="1777365">
                <a:moveTo>
                  <a:pt x="1777085" y="730885"/>
                </a:moveTo>
                <a:lnTo>
                  <a:pt x="1733308" y="628446"/>
                </a:lnTo>
                <a:lnTo>
                  <a:pt x="1694078" y="536676"/>
                </a:lnTo>
                <a:lnTo>
                  <a:pt x="1613522" y="348195"/>
                </a:lnTo>
                <a:lnTo>
                  <a:pt x="1577225" y="263258"/>
                </a:lnTo>
                <a:lnTo>
                  <a:pt x="1577225" y="536676"/>
                </a:lnTo>
                <a:lnTo>
                  <a:pt x="1420710" y="536676"/>
                </a:lnTo>
                <a:lnTo>
                  <a:pt x="1500365" y="348195"/>
                </a:lnTo>
                <a:lnTo>
                  <a:pt x="1577225" y="536676"/>
                </a:lnTo>
                <a:lnTo>
                  <a:pt x="1577225" y="263258"/>
                </a:lnTo>
                <a:lnTo>
                  <a:pt x="1563687" y="231571"/>
                </a:lnTo>
                <a:lnTo>
                  <a:pt x="1442072" y="231571"/>
                </a:lnTo>
                <a:lnTo>
                  <a:pt x="1223708" y="730885"/>
                </a:lnTo>
                <a:lnTo>
                  <a:pt x="1342478" y="730885"/>
                </a:lnTo>
                <a:lnTo>
                  <a:pt x="1385176" y="628446"/>
                </a:lnTo>
                <a:lnTo>
                  <a:pt x="1612785" y="628446"/>
                </a:lnTo>
                <a:lnTo>
                  <a:pt x="1654035" y="730885"/>
                </a:lnTo>
                <a:lnTo>
                  <a:pt x="1777085" y="73088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" name="Google Shape;39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7217" y="10709809"/>
            <a:ext cx="970433" cy="421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456425" y="2196000"/>
            <a:ext cx="4752000" cy="47520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"/>
          <p:cNvSpPr txBox="1"/>
          <p:nvPr>
            <p:ph idx="1" type="body"/>
          </p:nvPr>
        </p:nvSpPr>
        <p:spPr>
          <a:xfrm>
            <a:off x="1005205" y="2987675"/>
            <a:ext cx="17830800" cy="46166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914400" lvl="0" marL="9271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4000"/>
              <a:buAutoNum type="arabicPeriod"/>
            </a:pPr>
            <a:r>
              <a:rPr lang="en-001" sz="5000"/>
              <a:t>The 7 stages of security maturity</a:t>
            </a:r>
            <a:endParaRPr sz="5000"/>
          </a:p>
          <a:p>
            <a:pPr indent="-914400" lvl="0" marL="9271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4000"/>
              <a:buAutoNum type="arabicPeriod"/>
            </a:pPr>
            <a:r>
              <a:rPr lang="en-001" sz="5000"/>
              <a:t>The 7 observations of growing pains</a:t>
            </a:r>
            <a:endParaRPr sz="5000"/>
          </a:p>
          <a:p>
            <a:pPr indent="-914400" lvl="0" marL="9271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4000"/>
              <a:buAutoNum type="arabicPeriod"/>
            </a:pPr>
            <a:r>
              <a:rPr lang="en-001" sz="5000"/>
              <a:t>The 7 habits to growing a highly mature product</a:t>
            </a:r>
            <a:endParaRPr sz="5000"/>
          </a:p>
        </p:txBody>
      </p:sp>
      <p:sp>
        <p:nvSpPr>
          <p:cNvPr id="46" name="Google Shape;46;p3"/>
          <p:cNvSpPr txBox="1"/>
          <p:nvPr>
            <p:ph type="title"/>
          </p:nvPr>
        </p:nvSpPr>
        <p:spPr>
          <a:xfrm>
            <a:off x="1005205" y="518859"/>
            <a:ext cx="17830800" cy="18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001"/>
              <a:t>Agenda </a:t>
            </a:r>
            <a:endParaRPr/>
          </a:p>
        </p:txBody>
      </p:sp>
      <p:pic>
        <p:nvPicPr>
          <p:cNvPr id="47" name="Google Shape;47;p3"/>
          <p:cNvPicPr preferRelativeResize="0"/>
          <p:nvPr/>
        </p:nvPicPr>
        <p:blipFill rotWithShape="1">
          <a:blip r:embed="rId3">
            <a:alphaModFix/>
          </a:blip>
          <a:srcRect b="39686" l="0" r="0" t="22326"/>
          <a:stretch/>
        </p:blipFill>
        <p:spPr>
          <a:xfrm>
            <a:off x="0" y="10531474"/>
            <a:ext cx="20114126" cy="777875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3"/>
          <p:cNvSpPr/>
          <p:nvPr/>
        </p:nvSpPr>
        <p:spPr>
          <a:xfrm>
            <a:off x="18815050" y="10731451"/>
            <a:ext cx="697755" cy="377920"/>
          </a:xfrm>
          <a:custGeom>
            <a:rect b="b" l="l" r="r" t="t"/>
            <a:pathLst>
              <a:path extrusionOk="0" h="962659" w="1777365">
                <a:moveTo>
                  <a:pt x="553402" y="730859"/>
                </a:moveTo>
                <a:lnTo>
                  <a:pt x="509638" y="628446"/>
                </a:lnTo>
                <a:lnTo>
                  <a:pt x="470420" y="536676"/>
                </a:lnTo>
                <a:lnTo>
                  <a:pt x="389877" y="348208"/>
                </a:lnTo>
                <a:lnTo>
                  <a:pt x="353542" y="263207"/>
                </a:lnTo>
                <a:lnTo>
                  <a:pt x="353542" y="536676"/>
                </a:lnTo>
                <a:lnTo>
                  <a:pt x="197053" y="536676"/>
                </a:lnTo>
                <a:lnTo>
                  <a:pt x="276720" y="348208"/>
                </a:lnTo>
                <a:lnTo>
                  <a:pt x="353542" y="536676"/>
                </a:lnTo>
                <a:lnTo>
                  <a:pt x="353542" y="263207"/>
                </a:lnTo>
                <a:lnTo>
                  <a:pt x="340017" y="231559"/>
                </a:lnTo>
                <a:lnTo>
                  <a:pt x="218389" y="231559"/>
                </a:lnTo>
                <a:lnTo>
                  <a:pt x="25" y="730859"/>
                </a:lnTo>
                <a:lnTo>
                  <a:pt x="118795" y="730859"/>
                </a:lnTo>
                <a:lnTo>
                  <a:pt x="161493" y="628446"/>
                </a:lnTo>
                <a:lnTo>
                  <a:pt x="389102" y="628446"/>
                </a:lnTo>
                <a:lnTo>
                  <a:pt x="430339" y="730859"/>
                </a:lnTo>
                <a:lnTo>
                  <a:pt x="553402" y="730859"/>
                </a:lnTo>
                <a:close/>
              </a:path>
              <a:path extrusionOk="0" h="962659" w="1777365">
                <a:moveTo>
                  <a:pt x="730694" y="232981"/>
                </a:moveTo>
                <a:lnTo>
                  <a:pt x="616178" y="232981"/>
                </a:lnTo>
                <a:lnTo>
                  <a:pt x="616178" y="730885"/>
                </a:lnTo>
                <a:lnTo>
                  <a:pt x="730694" y="730885"/>
                </a:lnTo>
                <a:lnTo>
                  <a:pt x="730694" y="232981"/>
                </a:lnTo>
                <a:close/>
              </a:path>
              <a:path extrusionOk="0" h="962659" w="1777365">
                <a:moveTo>
                  <a:pt x="959065" y="770902"/>
                </a:moveTo>
                <a:lnTo>
                  <a:pt x="900671" y="794334"/>
                </a:lnTo>
                <a:lnTo>
                  <a:pt x="842200" y="815251"/>
                </a:lnTo>
                <a:lnTo>
                  <a:pt x="783945" y="833615"/>
                </a:lnTo>
                <a:lnTo>
                  <a:pt x="726186" y="849426"/>
                </a:lnTo>
                <a:lnTo>
                  <a:pt x="669226" y="862672"/>
                </a:lnTo>
                <a:lnTo>
                  <a:pt x="613359" y="873328"/>
                </a:lnTo>
                <a:lnTo>
                  <a:pt x="558876" y="881392"/>
                </a:lnTo>
                <a:lnTo>
                  <a:pt x="506069" y="886853"/>
                </a:lnTo>
                <a:lnTo>
                  <a:pt x="455244" y="889685"/>
                </a:lnTo>
                <a:lnTo>
                  <a:pt x="406666" y="889876"/>
                </a:lnTo>
                <a:lnTo>
                  <a:pt x="360654" y="887437"/>
                </a:lnTo>
                <a:lnTo>
                  <a:pt x="317500" y="882319"/>
                </a:lnTo>
                <a:lnTo>
                  <a:pt x="277482" y="874534"/>
                </a:lnTo>
                <a:lnTo>
                  <a:pt x="208064" y="850900"/>
                </a:lnTo>
                <a:lnTo>
                  <a:pt x="154749" y="816394"/>
                </a:lnTo>
                <a:lnTo>
                  <a:pt x="119888" y="770940"/>
                </a:lnTo>
                <a:lnTo>
                  <a:pt x="0" y="770902"/>
                </a:lnTo>
                <a:lnTo>
                  <a:pt x="21653" y="819492"/>
                </a:lnTo>
                <a:lnTo>
                  <a:pt x="58381" y="862672"/>
                </a:lnTo>
                <a:lnTo>
                  <a:pt x="108839" y="899401"/>
                </a:lnTo>
                <a:lnTo>
                  <a:pt x="171665" y="928674"/>
                </a:lnTo>
                <a:lnTo>
                  <a:pt x="245554" y="949439"/>
                </a:lnTo>
                <a:lnTo>
                  <a:pt x="286207" y="956322"/>
                </a:lnTo>
                <a:lnTo>
                  <a:pt x="329133" y="960704"/>
                </a:lnTo>
                <a:lnTo>
                  <a:pt x="374142" y="962444"/>
                </a:lnTo>
                <a:lnTo>
                  <a:pt x="421068" y="961415"/>
                </a:lnTo>
                <a:lnTo>
                  <a:pt x="469747" y="957491"/>
                </a:lnTo>
                <a:lnTo>
                  <a:pt x="520014" y="950556"/>
                </a:lnTo>
                <a:lnTo>
                  <a:pt x="571703" y="940460"/>
                </a:lnTo>
                <a:lnTo>
                  <a:pt x="624624" y="927100"/>
                </a:lnTo>
                <a:lnTo>
                  <a:pt x="678649" y="910323"/>
                </a:lnTo>
                <a:lnTo>
                  <a:pt x="733577" y="890016"/>
                </a:lnTo>
                <a:lnTo>
                  <a:pt x="789241" y="866051"/>
                </a:lnTo>
                <a:lnTo>
                  <a:pt x="845502" y="838288"/>
                </a:lnTo>
                <a:lnTo>
                  <a:pt x="902157" y="806615"/>
                </a:lnTo>
                <a:lnTo>
                  <a:pt x="959065" y="770902"/>
                </a:lnTo>
                <a:close/>
              </a:path>
              <a:path extrusionOk="0" h="962659" w="1777365">
                <a:moveTo>
                  <a:pt x="1180414" y="587197"/>
                </a:moveTo>
                <a:lnTo>
                  <a:pt x="1175677" y="547382"/>
                </a:lnTo>
                <a:lnTo>
                  <a:pt x="1133703" y="483692"/>
                </a:lnTo>
                <a:lnTo>
                  <a:pt x="1093825" y="457301"/>
                </a:lnTo>
                <a:lnTo>
                  <a:pt x="1039583" y="432841"/>
                </a:lnTo>
                <a:lnTo>
                  <a:pt x="1014768" y="422186"/>
                </a:lnTo>
                <a:lnTo>
                  <a:pt x="994765" y="412584"/>
                </a:lnTo>
                <a:lnTo>
                  <a:pt x="961682" y="389343"/>
                </a:lnTo>
                <a:lnTo>
                  <a:pt x="952068" y="363131"/>
                </a:lnTo>
                <a:lnTo>
                  <a:pt x="956094" y="345363"/>
                </a:lnTo>
                <a:lnTo>
                  <a:pt x="967714" y="331927"/>
                </a:lnTo>
                <a:lnTo>
                  <a:pt x="986269" y="323430"/>
                </a:lnTo>
                <a:lnTo>
                  <a:pt x="1011085" y="320459"/>
                </a:lnTo>
                <a:lnTo>
                  <a:pt x="1045451" y="323938"/>
                </a:lnTo>
                <a:lnTo>
                  <a:pt x="1082154" y="333883"/>
                </a:lnTo>
                <a:lnTo>
                  <a:pt x="1119251" y="349567"/>
                </a:lnTo>
                <a:lnTo>
                  <a:pt x="1154811" y="370255"/>
                </a:lnTo>
                <a:lnTo>
                  <a:pt x="1156220" y="370255"/>
                </a:lnTo>
                <a:lnTo>
                  <a:pt x="1156220" y="260718"/>
                </a:lnTo>
                <a:lnTo>
                  <a:pt x="1123784" y="244551"/>
                </a:lnTo>
                <a:lnTo>
                  <a:pt x="1089279" y="233260"/>
                </a:lnTo>
                <a:lnTo>
                  <a:pt x="1052499" y="226631"/>
                </a:lnTo>
                <a:lnTo>
                  <a:pt x="1013256" y="224459"/>
                </a:lnTo>
                <a:lnTo>
                  <a:pt x="975779" y="226999"/>
                </a:lnTo>
                <a:lnTo>
                  <a:pt x="912837" y="247256"/>
                </a:lnTo>
                <a:lnTo>
                  <a:pt x="866825" y="286880"/>
                </a:lnTo>
                <a:lnTo>
                  <a:pt x="843356" y="340512"/>
                </a:lnTo>
                <a:lnTo>
                  <a:pt x="840422" y="372402"/>
                </a:lnTo>
                <a:lnTo>
                  <a:pt x="842302" y="397471"/>
                </a:lnTo>
                <a:lnTo>
                  <a:pt x="857529" y="441210"/>
                </a:lnTo>
                <a:lnTo>
                  <a:pt x="889406" y="477088"/>
                </a:lnTo>
                <a:lnTo>
                  <a:pt x="943813" y="509397"/>
                </a:lnTo>
                <a:lnTo>
                  <a:pt x="1004239" y="534860"/>
                </a:lnTo>
                <a:lnTo>
                  <a:pt x="1024178" y="544245"/>
                </a:lnTo>
                <a:lnTo>
                  <a:pt x="1058824" y="567613"/>
                </a:lnTo>
                <a:lnTo>
                  <a:pt x="1068730" y="595033"/>
                </a:lnTo>
                <a:lnTo>
                  <a:pt x="1064183" y="615480"/>
                </a:lnTo>
                <a:lnTo>
                  <a:pt x="1051039" y="630669"/>
                </a:lnTo>
                <a:lnTo>
                  <a:pt x="1030020" y="640130"/>
                </a:lnTo>
                <a:lnTo>
                  <a:pt x="1001864" y="643382"/>
                </a:lnTo>
                <a:lnTo>
                  <a:pt x="962063" y="638009"/>
                </a:lnTo>
                <a:lnTo>
                  <a:pt x="918121" y="622846"/>
                </a:lnTo>
                <a:lnTo>
                  <a:pt x="872845" y="599274"/>
                </a:lnTo>
                <a:lnTo>
                  <a:pt x="829017" y="568718"/>
                </a:lnTo>
                <a:lnTo>
                  <a:pt x="827608" y="569417"/>
                </a:lnTo>
                <a:lnTo>
                  <a:pt x="844664" y="692454"/>
                </a:lnTo>
                <a:lnTo>
                  <a:pt x="879919" y="712698"/>
                </a:lnTo>
                <a:lnTo>
                  <a:pt x="918032" y="727405"/>
                </a:lnTo>
                <a:lnTo>
                  <a:pt x="958405" y="736371"/>
                </a:lnTo>
                <a:lnTo>
                  <a:pt x="1000429" y="739406"/>
                </a:lnTo>
                <a:lnTo>
                  <a:pt x="1039393" y="736866"/>
                </a:lnTo>
                <a:lnTo>
                  <a:pt x="1104760" y="716318"/>
                </a:lnTo>
                <a:lnTo>
                  <a:pt x="1152791" y="675627"/>
                </a:lnTo>
                <a:lnTo>
                  <a:pt x="1177353" y="620141"/>
                </a:lnTo>
                <a:lnTo>
                  <a:pt x="1180414" y="587197"/>
                </a:lnTo>
                <a:close/>
              </a:path>
              <a:path extrusionOk="0" h="962659" w="1777365">
                <a:moveTo>
                  <a:pt x="1557032" y="191528"/>
                </a:moveTo>
                <a:lnTo>
                  <a:pt x="1535379" y="142951"/>
                </a:lnTo>
                <a:lnTo>
                  <a:pt x="1498663" y="99771"/>
                </a:lnTo>
                <a:lnTo>
                  <a:pt x="1448206" y="63042"/>
                </a:lnTo>
                <a:lnTo>
                  <a:pt x="1385366" y="33769"/>
                </a:lnTo>
                <a:lnTo>
                  <a:pt x="1311490" y="12992"/>
                </a:lnTo>
                <a:lnTo>
                  <a:pt x="1270825" y="6108"/>
                </a:lnTo>
                <a:lnTo>
                  <a:pt x="1227912" y="1739"/>
                </a:lnTo>
                <a:lnTo>
                  <a:pt x="1182903" y="0"/>
                </a:lnTo>
                <a:lnTo>
                  <a:pt x="1135976" y="1028"/>
                </a:lnTo>
                <a:lnTo>
                  <a:pt x="1087285" y="4940"/>
                </a:lnTo>
                <a:lnTo>
                  <a:pt x="1037018" y="11887"/>
                </a:lnTo>
                <a:lnTo>
                  <a:pt x="985342" y="21971"/>
                </a:lnTo>
                <a:lnTo>
                  <a:pt x="932408" y="35344"/>
                </a:lnTo>
                <a:lnTo>
                  <a:pt x="878395" y="52108"/>
                </a:lnTo>
                <a:lnTo>
                  <a:pt x="823468" y="72415"/>
                </a:lnTo>
                <a:lnTo>
                  <a:pt x="767791" y="96380"/>
                </a:lnTo>
                <a:lnTo>
                  <a:pt x="711530" y="124142"/>
                </a:lnTo>
                <a:lnTo>
                  <a:pt x="654875" y="155816"/>
                </a:lnTo>
                <a:lnTo>
                  <a:pt x="597966" y="191528"/>
                </a:lnTo>
                <a:lnTo>
                  <a:pt x="656361" y="168097"/>
                </a:lnTo>
                <a:lnTo>
                  <a:pt x="714832" y="147180"/>
                </a:lnTo>
                <a:lnTo>
                  <a:pt x="773087" y="128816"/>
                </a:lnTo>
                <a:lnTo>
                  <a:pt x="830846" y="113004"/>
                </a:lnTo>
                <a:lnTo>
                  <a:pt x="887806" y="99758"/>
                </a:lnTo>
                <a:lnTo>
                  <a:pt x="943673" y="89103"/>
                </a:lnTo>
                <a:lnTo>
                  <a:pt x="998156" y="81038"/>
                </a:lnTo>
                <a:lnTo>
                  <a:pt x="1050963" y="75577"/>
                </a:lnTo>
                <a:lnTo>
                  <a:pt x="1101788" y="72745"/>
                </a:lnTo>
                <a:lnTo>
                  <a:pt x="1150366" y="72555"/>
                </a:lnTo>
                <a:lnTo>
                  <a:pt x="1196378" y="74993"/>
                </a:lnTo>
                <a:lnTo>
                  <a:pt x="1239532" y="80111"/>
                </a:lnTo>
                <a:lnTo>
                  <a:pt x="1279550" y="87896"/>
                </a:lnTo>
                <a:lnTo>
                  <a:pt x="1348968" y="111531"/>
                </a:lnTo>
                <a:lnTo>
                  <a:pt x="1402283" y="146037"/>
                </a:lnTo>
                <a:lnTo>
                  <a:pt x="1437144" y="191490"/>
                </a:lnTo>
                <a:lnTo>
                  <a:pt x="1557032" y="191528"/>
                </a:lnTo>
                <a:close/>
              </a:path>
              <a:path extrusionOk="0" h="962659" w="1777365">
                <a:moveTo>
                  <a:pt x="1777085" y="730885"/>
                </a:moveTo>
                <a:lnTo>
                  <a:pt x="1733308" y="628446"/>
                </a:lnTo>
                <a:lnTo>
                  <a:pt x="1694078" y="536676"/>
                </a:lnTo>
                <a:lnTo>
                  <a:pt x="1613522" y="348195"/>
                </a:lnTo>
                <a:lnTo>
                  <a:pt x="1577225" y="263258"/>
                </a:lnTo>
                <a:lnTo>
                  <a:pt x="1577225" y="536676"/>
                </a:lnTo>
                <a:lnTo>
                  <a:pt x="1420710" y="536676"/>
                </a:lnTo>
                <a:lnTo>
                  <a:pt x="1500365" y="348195"/>
                </a:lnTo>
                <a:lnTo>
                  <a:pt x="1577225" y="536676"/>
                </a:lnTo>
                <a:lnTo>
                  <a:pt x="1577225" y="263258"/>
                </a:lnTo>
                <a:lnTo>
                  <a:pt x="1563687" y="231571"/>
                </a:lnTo>
                <a:lnTo>
                  <a:pt x="1442072" y="231571"/>
                </a:lnTo>
                <a:lnTo>
                  <a:pt x="1223708" y="730885"/>
                </a:lnTo>
                <a:lnTo>
                  <a:pt x="1342478" y="730885"/>
                </a:lnTo>
                <a:lnTo>
                  <a:pt x="1385176" y="628446"/>
                </a:lnTo>
                <a:lnTo>
                  <a:pt x="1612785" y="628446"/>
                </a:lnTo>
                <a:lnTo>
                  <a:pt x="1654035" y="730885"/>
                </a:lnTo>
                <a:lnTo>
                  <a:pt x="1777085" y="73088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" name="Google Shape;4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7217" y="10709809"/>
            <a:ext cx="970433" cy="421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3"/>
          <p:cNvPicPr preferRelativeResize="0"/>
          <p:nvPr/>
        </p:nvPicPr>
        <p:blipFill rotWithShape="1">
          <a:blip r:embed="rId5">
            <a:alphaModFix/>
          </a:blip>
          <a:srcRect b="41859" l="0" r="0" t="35198"/>
          <a:stretch/>
        </p:blipFill>
        <p:spPr>
          <a:xfrm>
            <a:off x="2434063" y="7344026"/>
            <a:ext cx="14973075" cy="267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0b4daf810f_0_6"/>
          <p:cNvSpPr txBox="1"/>
          <p:nvPr>
            <p:ph type="title"/>
          </p:nvPr>
        </p:nvSpPr>
        <p:spPr>
          <a:xfrm>
            <a:off x="1005205" y="518859"/>
            <a:ext cx="17830800" cy="18561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001" sz="5800"/>
              <a:t>7 Stages of Security Maturity</a:t>
            </a:r>
            <a:br>
              <a:rPr lang="en-001" sz="5800"/>
            </a:br>
            <a:r>
              <a:rPr b="0" lang="en-001" sz="4200"/>
              <a:t>Referenced from NIST CSF Maturity Model</a:t>
            </a:r>
            <a:endParaRPr b="0" sz="4200"/>
          </a:p>
        </p:txBody>
      </p:sp>
      <p:sp>
        <p:nvSpPr>
          <p:cNvPr id="56" name="Google Shape;56;g30b4daf810f_0_6"/>
          <p:cNvSpPr/>
          <p:nvPr/>
        </p:nvSpPr>
        <p:spPr>
          <a:xfrm flipH="1" rot="1057771">
            <a:off x="14975293" y="5808887"/>
            <a:ext cx="2672515" cy="147740"/>
          </a:xfrm>
          <a:prstGeom prst="roundRect">
            <a:avLst>
              <a:gd fmla="val 50000" name="adj"/>
            </a:avLst>
          </a:prstGeom>
          <a:solidFill>
            <a:srgbClr val="0B713F"/>
          </a:solidFill>
          <a:ln>
            <a:noFill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g30b4daf810f_0_6"/>
          <p:cNvSpPr/>
          <p:nvPr/>
        </p:nvSpPr>
        <p:spPr>
          <a:xfrm rot="-1057771">
            <a:off x="12534516" y="5808887"/>
            <a:ext cx="2672515" cy="147740"/>
          </a:xfrm>
          <a:prstGeom prst="roundRect">
            <a:avLst>
              <a:gd fmla="val 50000" name="adj"/>
            </a:avLst>
          </a:prstGeom>
          <a:solidFill>
            <a:srgbClr val="0B713F"/>
          </a:solidFill>
          <a:ln>
            <a:noFill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g30b4daf810f_0_6"/>
          <p:cNvSpPr/>
          <p:nvPr/>
        </p:nvSpPr>
        <p:spPr>
          <a:xfrm flipH="1" rot="1057771">
            <a:off x="10084395" y="5808887"/>
            <a:ext cx="2672515" cy="147740"/>
          </a:xfrm>
          <a:prstGeom prst="roundRect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30b4daf810f_0_6"/>
          <p:cNvSpPr/>
          <p:nvPr/>
        </p:nvSpPr>
        <p:spPr>
          <a:xfrm rot="-1057771">
            <a:off x="7653431" y="5808887"/>
            <a:ext cx="2672515" cy="147740"/>
          </a:xfrm>
          <a:prstGeom prst="roundRect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30b4daf810f_0_6"/>
          <p:cNvSpPr/>
          <p:nvPr/>
        </p:nvSpPr>
        <p:spPr>
          <a:xfrm flipH="1" rot="1057771">
            <a:off x="5203282" y="5808887"/>
            <a:ext cx="2672515" cy="147740"/>
          </a:xfrm>
          <a:prstGeom prst="roundRect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g30b4daf810f_0_6"/>
          <p:cNvSpPr/>
          <p:nvPr/>
        </p:nvSpPr>
        <p:spPr>
          <a:xfrm rot="-1057771">
            <a:off x="2772318" y="5808887"/>
            <a:ext cx="2672515" cy="147740"/>
          </a:xfrm>
          <a:prstGeom prst="roundRect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" name="Google Shape;62;g30b4daf810f_0_6"/>
          <p:cNvGrpSpPr/>
          <p:nvPr/>
        </p:nvGrpSpPr>
        <p:grpSpPr>
          <a:xfrm>
            <a:off x="5746350" y="5964230"/>
            <a:ext cx="4071773" cy="3155800"/>
            <a:chOff x="2114740" y="2543425"/>
            <a:chExt cx="1712700" cy="1230715"/>
          </a:xfrm>
        </p:grpSpPr>
        <p:sp>
          <p:nvSpPr>
            <p:cNvPr id="63" name="Google Shape;63;g30b4daf810f_0_6"/>
            <p:cNvSpPr txBox="1"/>
            <p:nvPr/>
          </p:nvSpPr>
          <p:spPr>
            <a:xfrm>
              <a:off x="2622642" y="2677778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01000" lIns="201000" spcFirstLastPara="1" rIns="201000" wrap="square" tIns="20100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3500"/>
                </a:spcAft>
                <a:buClr>
                  <a:srgbClr val="000000"/>
                </a:buClr>
                <a:buSzPts val="4100"/>
                <a:buFont typeface="Arial"/>
                <a:buNone/>
              </a:pPr>
              <a:r>
                <a:rPr b="1" i="0" lang="en-001" sz="4100" u="none" cap="none" strike="noStrike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i="0" sz="4100" u="none" cap="none" strike="noStrike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4" name="Google Shape;64;g30b4daf810f_0_6"/>
            <p:cNvSpPr/>
            <p:nvPr/>
          </p:nvSpPr>
          <p:spPr>
            <a:xfrm rot="-1789476">
              <a:off x="2888080" y="2572699"/>
              <a:ext cx="160451" cy="160451"/>
            </a:xfrm>
            <a:prstGeom prst="ellipse">
              <a:avLst/>
            </a:prstGeom>
            <a:solidFill>
              <a:srgbClr val="CCCCCC"/>
            </a:solidFill>
            <a:ln cap="flat" cmpd="sng" w="38100">
              <a:solidFill>
                <a:srgbClr val="5E5E5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01000" lIns="201000" spcFirstLastPara="1" rIns="201000" wrap="square" tIns="201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g30b4daf810f_0_6"/>
            <p:cNvSpPr/>
            <p:nvPr/>
          </p:nvSpPr>
          <p:spPr>
            <a:xfrm>
              <a:off x="2114740" y="307064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201000" lIns="201000" spcFirstLastPara="1" rIns="201000" wrap="square" tIns="201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g30b4daf810f_0_6"/>
            <p:cNvSpPr txBox="1"/>
            <p:nvPr/>
          </p:nvSpPr>
          <p:spPr>
            <a:xfrm>
              <a:off x="2158990" y="3107840"/>
              <a:ext cx="1624200" cy="6246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201000" lIns="201000" spcFirstLastPara="1" rIns="201000" wrap="square" tIns="20100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Arial"/>
                <a:buNone/>
              </a:pPr>
              <a:r>
                <a:rPr b="1" i="0" lang="en-001" sz="4100" u="none" cap="none" strike="noStrike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Repeatable</a:t>
              </a:r>
              <a:endParaRPr b="1" i="0" sz="4100" u="none" cap="none" strike="noStrike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r>
                <a:rPr b="0" i="0" lang="en-001" sz="2900" u="none" cap="none" strike="noStrike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Compliance Based</a:t>
              </a:r>
              <a:endParaRPr b="1" i="0" sz="4100" u="none" cap="none" strike="noStrike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" name="Google Shape;67;g30b4daf810f_0_6"/>
            <p:cNvSpPr/>
            <p:nvPr/>
          </p:nvSpPr>
          <p:spPr>
            <a:xfrm>
              <a:off x="2926090" y="3005991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201000" lIns="201000" spcFirstLastPara="1" rIns="201000" wrap="square" tIns="201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" name="Google Shape;68;g30b4daf810f_0_6"/>
          <p:cNvGrpSpPr/>
          <p:nvPr/>
        </p:nvGrpSpPr>
        <p:grpSpPr>
          <a:xfrm>
            <a:off x="10620971" y="5964230"/>
            <a:ext cx="4071773" cy="3155800"/>
            <a:chOff x="4165140" y="2543425"/>
            <a:chExt cx="1712700" cy="1230715"/>
          </a:xfrm>
        </p:grpSpPr>
        <p:sp>
          <p:nvSpPr>
            <p:cNvPr id="69" name="Google Shape;69;g30b4daf810f_0_6"/>
            <p:cNvSpPr/>
            <p:nvPr/>
          </p:nvSpPr>
          <p:spPr>
            <a:xfrm rot="-1789476">
              <a:off x="4941257" y="2572699"/>
              <a:ext cx="160451" cy="160451"/>
            </a:xfrm>
            <a:prstGeom prst="ellipse">
              <a:avLst/>
            </a:prstGeom>
            <a:solidFill>
              <a:srgbClr val="CCCCCC"/>
            </a:solidFill>
            <a:ln cap="flat" cmpd="sng" w="38100">
              <a:solidFill>
                <a:srgbClr val="0B71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01000" lIns="201000" spcFirstLastPara="1" rIns="201000" wrap="square" tIns="201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g30b4daf810f_0_6"/>
            <p:cNvSpPr txBox="1"/>
            <p:nvPr/>
          </p:nvSpPr>
          <p:spPr>
            <a:xfrm>
              <a:off x="4665129" y="2677778"/>
              <a:ext cx="696900" cy="276000"/>
            </a:xfrm>
            <a:prstGeom prst="rect">
              <a:avLst/>
            </a:prstGeom>
            <a:noFill/>
            <a:ln cap="flat" cmpd="sng" w="9525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01000" lIns="201000" spcFirstLastPara="1" rIns="201000" wrap="square" tIns="20100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3500"/>
                </a:spcAft>
                <a:buClr>
                  <a:srgbClr val="000000"/>
                </a:buClr>
                <a:buSzPts val="4100"/>
                <a:buFont typeface="Arial"/>
                <a:buNone/>
              </a:pPr>
              <a:r>
                <a:rPr b="1" i="0" lang="en-001" sz="4100" u="none" cap="none" strike="noStrike">
                  <a:solidFill>
                    <a:srgbClr val="0B713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i="0" sz="4100" u="none" cap="none" strike="noStrike">
                <a:solidFill>
                  <a:srgbClr val="0B713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" name="Google Shape;71;g30b4daf810f_0_6"/>
            <p:cNvSpPr/>
            <p:nvPr/>
          </p:nvSpPr>
          <p:spPr>
            <a:xfrm>
              <a:off x="4165140" y="307064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0B713F"/>
            </a:solidFill>
            <a:ln cap="flat" cmpd="sng" w="9525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01000" lIns="201000" spcFirstLastPara="1" rIns="201000" wrap="square" tIns="201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g30b4daf810f_0_6"/>
            <p:cNvSpPr txBox="1"/>
            <p:nvPr/>
          </p:nvSpPr>
          <p:spPr>
            <a:xfrm>
              <a:off x="4209390" y="3107840"/>
              <a:ext cx="1624200" cy="624600"/>
            </a:xfrm>
            <a:prstGeom prst="rect">
              <a:avLst/>
            </a:prstGeom>
            <a:solidFill>
              <a:srgbClr val="0B713F"/>
            </a:solidFill>
            <a:ln cap="flat" cmpd="sng" w="9525">
              <a:solidFill>
                <a:srgbClr val="0B71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01000" lIns="201000" spcFirstLastPara="1" rIns="201000" wrap="square" tIns="20100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Arial"/>
                <a:buNone/>
              </a:pPr>
              <a:r>
                <a:rPr b="1" i="0" lang="en-001" sz="4100" u="none" cap="none" strike="noStrike">
                  <a:solidFill>
                    <a:srgbClr val="FCFCFC"/>
                  </a:solidFill>
                  <a:latin typeface="Roboto"/>
                  <a:ea typeface="Roboto"/>
                  <a:cs typeface="Roboto"/>
                  <a:sym typeface="Roboto"/>
                </a:rPr>
                <a:t>Managed</a:t>
              </a:r>
              <a:endParaRPr b="1" i="0" sz="4100" u="none" cap="none" strike="noStrike">
                <a:solidFill>
                  <a:srgbClr val="FCFCFC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r>
                <a:rPr b="0" i="0" lang="en-001" sz="2900" u="none" cap="none" strike="noStrike">
                  <a:solidFill>
                    <a:srgbClr val="FCFCFC"/>
                  </a:solidFill>
                  <a:latin typeface="Roboto"/>
                  <a:ea typeface="Roboto"/>
                  <a:cs typeface="Roboto"/>
                  <a:sym typeface="Roboto"/>
                </a:rPr>
                <a:t>Enterprise Wide</a:t>
              </a:r>
              <a:endParaRPr b="0" i="0" sz="2900" u="none" cap="none" strike="noStrike">
                <a:solidFill>
                  <a:srgbClr val="FCFCF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" name="Google Shape;73;g30b4daf810f_0_6"/>
            <p:cNvSpPr/>
            <p:nvPr/>
          </p:nvSpPr>
          <p:spPr>
            <a:xfrm>
              <a:off x="4976490" y="3005991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0B713F"/>
            </a:solidFill>
            <a:ln cap="flat" cmpd="sng" w="9525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01000" lIns="201000" spcFirstLastPara="1" rIns="201000" wrap="square" tIns="201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" name="Google Shape;74;g30b4daf810f_0_6"/>
          <p:cNvGrpSpPr/>
          <p:nvPr/>
        </p:nvGrpSpPr>
        <p:grpSpPr>
          <a:xfrm>
            <a:off x="3279925" y="2574728"/>
            <a:ext cx="4072012" cy="3196920"/>
            <a:chOff x="1072689" y="1221570"/>
            <a:chExt cx="1712801" cy="1246752"/>
          </a:xfrm>
        </p:grpSpPr>
        <p:sp>
          <p:nvSpPr>
            <p:cNvPr id="75" name="Google Shape;75;g30b4daf810f_0_6"/>
            <p:cNvSpPr/>
            <p:nvPr/>
          </p:nvSpPr>
          <p:spPr>
            <a:xfrm>
              <a:off x="1072790" y="122157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CCCCCC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235"/>
                </a:srgbClr>
              </a:outerShdw>
            </a:effectLst>
          </p:spPr>
          <p:txBody>
            <a:bodyPr anchorCtr="0" anchor="ctr" bIns="201000" lIns="201000" spcFirstLastPara="1" rIns="201000" wrap="square" tIns="201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g30b4daf810f_0_6"/>
            <p:cNvSpPr txBox="1"/>
            <p:nvPr/>
          </p:nvSpPr>
          <p:spPr>
            <a:xfrm>
              <a:off x="1579860" y="1927490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01000" lIns="201000" spcFirstLastPara="1" rIns="201000" wrap="square" tIns="20100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350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1" i="0" lang="en-001" sz="4000" u="none" cap="none" strike="noStrike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i="0" sz="4000" u="none" cap="none" strike="noStrike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" name="Google Shape;77;g30b4daf810f_0_6"/>
            <p:cNvSpPr/>
            <p:nvPr/>
          </p:nvSpPr>
          <p:spPr>
            <a:xfrm rot="10800000">
              <a:off x="1884115" y="1920663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CCCCCC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235"/>
                </a:srgbClr>
              </a:outerShdw>
            </a:effectLst>
          </p:spPr>
          <p:txBody>
            <a:bodyPr anchorCtr="0" anchor="ctr" bIns="201000" lIns="201000" spcFirstLastPara="1" rIns="201000" wrap="square" tIns="201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g30b4daf810f_0_6"/>
            <p:cNvSpPr txBox="1"/>
            <p:nvPr/>
          </p:nvSpPr>
          <p:spPr>
            <a:xfrm>
              <a:off x="1072689" y="1258773"/>
              <a:ext cx="1712700" cy="6246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201000" lIns="201000" spcFirstLastPara="1" rIns="201000" wrap="square" tIns="20100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Arial"/>
                <a:buNone/>
              </a:pPr>
              <a:r>
                <a:rPr b="1" i="0" lang="en-001" sz="4100" u="none" cap="none" strike="noStrike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Initial</a:t>
              </a:r>
              <a:endParaRPr b="1" i="0" sz="4100" u="none" cap="none" strike="noStrike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rPr b="0" i="0" lang="en-001" sz="2700" u="none" cap="none" strike="noStrike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(In)voluntarily Exposed</a:t>
              </a:r>
              <a:endParaRPr b="0" i="0" sz="2700" u="none" cap="none" strike="noStrike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" name="Google Shape;79;g30b4daf810f_0_6"/>
            <p:cNvSpPr/>
            <p:nvPr/>
          </p:nvSpPr>
          <p:spPr>
            <a:xfrm rot="-1789476">
              <a:off x="1846080" y="2278597"/>
              <a:ext cx="160451" cy="160451"/>
            </a:xfrm>
            <a:prstGeom prst="ellipse">
              <a:avLst/>
            </a:prstGeom>
            <a:solidFill>
              <a:srgbClr val="CCCCCC"/>
            </a:solidFill>
            <a:ln cap="flat" cmpd="sng" w="38100">
              <a:solidFill>
                <a:srgbClr val="5E5E5E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8235"/>
                </a:srgbClr>
              </a:outerShdw>
            </a:effectLst>
          </p:spPr>
          <p:txBody>
            <a:bodyPr anchorCtr="0" anchor="ctr" bIns="201000" lIns="201000" spcFirstLastPara="1" rIns="201000" wrap="square" tIns="201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" name="Google Shape;80;g30b4daf810f_0_6"/>
          <p:cNvGrpSpPr/>
          <p:nvPr/>
        </p:nvGrpSpPr>
        <p:grpSpPr>
          <a:xfrm>
            <a:off x="8143720" y="2574728"/>
            <a:ext cx="4071773" cy="3196920"/>
            <a:chOff x="3123140" y="1221570"/>
            <a:chExt cx="1712700" cy="1246752"/>
          </a:xfrm>
        </p:grpSpPr>
        <p:sp>
          <p:nvSpPr>
            <p:cNvPr id="81" name="Google Shape;81;g30b4daf810f_0_6"/>
            <p:cNvSpPr/>
            <p:nvPr/>
          </p:nvSpPr>
          <p:spPr>
            <a:xfrm rot="-1789476">
              <a:off x="3899258" y="2278597"/>
              <a:ext cx="160451" cy="160451"/>
            </a:xfrm>
            <a:prstGeom prst="ellipse">
              <a:avLst/>
            </a:prstGeom>
            <a:solidFill>
              <a:srgbClr val="CCCCCC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01000" lIns="201000" spcFirstLastPara="1" rIns="201000" wrap="square" tIns="201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g30b4daf810f_0_6"/>
            <p:cNvSpPr txBox="1"/>
            <p:nvPr/>
          </p:nvSpPr>
          <p:spPr>
            <a:xfrm>
              <a:off x="3635571" y="1927490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01000" lIns="201000" spcFirstLastPara="1" rIns="201000" wrap="square" tIns="20100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3500"/>
                </a:spcAft>
                <a:buClr>
                  <a:srgbClr val="000000"/>
                </a:buClr>
                <a:buSzPts val="4100"/>
                <a:buFont typeface="Arial"/>
                <a:buNone/>
              </a:pPr>
              <a:r>
                <a:rPr b="1" i="0" lang="en-001" sz="4100" u="none" cap="none" strike="noStrike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i="0" sz="4100" u="none" cap="none" strike="noStrike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" name="Google Shape;83;g30b4daf810f_0_6"/>
            <p:cNvSpPr/>
            <p:nvPr/>
          </p:nvSpPr>
          <p:spPr>
            <a:xfrm>
              <a:off x="3123140" y="122157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201000" lIns="201000" spcFirstLastPara="1" rIns="201000" wrap="square" tIns="201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g30b4daf810f_0_6"/>
            <p:cNvSpPr/>
            <p:nvPr/>
          </p:nvSpPr>
          <p:spPr>
            <a:xfrm rot="10800000">
              <a:off x="3934465" y="1920663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201000" lIns="201000" spcFirstLastPara="1" rIns="201000" wrap="square" tIns="201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g30b4daf810f_0_6"/>
            <p:cNvSpPr txBox="1"/>
            <p:nvPr/>
          </p:nvSpPr>
          <p:spPr>
            <a:xfrm>
              <a:off x="3167390" y="1258770"/>
              <a:ext cx="1624200" cy="6246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201000" lIns="201000" spcFirstLastPara="1" rIns="201000" wrap="square" tIns="20100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Arial"/>
                <a:buNone/>
              </a:pPr>
              <a:r>
                <a:rPr b="1" i="0" lang="en-001" sz="4100" u="none" cap="none" strike="noStrike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Defined</a:t>
              </a:r>
              <a:endParaRPr b="1" i="0" sz="2900" u="none" cap="none" strike="noStrike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r>
                <a:rPr b="0" i="0" lang="en-001" sz="2900" u="none" cap="none" strike="noStrike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Risk Based</a:t>
              </a:r>
              <a:endParaRPr b="0" i="0" sz="2900" u="none" cap="none" strike="noStrike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6" name="Google Shape;86;g30b4daf810f_0_6"/>
          <p:cNvGrpSpPr/>
          <p:nvPr/>
        </p:nvGrpSpPr>
        <p:grpSpPr>
          <a:xfrm>
            <a:off x="13059125" y="2574728"/>
            <a:ext cx="4071773" cy="3196920"/>
            <a:chOff x="5201245" y="1221570"/>
            <a:chExt cx="1712700" cy="1246752"/>
          </a:xfrm>
        </p:grpSpPr>
        <p:sp>
          <p:nvSpPr>
            <p:cNvPr id="87" name="Google Shape;87;g30b4daf810f_0_6"/>
            <p:cNvSpPr/>
            <p:nvPr/>
          </p:nvSpPr>
          <p:spPr>
            <a:xfrm rot="-1789476">
              <a:off x="5977648" y="2278597"/>
              <a:ext cx="160451" cy="160451"/>
            </a:xfrm>
            <a:prstGeom prst="ellipse">
              <a:avLst/>
            </a:prstGeom>
            <a:solidFill>
              <a:srgbClr val="CCCCCC"/>
            </a:solidFill>
            <a:ln cap="flat" cmpd="sng" w="38100">
              <a:solidFill>
                <a:srgbClr val="0B71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01000" lIns="201000" spcFirstLastPara="1" rIns="201000" wrap="square" tIns="201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g30b4daf810f_0_6"/>
            <p:cNvSpPr txBox="1"/>
            <p:nvPr/>
          </p:nvSpPr>
          <p:spPr>
            <a:xfrm>
              <a:off x="5721781" y="1927490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01000" lIns="201000" spcFirstLastPara="1" rIns="201000" wrap="square" tIns="20100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3500"/>
                </a:spcAft>
                <a:buClr>
                  <a:srgbClr val="000000"/>
                </a:buClr>
                <a:buSzPts val="4100"/>
                <a:buFont typeface="Arial"/>
                <a:buNone/>
              </a:pPr>
              <a:r>
                <a:rPr b="1" i="0" lang="en-001" sz="4100" u="none" cap="none" strike="noStrike">
                  <a:solidFill>
                    <a:srgbClr val="0B713F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b="1" i="0" sz="4100" u="none" cap="none" strike="noStrike">
                <a:solidFill>
                  <a:srgbClr val="0B713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" name="Google Shape;89;g30b4daf810f_0_6"/>
            <p:cNvSpPr/>
            <p:nvPr/>
          </p:nvSpPr>
          <p:spPr>
            <a:xfrm>
              <a:off x="5201245" y="122157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0B713F"/>
            </a:solidFill>
            <a:ln>
              <a:noFill/>
            </a:ln>
          </p:spPr>
          <p:txBody>
            <a:bodyPr anchorCtr="0" anchor="ctr" bIns="201000" lIns="201000" spcFirstLastPara="1" rIns="201000" wrap="square" tIns="201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g30b4daf810f_0_6"/>
            <p:cNvSpPr/>
            <p:nvPr/>
          </p:nvSpPr>
          <p:spPr>
            <a:xfrm rot="10800000">
              <a:off x="6012570" y="1920663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0B713F"/>
            </a:solidFill>
            <a:ln>
              <a:noFill/>
            </a:ln>
          </p:spPr>
          <p:txBody>
            <a:bodyPr anchorCtr="0" anchor="ctr" bIns="201000" lIns="201000" spcFirstLastPara="1" rIns="201000" wrap="square" tIns="201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g30b4daf810f_0_6"/>
            <p:cNvSpPr txBox="1"/>
            <p:nvPr/>
          </p:nvSpPr>
          <p:spPr>
            <a:xfrm>
              <a:off x="5245495" y="1258770"/>
              <a:ext cx="1624200" cy="624600"/>
            </a:xfrm>
            <a:prstGeom prst="rect">
              <a:avLst/>
            </a:prstGeom>
            <a:solidFill>
              <a:srgbClr val="0B713F"/>
            </a:solidFill>
            <a:ln>
              <a:noFill/>
            </a:ln>
          </p:spPr>
          <p:txBody>
            <a:bodyPr anchorCtr="0" anchor="t" bIns="201000" lIns="201000" spcFirstLastPara="1" rIns="201000" wrap="square" tIns="20100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Arial"/>
                <a:buNone/>
              </a:pPr>
              <a:r>
                <a:rPr b="1" i="0" lang="en-001" sz="4100" u="none" cap="none" strike="noStrike">
                  <a:solidFill>
                    <a:srgbClr val="FCFCFC"/>
                  </a:solidFill>
                  <a:latin typeface="Roboto"/>
                  <a:ea typeface="Roboto"/>
                  <a:cs typeface="Roboto"/>
                  <a:sym typeface="Roboto"/>
                </a:rPr>
                <a:t>Optimised</a:t>
              </a:r>
              <a:endParaRPr b="1" i="0" sz="4100" u="none" cap="none" strike="noStrike">
                <a:solidFill>
                  <a:srgbClr val="FCFCFC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r>
                <a:rPr b="0" i="0" lang="en-001" sz="2900" u="none" cap="none" strike="noStrike">
                  <a:solidFill>
                    <a:srgbClr val="FCFCFC"/>
                  </a:solidFill>
                  <a:latin typeface="Roboto"/>
                  <a:ea typeface="Roboto"/>
                  <a:cs typeface="Roboto"/>
                  <a:sym typeface="Roboto"/>
                </a:rPr>
                <a:t>Built into Culture</a:t>
              </a:r>
              <a:endParaRPr b="0" i="0" sz="2900" u="none" cap="none" strike="noStrike">
                <a:solidFill>
                  <a:srgbClr val="FCFCF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2" name="Google Shape;92;g30b4daf810f_0_6"/>
          <p:cNvGrpSpPr/>
          <p:nvPr/>
        </p:nvGrpSpPr>
        <p:grpSpPr>
          <a:xfrm>
            <a:off x="1538599" y="5964226"/>
            <a:ext cx="16259176" cy="4450749"/>
            <a:chOff x="1538599" y="5964226"/>
            <a:chExt cx="16259176" cy="4450749"/>
          </a:xfrm>
        </p:grpSpPr>
        <p:sp>
          <p:nvSpPr>
            <p:cNvPr id="93" name="Google Shape;93;g30b4daf810f_0_6"/>
            <p:cNvSpPr/>
            <p:nvPr/>
          </p:nvSpPr>
          <p:spPr>
            <a:xfrm rot="10800000">
              <a:off x="1916375" y="6964075"/>
              <a:ext cx="15881400" cy="3450900"/>
            </a:xfrm>
            <a:prstGeom prst="curvedDownArrow">
              <a:avLst>
                <a:gd fmla="val 25000" name="adj1"/>
                <a:gd fmla="val 50000" name="adj2"/>
                <a:gd fmla="val 25000" name="adj3"/>
              </a:avLst>
            </a:prstGeom>
            <a:solidFill>
              <a:schemeClr val="lt2"/>
            </a:solidFill>
            <a:ln cap="flat" cmpd="sng" w="9525">
              <a:solidFill>
                <a:srgbClr val="0B71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g30b4daf810f_0_6"/>
            <p:cNvSpPr txBox="1"/>
            <p:nvPr/>
          </p:nvSpPr>
          <p:spPr>
            <a:xfrm>
              <a:off x="1538599" y="5964226"/>
              <a:ext cx="1656900" cy="70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01000" lIns="201000" spcFirstLastPara="1" rIns="201000" wrap="square" tIns="20100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3500"/>
                </a:spcAft>
                <a:buClr>
                  <a:srgbClr val="000000"/>
                </a:buClr>
                <a:buSzPts val="4100"/>
                <a:buFont typeface="Arial"/>
                <a:buNone/>
              </a:pPr>
              <a:r>
                <a:rPr b="1" i="0" lang="en-001" sz="4100" u="none" cap="none" strike="noStrike">
                  <a:solidFill>
                    <a:srgbClr val="0B713F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 b="1" i="0" sz="4100" u="none" cap="none" strike="noStrike">
                <a:solidFill>
                  <a:srgbClr val="0B713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" name="Google Shape;95;g30b4daf810f_0_6"/>
            <p:cNvSpPr/>
            <p:nvPr/>
          </p:nvSpPr>
          <p:spPr>
            <a:xfrm rot="-1903744">
              <a:off x="2632878" y="6127005"/>
              <a:ext cx="389045" cy="404224"/>
            </a:xfrm>
            <a:prstGeom prst="ellipse">
              <a:avLst/>
            </a:prstGeom>
            <a:solidFill>
              <a:srgbClr val="CCCCCC"/>
            </a:solidFill>
            <a:ln cap="flat" cmpd="sng" w="38100">
              <a:solidFill>
                <a:srgbClr val="0B71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01000" lIns="201000" spcFirstLastPara="1" rIns="201000" wrap="square" tIns="201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"/>
          <p:cNvSpPr txBox="1"/>
          <p:nvPr>
            <p:ph type="title"/>
          </p:nvPr>
        </p:nvSpPr>
        <p:spPr>
          <a:xfrm>
            <a:off x="1005205" y="518859"/>
            <a:ext cx="17830800" cy="18561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001" sz="5800"/>
              <a:t>7 Stages of Security Maturity</a:t>
            </a:r>
            <a:endParaRPr sz="5800"/>
          </a:p>
        </p:txBody>
      </p:sp>
      <p:sp>
        <p:nvSpPr>
          <p:cNvPr id="101" name="Google Shape;101;p10"/>
          <p:cNvSpPr/>
          <p:nvPr/>
        </p:nvSpPr>
        <p:spPr>
          <a:xfrm flipH="1" rot="1057771">
            <a:off x="14975293" y="5808887"/>
            <a:ext cx="2672515" cy="147740"/>
          </a:xfrm>
          <a:prstGeom prst="roundRect">
            <a:avLst>
              <a:gd fmla="val 50000" name="adj"/>
            </a:avLst>
          </a:prstGeom>
          <a:solidFill>
            <a:srgbClr val="0B713F"/>
          </a:solidFill>
          <a:ln>
            <a:noFill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0"/>
          <p:cNvSpPr/>
          <p:nvPr/>
        </p:nvSpPr>
        <p:spPr>
          <a:xfrm rot="-1057771">
            <a:off x="12534516" y="5808887"/>
            <a:ext cx="2672515" cy="147740"/>
          </a:xfrm>
          <a:prstGeom prst="roundRect">
            <a:avLst>
              <a:gd fmla="val 50000" name="adj"/>
            </a:avLst>
          </a:prstGeom>
          <a:solidFill>
            <a:srgbClr val="0B713F"/>
          </a:solidFill>
          <a:ln>
            <a:noFill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0"/>
          <p:cNvSpPr/>
          <p:nvPr/>
        </p:nvSpPr>
        <p:spPr>
          <a:xfrm flipH="1" rot="1057771">
            <a:off x="10084395" y="5808887"/>
            <a:ext cx="2672515" cy="147740"/>
          </a:xfrm>
          <a:prstGeom prst="roundRect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0"/>
          <p:cNvSpPr/>
          <p:nvPr/>
        </p:nvSpPr>
        <p:spPr>
          <a:xfrm rot="-1057771">
            <a:off x="7653431" y="5808887"/>
            <a:ext cx="2672515" cy="147740"/>
          </a:xfrm>
          <a:prstGeom prst="roundRect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0"/>
          <p:cNvSpPr/>
          <p:nvPr/>
        </p:nvSpPr>
        <p:spPr>
          <a:xfrm flipH="1" rot="1057771">
            <a:off x="5203282" y="5808887"/>
            <a:ext cx="2672515" cy="147740"/>
          </a:xfrm>
          <a:prstGeom prst="roundRect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0"/>
          <p:cNvSpPr/>
          <p:nvPr/>
        </p:nvSpPr>
        <p:spPr>
          <a:xfrm rot="-1057771">
            <a:off x="2772318" y="5808887"/>
            <a:ext cx="2672515" cy="147740"/>
          </a:xfrm>
          <a:prstGeom prst="roundRect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Google Shape;107;p10"/>
          <p:cNvGrpSpPr/>
          <p:nvPr/>
        </p:nvGrpSpPr>
        <p:grpSpPr>
          <a:xfrm>
            <a:off x="5746350" y="5964230"/>
            <a:ext cx="4071773" cy="3155800"/>
            <a:chOff x="2114740" y="2543425"/>
            <a:chExt cx="1712700" cy="1230715"/>
          </a:xfrm>
        </p:grpSpPr>
        <p:sp>
          <p:nvSpPr>
            <p:cNvPr id="108" name="Google Shape;108;p10"/>
            <p:cNvSpPr txBox="1"/>
            <p:nvPr/>
          </p:nvSpPr>
          <p:spPr>
            <a:xfrm>
              <a:off x="2622642" y="2677778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01000" lIns="201000" spcFirstLastPara="1" rIns="201000" wrap="square" tIns="20100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3500"/>
                </a:spcAft>
                <a:buClr>
                  <a:srgbClr val="000000"/>
                </a:buClr>
                <a:buSzPts val="4100"/>
                <a:buFont typeface="Arial"/>
                <a:buNone/>
              </a:pPr>
              <a:r>
                <a:rPr b="1" i="0" lang="en-001" sz="4100" u="none" cap="none" strike="noStrike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i="0" sz="4100" u="none" cap="none" strike="noStrike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" name="Google Shape;109;p10"/>
            <p:cNvSpPr/>
            <p:nvPr/>
          </p:nvSpPr>
          <p:spPr>
            <a:xfrm rot="-1789476">
              <a:off x="2888080" y="2572699"/>
              <a:ext cx="160451" cy="160451"/>
            </a:xfrm>
            <a:prstGeom prst="ellipse">
              <a:avLst/>
            </a:prstGeom>
            <a:solidFill>
              <a:srgbClr val="CCCCCC"/>
            </a:solidFill>
            <a:ln cap="flat" cmpd="sng" w="38100">
              <a:solidFill>
                <a:srgbClr val="5E5E5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01000" lIns="201000" spcFirstLastPara="1" rIns="201000" wrap="square" tIns="201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2114740" y="307064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201000" lIns="201000" spcFirstLastPara="1" rIns="201000" wrap="square" tIns="201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0"/>
            <p:cNvSpPr txBox="1"/>
            <p:nvPr/>
          </p:nvSpPr>
          <p:spPr>
            <a:xfrm>
              <a:off x="2158990" y="3107840"/>
              <a:ext cx="1624200" cy="6246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201000" lIns="201000" spcFirstLastPara="1" rIns="201000" wrap="square" tIns="20100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Arial"/>
                <a:buNone/>
              </a:pPr>
              <a:r>
                <a:rPr b="1" i="0" lang="en-001" sz="4100" u="none" cap="none" strike="noStrike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Repeatable</a:t>
              </a:r>
              <a:endParaRPr b="1" i="0" sz="4100" u="none" cap="none" strike="noStrike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r>
                <a:rPr b="0" i="0" lang="en-001" sz="2900" u="none" cap="none" strike="noStrike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Compliance Based</a:t>
              </a:r>
              <a:endParaRPr b="1" i="0" sz="4100" u="none" cap="none" strike="noStrike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" name="Google Shape;112;p10"/>
            <p:cNvSpPr/>
            <p:nvPr/>
          </p:nvSpPr>
          <p:spPr>
            <a:xfrm>
              <a:off x="2926090" y="3005991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201000" lIns="201000" spcFirstLastPara="1" rIns="201000" wrap="square" tIns="201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" name="Google Shape;113;p10"/>
          <p:cNvGrpSpPr/>
          <p:nvPr/>
        </p:nvGrpSpPr>
        <p:grpSpPr>
          <a:xfrm>
            <a:off x="10620971" y="5964230"/>
            <a:ext cx="4071773" cy="3155800"/>
            <a:chOff x="4165140" y="2543425"/>
            <a:chExt cx="1712700" cy="1230715"/>
          </a:xfrm>
        </p:grpSpPr>
        <p:sp>
          <p:nvSpPr>
            <p:cNvPr id="114" name="Google Shape;114;p10"/>
            <p:cNvSpPr/>
            <p:nvPr/>
          </p:nvSpPr>
          <p:spPr>
            <a:xfrm rot="-1789476">
              <a:off x="4941257" y="2572699"/>
              <a:ext cx="160451" cy="160451"/>
            </a:xfrm>
            <a:prstGeom prst="ellipse">
              <a:avLst/>
            </a:prstGeom>
            <a:solidFill>
              <a:srgbClr val="CCCCCC"/>
            </a:solidFill>
            <a:ln cap="flat" cmpd="sng" w="38100">
              <a:solidFill>
                <a:srgbClr val="0B71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01000" lIns="201000" spcFirstLastPara="1" rIns="201000" wrap="square" tIns="201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0"/>
            <p:cNvSpPr txBox="1"/>
            <p:nvPr/>
          </p:nvSpPr>
          <p:spPr>
            <a:xfrm>
              <a:off x="4665129" y="2677778"/>
              <a:ext cx="696900" cy="276000"/>
            </a:xfrm>
            <a:prstGeom prst="rect">
              <a:avLst/>
            </a:prstGeom>
            <a:noFill/>
            <a:ln cap="flat" cmpd="sng" w="9525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01000" lIns="201000" spcFirstLastPara="1" rIns="201000" wrap="square" tIns="20100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3500"/>
                </a:spcAft>
                <a:buClr>
                  <a:srgbClr val="000000"/>
                </a:buClr>
                <a:buSzPts val="4100"/>
                <a:buFont typeface="Arial"/>
                <a:buNone/>
              </a:pPr>
              <a:r>
                <a:rPr b="1" i="0" lang="en-001" sz="4100" u="none" cap="none" strike="noStrike">
                  <a:solidFill>
                    <a:srgbClr val="0B713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i="0" sz="4100" u="none" cap="none" strike="noStrike">
                <a:solidFill>
                  <a:srgbClr val="0B713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" name="Google Shape;116;p10"/>
            <p:cNvSpPr/>
            <p:nvPr/>
          </p:nvSpPr>
          <p:spPr>
            <a:xfrm>
              <a:off x="4165140" y="307064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0B713F"/>
            </a:solidFill>
            <a:ln cap="flat" cmpd="sng" w="9525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01000" lIns="201000" spcFirstLastPara="1" rIns="201000" wrap="square" tIns="201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0"/>
            <p:cNvSpPr txBox="1"/>
            <p:nvPr/>
          </p:nvSpPr>
          <p:spPr>
            <a:xfrm>
              <a:off x="4209390" y="3107840"/>
              <a:ext cx="1624200" cy="624600"/>
            </a:xfrm>
            <a:prstGeom prst="rect">
              <a:avLst/>
            </a:prstGeom>
            <a:solidFill>
              <a:srgbClr val="0B713F"/>
            </a:solidFill>
            <a:ln cap="flat" cmpd="sng" w="9525">
              <a:solidFill>
                <a:srgbClr val="0B71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01000" lIns="201000" spcFirstLastPara="1" rIns="201000" wrap="square" tIns="20100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Arial"/>
                <a:buNone/>
              </a:pPr>
              <a:r>
                <a:rPr b="1" i="0" lang="en-001" sz="4100" u="none" cap="none" strike="noStrike">
                  <a:solidFill>
                    <a:srgbClr val="FCFCFC"/>
                  </a:solidFill>
                  <a:latin typeface="Roboto"/>
                  <a:ea typeface="Roboto"/>
                  <a:cs typeface="Roboto"/>
                  <a:sym typeface="Roboto"/>
                </a:rPr>
                <a:t>Managed</a:t>
              </a:r>
              <a:endParaRPr b="1" i="0" sz="4100" u="none" cap="none" strike="noStrike">
                <a:solidFill>
                  <a:srgbClr val="FCFCFC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r>
                <a:rPr b="0" i="0" lang="en-001" sz="2900" u="none" cap="none" strike="noStrike">
                  <a:solidFill>
                    <a:srgbClr val="FCFCFC"/>
                  </a:solidFill>
                  <a:latin typeface="Roboto"/>
                  <a:ea typeface="Roboto"/>
                  <a:cs typeface="Roboto"/>
                  <a:sym typeface="Roboto"/>
                </a:rPr>
                <a:t>Enterprise Wide</a:t>
              </a:r>
              <a:endParaRPr b="0" i="0" sz="2900" u="none" cap="none" strike="noStrike">
                <a:solidFill>
                  <a:srgbClr val="FCFCF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" name="Google Shape;118;p10"/>
            <p:cNvSpPr/>
            <p:nvPr/>
          </p:nvSpPr>
          <p:spPr>
            <a:xfrm>
              <a:off x="4976490" y="3005991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0B713F"/>
            </a:solidFill>
            <a:ln cap="flat" cmpd="sng" w="9525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01000" lIns="201000" spcFirstLastPara="1" rIns="201000" wrap="square" tIns="201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" name="Google Shape;119;p10"/>
          <p:cNvGrpSpPr/>
          <p:nvPr/>
        </p:nvGrpSpPr>
        <p:grpSpPr>
          <a:xfrm>
            <a:off x="3242794" y="2574728"/>
            <a:ext cx="4109143" cy="3196920"/>
            <a:chOff x="1057071" y="1221570"/>
            <a:chExt cx="1728419" cy="1246752"/>
          </a:xfrm>
        </p:grpSpPr>
        <p:sp>
          <p:nvSpPr>
            <p:cNvPr id="120" name="Google Shape;120;p10"/>
            <p:cNvSpPr/>
            <p:nvPr/>
          </p:nvSpPr>
          <p:spPr>
            <a:xfrm>
              <a:off x="1072790" y="122157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CCCCCC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235"/>
                </a:srgbClr>
              </a:outerShdw>
            </a:effectLst>
          </p:spPr>
          <p:txBody>
            <a:bodyPr anchorCtr="0" anchor="ctr" bIns="201000" lIns="201000" spcFirstLastPara="1" rIns="201000" wrap="square" tIns="201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0"/>
            <p:cNvSpPr txBox="1"/>
            <p:nvPr/>
          </p:nvSpPr>
          <p:spPr>
            <a:xfrm>
              <a:off x="1579860" y="1927490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01000" lIns="201000" spcFirstLastPara="1" rIns="201000" wrap="square" tIns="20100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350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1" i="0" lang="en-001" sz="4000" u="none" cap="none" strike="noStrike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i="0" sz="4000" u="none" cap="none" strike="noStrike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" name="Google Shape;122;p10"/>
            <p:cNvSpPr/>
            <p:nvPr/>
          </p:nvSpPr>
          <p:spPr>
            <a:xfrm rot="10800000">
              <a:off x="1884115" y="1920663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CCCCCC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235"/>
                </a:srgbClr>
              </a:outerShdw>
            </a:effectLst>
          </p:spPr>
          <p:txBody>
            <a:bodyPr anchorCtr="0" anchor="ctr" bIns="201000" lIns="201000" spcFirstLastPara="1" rIns="201000" wrap="square" tIns="201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0"/>
            <p:cNvSpPr txBox="1"/>
            <p:nvPr/>
          </p:nvSpPr>
          <p:spPr>
            <a:xfrm>
              <a:off x="1057071" y="1258773"/>
              <a:ext cx="1728300" cy="6246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201000" lIns="201000" spcFirstLastPara="1" rIns="201000" wrap="square" tIns="20100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Arial"/>
                <a:buNone/>
              </a:pPr>
              <a:r>
                <a:rPr b="1" i="0" lang="en-001" sz="4100" u="none" cap="none" strike="noStrike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Initial</a:t>
              </a:r>
              <a:endParaRPr b="1" i="0" sz="4100" u="none" cap="none" strike="noStrike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rPr b="0" i="0" lang="en-001" sz="2700" u="none" cap="none" strike="noStrike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(In)voluntarily Exposed</a:t>
              </a:r>
              <a:endParaRPr b="0" i="0" sz="2700" u="none" cap="none" strike="noStrike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" name="Google Shape;124;p10"/>
            <p:cNvSpPr/>
            <p:nvPr/>
          </p:nvSpPr>
          <p:spPr>
            <a:xfrm rot="-1789476">
              <a:off x="1846080" y="2278597"/>
              <a:ext cx="160451" cy="160451"/>
            </a:xfrm>
            <a:prstGeom prst="ellipse">
              <a:avLst/>
            </a:prstGeom>
            <a:solidFill>
              <a:srgbClr val="CCCCCC"/>
            </a:solidFill>
            <a:ln cap="flat" cmpd="sng" w="38100">
              <a:solidFill>
                <a:srgbClr val="5E5E5E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8235"/>
                </a:srgbClr>
              </a:outerShdw>
            </a:effectLst>
          </p:spPr>
          <p:txBody>
            <a:bodyPr anchorCtr="0" anchor="ctr" bIns="201000" lIns="201000" spcFirstLastPara="1" rIns="201000" wrap="square" tIns="201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25;p10"/>
          <p:cNvGrpSpPr/>
          <p:nvPr/>
        </p:nvGrpSpPr>
        <p:grpSpPr>
          <a:xfrm>
            <a:off x="8143720" y="2574728"/>
            <a:ext cx="4071773" cy="3196920"/>
            <a:chOff x="3123140" y="1221570"/>
            <a:chExt cx="1712700" cy="1246752"/>
          </a:xfrm>
        </p:grpSpPr>
        <p:sp>
          <p:nvSpPr>
            <p:cNvPr id="126" name="Google Shape;126;p10"/>
            <p:cNvSpPr/>
            <p:nvPr/>
          </p:nvSpPr>
          <p:spPr>
            <a:xfrm rot="-1789476">
              <a:off x="3899258" y="2278597"/>
              <a:ext cx="160451" cy="160451"/>
            </a:xfrm>
            <a:prstGeom prst="ellipse">
              <a:avLst/>
            </a:prstGeom>
            <a:solidFill>
              <a:srgbClr val="CCCCCC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01000" lIns="201000" spcFirstLastPara="1" rIns="201000" wrap="square" tIns="201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0"/>
            <p:cNvSpPr txBox="1"/>
            <p:nvPr/>
          </p:nvSpPr>
          <p:spPr>
            <a:xfrm>
              <a:off x="3635571" y="1927490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01000" lIns="201000" spcFirstLastPara="1" rIns="201000" wrap="square" tIns="20100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3500"/>
                </a:spcAft>
                <a:buClr>
                  <a:srgbClr val="000000"/>
                </a:buClr>
                <a:buSzPts val="4100"/>
                <a:buFont typeface="Arial"/>
                <a:buNone/>
              </a:pPr>
              <a:r>
                <a:rPr b="1" i="0" lang="en-001" sz="4100" u="none" cap="none" strike="noStrike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i="0" sz="4100" u="none" cap="none" strike="noStrike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" name="Google Shape;128;p10"/>
            <p:cNvSpPr/>
            <p:nvPr/>
          </p:nvSpPr>
          <p:spPr>
            <a:xfrm>
              <a:off x="3123140" y="122157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201000" lIns="201000" spcFirstLastPara="1" rIns="201000" wrap="square" tIns="201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0"/>
            <p:cNvSpPr/>
            <p:nvPr/>
          </p:nvSpPr>
          <p:spPr>
            <a:xfrm rot="10800000">
              <a:off x="3934465" y="1920663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201000" lIns="201000" spcFirstLastPara="1" rIns="201000" wrap="square" tIns="201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0"/>
            <p:cNvSpPr txBox="1"/>
            <p:nvPr/>
          </p:nvSpPr>
          <p:spPr>
            <a:xfrm>
              <a:off x="3167390" y="1258770"/>
              <a:ext cx="1624200" cy="6246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201000" lIns="201000" spcFirstLastPara="1" rIns="201000" wrap="square" tIns="20100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Arial"/>
                <a:buNone/>
              </a:pPr>
              <a:r>
                <a:rPr b="1" i="0" lang="en-001" sz="4100" u="none" cap="none" strike="noStrike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Defined</a:t>
              </a:r>
              <a:endParaRPr b="1" i="0" sz="2900" u="none" cap="none" strike="noStrike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r>
                <a:rPr b="0" i="0" lang="en-001" sz="2900" u="none" cap="none" strike="noStrike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Risk Based</a:t>
              </a:r>
              <a:endParaRPr b="0" i="0" sz="2900" u="none" cap="none" strike="noStrike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1" name="Google Shape;131;p10"/>
          <p:cNvGrpSpPr/>
          <p:nvPr/>
        </p:nvGrpSpPr>
        <p:grpSpPr>
          <a:xfrm>
            <a:off x="13059125" y="2574728"/>
            <a:ext cx="4071773" cy="3196920"/>
            <a:chOff x="5201245" y="1221570"/>
            <a:chExt cx="1712700" cy="1246752"/>
          </a:xfrm>
        </p:grpSpPr>
        <p:sp>
          <p:nvSpPr>
            <p:cNvPr id="132" name="Google Shape;132;p10"/>
            <p:cNvSpPr/>
            <p:nvPr/>
          </p:nvSpPr>
          <p:spPr>
            <a:xfrm rot="-1789476">
              <a:off x="5977648" y="2278597"/>
              <a:ext cx="160451" cy="160451"/>
            </a:xfrm>
            <a:prstGeom prst="ellipse">
              <a:avLst/>
            </a:prstGeom>
            <a:solidFill>
              <a:srgbClr val="CCCCCC"/>
            </a:solidFill>
            <a:ln cap="flat" cmpd="sng" w="38100">
              <a:solidFill>
                <a:srgbClr val="0B71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01000" lIns="201000" spcFirstLastPara="1" rIns="201000" wrap="square" tIns="201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0"/>
            <p:cNvSpPr txBox="1"/>
            <p:nvPr/>
          </p:nvSpPr>
          <p:spPr>
            <a:xfrm>
              <a:off x="5721781" y="1927490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01000" lIns="201000" spcFirstLastPara="1" rIns="201000" wrap="square" tIns="20100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3500"/>
                </a:spcAft>
                <a:buClr>
                  <a:srgbClr val="000000"/>
                </a:buClr>
                <a:buSzPts val="4100"/>
                <a:buFont typeface="Arial"/>
                <a:buNone/>
              </a:pPr>
              <a:r>
                <a:rPr b="1" i="0" lang="en-001" sz="4100" u="none" cap="none" strike="noStrike">
                  <a:solidFill>
                    <a:srgbClr val="0B713F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b="1" i="0" sz="4100" u="none" cap="none" strike="noStrike">
                <a:solidFill>
                  <a:srgbClr val="0B713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>
              <a:off x="5201245" y="122157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0B713F"/>
            </a:solidFill>
            <a:ln>
              <a:noFill/>
            </a:ln>
          </p:spPr>
          <p:txBody>
            <a:bodyPr anchorCtr="0" anchor="ctr" bIns="201000" lIns="201000" spcFirstLastPara="1" rIns="201000" wrap="square" tIns="201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 rot="10800000">
              <a:off x="6012570" y="1920663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0B713F"/>
            </a:solidFill>
            <a:ln>
              <a:noFill/>
            </a:ln>
          </p:spPr>
          <p:txBody>
            <a:bodyPr anchorCtr="0" anchor="ctr" bIns="201000" lIns="201000" spcFirstLastPara="1" rIns="201000" wrap="square" tIns="201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0"/>
            <p:cNvSpPr txBox="1"/>
            <p:nvPr/>
          </p:nvSpPr>
          <p:spPr>
            <a:xfrm>
              <a:off x="5245495" y="1258770"/>
              <a:ext cx="1624200" cy="624600"/>
            </a:xfrm>
            <a:prstGeom prst="rect">
              <a:avLst/>
            </a:prstGeom>
            <a:solidFill>
              <a:srgbClr val="0B713F"/>
            </a:solidFill>
            <a:ln>
              <a:noFill/>
            </a:ln>
          </p:spPr>
          <p:txBody>
            <a:bodyPr anchorCtr="0" anchor="t" bIns="201000" lIns="201000" spcFirstLastPara="1" rIns="201000" wrap="square" tIns="20100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Arial"/>
                <a:buNone/>
              </a:pPr>
              <a:r>
                <a:rPr b="1" i="0" lang="en-001" sz="4100" u="none" cap="none" strike="noStrike">
                  <a:solidFill>
                    <a:srgbClr val="FCFCFC"/>
                  </a:solidFill>
                  <a:latin typeface="Roboto"/>
                  <a:ea typeface="Roboto"/>
                  <a:cs typeface="Roboto"/>
                  <a:sym typeface="Roboto"/>
                </a:rPr>
                <a:t>Optimised</a:t>
              </a:r>
              <a:endParaRPr b="1" i="0" sz="4100" u="none" cap="none" strike="noStrike">
                <a:solidFill>
                  <a:srgbClr val="FCFCFC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r>
                <a:rPr b="0" i="0" lang="en-001" sz="2900" u="none" cap="none" strike="noStrike">
                  <a:solidFill>
                    <a:srgbClr val="FCFCFC"/>
                  </a:solidFill>
                  <a:latin typeface="Roboto"/>
                  <a:ea typeface="Roboto"/>
                  <a:cs typeface="Roboto"/>
                  <a:sym typeface="Roboto"/>
                </a:rPr>
                <a:t>Built into Culture</a:t>
              </a:r>
              <a:endParaRPr b="0" i="0" sz="2900" u="none" cap="none" strike="noStrike">
                <a:solidFill>
                  <a:srgbClr val="FCFCF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7" name="Google Shape;137;p10"/>
          <p:cNvSpPr/>
          <p:nvPr/>
        </p:nvSpPr>
        <p:spPr>
          <a:xfrm rot="10800000">
            <a:off x="1916375" y="6964075"/>
            <a:ext cx="15881400" cy="34509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rgbClr val="0B71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0"/>
          <p:cNvSpPr txBox="1"/>
          <p:nvPr/>
        </p:nvSpPr>
        <p:spPr>
          <a:xfrm>
            <a:off x="1538599" y="5964226"/>
            <a:ext cx="16569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350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1" i="0" lang="en-001" sz="4100" u="none" cap="none" strike="noStrike">
                <a:solidFill>
                  <a:srgbClr val="0B713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b="1" i="0" sz="4100" u="none" cap="none" strike="noStrike">
              <a:solidFill>
                <a:srgbClr val="0B71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10"/>
          <p:cNvSpPr/>
          <p:nvPr/>
        </p:nvSpPr>
        <p:spPr>
          <a:xfrm rot="-1903744">
            <a:off x="2632878" y="6127005"/>
            <a:ext cx="389045" cy="404224"/>
          </a:xfrm>
          <a:prstGeom prst="ellipse">
            <a:avLst/>
          </a:prstGeom>
          <a:solidFill>
            <a:srgbClr val="CCCCCC"/>
          </a:solidFill>
          <a:ln cap="flat" cmpd="sng" w="38100">
            <a:solidFill>
              <a:srgbClr val="0B71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0"/>
          <p:cNvSpPr/>
          <p:nvPr/>
        </p:nvSpPr>
        <p:spPr>
          <a:xfrm>
            <a:off x="23302" y="2075678"/>
            <a:ext cx="3291401" cy="3888548"/>
          </a:xfrm>
          <a:prstGeom prst="wedgeRoundRectCallout">
            <a:avLst>
              <a:gd fmla="val 59359" name="adj1"/>
              <a:gd fmla="val -17372" name="adj2"/>
              <a:gd fmla="val 16667" name="adj3"/>
            </a:avLst>
          </a:prstGeom>
          <a:solidFill>
            <a:schemeClr val="lt1"/>
          </a:solidFill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001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Receiving an ominous email notifying you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001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Actually being breached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001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From reading the news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10"/>
          <p:cNvSpPr/>
          <p:nvPr/>
        </p:nvSpPr>
        <p:spPr>
          <a:xfrm>
            <a:off x="2555659" y="7573122"/>
            <a:ext cx="2953737" cy="1980371"/>
          </a:xfrm>
          <a:prstGeom prst="wedgeRoundRectCallout">
            <a:avLst>
              <a:gd fmla="val 61001" name="adj1"/>
              <a:gd fmla="val -23602" name="adj2"/>
              <a:gd fmla="val 16667" name="adj3"/>
            </a:avLst>
          </a:prstGeom>
          <a:solidFill>
            <a:schemeClr val="lt1"/>
          </a:solidFill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001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Customer request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001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Vendor request</a:t>
            </a:r>
            <a:endParaRPr b="0" i="0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66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10"/>
          <p:cNvSpPr/>
          <p:nvPr/>
        </p:nvSpPr>
        <p:spPr>
          <a:xfrm>
            <a:off x="16744375" y="677525"/>
            <a:ext cx="3178200" cy="4581000"/>
          </a:xfrm>
          <a:prstGeom prst="wedgeRoundRectCallout">
            <a:avLst>
              <a:gd fmla="val -66997" name="adj1"/>
              <a:gd fmla="val -13594" name="adj2"/>
              <a:gd fmla="val 16667" name="adj3"/>
            </a:avLst>
          </a:prstGeom>
          <a:solidFill>
            <a:schemeClr val="lt1"/>
          </a:solidFill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001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Security is at the forefront of everyone’s minds</a:t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•"/>
            </a:pPr>
            <a:r>
              <a:rPr b="0" i="0" lang="en-001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Security has shifted left, mature DevSecOps</a:t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•"/>
            </a:pPr>
            <a:r>
              <a:rPr b="0" i="0" lang="en-001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Security is part of the culture of the team</a:t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66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10"/>
          <p:cNvSpPr/>
          <p:nvPr/>
        </p:nvSpPr>
        <p:spPr>
          <a:xfrm>
            <a:off x="8012000" y="4706200"/>
            <a:ext cx="4203600" cy="3032400"/>
          </a:xfrm>
          <a:prstGeom prst="wedgeRoundRectCallout">
            <a:avLst>
              <a:gd fmla="val 4031" name="adj1"/>
              <a:gd fmla="val -56262" name="adj2"/>
              <a:gd fmla="val 16667" name="adj3"/>
            </a:avLst>
          </a:prstGeom>
          <a:solidFill>
            <a:schemeClr val="lt1"/>
          </a:solidFill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001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Informed by organisational risk appetite</a:t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•"/>
            </a:pPr>
            <a:r>
              <a:rPr b="0" i="0" lang="en-001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Usually have limited budget </a:t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•"/>
            </a:pPr>
            <a:r>
              <a:rPr b="0" i="0" lang="en-001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Less organisational buy in</a:t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66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10"/>
          <p:cNvSpPr/>
          <p:nvPr/>
        </p:nvSpPr>
        <p:spPr>
          <a:xfrm>
            <a:off x="15125052" y="7599436"/>
            <a:ext cx="3178269" cy="3032400"/>
          </a:xfrm>
          <a:prstGeom prst="wedgeRoundRectCallout">
            <a:avLst>
              <a:gd fmla="val -63001" name="adj1"/>
              <a:gd fmla="val -27556" name="adj2"/>
              <a:gd fmla="val 16667" name="adj3"/>
            </a:avLst>
          </a:prstGeom>
          <a:solidFill>
            <a:schemeClr val="lt1"/>
          </a:solidFill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001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Security has been built into most parts of organisational IT processes with good maturity</a:t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66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0b4daf810f_0_2522"/>
          <p:cNvSpPr txBox="1"/>
          <p:nvPr>
            <p:ph type="title"/>
          </p:nvPr>
        </p:nvSpPr>
        <p:spPr>
          <a:xfrm>
            <a:off x="1005205" y="518859"/>
            <a:ext cx="17830800" cy="18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001" sz="6000"/>
              <a:t>7 Stages of Grief</a:t>
            </a:r>
            <a:endParaRPr sz="5800"/>
          </a:p>
        </p:txBody>
      </p:sp>
      <p:sp>
        <p:nvSpPr>
          <p:cNvPr id="150" name="Google Shape;150;g30b4daf810f_0_2522"/>
          <p:cNvSpPr/>
          <p:nvPr/>
        </p:nvSpPr>
        <p:spPr>
          <a:xfrm flipH="1" rot="1057771">
            <a:off x="14975293" y="5808887"/>
            <a:ext cx="2672515" cy="147740"/>
          </a:xfrm>
          <a:prstGeom prst="roundRect">
            <a:avLst>
              <a:gd fmla="val 50000" name="adj"/>
            </a:avLst>
          </a:prstGeom>
          <a:solidFill>
            <a:srgbClr val="0B713F"/>
          </a:solidFill>
          <a:ln>
            <a:noFill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30b4daf810f_0_2522"/>
          <p:cNvSpPr/>
          <p:nvPr/>
        </p:nvSpPr>
        <p:spPr>
          <a:xfrm rot="-1057771">
            <a:off x="12534516" y="5808887"/>
            <a:ext cx="2672515" cy="147740"/>
          </a:xfrm>
          <a:prstGeom prst="roundRect">
            <a:avLst>
              <a:gd fmla="val 50000" name="adj"/>
            </a:avLst>
          </a:prstGeom>
          <a:solidFill>
            <a:srgbClr val="0B713F"/>
          </a:solidFill>
          <a:ln>
            <a:noFill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30b4daf810f_0_2522"/>
          <p:cNvSpPr/>
          <p:nvPr/>
        </p:nvSpPr>
        <p:spPr>
          <a:xfrm flipH="1" rot="1057771">
            <a:off x="10084395" y="5808887"/>
            <a:ext cx="2672515" cy="147740"/>
          </a:xfrm>
          <a:prstGeom prst="roundRect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30b4daf810f_0_2522"/>
          <p:cNvSpPr/>
          <p:nvPr/>
        </p:nvSpPr>
        <p:spPr>
          <a:xfrm rot="-1057771">
            <a:off x="7653431" y="5808887"/>
            <a:ext cx="2672515" cy="147740"/>
          </a:xfrm>
          <a:prstGeom prst="roundRect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30b4daf810f_0_2522"/>
          <p:cNvSpPr/>
          <p:nvPr/>
        </p:nvSpPr>
        <p:spPr>
          <a:xfrm flipH="1" rot="1057771">
            <a:off x="5203282" y="5808887"/>
            <a:ext cx="2672515" cy="147740"/>
          </a:xfrm>
          <a:prstGeom prst="roundRect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30b4daf810f_0_2522"/>
          <p:cNvSpPr/>
          <p:nvPr/>
        </p:nvSpPr>
        <p:spPr>
          <a:xfrm rot="-1057771">
            <a:off x="2772318" y="5808887"/>
            <a:ext cx="2672515" cy="147740"/>
          </a:xfrm>
          <a:prstGeom prst="roundRect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6" name="Google Shape;156;g30b4daf810f_0_2522"/>
          <p:cNvGrpSpPr/>
          <p:nvPr/>
        </p:nvGrpSpPr>
        <p:grpSpPr>
          <a:xfrm>
            <a:off x="5746350" y="5964230"/>
            <a:ext cx="4071773" cy="3155800"/>
            <a:chOff x="2114740" y="2543425"/>
            <a:chExt cx="1712700" cy="1230715"/>
          </a:xfrm>
        </p:grpSpPr>
        <p:sp>
          <p:nvSpPr>
            <p:cNvPr id="157" name="Google Shape;157;g30b4daf810f_0_2522"/>
            <p:cNvSpPr txBox="1"/>
            <p:nvPr/>
          </p:nvSpPr>
          <p:spPr>
            <a:xfrm>
              <a:off x="2622642" y="2677778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01000" lIns="201000" spcFirstLastPara="1" rIns="201000" wrap="square" tIns="20100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3500"/>
                </a:spcAft>
                <a:buClr>
                  <a:srgbClr val="000000"/>
                </a:buClr>
                <a:buSzPts val="4100"/>
                <a:buFont typeface="Arial"/>
                <a:buNone/>
              </a:pPr>
              <a:r>
                <a:rPr b="1" i="0" lang="en-001" sz="4100" u="none" cap="none" strike="noStrike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i="0" sz="4100" u="none" cap="none" strike="noStrike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8" name="Google Shape;158;g30b4daf810f_0_2522"/>
            <p:cNvSpPr/>
            <p:nvPr/>
          </p:nvSpPr>
          <p:spPr>
            <a:xfrm rot="-1789476">
              <a:off x="2888080" y="2572699"/>
              <a:ext cx="160451" cy="160451"/>
            </a:xfrm>
            <a:prstGeom prst="ellipse">
              <a:avLst/>
            </a:prstGeom>
            <a:solidFill>
              <a:srgbClr val="CCCCCC"/>
            </a:solidFill>
            <a:ln cap="flat" cmpd="sng" w="38100">
              <a:solidFill>
                <a:srgbClr val="5E5E5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01000" lIns="201000" spcFirstLastPara="1" rIns="201000" wrap="square" tIns="201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g30b4daf810f_0_2522"/>
            <p:cNvSpPr/>
            <p:nvPr/>
          </p:nvSpPr>
          <p:spPr>
            <a:xfrm>
              <a:off x="2114740" y="307064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201000" lIns="201000" spcFirstLastPara="1" rIns="201000" wrap="square" tIns="201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g30b4daf810f_0_2522"/>
            <p:cNvSpPr txBox="1"/>
            <p:nvPr/>
          </p:nvSpPr>
          <p:spPr>
            <a:xfrm>
              <a:off x="2158990" y="3107840"/>
              <a:ext cx="1624200" cy="6246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201000" lIns="201000" spcFirstLastPara="1" rIns="201000" wrap="square" tIns="20100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Arial"/>
                <a:buNone/>
              </a:pPr>
              <a:r>
                <a:rPr b="1" i="0" lang="en-001" sz="4100" u="none" cap="none" strike="noStrike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Repeatable</a:t>
              </a:r>
              <a:endParaRPr b="1" i="0" sz="4100" u="none" cap="none" strike="noStrike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r>
                <a:rPr b="0" i="0" lang="en-001" sz="2900" u="none" cap="none" strike="noStrike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Compliance Based</a:t>
              </a:r>
              <a:endParaRPr b="1" i="0" sz="4100" u="none" cap="none" strike="noStrike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1" name="Google Shape;161;g30b4daf810f_0_2522"/>
            <p:cNvSpPr/>
            <p:nvPr/>
          </p:nvSpPr>
          <p:spPr>
            <a:xfrm>
              <a:off x="2926090" y="3005991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201000" lIns="201000" spcFirstLastPara="1" rIns="201000" wrap="square" tIns="201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2" name="Google Shape;162;g30b4daf810f_0_2522"/>
          <p:cNvGrpSpPr/>
          <p:nvPr/>
        </p:nvGrpSpPr>
        <p:grpSpPr>
          <a:xfrm>
            <a:off x="10620971" y="5964230"/>
            <a:ext cx="4071773" cy="3155800"/>
            <a:chOff x="4165140" y="2543425"/>
            <a:chExt cx="1712700" cy="1230715"/>
          </a:xfrm>
        </p:grpSpPr>
        <p:sp>
          <p:nvSpPr>
            <p:cNvPr id="163" name="Google Shape;163;g30b4daf810f_0_2522"/>
            <p:cNvSpPr/>
            <p:nvPr/>
          </p:nvSpPr>
          <p:spPr>
            <a:xfrm rot="-1789476">
              <a:off x="4941257" y="2572699"/>
              <a:ext cx="160451" cy="160451"/>
            </a:xfrm>
            <a:prstGeom prst="ellipse">
              <a:avLst/>
            </a:prstGeom>
            <a:solidFill>
              <a:srgbClr val="CCCCCC"/>
            </a:solidFill>
            <a:ln cap="flat" cmpd="sng" w="38100">
              <a:solidFill>
                <a:srgbClr val="0B71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01000" lIns="201000" spcFirstLastPara="1" rIns="201000" wrap="square" tIns="201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g30b4daf810f_0_2522"/>
            <p:cNvSpPr txBox="1"/>
            <p:nvPr/>
          </p:nvSpPr>
          <p:spPr>
            <a:xfrm>
              <a:off x="4665129" y="2677778"/>
              <a:ext cx="696900" cy="276000"/>
            </a:xfrm>
            <a:prstGeom prst="rect">
              <a:avLst/>
            </a:prstGeom>
            <a:noFill/>
            <a:ln cap="flat" cmpd="sng" w="9525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01000" lIns="201000" spcFirstLastPara="1" rIns="201000" wrap="square" tIns="20100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3500"/>
                </a:spcAft>
                <a:buClr>
                  <a:srgbClr val="000000"/>
                </a:buClr>
                <a:buSzPts val="4100"/>
                <a:buFont typeface="Arial"/>
                <a:buNone/>
              </a:pPr>
              <a:r>
                <a:rPr b="1" i="0" lang="en-001" sz="4100" u="none" cap="none" strike="noStrike">
                  <a:solidFill>
                    <a:srgbClr val="0B713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i="0" sz="4100" u="none" cap="none" strike="noStrike">
                <a:solidFill>
                  <a:srgbClr val="0B713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5" name="Google Shape;165;g30b4daf810f_0_2522"/>
            <p:cNvSpPr/>
            <p:nvPr/>
          </p:nvSpPr>
          <p:spPr>
            <a:xfrm>
              <a:off x="4165140" y="307064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0B713F"/>
            </a:solidFill>
            <a:ln cap="flat" cmpd="sng" w="9525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01000" lIns="201000" spcFirstLastPara="1" rIns="201000" wrap="square" tIns="201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g30b4daf810f_0_2522"/>
            <p:cNvSpPr txBox="1"/>
            <p:nvPr/>
          </p:nvSpPr>
          <p:spPr>
            <a:xfrm>
              <a:off x="4209390" y="3107840"/>
              <a:ext cx="1624200" cy="624600"/>
            </a:xfrm>
            <a:prstGeom prst="rect">
              <a:avLst/>
            </a:prstGeom>
            <a:solidFill>
              <a:srgbClr val="0B713F"/>
            </a:solidFill>
            <a:ln cap="flat" cmpd="sng" w="9525">
              <a:solidFill>
                <a:srgbClr val="0B71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01000" lIns="201000" spcFirstLastPara="1" rIns="201000" wrap="square" tIns="20100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Arial"/>
                <a:buNone/>
              </a:pPr>
              <a:r>
                <a:rPr b="1" i="0" lang="en-001" sz="4100" u="none" cap="none" strike="noStrike">
                  <a:solidFill>
                    <a:srgbClr val="FCFCFC"/>
                  </a:solidFill>
                  <a:latin typeface="Roboto"/>
                  <a:ea typeface="Roboto"/>
                  <a:cs typeface="Roboto"/>
                  <a:sym typeface="Roboto"/>
                </a:rPr>
                <a:t>Managed</a:t>
              </a:r>
              <a:endParaRPr b="1" i="0" sz="4100" u="none" cap="none" strike="noStrike">
                <a:solidFill>
                  <a:srgbClr val="FCFCFC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r>
                <a:rPr b="0" i="0" lang="en-001" sz="2900" u="none" cap="none" strike="noStrike">
                  <a:solidFill>
                    <a:srgbClr val="FCFCFC"/>
                  </a:solidFill>
                  <a:latin typeface="Roboto"/>
                  <a:ea typeface="Roboto"/>
                  <a:cs typeface="Roboto"/>
                  <a:sym typeface="Roboto"/>
                </a:rPr>
                <a:t>Enterprise Wide</a:t>
              </a:r>
              <a:endParaRPr b="0" i="0" sz="2900" u="none" cap="none" strike="noStrike">
                <a:solidFill>
                  <a:srgbClr val="FCFCF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7" name="Google Shape;167;g30b4daf810f_0_2522"/>
            <p:cNvSpPr/>
            <p:nvPr/>
          </p:nvSpPr>
          <p:spPr>
            <a:xfrm>
              <a:off x="4976490" y="3005991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0B713F"/>
            </a:solidFill>
            <a:ln cap="flat" cmpd="sng" w="9525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01000" lIns="201000" spcFirstLastPara="1" rIns="201000" wrap="square" tIns="201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" name="Google Shape;168;g30b4daf810f_0_2522"/>
          <p:cNvGrpSpPr/>
          <p:nvPr/>
        </p:nvGrpSpPr>
        <p:grpSpPr>
          <a:xfrm>
            <a:off x="3242794" y="2574728"/>
            <a:ext cx="4109143" cy="3196920"/>
            <a:chOff x="1057071" y="1221570"/>
            <a:chExt cx="1728419" cy="1246752"/>
          </a:xfrm>
        </p:grpSpPr>
        <p:sp>
          <p:nvSpPr>
            <p:cNvPr id="169" name="Google Shape;169;g30b4daf810f_0_2522"/>
            <p:cNvSpPr/>
            <p:nvPr/>
          </p:nvSpPr>
          <p:spPr>
            <a:xfrm>
              <a:off x="1072790" y="122157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CCCCCC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235"/>
                </a:srgbClr>
              </a:outerShdw>
            </a:effectLst>
          </p:spPr>
          <p:txBody>
            <a:bodyPr anchorCtr="0" anchor="ctr" bIns="201000" lIns="201000" spcFirstLastPara="1" rIns="201000" wrap="square" tIns="201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g30b4daf810f_0_2522"/>
            <p:cNvSpPr txBox="1"/>
            <p:nvPr/>
          </p:nvSpPr>
          <p:spPr>
            <a:xfrm>
              <a:off x="1579860" y="1927490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01000" lIns="201000" spcFirstLastPara="1" rIns="201000" wrap="square" tIns="20100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350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1" i="0" lang="en-001" sz="4000" u="none" cap="none" strike="noStrike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i="0" sz="4000" u="none" cap="none" strike="noStrike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1" name="Google Shape;171;g30b4daf810f_0_2522"/>
            <p:cNvSpPr/>
            <p:nvPr/>
          </p:nvSpPr>
          <p:spPr>
            <a:xfrm rot="10800000">
              <a:off x="1884115" y="1920663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CCCCCC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235"/>
                </a:srgbClr>
              </a:outerShdw>
            </a:effectLst>
          </p:spPr>
          <p:txBody>
            <a:bodyPr anchorCtr="0" anchor="ctr" bIns="201000" lIns="201000" spcFirstLastPara="1" rIns="201000" wrap="square" tIns="201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g30b4daf810f_0_2522"/>
            <p:cNvSpPr txBox="1"/>
            <p:nvPr/>
          </p:nvSpPr>
          <p:spPr>
            <a:xfrm>
              <a:off x="1057071" y="1258773"/>
              <a:ext cx="1728300" cy="6246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201000" lIns="201000" spcFirstLastPara="1" rIns="201000" wrap="square" tIns="20100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Arial"/>
                <a:buNone/>
              </a:pPr>
              <a:r>
                <a:rPr b="1" i="0" lang="en-001" sz="4100" u="none" cap="none" strike="noStrike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Initial</a:t>
              </a:r>
              <a:endParaRPr b="1" i="0" sz="4100" u="none" cap="none" strike="noStrike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rPr b="0" i="0" lang="en-001" sz="2700" u="none" cap="none" strike="noStrike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(In)voluntarily Exposure</a:t>
              </a:r>
              <a:endParaRPr b="0" i="0" sz="2700" u="none" cap="none" strike="noStrike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3" name="Google Shape;173;g30b4daf810f_0_2522"/>
            <p:cNvSpPr/>
            <p:nvPr/>
          </p:nvSpPr>
          <p:spPr>
            <a:xfrm rot="-1789476">
              <a:off x="1846080" y="2278597"/>
              <a:ext cx="160451" cy="160451"/>
            </a:xfrm>
            <a:prstGeom prst="ellipse">
              <a:avLst/>
            </a:prstGeom>
            <a:solidFill>
              <a:srgbClr val="CCCCCC"/>
            </a:solidFill>
            <a:ln cap="flat" cmpd="sng" w="38100">
              <a:solidFill>
                <a:srgbClr val="5E5E5E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8235"/>
                </a:srgbClr>
              </a:outerShdw>
            </a:effectLst>
          </p:spPr>
          <p:txBody>
            <a:bodyPr anchorCtr="0" anchor="ctr" bIns="201000" lIns="201000" spcFirstLastPara="1" rIns="201000" wrap="square" tIns="201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4" name="Google Shape;174;g30b4daf810f_0_2522"/>
          <p:cNvGrpSpPr/>
          <p:nvPr/>
        </p:nvGrpSpPr>
        <p:grpSpPr>
          <a:xfrm>
            <a:off x="8143720" y="2574728"/>
            <a:ext cx="4071773" cy="3196920"/>
            <a:chOff x="3123140" y="1221570"/>
            <a:chExt cx="1712700" cy="1246752"/>
          </a:xfrm>
        </p:grpSpPr>
        <p:sp>
          <p:nvSpPr>
            <p:cNvPr id="175" name="Google Shape;175;g30b4daf810f_0_2522"/>
            <p:cNvSpPr/>
            <p:nvPr/>
          </p:nvSpPr>
          <p:spPr>
            <a:xfrm rot="-1789476">
              <a:off x="3899258" y="2278597"/>
              <a:ext cx="160451" cy="160451"/>
            </a:xfrm>
            <a:prstGeom prst="ellipse">
              <a:avLst/>
            </a:prstGeom>
            <a:solidFill>
              <a:srgbClr val="CCCCCC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01000" lIns="201000" spcFirstLastPara="1" rIns="201000" wrap="square" tIns="201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g30b4daf810f_0_2522"/>
            <p:cNvSpPr txBox="1"/>
            <p:nvPr/>
          </p:nvSpPr>
          <p:spPr>
            <a:xfrm>
              <a:off x="3635571" y="1927490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01000" lIns="201000" spcFirstLastPara="1" rIns="201000" wrap="square" tIns="20100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3500"/>
                </a:spcAft>
                <a:buClr>
                  <a:srgbClr val="000000"/>
                </a:buClr>
                <a:buSzPts val="4100"/>
                <a:buFont typeface="Arial"/>
                <a:buNone/>
              </a:pPr>
              <a:r>
                <a:rPr b="1" i="0" lang="en-001" sz="4100" u="none" cap="none" strike="noStrike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i="0" sz="4100" u="none" cap="none" strike="noStrike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" name="Google Shape;177;g30b4daf810f_0_2522"/>
            <p:cNvSpPr/>
            <p:nvPr/>
          </p:nvSpPr>
          <p:spPr>
            <a:xfrm>
              <a:off x="3123140" y="122157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201000" lIns="201000" spcFirstLastPara="1" rIns="201000" wrap="square" tIns="201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g30b4daf810f_0_2522"/>
            <p:cNvSpPr/>
            <p:nvPr/>
          </p:nvSpPr>
          <p:spPr>
            <a:xfrm rot="10800000">
              <a:off x="3934465" y="1920663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201000" lIns="201000" spcFirstLastPara="1" rIns="201000" wrap="square" tIns="201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g30b4daf810f_0_2522"/>
            <p:cNvSpPr txBox="1"/>
            <p:nvPr/>
          </p:nvSpPr>
          <p:spPr>
            <a:xfrm>
              <a:off x="3167390" y="1258770"/>
              <a:ext cx="1624200" cy="6246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201000" lIns="201000" spcFirstLastPara="1" rIns="201000" wrap="square" tIns="20100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Arial"/>
                <a:buNone/>
              </a:pPr>
              <a:r>
                <a:rPr b="1" i="0" lang="en-001" sz="4100" u="none" cap="none" strike="noStrike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Defined</a:t>
              </a:r>
              <a:endParaRPr b="1" i="0" sz="2900" u="none" cap="none" strike="noStrike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r>
                <a:rPr b="0" i="0" lang="en-001" sz="2900" u="none" cap="none" strike="noStrike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Risk Based</a:t>
              </a:r>
              <a:endParaRPr b="0" i="0" sz="2900" u="none" cap="none" strike="noStrike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0" name="Google Shape;180;g30b4daf810f_0_2522"/>
          <p:cNvGrpSpPr/>
          <p:nvPr/>
        </p:nvGrpSpPr>
        <p:grpSpPr>
          <a:xfrm>
            <a:off x="13059125" y="2574728"/>
            <a:ext cx="4071773" cy="3196920"/>
            <a:chOff x="5201245" y="1221570"/>
            <a:chExt cx="1712700" cy="1246752"/>
          </a:xfrm>
        </p:grpSpPr>
        <p:sp>
          <p:nvSpPr>
            <p:cNvPr id="181" name="Google Shape;181;g30b4daf810f_0_2522"/>
            <p:cNvSpPr/>
            <p:nvPr/>
          </p:nvSpPr>
          <p:spPr>
            <a:xfrm rot="-1789476">
              <a:off x="5977648" y="2278597"/>
              <a:ext cx="160451" cy="160451"/>
            </a:xfrm>
            <a:prstGeom prst="ellipse">
              <a:avLst/>
            </a:prstGeom>
            <a:solidFill>
              <a:srgbClr val="CCCCCC"/>
            </a:solidFill>
            <a:ln cap="flat" cmpd="sng" w="38100">
              <a:solidFill>
                <a:srgbClr val="0B71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01000" lIns="201000" spcFirstLastPara="1" rIns="201000" wrap="square" tIns="201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g30b4daf810f_0_2522"/>
            <p:cNvSpPr txBox="1"/>
            <p:nvPr/>
          </p:nvSpPr>
          <p:spPr>
            <a:xfrm>
              <a:off x="5721781" y="1927490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01000" lIns="201000" spcFirstLastPara="1" rIns="201000" wrap="square" tIns="20100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3500"/>
                </a:spcAft>
                <a:buClr>
                  <a:srgbClr val="000000"/>
                </a:buClr>
                <a:buSzPts val="4100"/>
                <a:buFont typeface="Arial"/>
                <a:buNone/>
              </a:pPr>
              <a:r>
                <a:rPr b="1" i="0" lang="en-001" sz="4100" u="none" cap="none" strike="noStrike">
                  <a:solidFill>
                    <a:srgbClr val="0B713F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b="1" i="0" sz="4100" u="none" cap="none" strike="noStrike">
                <a:solidFill>
                  <a:srgbClr val="0B713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3" name="Google Shape;183;g30b4daf810f_0_2522"/>
            <p:cNvSpPr/>
            <p:nvPr/>
          </p:nvSpPr>
          <p:spPr>
            <a:xfrm>
              <a:off x="5201245" y="122157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0B713F"/>
            </a:solidFill>
            <a:ln>
              <a:noFill/>
            </a:ln>
          </p:spPr>
          <p:txBody>
            <a:bodyPr anchorCtr="0" anchor="ctr" bIns="201000" lIns="201000" spcFirstLastPara="1" rIns="201000" wrap="square" tIns="201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g30b4daf810f_0_2522"/>
            <p:cNvSpPr/>
            <p:nvPr/>
          </p:nvSpPr>
          <p:spPr>
            <a:xfrm rot="10800000">
              <a:off x="6012570" y="1920663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0B713F"/>
            </a:solidFill>
            <a:ln>
              <a:noFill/>
            </a:ln>
          </p:spPr>
          <p:txBody>
            <a:bodyPr anchorCtr="0" anchor="ctr" bIns="201000" lIns="201000" spcFirstLastPara="1" rIns="201000" wrap="square" tIns="201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g30b4daf810f_0_2522"/>
            <p:cNvSpPr txBox="1"/>
            <p:nvPr/>
          </p:nvSpPr>
          <p:spPr>
            <a:xfrm>
              <a:off x="5245495" y="1258770"/>
              <a:ext cx="1624200" cy="624600"/>
            </a:xfrm>
            <a:prstGeom prst="rect">
              <a:avLst/>
            </a:prstGeom>
            <a:solidFill>
              <a:srgbClr val="0B713F"/>
            </a:solidFill>
            <a:ln>
              <a:noFill/>
            </a:ln>
          </p:spPr>
          <p:txBody>
            <a:bodyPr anchorCtr="0" anchor="t" bIns="201000" lIns="201000" spcFirstLastPara="1" rIns="201000" wrap="square" tIns="20100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Arial"/>
                <a:buNone/>
              </a:pPr>
              <a:r>
                <a:rPr b="1" i="0" lang="en-001" sz="4100" u="none" cap="none" strike="noStrike">
                  <a:solidFill>
                    <a:srgbClr val="FCFCFC"/>
                  </a:solidFill>
                  <a:latin typeface="Roboto"/>
                  <a:ea typeface="Roboto"/>
                  <a:cs typeface="Roboto"/>
                  <a:sym typeface="Roboto"/>
                </a:rPr>
                <a:t>Optimised</a:t>
              </a:r>
              <a:endParaRPr b="1" i="0" sz="4100" u="none" cap="none" strike="noStrike">
                <a:solidFill>
                  <a:srgbClr val="FCFCFC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r>
                <a:rPr b="0" i="0" lang="en-001" sz="2900" u="none" cap="none" strike="noStrike">
                  <a:solidFill>
                    <a:srgbClr val="FCFCFC"/>
                  </a:solidFill>
                  <a:latin typeface="Roboto"/>
                  <a:ea typeface="Roboto"/>
                  <a:cs typeface="Roboto"/>
                  <a:sym typeface="Roboto"/>
                </a:rPr>
                <a:t>Built into Culture</a:t>
              </a:r>
              <a:endParaRPr b="0" i="0" sz="2900" u="none" cap="none" strike="noStrike">
                <a:solidFill>
                  <a:srgbClr val="FCFCF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6" name="Google Shape;186;g30b4daf810f_0_2522"/>
          <p:cNvSpPr/>
          <p:nvPr/>
        </p:nvSpPr>
        <p:spPr>
          <a:xfrm rot="10800000">
            <a:off x="1916375" y="6964075"/>
            <a:ext cx="15881400" cy="34509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rgbClr val="0B71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30b4daf810f_0_2522"/>
          <p:cNvSpPr txBox="1"/>
          <p:nvPr/>
        </p:nvSpPr>
        <p:spPr>
          <a:xfrm>
            <a:off x="1538599" y="5964226"/>
            <a:ext cx="16569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350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1" i="0" lang="en-001" sz="4100" u="none" cap="none" strike="noStrike">
                <a:solidFill>
                  <a:srgbClr val="0B713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b="1" i="0" sz="4100" u="none" cap="none" strike="noStrike">
              <a:solidFill>
                <a:srgbClr val="0B71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g30b4daf810f_0_2522"/>
          <p:cNvSpPr/>
          <p:nvPr/>
        </p:nvSpPr>
        <p:spPr>
          <a:xfrm rot="-1903744">
            <a:off x="2632878" y="6127005"/>
            <a:ext cx="389045" cy="404224"/>
          </a:xfrm>
          <a:prstGeom prst="ellipse">
            <a:avLst/>
          </a:prstGeom>
          <a:solidFill>
            <a:srgbClr val="CCCCCC"/>
          </a:solidFill>
          <a:ln cap="flat" cmpd="sng" w="38100">
            <a:solidFill>
              <a:srgbClr val="0B71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30b4daf810f_0_2522"/>
          <p:cNvSpPr txBox="1"/>
          <p:nvPr/>
        </p:nvSpPr>
        <p:spPr>
          <a:xfrm>
            <a:off x="468199" y="3864301"/>
            <a:ext cx="16569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350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1" i="0" lang="en-001" sz="4100" u="none" cap="none" strike="noStrike">
                <a:solidFill>
                  <a:srgbClr val="0B713F"/>
                </a:solidFill>
                <a:latin typeface="Roboto"/>
                <a:ea typeface="Roboto"/>
                <a:cs typeface="Roboto"/>
                <a:sym typeface="Roboto"/>
              </a:rPr>
              <a:t>7 ??</a:t>
            </a:r>
            <a:endParaRPr b="1" i="0" sz="4100" u="none" cap="none" strike="noStrike">
              <a:solidFill>
                <a:srgbClr val="0B71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0" name="Google Shape;190;g30b4daf810f_0_2522"/>
          <p:cNvGrpSpPr/>
          <p:nvPr/>
        </p:nvGrpSpPr>
        <p:grpSpPr>
          <a:xfrm>
            <a:off x="5673683" y="1187454"/>
            <a:ext cx="9110692" cy="8934445"/>
            <a:chOff x="2146020" y="355"/>
            <a:chExt cx="9110692" cy="8934445"/>
          </a:xfrm>
        </p:grpSpPr>
        <p:sp>
          <p:nvSpPr>
            <p:cNvPr id="191" name="Google Shape;191;g30b4daf810f_0_2522"/>
            <p:cNvSpPr/>
            <p:nvPr/>
          </p:nvSpPr>
          <p:spPr>
            <a:xfrm>
              <a:off x="5660822" y="355"/>
              <a:ext cx="2081088" cy="208108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333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g30b4daf810f_0_2522"/>
            <p:cNvSpPr txBox="1"/>
            <p:nvPr/>
          </p:nvSpPr>
          <p:spPr>
            <a:xfrm>
              <a:off x="5965590" y="305123"/>
              <a:ext cx="1471552" cy="14715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001" sz="2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Shock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g30b4daf810f_0_2522"/>
            <p:cNvSpPr/>
            <p:nvPr/>
          </p:nvSpPr>
          <p:spPr>
            <a:xfrm rot="1542857">
              <a:off x="7818982" y="1361594"/>
              <a:ext cx="555111" cy="70236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DBB0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g30b4daf810f_0_2522"/>
            <p:cNvSpPr txBox="1"/>
            <p:nvPr/>
          </p:nvSpPr>
          <p:spPr>
            <a:xfrm rot="1542857">
              <a:off x="7827228" y="1465939"/>
              <a:ext cx="388578" cy="4214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5" name="Google Shape;195;g30b4daf810f_0_2522"/>
            <p:cNvSpPr/>
            <p:nvPr/>
          </p:nvSpPr>
          <p:spPr>
            <a:xfrm>
              <a:off x="8479474" y="1357746"/>
              <a:ext cx="2081088" cy="208108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333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g30b4daf810f_0_2522"/>
            <p:cNvSpPr txBox="1"/>
            <p:nvPr/>
          </p:nvSpPr>
          <p:spPr>
            <a:xfrm>
              <a:off x="8784242" y="1662514"/>
              <a:ext cx="1471552" cy="14715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001" sz="2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Denial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g30b4daf810f_0_2522"/>
            <p:cNvSpPr/>
            <p:nvPr/>
          </p:nvSpPr>
          <p:spPr>
            <a:xfrm rot="4628571">
              <a:off x="9587042" y="3556805"/>
              <a:ext cx="555111" cy="70236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DBB0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g30b4daf810f_0_2522"/>
            <p:cNvSpPr txBox="1"/>
            <p:nvPr/>
          </p:nvSpPr>
          <p:spPr>
            <a:xfrm rot="4628571">
              <a:off x="9651780" y="3616099"/>
              <a:ext cx="388578" cy="4214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9" name="Google Shape;199;g30b4daf810f_0_2522"/>
            <p:cNvSpPr/>
            <p:nvPr/>
          </p:nvSpPr>
          <p:spPr>
            <a:xfrm>
              <a:off x="9175624" y="4407777"/>
              <a:ext cx="2081088" cy="208108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333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g30b4daf810f_0_2522"/>
            <p:cNvSpPr txBox="1"/>
            <p:nvPr/>
          </p:nvSpPr>
          <p:spPr>
            <a:xfrm>
              <a:off x="9480392" y="4712545"/>
              <a:ext cx="1471552" cy="14715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001" sz="2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Anger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g30b4daf810f_0_2522"/>
            <p:cNvSpPr/>
            <p:nvPr/>
          </p:nvSpPr>
          <p:spPr>
            <a:xfrm rot="7714286">
              <a:off x="8973124" y="6307822"/>
              <a:ext cx="555111" cy="70236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DBB0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g30b4daf810f_0_2522"/>
            <p:cNvSpPr txBox="1"/>
            <p:nvPr/>
          </p:nvSpPr>
          <p:spPr>
            <a:xfrm rot="-3085714">
              <a:off x="9108306" y="6383195"/>
              <a:ext cx="388578" cy="4214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3" name="Google Shape;203;g30b4daf810f_0_2522"/>
            <p:cNvSpPr/>
            <p:nvPr/>
          </p:nvSpPr>
          <p:spPr>
            <a:xfrm>
              <a:off x="7225056" y="6853712"/>
              <a:ext cx="2081088" cy="208108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333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g30b4daf810f_0_2522"/>
            <p:cNvSpPr txBox="1"/>
            <p:nvPr/>
          </p:nvSpPr>
          <p:spPr>
            <a:xfrm>
              <a:off x="7529824" y="7158480"/>
              <a:ext cx="1471552" cy="14715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001" sz="2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Bargaining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g30b4daf810f_0_2522"/>
            <p:cNvSpPr/>
            <p:nvPr/>
          </p:nvSpPr>
          <p:spPr>
            <a:xfrm rot="10800000">
              <a:off x="6439521" y="7543072"/>
              <a:ext cx="555111" cy="70236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DBB0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g30b4daf810f_0_2522"/>
            <p:cNvSpPr txBox="1"/>
            <p:nvPr/>
          </p:nvSpPr>
          <p:spPr>
            <a:xfrm>
              <a:off x="6606054" y="7683545"/>
              <a:ext cx="388578" cy="4214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7" name="Google Shape;207;g30b4daf810f_0_2522"/>
            <p:cNvSpPr/>
            <p:nvPr/>
          </p:nvSpPr>
          <p:spPr>
            <a:xfrm>
              <a:off x="4096588" y="6853712"/>
              <a:ext cx="2081088" cy="208108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333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g30b4daf810f_0_2522"/>
            <p:cNvSpPr txBox="1"/>
            <p:nvPr/>
          </p:nvSpPr>
          <p:spPr>
            <a:xfrm>
              <a:off x="4401356" y="7158480"/>
              <a:ext cx="1471552" cy="14715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001" sz="2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Guilt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g30b4daf810f_0_2522"/>
            <p:cNvSpPr/>
            <p:nvPr/>
          </p:nvSpPr>
          <p:spPr>
            <a:xfrm rot="-7714286">
              <a:off x="3894088" y="6332388"/>
              <a:ext cx="555111" cy="70236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DBB0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g30b4daf810f_0_2522"/>
            <p:cNvSpPr txBox="1"/>
            <p:nvPr/>
          </p:nvSpPr>
          <p:spPr>
            <a:xfrm rot="3085714">
              <a:off x="4029270" y="6537961"/>
              <a:ext cx="388578" cy="4214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1" name="Google Shape;211;g30b4daf810f_0_2522"/>
            <p:cNvSpPr/>
            <p:nvPr/>
          </p:nvSpPr>
          <p:spPr>
            <a:xfrm>
              <a:off x="2146020" y="4407777"/>
              <a:ext cx="2081088" cy="208108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333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g30b4daf810f_0_2522"/>
            <p:cNvSpPr txBox="1"/>
            <p:nvPr/>
          </p:nvSpPr>
          <p:spPr>
            <a:xfrm>
              <a:off x="2450788" y="4712545"/>
              <a:ext cx="1471552" cy="14715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001" sz="2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Depression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g30b4daf810f_0_2522"/>
            <p:cNvSpPr/>
            <p:nvPr/>
          </p:nvSpPr>
          <p:spPr>
            <a:xfrm rot="-4628571">
              <a:off x="3253587" y="3587439"/>
              <a:ext cx="555111" cy="70236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DBB0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g30b4daf810f_0_2522"/>
            <p:cNvSpPr txBox="1"/>
            <p:nvPr/>
          </p:nvSpPr>
          <p:spPr>
            <a:xfrm rot="-4628571">
              <a:off x="3318325" y="3809091"/>
              <a:ext cx="388578" cy="4214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5" name="Google Shape;215;g30b4daf810f_0_2522"/>
            <p:cNvSpPr/>
            <p:nvPr/>
          </p:nvSpPr>
          <p:spPr>
            <a:xfrm>
              <a:off x="2842169" y="1357746"/>
              <a:ext cx="2081088" cy="208108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333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g30b4daf810f_0_2522"/>
            <p:cNvSpPr txBox="1"/>
            <p:nvPr/>
          </p:nvSpPr>
          <p:spPr>
            <a:xfrm>
              <a:off x="3146937" y="1662514"/>
              <a:ext cx="1471552" cy="14715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001" sz="2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Acceptance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g30b4daf810f_0_2522"/>
            <p:cNvSpPr/>
            <p:nvPr/>
          </p:nvSpPr>
          <p:spPr>
            <a:xfrm rot="-1542857">
              <a:off x="5000329" y="1375228"/>
              <a:ext cx="555111" cy="70236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DBB0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g30b4daf810f_0_2522"/>
            <p:cNvSpPr txBox="1"/>
            <p:nvPr/>
          </p:nvSpPr>
          <p:spPr>
            <a:xfrm rot="-1542857">
              <a:off x="5008575" y="1551829"/>
              <a:ext cx="388578" cy="4214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"/>
          <p:cNvSpPr txBox="1"/>
          <p:nvPr>
            <p:ph type="title"/>
          </p:nvPr>
        </p:nvSpPr>
        <p:spPr>
          <a:xfrm>
            <a:off x="1005205" y="518859"/>
            <a:ext cx="17830800" cy="18561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001" sz="6000"/>
              <a:t>7 Observations of Growing Pains</a:t>
            </a:r>
            <a:endParaRPr sz="5800"/>
          </a:p>
        </p:txBody>
      </p:sp>
      <p:sp>
        <p:nvSpPr>
          <p:cNvPr id="224" name="Google Shape;224;p11"/>
          <p:cNvSpPr/>
          <p:nvPr/>
        </p:nvSpPr>
        <p:spPr>
          <a:xfrm flipH="1" rot="1057771">
            <a:off x="14975293" y="5808887"/>
            <a:ext cx="2672515" cy="147740"/>
          </a:xfrm>
          <a:prstGeom prst="roundRect">
            <a:avLst>
              <a:gd fmla="val 50000" name="adj"/>
            </a:avLst>
          </a:prstGeom>
          <a:solidFill>
            <a:srgbClr val="0B713F"/>
          </a:solidFill>
          <a:ln>
            <a:noFill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1"/>
          <p:cNvSpPr/>
          <p:nvPr/>
        </p:nvSpPr>
        <p:spPr>
          <a:xfrm rot="-1057771">
            <a:off x="12534516" y="5808887"/>
            <a:ext cx="2672515" cy="147740"/>
          </a:xfrm>
          <a:prstGeom prst="roundRect">
            <a:avLst>
              <a:gd fmla="val 50000" name="adj"/>
            </a:avLst>
          </a:prstGeom>
          <a:solidFill>
            <a:srgbClr val="0B713F"/>
          </a:solidFill>
          <a:ln>
            <a:noFill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1"/>
          <p:cNvSpPr/>
          <p:nvPr/>
        </p:nvSpPr>
        <p:spPr>
          <a:xfrm flipH="1" rot="1057771">
            <a:off x="10084395" y="5808887"/>
            <a:ext cx="2672515" cy="147740"/>
          </a:xfrm>
          <a:prstGeom prst="roundRect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1"/>
          <p:cNvSpPr/>
          <p:nvPr/>
        </p:nvSpPr>
        <p:spPr>
          <a:xfrm rot="-1057771">
            <a:off x="7653431" y="5808887"/>
            <a:ext cx="2672515" cy="147740"/>
          </a:xfrm>
          <a:prstGeom prst="roundRect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1"/>
          <p:cNvSpPr/>
          <p:nvPr/>
        </p:nvSpPr>
        <p:spPr>
          <a:xfrm flipH="1" rot="1057771">
            <a:off x="5203282" y="5808887"/>
            <a:ext cx="2672515" cy="147740"/>
          </a:xfrm>
          <a:prstGeom prst="roundRect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1"/>
          <p:cNvSpPr/>
          <p:nvPr/>
        </p:nvSpPr>
        <p:spPr>
          <a:xfrm rot="-1057771">
            <a:off x="2772318" y="5808887"/>
            <a:ext cx="2672515" cy="147740"/>
          </a:xfrm>
          <a:prstGeom prst="roundRect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0" name="Google Shape;230;p11"/>
          <p:cNvGrpSpPr/>
          <p:nvPr/>
        </p:nvGrpSpPr>
        <p:grpSpPr>
          <a:xfrm>
            <a:off x="5746350" y="5964230"/>
            <a:ext cx="4071773" cy="3155800"/>
            <a:chOff x="2114740" y="2543425"/>
            <a:chExt cx="1712700" cy="1230715"/>
          </a:xfrm>
        </p:grpSpPr>
        <p:sp>
          <p:nvSpPr>
            <p:cNvPr id="231" name="Google Shape;231;p11"/>
            <p:cNvSpPr txBox="1"/>
            <p:nvPr/>
          </p:nvSpPr>
          <p:spPr>
            <a:xfrm>
              <a:off x="2622642" y="2677778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01000" lIns="201000" spcFirstLastPara="1" rIns="201000" wrap="square" tIns="20100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3500"/>
                </a:spcAft>
                <a:buClr>
                  <a:srgbClr val="000000"/>
                </a:buClr>
                <a:buSzPts val="4100"/>
                <a:buFont typeface="Arial"/>
                <a:buNone/>
              </a:pPr>
              <a:r>
                <a:rPr b="1" i="0" lang="en-001" sz="4100" u="none" cap="none" strike="noStrike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i="0" sz="4100" u="none" cap="none" strike="noStrike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2" name="Google Shape;232;p11"/>
            <p:cNvSpPr/>
            <p:nvPr/>
          </p:nvSpPr>
          <p:spPr>
            <a:xfrm rot="-1789476">
              <a:off x="2888080" y="2572699"/>
              <a:ext cx="160451" cy="160451"/>
            </a:xfrm>
            <a:prstGeom prst="ellipse">
              <a:avLst/>
            </a:prstGeom>
            <a:solidFill>
              <a:srgbClr val="CCCCCC"/>
            </a:solidFill>
            <a:ln cap="flat" cmpd="sng" w="38100">
              <a:solidFill>
                <a:srgbClr val="5E5E5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01000" lIns="201000" spcFirstLastPara="1" rIns="201000" wrap="square" tIns="201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1"/>
            <p:cNvSpPr/>
            <p:nvPr/>
          </p:nvSpPr>
          <p:spPr>
            <a:xfrm>
              <a:off x="2114740" y="307064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201000" lIns="201000" spcFirstLastPara="1" rIns="201000" wrap="square" tIns="201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1"/>
            <p:cNvSpPr txBox="1"/>
            <p:nvPr/>
          </p:nvSpPr>
          <p:spPr>
            <a:xfrm>
              <a:off x="2158990" y="3107840"/>
              <a:ext cx="1624200" cy="6246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201000" lIns="201000" spcFirstLastPara="1" rIns="201000" wrap="square" tIns="20100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Arial"/>
                <a:buNone/>
              </a:pPr>
              <a:r>
                <a:rPr b="1" i="0" lang="en-001" sz="4100" u="none" cap="none" strike="noStrike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Repeatable</a:t>
              </a:r>
              <a:endParaRPr b="1" i="0" sz="4100" u="none" cap="none" strike="noStrike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r>
                <a:rPr b="0" i="0" lang="en-001" sz="2900" u="none" cap="none" strike="noStrike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Compliance Based</a:t>
              </a:r>
              <a:endParaRPr b="1" i="0" sz="4100" u="none" cap="none" strike="noStrike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5" name="Google Shape;235;p11"/>
            <p:cNvSpPr/>
            <p:nvPr/>
          </p:nvSpPr>
          <p:spPr>
            <a:xfrm>
              <a:off x="2926090" y="3005991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201000" lIns="201000" spcFirstLastPara="1" rIns="201000" wrap="square" tIns="201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6" name="Google Shape;236;p11"/>
          <p:cNvGrpSpPr/>
          <p:nvPr/>
        </p:nvGrpSpPr>
        <p:grpSpPr>
          <a:xfrm>
            <a:off x="10620971" y="5964230"/>
            <a:ext cx="4071773" cy="3155800"/>
            <a:chOff x="4165140" y="2543425"/>
            <a:chExt cx="1712700" cy="1230715"/>
          </a:xfrm>
        </p:grpSpPr>
        <p:sp>
          <p:nvSpPr>
            <p:cNvPr id="237" name="Google Shape;237;p11"/>
            <p:cNvSpPr/>
            <p:nvPr/>
          </p:nvSpPr>
          <p:spPr>
            <a:xfrm rot="-1789476">
              <a:off x="4941257" y="2572699"/>
              <a:ext cx="160451" cy="160451"/>
            </a:xfrm>
            <a:prstGeom prst="ellipse">
              <a:avLst/>
            </a:prstGeom>
            <a:solidFill>
              <a:srgbClr val="CCCCCC"/>
            </a:solidFill>
            <a:ln cap="flat" cmpd="sng" w="38100">
              <a:solidFill>
                <a:srgbClr val="0B71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01000" lIns="201000" spcFirstLastPara="1" rIns="201000" wrap="square" tIns="201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1"/>
            <p:cNvSpPr txBox="1"/>
            <p:nvPr/>
          </p:nvSpPr>
          <p:spPr>
            <a:xfrm>
              <a:off x="4665129" y="2677778"/>
              <a:ext cx="696900" cy="276000"/>
            </a:xfrm>
            <a:prstGeom prst="rect">
              <a:avLst/>
            </a:prstGeom>
            <a:noFill/>
            <a:ln cap="flat" cmpd="sng" w="9525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01000" lIns="201000" spcFirstLastPara="1" rIns="201000" wrap="square" tIns="20100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3500"/>
                </a:spcAft>
                <a:buClr>
                  <a:srgbClr val="000000"/>
                </a:buClr>
                <a:buSzPts val="4100"/>
                <a:buFont typeface="Arial"/>
                <a:buNone/>
              </a:pPr>
              <a:r>
                <a:rPr b="1" i="0" lang="en-001" sz="4100" u="none" cap="none" strike="noStrike">
                  <a:solidFill>
                    <a:srgbClr val="0B713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i="0" sz="4100" u="none" cap="none" strike="noStrike">
                <a:solidFill>
                  <a:srgbClr val="0B713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9" name="Google Shape;239;p11"/>
            <p:cNvSpPr/>
            <p:nvPr/>
          </p:nvSpPr>
          <p:spPr>
            <a:xfrm>
              <a:off x="4165140" y="307064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0B713F"/>
            </a:solidFill>
            <a:ln cap="flat" cmpd="sng" w="9525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01000" lIns="201000" spcFirstLastPara="1" rIns="201000" wrap="square" tIns="201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1"/>
            <p:cNvSpPr txBox="1"/>
            <p:nvPr/>
          </p:nvSpPr>
          <p:spPr>
            <a:xfrm>
              <a:off x="4209390" y="3107840"/>
              <a:ext cx="1624200" cy="624600"/>
            </a:xfrm>
            <a:prstGeom prst="rect">
              <a:avLst/>
            </a:prstGeom>
            <a:solidFill>
              <a:srgbClr val="0B713F"/>
            </a:solidFill>
            <a:ln cap="flat" cmpd="sng" w="9525">
              <a:solidFill>
                <a:srgbClr val="0B71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01000" lIns="201000" spcFirstLastPara="1" rIns="201000" wrap="square" tIns="20100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Arial"/>
                <a:buNone/>
              </a:pPr>
              <a:r>
                <a:rPr b="1" i="0" lang="en-001" sz="4100" u="none" cap="none" strike="noStrike">
                  <a:solidFill>
                    <a:srgbClr val="FCFCFC"/>
                  </a:solidFill>
                  <a:latin typeface="Roboto"/>
                  <a:ea typeface="Roboto"/>
                  <a:cs typeface="Roboto"/>
                  <a:sym typeface="Roboto"/>
                </a:rPr>
                <a:t>Managed</a:t>
              </a:r>
              <a:endParaRPr b="1" i="0" sz="4100" u="none" cap="none" strike="noStrike">
                <a:solidFill>
                  <a:srgbClr val="FCFCFC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r>
                <a:rPr b="0" i="0" lang="en-001" sz="2900" u="none" cap="none" strike="noStrike">
                  <a:solidFill>
                    <a:srgbClr val="FCFCFC"/>
                  </a:solidFill>
                  <a:latin typeface="Roboto"/>
                  <a:ea typeface="Roboto"/>
                  <a:cs typeface="Roboto"/>
                  <a:sym typeface="Roboto"/>
                </a:rPr>
                <a:t>Enterprise Wide</a:t>
              </a:r>
              <a:endParaRPr b="0" i="0" sz="2900" u="none" cap="none" strike="noStrike">
                <a:solidFill>
                  <a:srgbClr val="FCFCF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1" name="Google Shape;241;p11"/>
            <p:cNvSpPr/>
            <p:nvPr/>
          </p:nvSpPr>
          <p:spPr>
            <a:xfrm>
              <a:off x="4976490" y="3005991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0B713F"/>
            </a:solidFill>
            <a:ln cap="flat" cmpd="sng" w="9525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01000" lIns="201000" spcFirstLastPara="1" rIns="201000" wrap="square" tIns="201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2" name="Google Shape;242;p11"/>
          <p:cNvGrpSpPr/>
          <p:nvPr/>
        </p:nvGrpSpPr>
        <p:grpSpPr>
          <a:xfrm>
            <a:off x="3242794" y="2574728"/>
            <a:ext cx="4109143" cy="3196920"/>
            <a:chOff x="1057071" y="1221570"/>
            <a:chExt cx="1728419" cy="1246752"/>
          </a:xfrm>
        </p:grpSpPr>
        <p:sp>
          <p:nvSpPr>
            <p:cNvPr id="243" name="Google Shape;243;p11"/>
            <p:cNvSpPr/>
            <p:nvPr/>
          </p:nvSpPr>
          <p:spPr>
            <a:xfrm>
              <a:off x="1072790" y="122157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CCCCCC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235"/>
                </a:srgbClr>
              </a:outerShdw>
            </a:effectLst>
          </p:spPr>
          <p:txBody>
            <a:bodyPr anchorCtr="0" anchor="ctr" bIns="201000" lIns="201000" spcFirstLastPara="1" rIns="201000" wrap="square" tIns="201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1"/>
            <p:cNvSpPr txBox="1"/>
            <p:nvPr/>
          </p:nvSpPr>
          <p:spPr>
            <a:xfrm>
              <a:off x="1579860" y="1927490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01000" lIns="201000" spcFirstLastPara="1" rIns="201000" wrap="square" tIns="20100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350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1" i="0" lang="en-001" sz="4000" u="none" cap="none" strike="noStrike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i="0" sz="4000" u="none" cap="none" strike="noStrike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5" name="Google Shape;245;p11"/>
            <p:cNvSpPr/>
            <p:nvPr/>
          </p:nvSpPr>
          <p:spPr>
            <a:xfrm rot="10800000">
              <a:off x="1884115" y="1920663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CCCCCC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8235"/>
                </a:srgbClr>
              </a:outerShdw>
            </a:effectLst>
          </p:spPr>
          <p:txBody>
            <a:bodyPr anchorCtr="0" anchor="ctr" bIns="201000" lIns="201000" spcFirstLastPara="1" rIns="201000" wrap="square" tIns="201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1"/>
            <p:cNvSpPr txBox="1"/>
            <p:nvPr/>
          </p:nvSpPr>
          <p:spPr>
            <a:xfrm>
              <a:off x="1057071" y="1258773"/>
              <a:ext cx="1728300" cy="6246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201000" lIns="201000" spcFirstLastPara="1" rIns="201000" wrap="square" tIns="20100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Arial"/>
                <a:buNone/>
              </a:pPr>
              <a:r>
                <a:rPr b="1" i="0" lang="en-001" sz="4100" u="none" cap="none" strike="noStrike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Initial</a:t>
              </a:r>
              <a:endParaRPr b="1" i="0" sz="4100" u="none" cap="none" strike="noStrike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rPr b="0" i="0" lang="en-001" sz="2700" u="none" cap="none" strike="noStrike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(In)voluntarily Exposure</a:t>
              </a:r>
              <a:endParaRPr b="0" i="0" sz="2700" u="none" cap="none" strike="noStrike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7" name="Google Shape;247;p11"/>
            <p:cNvSpPr/>
            <p:nvPr/>
          </p:nvSpPr>
          <p:spPr>
            <a:xfrm rot="-1789476">
              <a:off x="1846080" y="2278597"/>
              <a:ext cx="160451" cy="160451"/>
            </a:xfrm>
            <a:prstGeom prst="ellipse">
              <a:avLst/>
            </a:prstGeom>
            <a:solidFill>
              <a:srgbClr val="CCCCCC"/>
            </a:solidFill>
            <a:ln cap="flat" cmpd="sng" w="38100">
              <a:solidFill>
                <a:srgbClr val="5E5E5E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8235"/>
                </a:srgbClr>
              </a:outerShdw>
            </a:effectLst>
          </p:spPr>
          <p:txBody>
            <a:bodyPr anchorCtr="0" anchor="ctr" bIns="201000" lIns="201000" spcFirstLastPara="1" rIns="201000" wrap="square" tIns="201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8" name="Google Shape;248;p11"/>
          <p:cNvGrpSpPr/>
          <p:nvPr/>
        </p:nvGrpSpPr>
        <p:grpSpPr>
          <a:xfrm>
            <a:off x="8143720" y="2574728"/>
            <a:ext cx="4071773" cy="3196920"/>
            <a:chOff x="3123140" y="1221570"/>
            <a:chExt cx="1712700" cy="1246752"/>
          </a:xfrm>
        </p:grpSpPr>
        <p:sp>
          <p:nvSpPr>
            <p:cNvPr id="249" name="Google Shape;249;p11"/>
            <p:cNvSpPr/>
            <p:nvPr/>
          </p:nvSpPr>
          <p:spPr>
            <a:xfrm rot="-1789476">
              <a:off x="3899258" y="2278597"/>
              <a:ext cx="160451" cy="160451"/>
            </a:xfrm>
            <a:prstGeom prst="ellipse">
              <a:avLst/>
            </a:prstGeom>
            <a:solidFill>
              <a:srgbClr val="CCCCCC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01000" lIns="201000" spcFirstLastPara="1" rIns="201000" wrap="square" tIns="201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1"/>
            <p:cNvSpPr txBox="1"/>
            <p:nvPr/>
          </p:nvSpPr>
          <p:spPr>
            <a:xfrm>
              <a:off x="3635571" y="1927490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01000" lIns="201000" spcFirstLastPara="1" rIns="201000" wrap="square" tIns="20100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3500"/>
                </a:spcAft>
                <a:buClr>
                  <a:srgbClr val="000000"/>
                </a:buClr>
                <a:buSzPts val="4100"/>
                <a:buFont typeface="Arial"/>
                <a:buNone/>
              </a:pPr>
              <a:r>
                <a:rPr b="1" i="0" lang="en-001" sz="4100" u="none" cap="none" strike="noStrike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i="0" sz="4100" u="none" cap="none" strike="noStrike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1" name="Google Shape;251;p11"/>
            <p:cNvSpPr/>
            <p:nvPr/>
          </p:nvSpPr>
          <p:spPr>
            <a:xfrm>
              <a:off x="3123140" y="122157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201000" lIns="201000" spcFirstLastPara="1" rIns="201000" wrap="square" tIns="201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1"/>
            <p:cNvSpPr/>
            <p:nvPr/>
          </p:nvSpPr>
          <p:spPr>
            <a:xfrm rot="10800000">
              <a:off x="3934465" y="1920663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201000" lIns="201000" spcFirstLastPara="1" rIns="201000" wrap="square" tIns="201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1"/>
            <p:cNvSpPr txBox="1"/>
            <p:nvPr/>
          </p:nvSpPr>
          <p:spPr>
            <a:xfrm>
              <a:off x="3167390" y="1258770"/>
              <a:ext cx="1624200" cy="6246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201000" lIns="201000" spcFirstLastPara="1" rIns="201000" wrap="square" tIns="20100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Arial"/>
                <a:buNone/>
              </a:pPr>
              <a:r>
                <a:rPr b="1" i="0" lang="en-001" sz="4100" u="none" cap="none" strike="noStrike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Defined</a:t>
              </a:r>
              <a:endParaRPr b="1" i="0" sz="2900" u="none" cap="none" strike="noStrike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r>
                <a:rPr b="0" i="0" lang="en-001" sz="2900" u="none" cap="none" strike="noStrike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Risk Based</a:t>
              </a:r>
              <a:endParaRPr b="0" i="0" sz="2900" u="none" cap="none" strike="noStrike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4" name="Google Shape;254;p11"/>
          <p:cNvGrpSpPr/>
          <p:nvPr/>
        </p:nvGrpSpPr>
        <p:grpSpPr>
          <a:xfrm>
            <a:off x="13059125" y="2574728"/>
            <a:ext cx="4071773" cy="3196920"/>
            <a:chOff x="5201245" y="1221570"/>
            <a:chExt cx="1712700" cy="1246752"/>
          </a:xfrm>
        </p:grpSpPr>
        <p:sp>
          <p:nvSpPr>
            <p:cNvPr id="255" name="Google Shape;255;p11"/>
            <p:cNvSpPr/>
            <p:nvPr/>
          </p:nvSpPr>
          <p:spPr>
            <a:xfrm rot="-1789476">
              <a:off x="5977648" y="2278597"/>
              <a:ext cx="160451" cy="160451"/>
            </a:xfrm>
            <a:prstGeom prst="ellipse">
              <a:avLst/>
            </a:prstGeom>
            <a:solidFill>
              <a:srgbClr val="CCCCCC"/>
            </a:solidFill>
            <a:ln cap="flat" cmpd="sng" w="38100">
              <a:solidFill>
                <a:srgbClr val="0B71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01000" lIns="201000" spcFirstLastPara="1" rIns="201000" wrap="square" tIns="201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1"/>
            <p:cNvSpPr txBox="1"/>
            <p:nvPr/>
          </p:nvSpPr>
          <p:spPr>
            <a:xfrm>
              <a:off x="5721781" y="1927490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01000" lIns="201000" spcFirstLastPara="1" rIns="201000" wrap="square" tIns="20100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3500"/>
                </a:spcAft>
                <a:buClr>
                  <a:srgbClr val="000000"/>
                </a:buClr>
                <a:buSzPts val="4100"/>
                <a:buFont typeface="Arial"/>
                <a:buNone/>
              </a:pPr>
              <a:r>
                <a:rPr b="1" i="0" lang="en-001" sz="4100" u="none" cap="none" strike="noStrike">
                  <a:solidFill>
                    <a:srgbClr val="0B713F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b="1" i="0" sz="4100" u="none" cap="none" strike="noStrike">
                <a:solidFill>
                  <a:srgbClr val="0B713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7" name="Google Shape;257;p11"/>
            <p:cNvSpPr/>
            <p:nvPr/>
          </p:nvSpPr>
          <p:spPr>
            <a:xfrm>
              <a:off x="5201245" y="1221570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0B713F"/>
            </a:solidFill>
            <a:ln>
              <a:noFill/>
            </a:ln>
          </p:spPr>
          <p:txBody>
            <a:bodyPr anchorCtr="0" anchor="ctr" bIns="201000" lIns="201000" spcFirstLastPara="1" rIns="201000" wrap="square" tIns="201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1"/>
            <p:cNvSpPr/>
            <p:nvPr/>
          </p:nvSpPr>
          <p:spPr>
            <a:xfrm rot="10800000">
              <a:off x="6012570" y="1920663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0B713F"/>
            </a:solidFill>
            <a:ln>
              <a:noFill/>
            </a:ln>
          </p:spPr>
          <p:txBody>
            <a:bodyPr anchorCtr="0" anchor="ctr" bIns="201000" lIns="201000" spcFirstLastPara="1" rIns="201000" wrap="square" tIns="201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1"/>
            <p:cNvSpPr txBox="1"/>
            <p:nvPr/>
          </p:nvSpPr>
          <p:spPr>
            <a:xfrm>
              <a:off x="5245495" y="1258770"/>
              <a:ext cx="1624200" cy="624600"/>
            </a:xfrm>
            <a:prstGeom prst="rect">
              <a:avLst/>
            </a:prstGeom>
            <a:solidFill>
              <a:srgbClr val="0B713F"/>
            </a:solidFill>
            <a:ln>
              <a:noFill/>
            </a:ln>
          </p:spPr>
          <p:txBody>
            <a:bodyPr anchorCtr="0" anchor="t" bIns="201000" lIns="201000" spcFirstLastPara="1" rIns="201000" wrap="square" tIns="20100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Arial"/>
                <a:buNone/>
              </a:pPr>
              <a:r>
                <a:rPr b="1" i="0" lang="en-001" sz="4100" u="none" cap="none" strike="noStrike">
                  <a:solidFill>
                    <a:srgbClr val="FCFCFC"/>
                  </a:solidFill>
                  <a:latin typeface="Roboto"/>
                  <a:ea typeface="Roboto"/>
                  <a:cs typeface="Roboto"/>
                  <a:sym typeface="Roboto"/>
                </a:rPr>
                <a:t>Optimised</a:t>
              </a:r>
              <a:endParaRPr b="1" i="0" sz="4100" u="none" cap="none" strike="noStrike">
                <a:solidFill>
                  <a:srgbClr val="FCFCFC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r>
                <a:rPr b="0" i="0" lang="en-001" sz="2900" u="none" cap="none" strike="noStrike">
                  <a:solidFill>
                    <a:srgbClr val="FCFCFC"/>
                  </a:solidFill>
                  <a:latin typeface="Roboto"/>
                  <a:ea typeface="Roboto"/>
                  <a:cs typeface="Roboto"/>
                  <a:sym typeface="Roboto"/>
                </a:rPr>
                <a:t>Built into Culture</a:t>
              </a:r>
              <a:endParaRPr b="0" i="0" sz="2900" u="none" cap="none" strike="noStrike">
                <a:solidFill>
                  <a:srgbClr val="FCFCF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60" name="Google Shape;260;p11"/>
          <p:cNvSpPr/>
          <p:nvPr/>
        </p:nvSpPr>
        <p:spPr>
          <a:xfrm rot="10800000">
            <a:off x="1916375" y="6964075"/>
            <a:ext cx="15881400" cy="34509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rgbClr val="0B71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1"/>
          <p:cNvSpPr txBox="1"/>
          <p:nvPr/>
        </p:nvSpPr>
        <p:spPr>
          <a:xfrm>
            <a:off x="1538599" y="5964226"/>
            <a:ext cx="16569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350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1" i="0" lang="en-001" sz="4100" u="none" cap="none" strike="noStrike">
                <a:solidFill>
                  <a:srgbClr val="0B713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b="1" i="0" sz="4100" u="none" cap="none" strike="noStrike">
              <a:solidFill>
                <a:srgbClr val="0B71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11"/>
          <p:cNvSpPr/>
          <p:nvPr/>
        </p:nvSpPr>
        <p:spPr>
          <a:xfrm rot="-1903744">
            <a:off x="2632878" y="6127005"/>
            <a:ext cx="389045" cy="404224"/>
          </a:xfrm>
          <a:prstGeom prst="ellipse">
            <a:avLst/>
          </a:prstGeom>
          <a:solidFill>
            <a:srgbClr val="CCCCCC"/>
          </a:solidFill>
          <a:ln cap="flat" cmpd="sng" w="38100">
            <a:solidFill>
              <a:srgbClr val="0B71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1"/>
          <p:cNvSpPr txBox="1"/>
          <p:nvPr/>
        </p:nvSpPr>
        <p:spPr>
          <a:xfrm>
            <a:off x="468199" y="3864301"/>
            <a:ext cx="16569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0" lIns="201000" spcFirstLastPara="1" rIns="201000" wrap="square" tIns="2010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350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1" i="0" lang="en-001" sz="4100" u="none" cap="none" strike="noStrike">
                <a:solidFill>
                  <a:srgbClr val="0B713F"/>
                </a:solidFill>
                <a:latin typeface="Roboto"/>
                <a:ea typeface="Roboto"/>
                <a:cs typeface="Roboto"/>
                <a:sym typeface="Roboto"/>
              </a:rPr>
              <a:t>7 ??</a:t>
            </a:r>
            <a:endParaRPr b="1" i="0" sz="4100" u="none" cap="none" strike="noStrike">
              <a:solidFill>
                <a:srgbClr val="0B71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64" name="Google Shape;264;p11"/>
          <p:cNvGrpSpPr/>
          <p:nvPr/>
        </p:nvGrpSpPr>
        <p:grpSpPr>
          <a:xfrm>
            <a:off x="3051809" y="1641805"/>
            <a:ext cx="4624341" cy="3609628"/>
            <a:chOff x="2146020" y="355"/>
            <a:chExt cx="9110692" cy="8934445"/>
          </a:xfrm>
        </p:grpSpPr>
        <p:sp>
          <p:nvSpPr>
            <p:cNvPr id="265" name="Google Shape;265;p11"/>
            <p:cNvSpPr/>
            <p:nvPr/>
          </p:nvSpPr>
          <p:spPr>
            <a:xfrm>
              <a:off x="5660822" y="355"/>
              <a:ext cx="2081088" cy="208108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333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1"/>
            <p:cNvSpPr txBox="1"/>
            <p:nvPr/>
          </p:nvSpPr>
          <p:spPr>
            <a:xfrm>
              <a:off x="5965590" y="305123"/>
              <a:ext cx="1471552" cy="14715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001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Shock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1"/>
            <p:cNvSpPr/>
            <p:nvPr/>
          </p:nvSpPr>
          <p:spPr>
            <a:xfrm rot="1542857">
              <a:off x="7818982" y="1361594"/>
              <a:ext cx="555111" cy="70236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DBB0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1"/>
            <p:cNvSpPr txBox="1"/>
            <p:nvPr/>
          </p:nvSpPr>
          <p:spPr>
            <a:xfrm rot="1542857">
              <a:off x="7827228" y="1465939"/>
              <a:ext cx="388578" cy="4214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9" name="Google Shape;269;p11"/>
            <p:cNvSpPr/>
            <p:nvPr/>
          </p:nvSpPr>
          <p:spPr>
            <a:xfrm>
              <a:off x="8479474" y="1357746"/>
              <a:ext cx="2081088" cy="208108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333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1"/>
            <p:cNvSpPr txBox="1"/>
            <p:nvPr/>
          </p:nvSpPr>
          <p:spPr>
            <a:xfrm>
              <a:off x="8784242" y="1662514"/>
              <a:ext cx="1471552" cy="14715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001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Denial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1"/>
            <p:cNvSpPr/>
            <p:nvPr/>
          </p:nvSpPr>
          <p:spPr>
            <a:xfrm rot="4628571">
              <a:off x="9587042" y="3556805"/>
              <a:ext cx="555111" cy="70236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DBB0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1"/>
            <p:cNvSpPr txBox="1"/>
            <p:nvPr/>
          </p:nvSpPr>
          <p:spPr>
            <a:xfrm rot="4628571">
              <a:off x="9651780" y="3616099"/>
              <a:ext cx="388578" cy="4214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9175624" y="4407777"/>
              <a:ext cx="2081088" cy="208108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333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1"/>
            <p:cNvSpPr txBox="1"/>
            <p:nvPr/>
          </p:nvSpPr>
          <p:spPr>
            <a:xfrm>
              <a:off x="9480392" y="4712545"/>
              <a:ext cx="1471552" cy="14715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001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Anger 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1"/>
            <p:cNvSpPr/>
            <p:nvPr/>
          </p:nvSpPr>
          <p:spPr>
            <a:xfrm rot="7714286">
              <a:off x="8973124" y="6307822"/>
              <a:ext cx="555111" cy="70236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DBB0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1"/>
            <p:cNvSpPr txBox="1"/>
            <p:nvPr/>
          </p:nvSpPr>
          <p:spPr>
            <a:xfrm rot="-3085714">
              <a:off x="9108306" y="6383195"/>
              <a:ext cx="388578" cy="4214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7" name="Google Shape;277;p11"/>
            <p:cNvSpPr/>
            <p:nvPr/>
          </p:nvSpPr>
          <p:spPr>
            <a:xfrm>
              <a:off x="7225056" y="6853712"/>
              <a:ext cx="2081088" cy="208108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333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1"/>
            <p:cNvSpPr txBox="1"/>
            <p:nvPr/>
          </p:nvSpPr>
          <p:spPr>
            <a:xfrm>
              <a:off x="7529824" y="7158480"/>
              <a:ext cx="1471552" cy="14715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001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Bargaining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1"/>
            <p:cNvSpPr/>
            <p:nvPr/>
          </p:nvSpPr>
          <p:spPr>
            <a:xfrm rot="10800000">
              <a:off x="6439521" y="7543072"/>
              <a:ext cx="555111" cy="70236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DBB0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1"/>
            <p:cNvSpPr txBox="1"/>
            <p:nvPr/>
          </p:nvSpPr>
          <p:spPr>
            <a:xfrm>
              <a:off x="6606054" y="7683545"/>
              <a:ext cx="388578" cy="4214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1" name="Google Shape;281;p11"/>
            <p:cNvSpPr/>
            <p:nvPr/>
          </p:nvSpPr>
          <p:spPr>
            <a:xfrm>
              <a:off x="4096588" y="6853712"/>
              <a:ext cx="2081088" cy="208108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333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1"/>
            <p:cNvSpPr txBox="1"/>
            <p:nvPr/>
          </p:nvSpPr>
          <p:spPr>
            <a:xfrm>
              <a:off x="4401356" y="7158480"/>
              <a:ext cx="1471552" cy="14715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001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Guilt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1"/>
            <p:cNvSpPr/>
            <p:nvPr/>
          </p:nvSpPr>
          <p:spPr>
            <a:xfrm rot="-7714286">
              <a:off x="3894088" y="6332388"/>
              <a:ext cx="555111" cy="70236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DBB0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1"/>
            <p:cNvSpPr txBox="1"/>
            <p:nvPr/>
          </p:nvSpPr>
          <p:spPr>
            <a:xfrm rot="3085714">
              <a:off x="4029270" y="6537961"/>
              <a:ext cx="388578" cy="4214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2146020" y="4407777"/>
              <a:ext cx="2081088" cy="208108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333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1"/>
            <p:cNvSpPr txBox="1"/>
            <p:nvPr/>
          </p:nvSpPr>
          <p:spPr>
            <a:xfrm>
              <a:off x="2450788" y="4712545"/>
              <a:ext cx="1471552" cy="14715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001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Depression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1"/>
            <p:cNvSpPr/>
            <p:nvPr/>
          </p:nvSpPr>
          <p:spPr>
            <a:xfrm rot="-4628571">
              <a:off x="3253587" y="3587439"/>
              <a:ext cx="555111" cy="70236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DBB0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1"/>
            <p:cNvSpPr txBox="1"/>
            <p:nvPr/>
          </p:nvSpPr>
          <p:spPr>
            <a:xfrm rot="-4628571">
              <a:off x="3318325" y="3809091"/>
              <a:ext cx="388578" cy="4214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9" name="Google Shape;289;p11"/>
            <p:cNvSpPr/>
            <p:nvPr/>
          </p:nvSpPr>
          <p:spPr>
            <a:xfrm>
              <a:off x="2842169" y="1357746"/>
              <a:ext cx="2081088" cy="208108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333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1"/>
            <p:cNvSpPr txBox="1"/>
            <p:nvPr/>
          </p:nvSpPr>
          <p:spPr>
            <a:xfrm>
              <a:off x="3146937" y="1662514"/>
              <a:ext cx="1471552" cy="14715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001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Acceptance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1"/>
            <p:cNvSpPr/>
            <p:nvPr/>
          </p:nvSpPr>
          <p:spPr>
            <a:xfrm rot="-1542857">
              <a:off x="5000329" y="1375228"/>
              <a:ext cx="555111" cy="70236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DBB0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1"/>
            <p:cNvSpPr txBox="1"/>
            <p:nvPr/>
          </p:nvSpPr>
          <p:spPr>
            <a:xfrm rot="-1542857">
              <a:off x="5008575" y="1551829"/>
              <a:ext cx="388578" cy="4214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3" name="Google Shape;293;p11"/>
          <p:cNvGrpSpPr/>
          <p:nvPr/>
        </p:nvGrpSpPr>
        <p:grpSpPr>
          <a:xfrm>
            <a:off x="8012182" y="1676217"/>
            <a:ext cx="4624341" cy="3609628"/>
            <a:chOff x="2146020" y="355"/>
            <a:chExt cx="9110692" cy="8934445"/>
          </a:xfrm>
        </p:grpSpPr>
        <p:sp>
          <p:nvSpPr>
            <p:cNvPr id="294" name="Google Shape;294;p11"/>
            <p:cNvSpPr/>
            <p:nvPr/>
          </p:nvSpPr>
          <p:spPr>
            <a:xfrm>
              <a:off x="5660822" y="355"/>
              <a:ext cx="2081088" cy="208108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333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1"/>
            <p:cNvSpPr txBox="1"/>
            <p:nvPr/>
          </p:nvSpPr>
          <p:spPr>
            <a:xfrm>
              <a:off x="5965590" y="305123"/>
              <a:ext cx="1471552" cy="14715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001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Shock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1"/>
            <p:cNvSpPr/>
            <p:nvPr/>
          </p:nvSpPr>
          <p:spPr>
            <a:xfrm rot="1542857">
              <a:off x="7818982" y="1361594"/>
              <a:ext cx="555111" cy="70236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DBB0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1"/>
            <p:cNvSpPr txBox="1"/>
            <p:nvPr/>
          </p:nvSpPr>
          <p:spPr>
            <a:xfrm rot="1542857">
              <a:off x="7827228" y="1465939"/>
              <a:ext cx="388578" cy="4214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8479474" y="1357746"/>
              <a:ext cx="2081088" cy="208108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333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1"/>
            <p:cNvSpPr txBox="1"/>
            <p:nvPr/>
          </p:nvSpPr>
          <p:spPr>
            <a:xfrm>
              <a:off x="8784242" y="1662514"/>
              <a:ext cx="1471552" cy="14715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001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Denial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1"/>
            <p:cNvSpPr/>
            <p:nvPr/>
          </p:nvSpPr>
          <p:spPr>
            <a:xfrm rot="4628571">
              <a:off x="9587042" y="3556805"/>
              <a:ext cx="555111" cy="70236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DBB0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1"/>
            <p:cNvSpPr txBox="1"/>
            <p:nvPr/>
          </p:nvSpPr>
          <p:spPr>
            <a:xfrm rot="4628571">
              <a:off x="9651780" y="3616099"/>
              <a:ext cx="388578" cy="4214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2" name="Google Shape;302;p11"/>
            <p:cNvSpPr/>
            <p:nvPr/>
          </p:nvSpPr>
          <p:spPr>
            <a:xfrm>
              <a:off x="9175624" y="4407777"/>
              <a:ext cx="2081088" cy="208108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333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1"/>
            <p:cNvSpPr txBox="1"/>
            <p:nvPr/>
          </p:nvSpPr>
          <p:spPr>
            <a:xfrm>
              <a:off x="9480392" y="4712545"/>
              <a:ext cx="1471552" cy="14715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001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Anger 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1"/>
            <p:cNvSpPr/>
            <p:nvPr/>
          </p:nvSpPr>
          <p:spPr>
            <a:xfrm rot="7714286">
              <a:off x="8973124" y="6307822"/>
              <a:ext cx="555111" cy="70236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DBB0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1"/>
            <p:cNvSpPr txBox="1"/>
            <p:nvPr/>
          </p:nvSpPr>
          <p:spPr>
            <a:xfrm rot="-3085714">
              <a:off x="9108306" y="6383195"/>
              <a:ext cx="388578" cy="4214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6" name="Google Shape;306;p11"/>
            <p:cNvSpPr/>
            <p:nvPr/>
          </p:nvSpPr>
          <p:spPr>
            <a:xfrm>
              <a:off x="7225056" y="6853712"/>
              <a:ext cx="2081088" cy="208108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333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1"/>
            <p:cNvSpPr txBox="1"/>
            <p:nvPr/>
          </p:nvSpPr>
          <p:spPr>
            <a:xfrm>
              <a:off x="7529824" y="7158480"/>
              <a:ext cx="1471552" cy="14715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001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Bargaining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1"/>
            <p:cNvSpPr/>
            <p:nvPr/>
          </p:nvSpPr>
          <p:spPr>
            <a:xfrm rot="10800000">
              <a:off x="6439521" y="7543072"/>
              <a:ext cx="555111" cy="70236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DBB0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1"/>
            <p:cNvSpPr txBox="1"/>
            <p:nvPr/>
          </p:nvSpPr>
          <p:spPr>
            <a:xfrm>
              <a:off x="6606054" y="7683545"/>
              <a:ext cx="388578" cy="4214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0" name="Google Shape;310;p11"/>
            <p:cNvSpPr/>
            <p:nvPr/>
          </p:nvSpPr>
          <p:spPr>
            <a:xfrm>
              <a:off x="4096588" y="6853712"/>
              <a:ext cx="2081088" cy="208108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333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1"/>
            <p:cNvSpPr txBox="1"/>
            <p:nvPr/>
          </p:nvSpPr>
          <p:spPr>
            <a:xfrm>
              <a:off x="4401356" y="7158480"/>
              <a:ext cx="1471552" cy="14715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001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Guilt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1"/>
            <p:cNvSpPr/>
            <p:nvPr/>
          </p:nvSpPr>
          <p:spPr>
            <a:xfrm rot="-7714286">
              <a:off x="3894088" y="6332388"/>
              <a:ext cx="555111" cy="70236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DBB0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1"/>
            <p:cNvSpPr txBox="1"/>
            <p:nvPr/>
          </p:nvSpPr>
          <p:spPr>
            <a:xfrm rot="3085714">
              <a:off x="4029270" y="6537961"/>
              <a:ext cx="388578" cy="4214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4" name="Google Shape;314;p11"/>
            <p:cNvSpPr/>
            <p:nvPr/>
          </p:nvSpPr>
          <p:spPr>
            <a:xfrm>
              <a:off x="2146020" y="4407777"/>
              <a:ext cx="2081088" cy="208108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333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1"/>
            <p:cNvSpPr txBox="1"/>
            <p:nvPr/>
          </p:nvSpPr>
          <p:spPr>
            <a:xfrm>
              <a:off x="2450788" y="4712545"/>
              <a:ext cx="1471552" cy="14715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001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Depression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1"/>
            <p:cNvSpPr/>
            <p:nvPr/>
          </p:nvSpPr>
          <p:spPr>
            <a:xfrm rot="-4628571">
              <a:off x="3253587" y="3587439"/>
              <a:ext cx="555111" cy="70236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DBB0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1"/>
            <p:cNvSpPr txBox="1"/>
            <p:nvPr/>
          </p:nvSpPr>
          <p:spPr>
            <a:xfrm rot="-4628571">
              <a:off x="3318325" y="3809091"/>
              <a:ext cx="388578" cy="4214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8" name="Google Shape;318;p11"/>
            <p:cNvSpPr/>
            <p:nvPr/>
          </p:nvSpPr>
          <p:spPr>
            <a:xfrm>
              <a:off x="2842169" y="1357746"/>
              <a:ext cx="2081088" cy="208108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333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1"/>
            <p:cNvSpPr txBox="1"/>
            <p:nvPr/>
          </p:nvSpPr>
          <p:spPr>
            <a:xfrm>
              <a:off x="3146937" y="1662514"/>
              <a:ext cx="1471552" cy="14715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001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Acceptance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1"/>
            <p:cNvSpPr/>
            <p:nvPr/>
          </p:nvSpPr>
          <p:spPr>
            <a:xfrm rot="-1542857">
              <a:off x="5000329" y="1375228"/>
              <a:ext cx="555111" cy="70236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DBB0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1"/>
            <p:cNvSpPr txBox="1"/>
            <p:nvPr/>
          </p:nvSpPr>
          <p:spPr>
            <a:xfrm rot="-1542857">
              <a:off x="5008575" y="1551829"/>
              <a:ext cx="388578" cy="4214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2" name="Google Shape;322;p11"/>
          <p:cNvGrpSpPr/>
          <p:nvPr/>
        </p:nvGrpSpPr>
        <p:grpSpPr>
          <a:xfrm>
            <a:off x="12844747" y="1641805"/>
            <a:ext cx="4624341" cy="3609628"/>
            <a:chOff x="2146020" y="355"/>
            <a:chExt cx="9110692" cy="8934445"/>
          </a:xfrm>
        </p:grpSpPr>
        <p:sp>
          <p:nvSpPr>
            <p:cNvPr id="323" name="Google Shape;323;p11"/>
            <p:cNvSpPr/>
            <p:nvPr/>
          </p:nvSpPr>
          <p:spPr>
            <a:xfrm>
              <a:off x="5660822" y="355"/>
              <a:ext cx="2081088" cy="208108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333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1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1"/>
            <p:cNvSpPr txBox="1"/>
            <p:nvPr/>
          </p:nvSpPr>
          <p:spPr>
            <a:xfrm>
              <a:off x="5965590" y="305123"/>
              <a:ext cx="1471552" cy="14715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001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Shock</a:t>
              </a:r>
              <a:endParaRPr b="1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1"/>
            <p:cNvSpPr/>
            <p:nvPr/>
          </p:nvSpPr>
          <p:spPr>
            <a:xfrm rot="1542857">
              <a:off x="7818982" y="1361594"/>
              <a:ext cx="555111" cy="70236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DBB0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1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1"/>
            <p:cNvSpPr txBox="1"/>
            <p:nvPr/>
          </p:nvSpPr>
          <p:spPr>
            <a:xfrm rot="1542857">
              <a:off x="7827228" y="1465939"/>
              <a:ext cx="388578" cy="4214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7" name="Google Shape;327;p11"/>
            <p:cNvSpPr/>
            <p:nvPr/>
          </p:nvSpPr>
          <p:spPr>
            <a:xfrm>
              <a:off x="8479474" y="1357746"/>
              <a:ext cx="2081088" cy="208108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333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1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1"/>
            <p:cNvSpPr txBox="1"/>
            <p:nvPr/>
          </p:nvSpPr>
          <p:spPr>
            <a:xfrm>
              <a:off x="8784242" y="1662514"/>
              <a:ext cx="1471552" cy="14715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001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Denial</a:t>
              </a:r>
              <a:endParaRPr b="1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1"/>
            <p:cNvSpPr/>
            <p:nvPr/>
          </p:nvSpPr>
          <p:spPr>
            <a:xfrm rot="4628571">
              <a:off x="9587042" y="3556805"/>
              <a:ext cx="555111" cy="70236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DBB0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1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1"/>
            <p:cNvSpPr txBox="1"/>
            <p:nvPr/>
          </p:nvSpPr>
          <p:spPr>
            <a:xfrm rot="4628571">
              <a:off x="9651780" y="3616099"/>
              <a:ext cx="388578" cy="4214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1" name="Google Shape;331;p11"/>
            <p:cNvSpPr/>
            <p:nvPr/>
          </p:nvSpPr>
          <p:spPr>
            <a:xfrm>
              <a:off x="9175624" y="4407777"/>
              <a:ext cx="2081088" cy="208108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333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1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1"/>
            <p:cNvSpPr txBox="1"/>
            <p:nvPr/>
          </p:nvSpPr>
          <p:spPr>
            <a:xfrm>
              <a:off x="9480392" y="4712545"/>
              <a:ext cx="1471552" cy="14715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001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Anger </a:t>
              </a:r>
              <a:endParaRPr b="1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1"/>
            <p:cNvSpPr/>
            <p:nvPr/>
          </p:nvSpPr>
          <p:spPr>
            <a:xfrm rot="7714286">
              <a:off x="8973124" y="6307822"/>
              <a:ext cx="555111" cy="70236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DBB0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1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1"/>
            <p:cNvSpPr txBox="1"/>
            <p:nvPr/>
          </p:nvSpPr>
          <p:spPr>
            <a:xfrm rot="-3085714">
              <a:off x="9108306" y="6383195"/>
              <a:ext cx="388578" cy="4214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5" name="Google Shape;335;p11"/>
            <p:cNvSpPr/>
            <p:nvPr/>
          </p:nvSpPr>
          <p:spPr>
            <a:xfrm>
              <a:off x="7225056" y="6853712"/>
              <a:ext cx="2081088" cy="208108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333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1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1"/>
            <p:cNvSpPr txBox="1"/>
            <p:nvPr/>
          </p:nvSpPr>
          <p:spPr>
            <a:xfrm>
              <a:off x="7529824" y="7158480"/>
              <a:ext cx="1471552" cy="14715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001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Bargaining</a:t>
              </a:r>
              <a:endParaRPr b="1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1"/>
            <p:cNvSpPr/>
            <p:nvPr/>
          </p:nvSpPr>
          <p:spPr>
            <a:xfrm rot="10800000">
              <a:off x="6439521" y="7543072"/>
              <a:ext cx="555111" cy="70236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DBB0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1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1"/>
            <p:cNvSpPr txBox="1"/>
            <p:nvPr/>
          </p:nvSpPr>
          <p:spPr>
            <a:xfrm>
              <a:off x="6606054" y="7683545"/>
              <a:ext cx="388578" cy="4214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9" name="Google Shape;339;p11"/>
            <p:cNvSpPr/>
            <p:nvPr/>
          </p:nvSpPr>
          <p:spPr>
            <a:xfrm>
              <a:off x="4096588" y="6853712"/>
              <a:ext cx="2081088" cy="208108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333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1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1"/>
            <p:cNvSpPr txBox="1"/>
            <p:nvPr/>
          </p:nvSpPr>
          <p:spPr>
            <a:xfrm>
              <a:off x="4401356" y="7158480"/>
              <a:ext cx="1471552" cy="14715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001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Guilt</a:t>
              </a:r>
              <a:endParaRPr b="1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1"/>
            <p:cNvSpPr/>
            <p:nvPr/>
          </p:nvSpPr>
          <p:spPr>
            <a:xfrm rot="-7714286">
              <a:off x="3894088" y="6332388"/>
              <a:ext cx="555111" cy="70236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DBB0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1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1"/>
            <p:cNvSpPr txBox="1"/>
            <p:nvPr/>
          </p:nvSpPr>
          <p:spPr>
            <a:xfrm rot="3085714">
              <a:off x="4029270" y="6537961"/>
              <a:ext cx="388578" cy="4214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3" name="Google Shape;343;p11"/>
            <p:cNvSpPr/>
            <p:nvPr/>
          </p:nvSpPr>
          <p:spPr>
            <a:xfrm>
              <a:off x="2146020" y="4407777"/>
              <a:ext cx="2081088" cy="208108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333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1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1"/>
            <p:cNvSpPr txBox="1"/>
            <p:nvPr/>
          </p:nvSpPr>
          <p:spPr>
            <a:xfrm>
              <a:off x="2450788" y="4712545"/>
              <a:ext cx="1471552" cy="14715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001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Depression</a:t>
              </a:r>
              <a:endParaRPr b="1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1"/>
            <p:cNvSpPr/>
            <p:nvPr/>
          </p:nvSpPr>
          <p:spPr>
            <a:xfrm rot="-4628571">
              <a:off x="3253587" y="3587439"/>
              <a:ext cx="555111" cy="70236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DBB0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1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1"/>
            <p:cNvSpPr txBox="1"/>
            <p:nvPr/>
          </p:nvSpPr>
          <p:spPr>
            <a:xfrm rot="-4628571">
              <a:off x="3318325" y="3809091"/>
              <a:ext cx="388578" cy="4214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7" name="Google Shape;347;p11"/>
            <p:cNvSpPr/>
            <p:nvPr/>
          </p:nvSpPr>
          <p:spPr>
            <a:xfrm>
              <a:off x="2842169" y="1357746"/>
              <a:ext cx="2081088" cy="208108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333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1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1"/>
            <p:cNvSpPr txBox="1"/>
            <p:nvPr/>
          </p:nvSpPr>
          <p:spPr>
            <a:xfrm>
              <a:off x="3146937" y="1662514"/>
              <a:ext cx="1471552" cy="14715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001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Acceptance</a:t>
              </a:r>
              <a:endParaRPr b="1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1"/>
            <p:cNvSpPr/>
            <p:nvPr/>
          </p:nvSpPr>
          <p:spPr>
            <a:xfrm rot="-1542857">
              <a:off x="5000329" y="1375228"/>
              <a:ext cx="555111" cy="70236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DBB0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1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1"/>
            <p:cNvSpPr txBox="1"/>
            <p:nvPr/>
          </p:nvSpPr>
          <p:spPr>
            <a:xfrm rot="-1542857">
              <a:off x="5008575" y="1551829"/>
              <a:ext cx="388578" cy="4214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1" name="Google Shape;351;p11"/>
          <p:cNvGrpSpPr/>
          <p:nvPr/>
        </p:nvGrpSpPr>
        <p:grpSpPr>
          <a:xfrm>
            <a:off x="10342439" y="6336713"/>
            <a:ext cx="4624341" cy="3609628"/>
            <a:chOff x="2146020" y="355"/>
            <a:chExt cx="9110692" cy="8934445"/>
          </a:xfrm>
        </p:grpSpPr>
        <p:sp>
          <p:nvSpPr>
            <p:cNvPr id="352" name="Google Shape;352;p11"/>
            <p:cNvSpPr/>
            <p:nvPr/>
          </p:nvSpPr>
          <p:spPr>
            <a:xfrm>
              <a:off x="5660822" y="355"/>
              <a:ext cx="2081088" cy="208108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333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1"/>
            <p:cNvSpPr txBox="1"/>
            <p:nvPr/>
          </p:nvSpPr>
          <p:spPr>
            <a:xfrm>
              <a:off x="5965590" y="305123"/>
              <a:ext cx="1471552" cy="14715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001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Shock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1"/>
            <p:cNvSpPr/>
            <p:nvPr/>
          </p:nvSpPr>
          <p:spPr>
            <a:xfrm rot="1542857">
              <a:off x="7818982" y="1361594"/>
              <a:ext cx="555111" cy="70236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DBB0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1"/>
            <p:cNvSpPr txBox="1"/>
            <p:nvPr/>
          </p:nvSpPr>
          <p:spPr>
            <a:xfrm rot="1542857">
              <a:off x="7827228" y="1465939"/>
              <a:ext cx="388578" cy="4214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6" name="Google Shape;356;p11"/>
            <p:cNvSpPr/>
            <p:nvPr/>
          </p:nvSpPr>
          <p:spPr>
            <a:xfrm>
              <a:off x="8479474" y="1357746"/>
              <a:ext cx="2081088" cy="208108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333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1"/>
            <p:cNvSpPr txBox="1"/>
            <p:nvPr/>
          </p:nvSpPr>
          <p:spPr>
            <a:xfrm>
              <a:off x="8784242" y="1662514"/>
              <a:ext cx="1471552" cy="14715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001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Denial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1"/>
            <p:cNvSpPr/>
            <p:nvPr/>
          </p:nvSpPr>
          <p:spPr>
            <a:xfrm rot="4628571">
              <a:off x="9587042" y="3556805"/>
              <a:ext cx="555111" cy="70236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DBB0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1"/>
            <p:cNvSpPr txBox="1"/>
            <p:nvPr/>
          </p:nvSpPr>
          <p:spPr>
            <a:xfrm rot="4628571">
              <a:off x="9651780" y="3616099"/>
              <a:ext cx="388578" cy="4214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0" name="Google Shape;360;p11"/>
            <p:cNvSpPr/>
            <p:nvPr/>
          </p:nvSpPr>
          <p:spPr>
            <a:xfrm>
              <a:off x="9175624" y="4407777"/>
              <a:ext cx="2081088" cy="208108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333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1"/>
            <p:cNvSpPr txBox="1"/>
            <p:nvPr/>
          </p:nvSpPr>
          <p:spPr>
            <a:xfrm>
              <a:off x="9480392" y="4712545"/>
              <a:ext cx="1471552" cy="14715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001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Anger 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1"/>
            <p:cNvSpPr/>
            <p:nvPr/>
          </p:nvSpPr>
          <p:spPr>
            <a:xfrm rot="7714286">
              <a:off x="8973124" y="6307822"/>
              <a:ext cx="555111" cy="70236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DBB0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1"/>
            <p:cNvSpPr txBox="1"/>
            <p:nvPr/>
          </p:nvSpPr>
          <p:spPr>
            <a:xfrm rot="-3085714">
              <a:off x="9108306" y="6383195"/>
              <a:ext cx="388578" cy="4214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4" name="Google Shape;364;p11"/>
            <p:cNvSpPr/>
            <p:nvPr/>
          </p:nvSpPr>
          <p:spPr>
            <a:xfrm>
              <a:off x="7225056" y="6853712"/>
              <a:ext cx="2081088" cy="208108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333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1"/>
            <p:cNvSpPr txBox="1"/>
            <p:nvPr/>
          </p:nvSpPr>
          <p:spPr>
            <a:xfrm>
              <a:off x="7529824" y="7158480"/>
              <a:ext cx="1471552" cy="14715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001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Bargaining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1"/>
            <p:cNvSpPr/>
            <p:nvPr/>
          </p:nvSpPr>
          <p:spPr>
            <a:xfrm rot="10800000">
              <a:off x="6439521" y="7543072"/>
              <a:ext cx="555111" cy="70236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DBB0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1"/>
            <p:cNvSpPr txBox="1"/>
            <p:nvPr/>
          </p:nvSpPr>
          <p:spPr>
            <a:xfrm>
              <a:off x="6606054" y="7683545"/>
              <a:ext cx="388578" cy="4214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8" name="Google Shape;368;p11"/>
            <p:cNvSpPr/>
            <p:nvPr/>
          </p:nvSpPr>
          <p:spPr>
            <a:xfrm>
              <a:off x="4096588" y="6853712"/>
              <a:ext cx="2081088" cy="208108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333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1"/>
            <p:cNvSpPr txBox="1"/>
            <p:nvPr/>
          </p:nvSpPr>
          <p:spPr>
            <a:xfrm>
              <a:off x="4401356" y="7158480"/>
              <a:ext cx="1471552" cy="14715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001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Guilt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1"/>
            <p:cNvSpPr/>
            <p:nvPr/>
          </p:nvSpPr>
          <p:spPr>
            <a:xfrm rot="-7714286">
              <a:off x="3894088" y="6332388"/>
              <a:ext cx="555111" cy="70236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DBB0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1"/>
            <p:cNvSpPr txBox="1"/>
            <p:nvPr/>
          </p:nvSpPr>
          <p:spPr>
            <a:xfrm rot="3085714">
              <a:off x="4029270" y="6537961"/>
              <a:ext cx="388578" cy="4214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2" name="Google Shape;372;p11"/>
            <p:cNvSpPr/>
            <p:nvPr/>
          </p:nvSpPr>
          <p:spPr>
            <a:xfrm>
              <a:off x="2146020" y="4407777"/>
              <a:ext cx="2081088" cy="208108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333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1"/>
            <p:cNvSpPr txBox="1"/>
            <p:nvPr/>
          </p:nvSpPr>
          <p:spPr>
            <a:xfrm>
              <a:off x="2450788" y="4712545"/>
              <a:ext cx="1471552" cy="14715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001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Depression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1"/>
            <p:cNvSpPr/>
            <p:nvPr/>
          </p:nvSpPr>
          <p:spPr>
            <a:xfrm rot="-4628571">
              <a:off x="3253587" y="3587439"/>
              <a:ext cx="555111" cy="70236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DBB0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1"/>
            <p:cNvSpPr txBox="1"/>
            <p:nvPr/>
          </p:nvSpPr>
          <p:spPr>
            <a:xfrm rot="-4628571">
              <a:off x="3318325" y="3809091"/>
              <a:ext cx="388578" cy="4214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6" name="Google Shape;376;p11"/>
            <p:cNvSpPr/>
            <p:nvPr/>
          </p:nvSpPr>
          <p:spPr>
            <a:xfrm>
              <a:off x="2842169" y="1357746"/>
              <a:ext cx="2081088" cy="208108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333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1"/>
            <p:cNvSpPr txBox="1"/>
            <p:nvPr/>
          </p:nvSpPr>
          <p:spPr>
            <a:xfrm>
              <a:off x="3146937" y="1662514"/>
              <a:ext cx="1471552" cy="14715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001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Acceptance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1"/>
            <p:cNvSpPr/>
            <p:nvPr/>
          </p:nvSpPr>
          <p:spPr>
            <a:xfrm rot="-1542857">
              <a:off x="5000329" y="1375228"/>
              <a:ext cx="555111" cy="70236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DBB0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1"/>
            <p:cNvSpPr txBox="1"/>
            <p:nvPr/>
          </p:nvSpPr>
          <p:spPr>
            <a:xfrm rot="-1542857">
              <a:off x="5008575" y="1551829"/>
              <a:ext cx="388578" cy="4214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80" name="Google Shape;380;p11"/>
          <p:cNvGrpSpPr/>
          <p:nvPr/>
        </p:nvGrpSpPr>
        <p:grpSpPr>
          <a:xfrm>
            <a:off x="5539375" y="6341628"/>
            <a:ext cx="4624341" cy="3609628"/>
            <a:chOff x="2146020" y="355"/>
            <a:chExt cx="9110692" cy="8934445"/>
          </a:xfrm>
        </p:grpSpPr>
        <p:sp>
          <p:nvSpPr>
            <p:cNvPr id="381" name="Google Shape;381;p11"/>
            <p:cNvSpPr/>
            <p:nvPr/>
          </p:nvSpPr>
          <p:spPr>
            <a:xfrm>
              <a:off x="5660822" y="355"/>
              <a:ext cx="2081088" cy="208108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333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1"/>
            <p:cNvSpPr txBox="1"/>
            <p:nvPr/>
          </p:nvSpPr>
          <p:spPr>
            <a:xfrm>
              <a:off x="5965590" y="305123"/>
              <a:ext cx="1471552" cy="14715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001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Shock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1"/>
            <p:cNvSpPr/>
            <p:nvPr/>
          </p:nvSpPr>
          <p:spPr>
            <a:xfrm rot="1542857">
              <a:off x="7818982" y="1361594"/>
              <a:ext cx="555111" cy="70236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DBB0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1"/>
            <p:cNvSpPr txBox="1"/>
            <p:nvPr/>
          </p:nvSpPr>
          <p:spPr>
            <a:xfrm rot="1542857">
              <a:off x="7827228" y="1465939"/>
              <a:ext cx="388578" cy="4214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5" name="Google Shape;385;p11"/>
            <p:cNvSpPr/>
            <p:nvPr/>
          </p:nvSpPr>
          <p:spPr>
            <a:xfrm>
              <a:off x="8479474" y="1357746"/>
              <a:ext cx="2081088" cy="208108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333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1"/>
            <p:cNvSpPr txBox="1"/>
            <p:nvPr/>
          </p:nvSpPr>
          <p:spPr>
            <a:xfrm>
              <a:off x="8784242" y="1662514"/>
              <a:ext cx="1471552" cy="14715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001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Denial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1"/>
            <p:cNvSpPr/>
            <p:nvPr/>
          </p:nvSpPr>
          <p:spPr>
            <a:xfrm rot="4628571">
              <a:off x="9587042" y="3556805"/>
              <a:ext cx="555111" cy="70236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DBB0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1"/>
            <p:cNvSpPr txBox="1"/>
            <p:nvPr/>
          </p:nvSpPr>
          <p:spPr>
            <a:xfrm rot="4628571">
              <a:off x="9651780" y="3616099"/>
              <a:ext cx="388578" cy="4214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9" name="Google Shape;389;p11"/>
            <p:cNvSpPr/>
            <p:nvPr/>
          </p:nvSpPr>
          <p:spPr>
            <a:xfrm>
              <a:off x="9175624" y="4407777"/>
              <a:ext cx="2081088" cy="208108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333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1"/>
            <p:cNvSpPr txBox="1"/>
            <p:nvPr/>
          </p:nvSpPr>
          <p:spPr>
            <a:xfrm>
              <a:off x="9480392" y="4712545"/>
              <a:ext cx="1471552" cy="14715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001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Anger 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1"/>
            <p:cNvSpPr/>
            <p:nvPr/>
          </p:nvSpPr>
          <p:spPr>
            <a:xfrm rot="7714286">
              <a:off x="8973124" y="6307822"/>
              <a:ext cx="555111" cy="70236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DBB0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1"/>
            <p:cNvSpPr txBox="1"/>
            <p:nvPr/>
          </p:nvSpPr>
          <p:spPr>
            <a:xfrm rot="-3085714">
              <a:off x="9108306" y="6383195"/>
              <a:ext cx="388578" cy="4214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3" name="Google Shape;393;p11"/>
            <p:cNvSpPr/>
            <p:nvPr/>
          </p:nvSpPr>
          <p:spPr>
            <a:xfrm>
              <a:off x="7225056" y="6853712"/>
              <a:ext cx="2081088" cy="208108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333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1"/>
            <p:cNvSpPr txBox="1"/>
            <p:nvPr/>
          </p:nvSpPr>
          <p:spPr>
            <a:xfrm>
              <a:off x="7529824" y="7158480"/>
              <a:ext cx="1471552" cy="14715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001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Bargaining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1"/>
            <p:cNvSpPr/>
            <p:nvPr/>
          </p:nvSpPr>
          <p:spPr>
            <a:xfrm rot="10800000">
              <a:off x="6439521" y="7543072"/>
              <a:ext cx="555111" cy="70236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DBB0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1"/>
            <p:cNvSpPr txBox="1"/>
            <p:nvPr/>
          </p:nvSpPr>
          <p:spPr>
            <a:xfrm>
              <a:off x="6606054" y="7683545"/>
              <a:ext cx="388578" cy="4214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7" name="Google Shape;397;p11"/>
            <p:cNvSpPr/>
            <p:nvPr/>
          </p:nvSpPr>
          <p:spPr>
            <a:xfrm>
              <a:off x="4096588" y="6853712"/>
              <a:ext cx="2081088" cy="208108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333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1"/>
            <p:cNvSpPr txBox="1"/>
            <p:nvPr/>
          </p:nvSpPr>
          <p:spPr>
            <a:xfrm>
              <a:off x="4401356" y="7158480"/>
              <a:ext cx="1471552" cy="14715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001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Guilt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1"/>
            <p:cNvSpPr/>
            <p:nvPr/>
          </p:nvSpPr>
          <p:spPr>
            <a:xfrm rot="-7714286">
              <a:off x="3894088" y="6332388"/>
              <a:ext cx="555111" cy="70236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DBB0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1"/>
            <p:cNvSpPr txBox="1"/>
            <p:nvPr/>
          </p:nvSpPr>
          <p:spPr>
            <a:xfrm rot="3085714">
              <a:off x="4029270" y="6537961"/>
              <a:ext cx="388578" cy="4214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1" name="Google Shape;401;p11"/>
            <p:cNvSpPr/>
            <p:nvPr/>
          </p:nvSpPr>
          <p:spPr>
            <a:xfrm>
              <a:off x="2146020" y="4407777"/>
              <a:ext cx="2081088" cy="208108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333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1"/>
            <p:cNvSpPr txBox="1"/>
            <p:nvPr/>
          </p:nvSpPr>
          <p:spPr>
            <a:xfrm>
              <a:off x="2450788" y="4712545"/>
              <a:ext cx="1471552" cy="14715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001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Depression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1"/>
            <p:cNvSpPr/>
            <p:nvPr/>
          </p:nvSpPr>
          <p:spPr>
            <a:xfrm rot="-4628571">
              <a:off x="3253587" y="3587439"/>
              <a:ext cx="555111" cy="70236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DBB0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1"/>
            <p:cNvSpPr txBox="1"/>
            <p:nvPr/>
          </p:nvSpPr>
          <p:spPr>
            <a:xfrm rot="-4628571">
              <a:off x="3318325" y="3809091"/>
              <a:ext cx="388578" cy="4214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5" name="Google Shape;405;p11"/>
            <p:cNvSpPr/>
            <p:nvPr/>
          </p:nvSpPr>
          <p:spPr>
            <a:xfrm>
              <a:off x="2842169" y="1357746"/>
              <a:ext cx="2081088" cy="208108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333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1"/>
            <p:cNvSpPr txBox="1"/>
            <p:nvPr/>
          </p:nvSpPr>
          <p:spPr>
            <a:xfrm>
              <a:off x="3146937" y="1662514"/>
              <a:ext cx="1471552" cy="14715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001" sz="10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Acceptance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1"/>
            <p:cNvSpPr/>
            <p:nvPr/>
          </p:nvSpPr>
          <p:spPr>
            <a:xfrm rot="-1542857">
              <a:off x="5000329" y="1375228"/>
              <a:ext cx="555111" cy="70236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DBB0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1"/>
            <p:cNvSpPr txBox="1"/>
            <p:nvPr/>
          </p:nvSpPr>
          <p:spPr>
            <a:xfrm rot="-1542857">
              <a:off x="5008575" y="1551829"/>
              <a:ext cx="388578" cy="4214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2"/>
          <p:cNvSpPr txBox="1"/>
          <p:nvPr>
            <p:ph type="title"/>
          </p:nvPr>
        </p:nvSpPr>
        <p:spPr>
          <a:xfrm>
            <a:off x="1005205" y="518859"/>
            <a:ext cx="17830800" cy="18561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001" sz="6000"/>
              <a:t>7 Observations of Growing Pains</a:t>
            </a:r>
            <a:endParaRPr sz="5800"/>
          </a:p>
        </p:txBody>
      </p:sp>
      <p:sp>
        <p:nvSpPr>
          <p:cNvPr id="414" name="Google Shape;414;p12"/>
          <p:cNvSpPr txBox="1"/>
          <p:nvPr/>
        </p:nvSpPr>
        <p:spPr>
          <a:xfrm>
            <a:off x="10161611" y="1719599"/>
            <a:ext cx="8927700" cy="82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742950" lvl="0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AutoNum type="arabicPeriod"/>
            </a:pPr>
            <a:r>
              <a:rPr b="0" i="0" lang="en-001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Uninformed comparison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42950" lvl="0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AutoNum type="arabicPeriod"/>
            </a:pPr>
            <a:r>
              <a:rPr b="0" i="0" lang="en-001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Competing stakeholders and priorities</a:t>
            </a:r>
            <a:br>
              <a:rPr b="0" i="0" lang="en-001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001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(not well received)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42950" lvl="0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AutoNum type="arabicPeriod"/>
            </a:pPr>
            <a:r>
              <a:rPr b="0" i="0" lang="en-001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Overwhelmed with choices, tooling, methodology, un/trusted sources / advisory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42950" lvl="0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AutoNum type="arabicPeriod"/>
            </a:pPr>
            <a:r>
              <a:rPr b="0" i="0" lang="en-001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having the required skill set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42950" lvl="0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AutoNum type="arabicPeriod"/>
            </a:pPr>
            <a:r>
              <a:rPr b="0" i="0" lang="en-001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Budget restrictions </a:t>
            </a:r>
            <a:endParaRPr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42950" lvl="0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AutoNum type="arabicPeriod"/>
            </a:pPr>
            <a:r>
              <a:rPr b="0" i="0" lang="en-001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50 teams all working independently</a:t>
            </a:r>
            <a:br>
              <a:rPr b="0" i="0" lang="en-001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001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(500 people within also working independently)</a:t>
            </a:r>
            <a:endParaRPr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42950" lvl="0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AutoNum type="arabicPeriod"/>
            </a:pPr>
            <a:r>
              <a:rPr b="0" i="0" lang="en-001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Scapegoat sacrificial lamb </a:t>
            </a:r>
            <a:endParaRPr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817" y="3326580"/>
            <a:ext cx="5920400" cy="500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Google Shape;420;g30b4daf810f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9943" y="2691343"/>
            <a:ext cx="11978624" cy="4192518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g30b4daf810f_0_16"/>
          <p:cNvSpPr txBox="1"/>
          <p:nvPr>
            <p:ph type="title"/>
          </p:nvPr>
        </p:nvSpPr>
        <p:spPr>
          <a:xfrm>
            <a:off x="1005205" y="518859"/>
            <a:ext cx="17830800" cy="18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001"/>
              <a:t>7 Habits to Growing a Highly Mature Product</a:t>
            </a:r>
            <a:br>
              <a:rPr lang="en-001"/>
            </a:br>
            <a:r>
              <a:rPr b="0" lang="en-001">
                <a:solidFill>
                  <a:schemeClr val="accent6"/>
                </a:solidFill>
              </a:rPr>
              <a:t>3 Core Areas</a:t>
            </a:r>
            <a:endParaRPr b="0">
              <a:solidFill>
                <a:schemeClr val="accent6"/>
              </a:solidFill>
            </a:endParaRPr>
          </a:p>
        </p:txBody>
      </p:sp>
      <p:sp>
        <p:nvSpPr>
          <p:cNvPr id="422" name="Google Shape;422;g30b4daf810f_0_16"/>
          <p:cNvSpPr txBox="1"/>
          <p:nvPr/>
        </p:nvSpPr>
        <p:spPr>
          <a:xfrm>
            <a:off x="2716021" y="6900060"/>
            <a:ext cx="383442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001" sz="4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People</a:t>
            </a:r>
            <a:endParaRPr b="0" i="0" sz="1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g30b4daf810f_0_16"/>
          <p:cNvSpPr txBox="1"/>
          <p:nvPr/>
        </p:nvSpPr>
        <p:spPr>
          <a:xfrm>
            <a:off x="8134838" y="6900060"/>
            <a:ext cx="383442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001" sz="4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endParaRPr b="0" i="0" sz="1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g30b4daf810f_0_16"/>
          <p:cNvSpPr txBox="1"/>
          <p:nvPr/>
        </p:nvSpPr>
        <p:spPr>
          <a:xfrm>
            <a:off x="13553655" y="6900060"/>
            <a:ext cx="383442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001" sz="4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Technology </a:t>
            </a:r>
            <a:endParaRPr b="0" i="0" sz="1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5" name="Google Shape;425;g30b4daf810f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23393" y="7996083"/>
            <a:ext cx="1248697" cy="1115857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cartoon of a person&#10;&#10;Description automatically generated" id="426" name="Google Shape;426;g30b4daf810f_0_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11246" y="7973973"/>
            <a:ext cx="1248697" cy="1191065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27" name="Google Shape;427;g30b4daf810f_0_16"/>
          <p:cNvSpPr txBox="1"/>
          <p:nvPr/>
        </p:nvSpPr>
        <p:spPr>
          <a:xfrm>
            <a:off x="8255376" y="7960137"/>
            <a:ext cx="451300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001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this or else 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g30b4daf810f_0_16"/>
          <p:cNvSpPr txBox="1"/>
          <p:nvPr/>
        </p:nvSpPr>
        <p:spPr>
          <a:xfrm>
            <a:off x="13881922" y="7763456"/>
            <a:ext cx="45129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001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 Code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001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Security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001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Firewall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g30b4daf810f_0_16"/>
          <p:cNvSpPr/>
          <p:nvPr/>
        </p:nvSpPr>
        <p:spPr>
          <a:xfrm>
            <a:off x="6446125" y="5098626"/>
            <a:ext cx="1135821" cy="1070518"/>
          </a:xfrm>
          <a:prstGeom prst="ellipse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g30b4daf810f_0_16"/>
          <p:cNvSpPr/>
          <p:nvPr/>
        </p:nvSpPr>
        <p:spPr>
          <a:xfrm>
            <a:off x="12773422" y="4894190"/>
            <a:ext cx="1135821" cy="1070518"/>
          </a:xfrm>
          <a:prstGeom prst="ellipse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g30b4daf810f_0_16"/>
          <p:cNvSpPr/>
          <p:nvPr/>
        </p:nvSpPr>
        <p:spPr>
          <a:xfrm>
            <a:off x="8051180" y="4065520"/>
            <a:ext cx="1583473" cy="799173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g30b4daf810f_0_16"/>
          <p:cNvSpPr/>
          <p:nvPr/>
        </p:nvSpPr>
        <p:spPr>
          <a:xfrm>
            <a:off x="9897125" y="3492851"/>
            <a:ext cx="1583473" cy="1375321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g30b4daf810f_0_16"/>
          <p:cNvSpPr/>
          <p:nvPr/>
        </p:nvSpPr>
        <p:spPr>
          <a:xfrm>
            <a:off x="13996111" y="3716595"/>
            <a:ext cx="1194732" cy="630524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g30b4daf810f_0_16"/>
          <p:cNvSpPr/>
          <p:nvPr/>
        </p:nvSpPr>
        <p:spPr>
          <a:xfrm>
            <a:off x="13850395" y="4326532"/>
            <a:ext cx="1135821" cy="1070518"/>
          </a:xfrm>
          <a:prstGeom prst="ellipse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artoon of a person&#10;&#10;Description automatically generated" id="435" name="Google Shape;435;g30b4daf810f_0_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35540" y="7892385"/>
            <a:ext cx="931466" cy="1241954"/>
          </a:xfrm>
          <a:prstGeom prst="rect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36" name="Google Shape;436;g30b4daf810f_0_16"/>
          <p:cNvSpPr/>
          <p:nvPr/>
        </p:nvSpPr>
        <p:spPr>
          <a:xfrm>
            <a:off x="4967050" y="3599675"/>
            <a:ext cx="1800000" cy="240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2023-11-29T00:37:55Z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2023-11-29T00:00:00Z</vt:filetime>
  </property>
  <property fmtid="{D5CDD505-2E9C-101B-9397-08002B2CF9AE}" pid="3" name="Creator">
    <vt:lpwstr>Adobe InDesign 19.0 (Macintosh)</vt:lpwstr>
  </property>
  <property fmtid="{D5CDD505-2E9C-101B-9397-08002B2CF9AE}" pid="4" name="LastSaved">
    <vt:filetime>2023-11-29T00:00:00Z</vt:filetime>
  </property>
  <property fmtid="{D5CDD505-2E9C-101B-9397-08002B2CF9AE}" pid="5" name="Producer">
    <vt:lpwstr>Adobe PDF Library 17.0</vt:lpwstr>
  </property>
</Properties>
</file>