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8" r:id="rId5"/>
    <p:sldId id="480" r:id="rId6"/>
    <p:sldId id="537" r:id="rId7"/>
    <p:sldId id="535" r:id="rId8"/>
    <p:sldId id="538" r:id="rId9"/>
    <p:sldId id="539" r:id="rId10"/>
    <p:sldId id="536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9" r:id="rId20"/>
    <p:sldId id="552" r:id="rId21"/>
    <p:sldId id="553" r:id="rId22"/>
    <p:sldId id="554" r:id="rId23"/>
    <p:sldId id="555" r:id="rId24"/>
    <p:sldId id="556" r:id="rId25"/>
    <p:sldId id="557" r:id="rId26"/>
    <p:sldId id="464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014067"/>
    <a:srgbClr val="F2F2F2"/>
    <a:srgbClr val="008000"/>
    <a:srgbClr val="014B79"/>
    <a:srgbClr val="FF6600"/>
    <a:srgbClr val="0937C9"/>
    <a:srgbClr val="3F3F3F"/>
    <a:srgbClr val="014E7D"/>
    <a:srgbClr val="013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74" autoAdjust="0"/>
  </p:normalViewPr>
  <p:slideViewPr>
    <p:cSldViewPr snapToGrid="0" showGuides="1">
      <p:cViewPr varScale="1">
        <p:scale>
          <a:sx n="91" d="100"/>
          <a:sy n="91" d="100"/>
        </p:scale>
        <p:origin x="438" y="9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handoutMaster" Target="handoutMasters/handout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94A5F-3751-4EAE-B2A4-5A67B66DA6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F320C5-7196-470C-89C5-09A322E35C45}">
      <dgm:prSet phldrT="[Texto]"/>
      <dgm:spPr/>
      <dgm:t>
        <a:bodyPr/>
        <a:lstStyle/>
        <a:p>
          <a:r>
            <a:rPr lang="es-ES" dirty="0"/>
            <a:t>Arquitectura Reactiva</a:t>
          </a:r>
        </a:p>
      </dgm:t>
    </dgm:pt>
    <dgm:pt modelId="{FBBDCE8B-B3FE-45E3-BA67-91FBBAA70992}" type="parTrans" cxnId="{744AE498-1596-4165-A66E-E32E1B762C46}">
      <dgm:prSet/>
      <dgm:spPr/>
      <dgm:t>
        <a:bodyPr/>
        <a:lstStyle/>
        <a:p>
          <a:endParaRPr lang="es-ES"/>
        </a:p>
      </dgm:t>
    </dgm:pt>
    <dgm:pt modelId="{23C9DA5F-3C34-443C-93B6-098C5587A8E1}" type="sibTrans" cxnId="{744AE498-1596-4165-A66E-E32E1B762C46}">
      <dgm:prSet/>
      <dgm:spPr/>
      <dgm:t>
        <a:bodyPr/>
        <a:lstStyle/>
        <a:p>
          <a:endParaRPr lang="es-ES"/>
        </a:p>
      </dgm:t>
    </dgm:pt>
    <dgm:pt modelId="{461196FF-6F95-495B-8B73-D8982628C3DF}" type="pres">
      <dgm:prSet presAssocID="{DC194A5F-3751-4EAE-B2A4-5A67B66DA631}" presName="diagram" presStyleCnt="0">
        <dgm:presLayoutVars>
          <dgm:dir/>
          <dgm:resizeHandles val="exact"/>
        </dgm:presLayoutVars>
      </dgm:prSet>
      <dgm:spPr/>
    </dgm:pt>
    <dgm:pt modelId="{E5DB0E7A-3380-4EFD-A6D4-389EDBF6EE8B}" type="pres">
      <dgm:prSet presAssocID="{ECF320C5-7196-470C-89C5-09A322E35C45}" presName="node" presStyleLbl="node1" presStyleIdx="0" presStyleCnt="1" custLinFactX="71878" custLinFactY="-9390" custLinFactNeighborX="100000" custLinFactNeighborY="-100000">
        <dgm:presLayoutVars>
          <dgm:bulletEnabled val="1"/>
        </dgm:presLayoutVars>
      </dgm:prSet>
      <dgm:spPr/>
    </dgm:pt>
  </dgm:ptLst>
  <dgm:cxnLst>
    <dgm:cxn modelId="{23339784-E550-44BD-9E45-741999228479}" type="presOf" srcId="{ECF320C5-7196-470C-89C5-09A322E35C45}" destId="{E5DB0E7A-3380-4EFD-A6D4-389EDBF6EE8B}" srcOrd="0" destOrd="0" presId="urn:microsoft.com/office/officeart/2005/8/layout/default"/>
    <dgm:cxn modelId="{744AE498-1596-4165-A66E-E32E1B762C46}" srcId="{DC194A5F-3751-4EAE-B2A4-5A67B66DA631}" destId="{ECF320C5-7196-470C-89C5-09A322E35C45}" srcOrd="0" destOrd="0" parTransId="{FBBDCE8B-B3FE-45E3-BA67-91FBBAA70992}" sibTransId="{23C9DA5F-3C34-443C-93B6-098C5587A8E1}"/>
    <dgm:cxn modelId="{D929A2D4-51BB-438E-91F5-920CA8CE39E2}" type="presOf" srcId="{DC194A5F-3751-4EAE-B2A4-5A67B66DA631}" destId="{461196FF-6F95-495B-8B73-D8982628C3DF}" srcOrd="0" destOrd="0" presId="urn:microsoft.com/office/officeart/2005/8/layout/default"/>
    <dgm:cxn modelId="{999F9B4A-9F2E-45B1-8F99-D5B604ADB111}" type="presParOf" srcId="{461196FF-6F95-495B-8B73-D8982628C3DF}" destId="{E5DB0E7A-3380-4EFD-A6D4-389EDBF6EE8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AD69A-0060-4A5C-8755-8F12937CF8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645417-98D7-4800-9A19-1DB39F635989}">
      <dgm:prSet phldrT="[Texto]"/>
      <dgm:spPr/>
      <dgm:t>
        <a:bodyPr/>
        <a:lstStyle/>
        <a:p>
          <a:r>
            <a:rPr lang="es-ES" dirty="0"/>
            <a:t>Tópicos y Particiones</a:t>
          </a:r>
        </a:p>
      </dgm:t>
    </dgm:pt>
    <dgm:pt modelId="{DB9F3FB1-E709-41AD-A03B-BDC4E507DCBF}" type="parTrans" cxnId="{57AB09DD-C516-4175-82CB-0DC73EB28999}">
      <dgm:prSet/>
      <dgm:spPr/>
      <dgm:t>
        <a:bodyPr/>
        <a:lstStyle/>
        <a:p>
          <a:endParaRPr lang="es-ES"/>
        </a:p>
      </dgm:t>
    </dgm:pt>
    <dgm:pt modelId="{D69988F6-0005-453E-8772-46BB3783D99A}" type="sibTrans" cxnId="{57AB09DD-C516-4175-82CB-0DC73EB28999}">
      <dgm:prSet/>
      <dgm:spPr/>
      <dgm:t>
        <a:bodyPr/>
        <a:lstStyle/>
        <a:p>
          <a:endParaRPr lang="es-ES"/>
        </a:p>
      </dgm:t>
    </dgm:pt>
    <dgm:pt modelId="{270BC202-B7CA-430A-A306-29530402C845}" type="pres">
      <dgm:prSet presAssocID="{2C7AD69A-0060-4A5C-8755-8F12937CF8DA}" presName="diagram" presStyleCnt="0">
        <dgm:presLayoutVars>
          <dgm:dir/>
          <dgm:resizeHandles val="exact"/>
        </dgm:presLayoutVars>
      </dgm:prSet>
      <dgm:spPr/>
    </dgm:pt>
    <dgm:pt modelId="{165E86CA-FE82-4628-B603-01DC99714BBC}" type="pres">
      <dgm:prSet presAssocID="{26645417-98D7-4800-9A19-1DB39F635989}" presName="node" presStyleLbl="node1" presStyleIdx="0" presStyleCnt="1">
        <dgm:presLayoutVars>
          <dgm:bulletEnabled val="1"/>
        </dgm:presLayoutVars>
      </dgm:prSet>
      <dgm:spPr/>
    </dgm:pt>
  </dgm:ptLst>
  <dgm:cxnLst>
    <dgm:cxn modelId="{5F775332-84BC-4169-BAAA-FD25C5674DF6}" type="presOf" srcId="{2C7AD69A-0060-4A5C-8755-8F12937CF8DA}" destId="{270BC202-B7CA-430A-A306-29530402C845}" srcOrd="0" destOrd="0" presId="urn:microsoft.com/office/officeart/2005/8/layout/default"/>
    <dgm:cxn modelId="{E29B0261-6141-4460-AC1D-DD3ACCC99E2C}" type="presOf" srcId="{26645417-98D7-4800-9A19-1DB39F635989}" destId="{165E86CA-FE82-4628-B603-01DC99714BBC}" srcOrd="0" destOrd="0" presId="urn:microsoft.com/office/officeart/2005/8/layout/default"/>
    <dgm:cxn modelId="{57AB09DD-C516-4175-82CB-0DC73EB28999}" srcId="{2C7AD69A-0060-4A5C-8755-8F12937CF8DA}" destId="{26645417-98D7-4800-9A19-1DB39F635989}" srcOrd="0" destOrd="0" parTransId="{DB9F3FB1-E709-41AD-A03B-BDC4E507DCBF}" sibTransId="{D69988F6-0005-453E-8772-46BB3783D99A}"/>
    <dgm:cxn modelId="{032A3EA5-6E69-47F8-B098-2E474AFB8E93}" type="presParOf" srcId="{270BC202-B7CA-430A-A306-29530402C845}" destId="{165E86CA-FE82-4628-B603-01DC99714BB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AD69A-0060-4A5C-8755-8F12937CF8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645417-98D7-4800-9A19-1DB39F635989}">
      <dgm:prSet phldrT="[Texto]"/>
      <dgm:spPr/>
      <dgm:t>
        <a:bodyPr/>
        <a:lstStyle/>
        <a:p>
          <a:r>
            <a:rPr lang="es-ES" dirty="0" err="1"/>
            <a:t>Brokers</a:t>
          </a:r>
          <a:r>
            <a:rPr lang="es-ES" dirty="0"/>
            <a:t> y </a:t>
          </a:r>
          <a:r>
            <a:rPr lang="es-ES" dirty="0" err="1"/>
            <a:t>Cluster</a:t>
          </a:r>
          <a:endParaRPr lang="es-ES" dirty="0"/>
        </a:p>
      </dgm:t>
    </dgm:pt>
    <dgm:pt modelId="{DB9F3FB1-E709-41AD-A03B-BDC4E507DCBF}" type="parTrans" cxnId="{57AB09DD-C516-4175-82CB-0DC73EB28999}">
      <dgm:prSet/>
      <dgm:spPr/>
      <dgm:t>
        <a:bodyPr/>
        <a:lstStyle/>
        <a:p>
          <a:endParaRPr lang="es-ES"/>
        </a:p>
      </dgm:t>
    </dgm:pt>
    <dgm:pt modelId="{D69988F6-0005-453E-8772-46BB3783D99A}" type="sibTrans" cxnId="{57AB09DD-C516-4175-82CB-0DC73EB28999}">
      <dgm:prSet/>
      <dgm:spPr/>
      <dgm:t>
        <a:bodyPr/>
        <a:lstStyle/>
        <a:p>
          <a:endParaRPr lang="es-ES"/>
        </a:p>
      </dgm:t>
    </dgm:pt>
    <dgm:pt modelId="{270BC202-B7CA-430A-A306-29530402C845}" type="pres">
      <dgm:prSet presAssocID="{2C7AD69A-0060-4A5C-8755-8F12937CF8DA}" presName="diagram" presStyleCnt="0">
        <dgm:presLayoutVars>
          <dgm:dir/>
          <dgm:resizeHandles val="exact"/>
        </dgm:presLayoutVars>
      </dgm:prSet>
      <dgm:spPr/>
    </dgm:pt>
    <dgm:pt modelId="{165E86CA-FE82-4628-B603-01DC99714BBC}" type="pres">
      <dgm:prSet presAssocID="{26645417-98D7-4800-9A19-1DB39F635989}" presName="node" presStyleLbl="node1" presStyleIdx="0" presStyleCnt="1">
        <dgm:presLayoutVars>
          <dgm:bulletEnabled val="1"/>
        </dgm:presLayoutVars>
      </dgm:prSet>
      <dgm:spPr/>
    </dgm:pt>
  </dgm:ptLst>
  <dgm:cxnLst>
    <dgm:cxn modelId="{5F775332-84BC-4169-BAAA-FD25C5674DF6}" type="presOf" srcId="{2C7AD69A-0060-4A5C-8755-8F12937CF8DA}" destId="{270BC202-B7CA-430A-A306-29530402C845}" srcOrd="0" destOrd="0" presId="urn:microsoft.com/office/officeart/2005/8/layout/default"/>
    <dgm:cxn modelId="{E29B0261-6141-4460-AC1D-DD3ACCC99E2C}" type="presOf" srcId="{26645417-98D7-4800-9A19-1DB39F635989}" destId="{165E86CA-FE82-4628-B603-01DC99714BBC}" srcOrd="0" destOrd="0" presId="urn:microsoft.com/office/officeart/2005/8/layout/default"/>
    <dgm:cxn modelId="{57AB09DD-C516-4175-82CB-0DC73EB28999}" srcId="{2C7AD69A-0060-4A5C-8755-8F12937CF8DA}" destId="{26645417-98D7-4800-9A19-1DB39F635989}" srcOrd="0" destOrd="0" parTransId="{DB9F3FB1-E709-41AD-A03B-BDC4E507DCBF}" sibTransId="{D69988F6-0005-453E-8772-46BB3783D99A}"/>
    <dgm:cxn modelId="{032A3EA5-6E69-47F8-B098-2E474AFB8E93}" type="presParOf" srcId="{270BC202-B7CA-430A-A306-29530402C845}" destId="{165E86CA-FE82-4628-B603-01DC99714BB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7AD69A-0060-4A5C-8755-8F12937CF8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645417-98D7-4800-9A19-1DB39F635989}">
      <dgm:prSet phldrT="[Texto]"/>
      <dgm:spPr/>
      <dgm:t>
        <a:bodyPr/>
        <a:lstStyle/>
        <a:p>
          <a:r>
            <a:rPr lang="es-ES" dirty="0" err="1"/>
            <a:t>Multiples</a:t>
          </a:r>
          <a:r>
            <a:rPr lang="es-ES" dirty="0"/>
            <a:t> </a:t>
          </a:r>
          <a:r>
            <a:rPr lang="es-ES" dirty="0" err="1"/>
            <a:t>Clusters</a:t>
          </a:r>
          <a:endParaRPr lang="es-ES" dirty="0"/>
        </a:p>
      </dgm:t>
    </dgm:pt>
    <dgm:pt modelId="{DB9F3FB1-E709-41AD-A03B-BDC4E507DCBF}" type="parTrans" cxnId="{57AB09DD-C516-4175-82CB-0DC73EB28999}">
      <dgm:prSet/>
      <dgm:spPr/>
      <dgm:t>
        <a:bodyPr/>
        <a:lstStyle/>
        <a:p>
          <a:endParaRPr lang="es-ES"/>
        </a:p>
      </dgm:t>
    </dgm:pt>
    <dgm:pt modelId="{D69988F6-0005-453E-8772-46BB3783D99A}" type="sibTrans" cxnId="{57AB09DD-C516-4175-82CB-0DC73EB28999}">
      <dgm:prSet/>
      <dgm:spPr/>
      <dgm:t>
        <a:bodyPr/>
        <a:lstStyle/>
        <a:p>
          <a:endParaRPr lang="es-ES"/>
        </a:p>
      </dgm:t>
    </dgm:pt>
    <dgm:pt modelId="{270BC202-B7CA-430A-A306-29530402C845}" type="pres">
      <dgm:prSet presAssocID="{2C7AD69A-0060-4A5C-8755-8F12937CF8DA}" presName="diagram" presStyleCnt="0">
        <dgm:presLayoutVars>
          <dgm:dir/>
          <dgm:resizeHandles val="exact"/>
        </dgm:presLayoutVars>
      </dgm:prSet>
      <dgm:spPr/>
    </dgm:pt>
    <dgm:pt modelId="{165E86CA-FE82-4628-B603-01DC99714BBC}" type="pres">
      <dgm:prSet presAssocID="{26645417-98D7-4800-9A19-1DB39F635989}" presName="node" presStyleLbl="node1" presStyleIdx="0" presStyleCnt="1">
        <dgm:presLayoutVars>
          <dgm:bulletEnabled val="1"/>
        </dgm:presLayoutVars>
      </dgm:prSet>
      <dgm:spPr/>
    </dgm:pt>
  </dgm:ptLst>
  <dgm:cxnLst>
    <dgm:cxn modelId="{5F775332-84BC-4169-BAAA-FD25C5674DF6}" type="presOf" srcId="{2C7AD69A-0060-4A5C-8755-8F12937CF8DA}" destId="{270BC202-B7CA-430A-A306-29530402C845}" srcOrd="0" destOrd="0" presId="urn:microsoft.com/office/officeart/2005/8/layout/default"/>
    <dgm:cxn modelId="{E29B0261-6141-4460-AC1D-DD3ACCC99E2C}" type="presOf" srcId="{26645417-98D7-4800-9A19-1DB39F635989}" destId="{165E86CA-FE82-4628-B603-01DC99714BBC}" srcOrd="0" destOrd="0" presId="urn:microsoft.com/office/officeart/2005/8/layout/default"/>
    <dgm:cxn modelId="{57AB09DD-C516-4175-82CB-0DC73EB28999}" srcId="{2C7AD69A-0060-4A5C-8755-8F12937CF8DA}" destId="{26645417-98D7-4800-9A19-1DB39F635989}" srcOrd="0" destOrd="0" parTransId="{DB9F3FB1-E709-41AD-A03B-BDC4E507DCBF}" sibTransId="{D69988F6-0005-453E-8772-46BB3783D99A}"/>
    <dgm:cxn modelId="{032A3EA5-6E69-47F8-B098-2E474AFB8E93}" type="presParOf" srcId="{270BC202-B7CA-430A-A306-29530402C845}" destId="{165E86CA-FE82-4628-B603-01DC99714BB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0E7A-3380-4EFD-A6D4-389EDBF6EE8B}">
      <dsp:nvSpPr>
        <dsp:cNvPr id="0" name=""/>
        <dsp:cNvSpPr/>
      </dsp:nvSpPr>
      <dsp:spPr>
        <a:xfrm>
          <a:off x="0" y="0"/>
          <a:ext cx="2215802" cy="1329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Arquitectura Reactiva</a:t>
          </a:r>
        </a:p>
      </dsp:txBody>
      <dsp:txXfrm>
        <a:off x="0" y="0"/>
        <a:ext cx="2215802" cy="1329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E86CA-FE82-4628-B603-01DC99714BBC}">
      <dsp:nvSpPr>
        <dsp:cNvPr id="0" name=""/>
        <dsp:cNvSpPr/>
      </dsp:nvSpPr>
      <dsp:spPr>
        <a:xfrm>
          <a:off x="487611" y="258"/>
          <a:ext cx="2616965" cy="157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Tópicos y Particiones</a:t>
          </a:r>
        </a:p>
      </dsp:txBody>
      <dsp:txXfrm>
        <a:off x="487611" y="258"/>
        <a:ext cx="2616965" cy="1570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E86CA-FE82-4628-B603-01DC99714BBC}">
      <dsp:nvSpPr>
        <dsp:cNvPr id="0" name=""/>
        <dsp:cNvSpPr/>
      </dsp:nvSpPr>
      <dsp:spPr>
        <a:xfrm>
          <a:off x="487611" y="258"/>
          <a:ext cx="2616965" cy="157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 err="1"/>
            <a:t>Brokers</a:t>
          </a:r>
          <a:r>
            <a:rPr lang="es-ES" sz="4400" kern="1200" dirty="0"/>
            <a:t> y </a:t>
          </a:r>
          <a:r>
            <a:rPr lang="es-ES" sz="4400" kern="1200" dirty="0" err="1"/>
            <a:t>Cluster</a:t>
          </a:r>
          <a:endParaRPr lang="es-ES" sz="4400" kern="1200" dirty="0"/>
        </a:p>
      </dsp:txBody>
      <dsp:txXfrm>
        <a:off x="487611" y="258"/>
        <a:ext cx="2616965" cy="1570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E86CA-FE82-4628-B603-01DC99714BBC}">
      <dsp:nvSpPr>
        <dsp:cNvPr id="0" name=""/>
        <dsp:cNvSpPr/>
      </dsp:nvSpPr>
      <dsp:spPr>
        <a:xfrm>
          <a:off x="487611" y="258"/>
          <a:ext cx="2616965" cy="1570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 err="1"/>
            <a:t>Multiples</a:t>
          </a:r>
          <a:r>
            <a:rPr lang="es-ES" sz="4400" kern="1200" dirty="0"/>
            <a:t> </a:t>
          </a:r>
          <a:r>
            <a:rPr lang="es-ES" sz="4400" kern="1200" dirty="0" err="1"/>
            <a:t>Clusters</a:t>
          </a:r>
          <a:endParaRPr lang="es-ES" sz="4400" kern="1200" dirty="0"/>
        </a:p>
      </dsp:txBody>
      <dsp:txXfrm>
        <a:off x="487611" y="258"/>
        <a:ext cx="2616965" cy="1570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s-CO" smtClean="0"/>
              <a:t>23/10/2019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10/23/2019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24F6FB7-70D1-42C6-BCF8-F2FFB86AFE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30" y="136525"/>
            <a:ext cx="1901894" cy="6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34C6C2-B9FA-4677-958B-A7AF50F3C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30" y="136525"/>
            <a:ext cx="1901894" cy="6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39891-0ECB-47BD-8E7A-DBE74181B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966" y="213082"/>
            <a:ext cx="545232" cy="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185067-956D-4305-8394-C6ADBA44DC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966" y="213082"/>
            <a:ext cx="545232" cy="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C87A8A-5E42-4450-AADF-B233D9693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966" y="213082"/>
            <a:ext cx="545232" cy="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9ACB0-697C-4B6D-B13B-847A2B969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30" y="136525"/>
            <a:ext cx="1901894" cy="6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AB1F0-1593-4A59-B2DD-2718C7F1C7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30" y="136525"/>
            <a:ext cx="1901894" cy="6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9E68A-DBD6-45C7-A476-314522FADD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966" y="213082"/>
            <a:ext cx="545232" cy="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BEB40-B19D-4764-B6DD-5D30EC5F8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966" y="213082"/>
            <a:ext cx="545232" cy="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929796-CA86-496A-9A8E-04C46F6076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966" y="213082"/>
            <a:ext cx="545232" cy="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5A3EC38-AFB2-408E-891C-6B352B5B0D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966" y="213082"/>
            <a:ext cx="545232" cy="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6F00FC-C0C7-4491-A18F-85D07CC355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966" y="209028"/>
            <a:ext cx="545232" cy="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‹Nº›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BAED3B-57A6-4E1B-9311-08E62E71F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1966" y="213082"/>
            <a:ext cx="545232" cy="6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7" Type="http://schemas.openxmlformats.org/officeDocument/2006/relationships/image" Target="../media/image9.png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7" Type="http://schemas.openxmlformats.org/officeDocument/2006/relationships/image" Target="../media/image10.png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7" Type="http://schemas.openxmlformats.org/officeDocument/2006/relationships/image" Target="../media/image11.png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jp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 /><Relationship Id="rId2" Type="http://schemas.openxmlformats.org/officeDocument/2006/relationships/hyperlink" Target="https://www.reactivemanifesto.org/" TargetMode="Externa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Reactiva + </a:t>
            </a:r>
            <a:r>
              <a:rPr lang="es-CO" dirty="0" err="1"/>
              <a:t>Event</a:t>
            </a:r>
            <a:r>
              <a:rPr lang="es-CO" dirty="0"/>
              <a:t> Bus</a:t>
            </a:r>
            <a:endParaRPr lang="es-CO" b="0" dirty="0">
              <a:latin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118FC-3AAB-4C81-AF72-D291C7FF8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5" y="2292096"/>
            <a:ext cx="2080172" cy="20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71" y="622597"/>
            <a:ext cx="9469069" cy="616595"/>
          </a:xfrm>
        </p:spPr>
        <p:txBody>
          <a:bodyPr>
            <a:normAutofit fontScale="90000"/>
          </a:bodyPr>
          <a:lstStyle/>
          <a:p>
            <a:r>
              <a:rPr lang="es-MX" dirty="0"/>
              <a:t>Características – Orientados a </a:t>
            </a:r>
            <a:br>
              <a:rPr lang="es-MX" dirty="0"/>
            </a:br>
            <a:r>
              <a:rPr lang="es-MX" dirty="0"/>
              <a:t>Mensajes</a:t>
            </a:r>
            <a:endParaRPr lang="es-CO" dirty="0"/>
          </a:p>
        </p:txBody>
      </p:sp>
      <p:sp>
        <p:nvSpPr>
          <p:cNvPr id="42" name="Forma libre 41"/>
          <p:cNvSpPr/>
          <p:nvPr/>
        </p:nvSpPr>
        <p:spPr>
          <a:xfrm>
            <a:off x="7885134" y="1130500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kern="1200" dirty="0">
                <a:solidFill>
                  <a:schemeClr val="tx1">
                    <a:lumMod val="50000"/>
                  </a:schemeClr>
                </a:solidFill>
              </a:rPr>
              <a:t>Intercambio de Mensajes Asíncrono</a:t>
            </a:r>
          </a:p>
        </p:txBody>
      </p:sp>
      <p:sp>
        <p:nvSpPr>
          <p:cNvPr id="43" name="Forma libre 42"/>
          <p:cNvSpPr/>
          <p:nvPr/>
        </p:nvSpPr>
        <p:spPr>
          <a:xfrm>
            <a:off x="9685668" y="1532226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</a:t>
            </a: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Establece limites entre componentes y sistemas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*</a:t>
            </a:r>
            <a:r>
              <a:rPr lang="es-ES" sz="1400" b="1" dirty="0">
                <a:solidFill>
                  <a:schemeClr val="accent1"/>
                </a:solidFill>
              </a:rPr>
              <a:t>Apoya la característica de Elasticidad</a:t>
            </a:r>
          </a:p>
        </p:txBody>
      </p:sp>
      <p:sp>
        <p:nvSpPr>
          <p:cNvPr id="44" name="Forma libre 43"/>
          <p:cNvSpPr/>
          <p:nvPr/>
        </p:nvSpPr>
        <p:spPr>
          <a:xfrm>
            <a:off x="5997827" y="1130500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213809"/>
              <a:satOff val="-8914"/>
              <a:lumOff val="17630"/>
              <a:alphaOff val="0"/>
            </a:schemeClr>
          </a:fillRef>
          <a:effectRef idx="0">
            <a:schemeClr val="accent2">
              <a:shade val="50000"/>
              <a:hueOff val="-213809"/>
              <a:satOff val="-8914"/>
              <a:lumOff val="176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45" name="Forma libre 44"/>
          <p:cNvSpPr/>
          <p:nvPr/>
        </p:nvSpPr>
        <p:spPr>
          <a:xfrm>
            <a:off x="6937865" y="283542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427618"/>
              <a:satOff val="-17827"/>
              <a:lumOff val="35261"/>
              <a:alphaOff val="0"/>
            </a:schemeClr>
          </a:fillRef>
          <a:effectRef idx="0">
            <a:schemeClr val="accent2">
              <a:shade val="50000"/>
              <a:hueOff val="-427618"/>
              <a:satOff val="-17827"/>
              <a:lumOff val="35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kern="1200" dirty="0">
                <a:solidFill>
                  <a:schemeClr val="tx1">
                    <a:lumMod val="50000"/>
                  </a:schemeClr>
                </a:solidFill>
              </a:rPr>
              <a:t>Delegar Fallos</a:t>
            </a:r>
          </a:p>
        </p:txBody>
      </p:sp>
      <p:sp>
        <p:nvSpPr>
          <p:cNvPr id="46" name="Forma libre 45"/>
          <p:cNvSpPr/>
          <p:nvPr/>
        </p:nvSpPr>
        <p:spPr>
          <a:xfrm>
            <a:off x="4696235" y="3237149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*Manejo de fallos independientes</a:t>
            </a:r>
          </a:p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*Manejo de Colas y control de flujo</a:t>
            </a:r>
          </a:p>
        </p:txBody>
      </p:sp>
      <p:sp>
        <p:nvSpPr>
          <p:cNvPr id="47" name="Forma libre 46"/>
          <p:cNvSpPr/>
          <p:nvPr/>
        </p:nvSpPr>
        <p:spPr>
          <a:xfrm>
            <a:off x="8825172" y="283542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641427"/>
              <a:satOff val="-26741"/>
              <a:lumOff val="52891"/>
              <a:alphaOff val="0"/>
            </a:schemeClr>
          </a:fillRef>
          <a:effectRef idx="0">
            <a:schemeClr val="accent2">
              <a:shade val="50000"/>
              <a:hueOff val="-641427"/>
              <a:satOff val="-26741"/>
              <a:lumOff val="5289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48" name="Forma libre 47"/>
          <p:cNvSpPr/>
          <p:nvPr/>
        </p:nvSpPr>
        <p:spPr>
          <a:xfrm>
            <a:off x="7885134" y="4540347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427618"/>
              <a:satOff val="-17827"/>
              <a:lumOff val="35261"/>
              <a:alphaOff val="0"/>
            </a:schemeClr>
          </a:fillRef>
          <a:effectRef idx="0">
            <a:schemeClr val="accent2">
              <a:shade val="50000"/>
              <a:hueOff val="-427618"/>
              <a:satOff val="-17827"/>
              <a:lumOff val="35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dirty="0">
                <a:solidFill>
                  <a:schemeClr val="tx1">
                    <a:lumMod val="50000"/>
                  </a:schemeClr>
                </a:solidFill>
              </a:rPr>
              <a:t>Transparencia de Ubicación</a:t>
            </a:r>
          </a:p>
        </p:txBody>
      </p:sp>
      <p:sp>
        <p:nvSpPr>
          <p:cNvPr id="49" name="Forma libre 48"/>
          <p:cNvSpPr/>
          <p:nvPr/>
        </p:nvSpPr>
        <p:spPr>
          <a:xfrm>
            <a:off x="9685668" y="4942073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*Independencia entre componentes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400" b="1" dirty="0">
              <a:solidFill>
                <a:schemeClr val="accent1"/>
              </a:solidFill>
            </a:endParaRP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*Habilita la mantenibilidad de la arquitectura</a:t>
            </a:r>
          </a:p>
        </p:txBody>
      </p:sp>
      <p:sp>
        <p:nvSpPr>
          <p:cNvPr id="50" name="Forma libre 49"/>
          <p:cNvSpPr/>
          <p:nvPr/>
        </p:nvSpPr>
        <p:spPr>
          <a:xfrm>
            <a:off x="5997827" y="4540347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213809"/>
              <a:satOff val="-8914"/>
              <a:lumOff val="17630"/>
              <a:alphaOff val="0"/>
            </a:schemeClr>
          </a:fillRef>
          <a:effectRef idx="0">
            <a:schemeClr val="accent2">
              <a:shade val="50000"/>
              <a:hueOff val="-213809"/>
              <a:satOff val="-8914"/>
              <a:lumOff val="176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683531" y="2357120"/>
            <a:ext cx="3616171" cy="2719690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000" u="sng" dirty="0"/>
          </a:p>
          <a:p>
            <a:endParaRPr lang="es-MX" sz="2000" u="sng" dirty="0"/>
          </a:p>
          <a:p>
            <a:endParaRPr lang="es-MX" sz="2000" u="sng" dirty="0"/>
          </a:p>
          <a:p>
            <a:r>
              <a:rPr lang="es-MX" sz="2000" dirty="0"/>
              <a:t>OBJETIVOS:</a:t>
            </a:r>
          </a:p>
          <a:p>
            <a:endParaRPr lang="es-MX" sz="2000" dirty="0"/>
          </a:p>
          <a:p>
            <a:r>
              <a:rPr lang="es-MX" sz="2000" dirty="0"/>
              <a:t>Aumento de Confianza en el usuario Fina</a:t>
            </a:r>
            <a:r>
              <a:rPr lang="es-CO" sz="1600" dirty="0"/>
              <a:t>l</a:t>
            </a:r>
          </a:p>
          <a:p>
            <a:endParaRPr lang="es-MX" sz="2000" dirty="0">
              <a:solidFill>
                <a:srgbClr val="FF0000"/>
              </a:solidFill>
            </a:endParaRPr>
          </a:p>
          <a:p>
            <a:r>
              <a:rPr lang="es-MX" sz="2000" dirty="0"/>
              <a:t>Control de Errores</a:t>
            </a:r>
          </a:p>
          <a:p>
            <a:endParaRPr lang="es-MX" sz="2000" dirty="0"/>
          </a:p>
          <a:p>
            <a:r>
              <a:rPr lang="es-MX" sz="2000" dirty="0"/>
              <a:t>Uso de recursos controlado</a:t>
            </a:r>
          </a:p>
        </p:txBody>
      </p:sp>
    </p:spTree>
    <p:extLst>
      <p:ext uri="{BB962C8B-B14F-4D97-AF65-F5344CB8AC3E}">
        <p14:creationId xmlns:p14="http://schemas.microsoft.com/office/powerpoint/2010/main" val="25525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/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redondeado 13"/>
          <p:cNvSpPr/>
          <p:nvPr/>
        </p:nvSpPr>
        <p:spPr>
          <a:xfrm>
            <a:off x="3180080" y="904240"/>
            <a:ext cx="5577840" cy="581723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/>
              <a:t>ARQUITECTURA REACTIVA</a:t>
            </a:r>
            <a:endParaRPr lang="es-CO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7" y="48957"/>
            <a:ext cx="8333222" cy="679808"/>
          </a:xfrm>
        </p:spPr>
        <p:txBody>
          <a:bodyPr/>
          <a:lstStyle/>
          <a:p>
            <a:r>
              <a:rPr lang="es-MX" dirty="0"/>
              <a:t>Características</a:t>
            </a:r>
            <a:endParaRPr lang="es-CO" dirty="0"/>
          </a:p>
        </p:txBody>
      </p:sp>
      <p:sp>
        <p:nvSpPr>
          <p:cNvPr id="7" name="Forma libre 6"/>
          <p:cNvSpPr/>
          <p:nvPr/>
        </p:nvSpPr>
        <p:spPr>
          <a:xfrm>
            <a:off x="3788562" y="2816577"/>
            <a:ext cx="1793578" cy="1793578"/>
          </a:xfrm>
          <a:custGeom>
            <a:avLst/>
            <a:gdLst>
              <a:gd name="connsiteX0" fmla="*/ 1342039 w 1793578"/>
              <a:gd name="connsiteY0" fmla="*/ 454268 h 1793578"/>
              <a:gd name="connsiteX1" fmla="*/ 1606653 w 1793578"/>
              <a:gd name="connsiteY1" fmla="*/ 374518 h 1793578"/>
              <a:gd name="connsiteX2" fmla="*/ 1704021 w 1793578"/>
              <a:gd name="connsiteY2" fmla="*/ 543164 h 1793578"/>
              <a:gd name="connsiteX3" fmla="*/ 1502649 w 1793578"/>
              <a:gd name="connsiteY3" fmla="*/ 732452 h 1793578"/>
              <a:gd name="connsiteX4" fmla="*/ 1502649 w 1793578"/>
              <a:gd name="connsiteY4" fmla="*/ 1061127 h 1793578"/>
              <a:gd name="connsiteX5" fmla="*/ 1704021 w 1793578"/>
              <a:gd name="connsiteY5" fmla="*/ 1250414 h 1793578"/>
              <a:gd name="connsiteX6" fmla="*/ 1606653 w 1793578"/>
              <a:gd name="connsiteY6" fmla="*/ 1419060 h 1793578"/>
              <a:gd name="connsiteX7" fmla="*/ 1342039 w 1793578"/>
              <a:gd name="connsiteY7" fmla="*/ 1339310 h 1793578"/>
              <a:gd name="connsiteX8" fmla="*/ 1057398 w 1793578"/>
              <a:gd name="connsiteY8" fmla="*/ 1503647 h 1793578"/>
              <a:gd name="connsiteX9" fmla="*/ 994157 w 1793578"/>
              <a:gd name="connsiteY9" fmla="*/ 1772684 h 1793578"/>
              <a:gd name="connsiteX10" fmla="*/ 799421 w 1793578"/>
              <a:gd name="connsiteY10" fmla="*/ 1772684 h 1793578"/>
              <a:gd name="connsiteX11" fmla="*/ 736179 w 1793578"/>
              <a:gd name="connsiteY11" fmla="*/ 1503648 h 1793578"/>
              <a:gd name="connsiteX12" fmla="*/ 451538 w 1793578"/>
              <a:gd name="connsiteY12" fmla="*/ 1339311 h 1793578"/>
              <a:gd name="connsiteX13" fmla="*/ 186925 w 1793578"/>
              <a:gd name="connsiteY13" fmla="*/ 1419060 h 1793578"/>
              <a:gd name="connsiteX14" fmla="*/ 89557 w 1793578"/>
              <a:gd name="connsiteY14" fmla="*/ 1250414 h 1793578"/>
              <a:gd name="connsiteX15" fmla="*/ 290929 w 1793578"/>
              <a:gd name="connsiteY15" fmla="*/ 1061126 h 1793578"/>
              <a:gd name="connsiteX16" fmla="*/ 290929 w 1793578"/>
              <a:gd name="connsiteY16" fmla="*/ 732451 h 1793578"/>
              <a:gd name="connsiteX17" fmla="*/ 89557 w 1793578"/>
              <a:gd name="connsiteY17" fmla="*/ 543164 h 1793578"/>
              <a:gd name="connsiteX18" fmla="*/ 186925 w 1793578"/>
              <a:gd name="connsiteY18" fmla="*/ 374518 h 1793578"/>
              <a:gd name="connsiteX19" fmla="*/ 451539 w 1793578"/>
              <a:gd name="connsiteY19" fmla="*/ 454268 h 1793578"/>
              <a:gd name="connsiteX20" fmla="*/ 736180 w 1793578"/>
              <a:gd name="connsiteY20" fmla="*/ 289931 h 1793578"/>
              <a:gd name="connsiteX21" fmla="*/ 799421 w 1793578"/>
              <a:gd name="connsiteY21" fmla="*/ 20894 h 1793578"/>
              <a:gd name="connsiteX22" fmla="*/ 994157 w 1793578"/>
              <a:gd name="connsiteY22" fmla="*/ 20894 h 1793578"/>
              <a:gd name="connsiteX23" fmla="*/ 1057399 w 1793578"/>
              <a:gd name="connsiteY23" fmla="*/ 289930 h 1793578"/>
              <a:gd name="connsiteX24" fmla="*/ 1342040 w 1793578"/>
              <a:gd name="connsiteY24" fmla="*/ 454267 h 1793578"/>
              <a:gd name="connsiteX25" fmla="*/ 1342039 w 1793578"/>
              <a:gd name="connsiteY25" fmla="*/ 454268 h 17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3578" h="1793578">
                <a:moveTo>
                  <a:pt x="1342039" y="454268"/>
                </a:moveTo>
                <a:lnTo>
                  <a:pt x="1606653" y="374518"/>
                </a:lnTo>
                <a:lnTo>
                  <a:pt x="1704021" y="543164"/>
                </a:lnTo>
                <a:lnTo>
                  <a:pt x="1502649" y="732452"/>
                </a:lnTo>
                <a:cubicBezTo>
                  <a:pt x="1531839" y="840066"/>
                  <a:pt x="1531839" y="953513"/>
                  <a:pt x="1502649" y="1061127"/>
                </a:cubicBezTo>
                <a:lnTo>
                  <a:pt x="1704021" y="1250414"/>
                </a:lnTo>
                <a:lnTo>
                  <a:pt x="1606653" y="1419060"/>
                </a:lnTo>
                <a:lnTo>
                  <a:pt x="1342039" y="1339310"/>
                </a:lnTo>
                <a:cubicBezTo>
                  <a:pt x="1263438" y="1418396"/>
                  <a:pt x="1165190" y="1475120"/>
                  <a:pt x="1057398" y="1503647"/>
                </a:cubicBezTo>
                <a:lnTo>
                  <a:pt x="994157" y="1772684"/>
                </a:lnTo>
                <a:lnTo>
                  <a:pt x="799421" y="1772684"/>
                </a:lnTo>
                <a:lnTo>
                  <a:pt x="736179" y="1503648"/>
                </a:lnTo>
                <a:cubicBezTo>
                  <a:pt x="628388" y="1475120"/>
                  <a:pt x="530140" y="1418397"/>
                  <a:pt x="451538" y="1339311"/>
                </a:cubicBezTo>
                <a:lnTo>
                  <a:pt x="186925" y="1419060"/>
                </a:lnTo>
                <a:lnTo>
                  <a:pt x="89557" y="1250414"/>
                </a:lnTo>
                <a:lnTo>
                  <a:pt x="290929" y="1061126"/>
                </a:lnTo>
                <a:cubicBezTo>
                  <a:pt x="261739" y="953512"/>
                  <a:pt x="261739" y="840065"/>
                  <a:pt x="290929" y="732451"/>
                </a:cubicBezTo>
                <a:lnTo>
                  <a:pt x="89557" y="543164"/>
                </a:lnTo>
                <a:lnTo>
                  <a:pt x="186925" y="374518"/>
                </a:lnTo>
                <a:lnTo>
                  <a:pt x="451539" y="454268"/>
                </a:lnTo>
                <a:cubicBezTo>
                  <a:pt x="530140" y="375182"/>
                  <a:pt x="628388" y="318458"/>
                  <a:pt x="736180" y="289931"/>
                </a:cubicBezTo>
                <a:lnTo>
                  <a:pt x="799421" y="20894"/>
                </a:lnTo>
                <a:lnTo>
                  <a:pt x="994157" y="20894"/>
                </a:lnTo>
                <a:lnTo>
                  <a:pt x="1057399" y="289930"/>
                </a:lnTo>
                <a:cubicBezTo>
                  <a:pt x="1165190" y="318458"/>
                  <a:pt x="1263438" y="375181"/>
                  <a:pt x="1342040" y="454267"/>
                </a:cubicBezTo>
                <a:lnTo>
                  <a:pt x="1342039" y="454268"/>
                </a:lnTo>
                <a:close/>
              </a:path>
            </a:pathLst>
          </a:custGeom>
          <a:solidFill>
            <a:srgbClr val="EAB2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0589" tIns="473318" rIns="470589" bIns="473318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500" kern="1200" dirty="0"/>
          </a:p>
        </p:txBody>
      </p:sp>
      <p:sp>
        <p:nvSpPr>
          <p:cNvPr id="8" name="Forma libre 7"/>
          <p:cNvSpPr/>
          <p:nvPr/>
        </p:nvSpPr>
        <p:spPr>
          <a:xfrm>
            <a:off x="4595672" y="1381713"/>
            <a:ext cx="2152295" cy="2152295"/>
          </a:xfrm>
          <a:custGeom>
            <a:avLst/>
            <a:gdLst>
              <a:gd name="connsiteX0" fmla="*/ 1314925 w 1757341"/>
              <a:gd name="connsiteY0" fmla="*/ 445090 h 1757341"/>
              <a:gd name="connsiteX1" fmla="*/ 1574192 w 1757341"/>
              <a:gd name="connsiteY1" fmla="*/ 366951 h 1757341"/>
              <a:gd name="connsiteX2" fmla="*/ 1669593 w 1757341"/>
              <a:gd name="connsiteY2" fmla="*/ 532190 h 1757341"/>
              <a:gd name="connsiteX3" fmla="*/ 1472290 w 1757341"/>
              <a:gd name="connsiteY3" fmla="*/ 717653 h 1757341"/>
              <a:gd name="connsiteX4" fmla="*/ 1472290 w 1757341"/>
              <a:gd name="connsiteY4" fmla="*/ 1039687 h 1757341"/>
              <a:gd name="connsiteX5" fmla="*/ 1669593 w 1757341"/>
              <a:gd name="connsiteY5" fmla="*/ 1225151 h 1757341"/>
              <a:gd name="connsiteX6" fmla="*/ 1574192 w 1757341"/>
              <a:gd name="connsiteY6" fmla="*/ 1390390 h 1757341"/>
              <a:gd name="connsiteX7" fmla="*/ 1314925 w 1757341"/>
              <a:gd name="connsiteY7" fmla="*/ 1312251 h 1757341"/>
              <a:gd name="connsiteX8" fmla="*/ 1036035 w 1757341"/>
              <a:gd name="connsiteY8" fmla="*/ 1473268 h 1757341"/>
              <a:gd name="connsiteX9" fmla="*/ 974071 w 1757341"/>
              <a:gd name="connsiteY9" fmla="*/ 1736870 h 1757341"/>
              <a:gd name="connsiteX10" fmla="*/ 783270 w 1757341"/>
              <a:gd name="connsiteY10" fmla="*/ 1736870 h 1757341"/>
              <a:gd name="connsiteX11" fmla="*/ 721306 w 1757341"/>
              <a:gd name="connsiteY11" fmla="*/ 1473268 h 1757341"/>
              <a:gd name="connsiteX12" fmla="*/ 442416 w 1757341"/>
              <a:gd name="connsiteY12" fmla="*/ 1312251 h 1757341"/>
              <a:gd name="connsiteX13" fmla="*/ 183149 w 1757341"/>
              <a:gd name="connsiteY13" fmla="*/ 1390390 h 1757341"/>
              <a:gd name="connsiteX14" fmla="*/ 87748 w 1757341"/>
              <a:gd name="connsiteY14" fmla="*/ 1225151 h 1757341"/>
              <a:gd name="connsiteX15" fmla="*/ 285051 w 1757341"/>
              <a:gd name="connsiteY15" fmla="*/ 1039688 h 1757341"/>
              <a:gd name="connsiteX16" fmla="*/ 285051 w 1757341"/>
              <a:gd name="connsiteY16" fmla="*/ 717654 h 1757341"/>
              <a:gd name="connsiteX17" fmla="*/ 87748 w 1757341"/>
              <a:gd name="connsiteY17" fmla="*/ 532190 h 1757341"/>
              <a:gd name="connsiteX18" fmla="*/ 183149 w 1757341"/>
              <a:gd name="connsiteY18" fmla="*/ 366951 h 1757341"/>
              <a:gd name="connsiteX19" fmla="*/ 442416 w 1757341"/>
              <a:gd name="connsiteY19" fmla="*/ 445090 h 1757341"/>
              <a:gd name="connsiteX20" fmla="*/ 721306 w 1757341"/>
              <a:gd name="connsiteY20" fmla="*/ 284073 h 1757341"/>
              <a:gd name="connsiteX21" fmla="*/ 783270 w 1757341"/>
              <a:gd name="connsiteY21" fmla="*/ 20471 h 1757341"/>
              <a:gd name="connsiteX22" fmla="*/ 974071 w 1757341"/>
              <a:gd name="connsiteY22" fmla="*/ 20471 h 1757341"/>
              <a:gd name="connsiteX23" fmla="*/ 1036035 w 1757341"/>
              <a:gd name="connsiteY23" fmla="*/ 284073 h 1757341"/>
              <a:gd name="connsiteX24" fmla="*/ 1314925 w 1757341"/>
              <a:gd name="connsiteY24" fmla="*/ 445090 h 175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57341" h="1757341">
                <a:moveTo>
                  <a:pt x="1131107" y="444525"/>
                </a:moveTo>
                <a:lnTo>
                  <a:pt x="1319072" y="328109"/>
                </a:lnTo>
                <a:lnTo>
                  <a:pt x="1429231" y="438268"/>
                </a:lnTo>
                <a:lnTo>
                  <a:pt x="1312816" y="626234"/>
                </a:lnTo>
                <a:cubicBezTo>
                  <a:pt x="1357655" y="703348"/>
                  <a:pt x="1381144" y="791013"/>
                  <a:pt x="1380870" y="880214"/>
                </a:cubicBezTo>
                <a:lnTo>
                  <a:pt x="1575671" y="984789"/>
                </a:lnTo>
                <a:lnTo>
                  <a:pt x="1535350" y="1135270"/>
                </a:lnTo>
                <a:lnTo>
                  <a:pt x="1314360" y="1128433"/>
                </a:lnTo>
                <a:cubicBezTo>
                  <a:pt x="1269997" y="1205821"/>
                  <a:pt x="1205822" y="1269996"/>
                  <a:pt x="1128433" y="1314360"/>
                </a:cubicBezTo>
                <a:lnTo>
                  <a:pt x="1135269" y="1535350"/>
                </a:lnTo>
                <a:lnTo>
                  <a:pt x="984789" y="1575671"/>
                </a:lnTo>
                <a:lnTo>
                  <a:pt x="880214" y="1380870"/>
                </a:lnTo>
                <a:cubicBezTo>
                  <a:pt x="791012" y="1381144"/>
                  <a:pt x="703347" y="1357654"/>
                  <a:pt x="626234" y="1312816"/>
                </a:cubicBezTo>
                <a:lnTo>
                  <a:pt x="438269" y="1429232"/>
                </a:lnTo>
                <a:lnTo>
                  <a:pt x="328110" y="1319073"/>
                </a:lnTo>
                <a:lnTo>
                  <a:pt x="444525" y="1131107"/>
                </a:lnTo>
                <a:cubicBezTo>
                  <a:pt x="399686" y="1053993"/>
                  <a:pt x="376197" y="966328"/>
                  <a:pt x="376471" y="877127"/>
                </a:cubicBezTo>
                <a:lnTo>
                  <a:pt x="181670" y="772552"/>
                </a:lnTo>
                <a:lnTo>
                  <a:pt x="221991" y="622071"/>
                </a:lnTo>
                <a:lnTo>
                  <a:pt x="442981" y="628908"/>
                </a:lnTo>
                <a:cubicBezTo>
                  <a:pt x="487344" y="551520"/>
                  <a:pt x="551519" y="487345"/>
                  <a:pt x="628908" y="442981"/>
                </a:cubicBezTo>
                <a:lnTo>
                  <a:pt x="622072" y="221991"/>
                </a:lnTo>
                <a:lnTo>
                  <a:pt x="772552" y="181670"/>
                </a:lnTo>
                <a:lnTo>
                  <a:pt x="877127" y="376471"/>
                </a:lnTo>
                <a:cubicBezTo>
                  <a:pt x="966329" y="376197"/>
                  <a:pt x="1053994" y="399687"/>
                  <a:pt x="1131107" y="444525"/>
                </a:cubicBezTo>
                <a:close/>
              </a:path>
            </a:pathLst>
          </a:custGeom>
          <a:solidFill>
            <a:srgbClr val="EAB2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1964" tIns="601964" rIns="601963" bIns="601963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500" kern="1200" dirty="0"/>
          </a:p>
        </p:txBody>
      </p:sp>
      <p:sp>
        <p:nvSpPr>
          <p:cNvPr id="19" name="Forma libre 18"/>
          <p:cNvSpPr/>
          <p:nvPr/>
        </p:nvSpPr>
        <p:spPr>
          <a:xfrm>
            <a:off x="4930952" y="3596494"/>
            <a:ext cx="2152295" cy="2152295"/>
          </a:xfrm>
          <a:custGeom>
            <a:avLst/>
            <a:gdLst>
              <a:gd name="connsiteX0" fmla="*/ 1314925 w 1757341"/>
              <a:gd name="connsiteY0" fmla="*/ 445090 h 1757341"/>
              <a:gd name="connsiteX1" fmla="*/ 1574192 w 1757341"/>
              <a:gd name="connsiteY1" fmla="*/ 366951 h 1757341"/>
              <a:gd name="connsiteX2" fmla="*/ 1669593 w 1757341"/>
              <a:gd name="connsiteY2" fmla="*/ 532190 h 1757341"/>
              <a:gd name="connsiteX3" fmla="*/ 1472290 w 1757341"/>
              <a:gd name="connsiteY3" fmla="*/ 717653 h 1757341"/>
              <a:gd name="connsiteX4" fmla="*/ 1472290 w 1757341"/>
              <a:gd name="connsiteY4" fmla="*/ 1039687 h 1757341"/>
              <a:gd name="connsiteX5" fmla="*/ 1669593 w 1757341"/>
              <a:gd name="connsiteY5" fmla="*/ 1225151 h 1757341"/>
              <a:gd name="connsiteX6" fmla="*/ 1574192 w 1757341"/>
              <a:gd name="connsiteY6" fmla="*/ 1390390 h 1757341"/>
              <a:gd name="connsiteX7" fmla="*/ 1314925 w 1757341"/>
              <a:gd name="connsiteY7" fmla="*/ 1312251 h 1757341"/>
              <a:gd name="connsiteX8" fmla="*/ 1036035 w 1757341"/>
              <a:gd name="connsiteY8" fmla="*/ 1473268 h 1757341"/>
              <a:gd name="connsiteX9" fmla="*/ 974071 w 1757341"/>
              <a:gd name="connsiteY9" fmla="*/ 1736870 h 1757341"/>
              <a:gd name="connsiteX10" fmla="*/ 783270 w 1757341"/>
              <a:gd name="connsiteY10" fmla="*/ 1736870 h 1757341"/>
              <a:gd name="connsiteX11" fmla="*/ 721306 w 1757341"/>
              <a:gd name="connsiteY11" fmla="*/ 1473268 h 1757341"/>
              <a:gd name="connsiteX12" fmla="*/ 442416 w 1757341"/>
              <a:gd name="connsiteY12" fmla="*/ 1312251 h 1757341"/>
              <a:gd name="connsiteX13" fmla="*/ 183149 w 1757341"/>
              <a:gd name="connsiteY13" fmla="*/ 1390390 h 1757341"/>
              <a:gd name="connsiteX14" fmla="*/ 87748 w 1757341"/>
              <a:gd name="connsiteY14" fmla="*/ 1225151 h 1757341"/>
              <a:gd name="connsiteX15" fmla="*/ 285051 w 1757341"/>
              <a:gd name="connsiteY15" fmla="*/ 1039688 h 1757341"/>
              <a:gd name="connsiteX16" fmla="*/ 285051 w 1757341"/>
              <a:gd name="connsiteY16" fmla="*/ 717654 h 1757341"/>
              <a:gd name="connsiteX17" fmla="*/ 87748 w 1757341"/>
              <a:gd name="connsiteY17" fmla="*/ 532190 h 1757341"/>
              <a:gd name="connsiteX18" fmla="*/ 183149 w 1757341"/>
              <a:gd name="connsiteY18" fmla="*/ 366951 h 1757341"/>
              <a:gd name="connsiteX19" fmla="*/ 442416 w 1757341"/>
              <a:gd name="connsiteY19" fmla="*/ 445090 h 1757341"/>
              <a:gd name="connsiteX20" fmla="*/ 721306 w 1757341"/>
              <a:gd name="connsiteY20" fmla="*/ 284073 h 1757341"/>
              <a:gd name="connsiteX21" fmla="*/ 783270 w 1757341"/>
              <a:gd name="connsiteY21" fmla="*/ 20471 h 1757341"/>
              <a:gd name="connsiteX22" fmla="*/ 974071 w 1757341"/>
              <a:gd name="connsiteY22" fmla="*/ 20471 h 1757341"/>
              <a:gd name="connsiteX23" fmla="*/ 1036035 w 1757341"/>
              <a:gd name="connsiteY23" fmla="*/ 284073 h 1757341"/>
              <a:gd name="connsiteX24" fmla="*/ 1314925 w 1757341"/>
              <a:gd name="connsiteY24" fmla="*/ 445090 h 175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57341" h="1757341">
                <a:moveTo>
                  <a:pt x="1131107" y="444525"/>
                </a:moveTo>
                <a:lnTo>
                  <a:pt x="1319072" y="328109"/>
                </a:lnTo>
                <a:lnTo>
                  <a:pt x="1429231" y="438268"/>
                </a:lnTo>
                <a:lnTo>
                  <a:pt x="1312816" y="626234"/>
                </a:lnTo>
                <a:cubicBezTo>
                  <a:pt x="1357655" y="703348"/>
                  <a:pt x="1381144" y="791013"/>
                  <a:pt x="1380870" y="880214"/>
                </a:cubicBezTo>
                <a:lnTo>
                  <a:pt x="1575671" y="984789"/>
                </a:lnTo>
                <a:lnTo>
                  <a:pt x="1535350" y="1135270"/>
                </a:lnTo>
                <a:lnTo>
                  <a:pt x="1314360" y="1128433"/>
                </a:lnTo>
                <a:cubicBezTo>
                  <a:pt x="1269997" y="1205821"/>
                  <a:pt x="1205822" y="1269996"/>
                  <a:pt x="1128433" y="1314360"/>
                </a:cubicBezTo>
                <a:lnTo>
                  <a:pt x="1135269" y="1535350"/>
                </a:lnTo>
                <a:lnTo>
                  <a:pt x="984789" y="1575671"/>
                </a:lnTo>
                <a:lnTo>
                  <a:pt x="880214" y="1380870"/>
                </a:lnTo>
                <a:cubicBezTo>
                  <a:pt x="791012" y="1381144"/>
                  <a:pt x="703347" y="1357654"/>
                  <a:pt x="626234" y="1312816"/>
                </a:cubicBezTo>
                <a:lnTo>
                  <a:pt x="438269" y="1429232"/>
                </a:lnTo>
                <a:lnTo>
                  <a:pt x="328110" y="1319073"/>
                </a:lnTo>
                <a:lnTo>
                  <a:pt x="444525" y="1131107"/>
                </a:lnTo>
                <a:cubicBezTo>
                  <a:pt x="399686" y="1053993"/>
                  <a:pt x="376197" y="966328"/>
                  <a:pt x="376471" y="877127"/>
                </a:cubicBezTo>
                <a:lnTo>
                  <a:pt x="181670" y="772552"/>
                </a:lnTo>
                <a:lnTo>
                  <a:pt x="221991" y="622071"/>
                </a:lnTo>
                <a:lnTo>
                  <a:pt x="442981" y="628908"/>
                </a:lnTo>
                <a:cubicBezTo>
                  <a:pt x="487344" y="551520"/>
                  <a:pt x="551519" y="487345"/>
                  <a:pt x="628908" y="442981"/>
                </a:cubicBezTo>
                <a:lnTo>
                  <a:pt x="622072" y="221991"/>
                </a:lnTo>
                <a:lnTo>
                  <a:pt x="772552" y="181670"/>
                </a:lnTo>
                <a:lnTo>
                  <a:pt x="877127" y="376471"/>
                </a:lnTo>
                <a:cubicBezTo>
                  <a:pt x="966329" y="376197"/>
                  <a:pt x="1053994" y="399687"/>
                  <a:pt x="1131107" y="444525"/>
                </a:cubicBezTo>
                <a:close/>
              </a:path>
            </a:pathLst>
          </a:custGeom>
          <a:solidFill>
            <a:srgbClr val="EAB2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1964" tIns="601964" rIns="601963" bIns="601963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500" kern="1200" dirty="0"/>
          </a:p>
        </p:txBody>
      </p:sp>
      <p:sp>
        <p:nvSpPr>
          <p:cNvPr id="20" name="Forma libre 19"/>
          <p:cNvSpPr/>
          <p:nvPr/>
        </p:nvSpPr>
        <p:spPr>
          <a:xfrm>
            <a:off x="6432059" y="4777457"/>
            <a:ext cx="1793578" cy="1793578"/>
          </a:xfrm>
          <a:custGeom>
            <a:avLst/>
            <a:gdLst>
              <a:gd name="connsiteX0" fmla="*/ 1342039 w 1793578"/>
              <a:gd name="connsiteY0" fmla="*/ 454268 h 1793578"/>
              <a:gd name="connsiteX1" fmla="*/ 1606653 w 1793578"/>
              <a:gd name="connsiteY1" fmla="*/ 374518 h 1793578"/>
              <a:gd name="connsiteX2" fmla="*/ 1704021 w 1793578"/>
              <a:gd name="connsiteY2" fmla="*/ 543164 h 1793578"/>
              <a:gd name="connsiteX3" fmla="*/ 1502649 w 1793578"/>
              <a:gd name="connsiteY3" fmla="*/ 732452 h 1793578"/>
              <a:gd name="connsiteX4" fmla="*/ 1502649 w 1793578"/>
              <a:gd name="connsiteY4" fmla="*/ 1061127 h 1793578"/>
              <a:gd name="connsiteX5" fmla="*/ 1704021 w 1793578"/>
              <a:gd name="connsiteY5" fmla="*/ 1250414 h 1793578"/>
              <a:gd name="connsiteX6" fmla="*/ 1606653 w 1793578"/>
              <a:gd name="connsiteY6" fmla="*/ 1419060 h 1793578"/>
              <a:gd name="connsiteX7" fmla="*/ 1342039 w 1793578"/>
              <a:gd name="connsiteY7" fmla="*/ 1339310 h 1793578"/>
              <a:gd name="connsiteX8" fmla="*/ 1057398 w 1793578"/>
              <a:gd name="connsiteY8" fmla="*/ 1503647 h 1793578"/>
              <a:gd name="connsiteX9" fmla="*/ 994157 w 1793578"/>
              <a:gd name="connsiteY9" fmla="*/ 1772684 h 1793578"/>
              <a:gd name="connsiteX10" fmla="*/ 799421 w 1793578"/>
              <a:gd name="connsiteY10" fmla="*/ 1772684 h 1793578"/>
              <a:gd name="connsiteX11" fmla="*/ 736179 w 1793578"/>
              <a:gd name="connsiteY11" fmla="*/ 1503648 h 1793578"/>
              <a:gd name="connsiteX12" fmla="*/ 451538 w 1793578"/>
              <a:gd name="connsiteY12" fmla="*/ 1339311 h 1793578"/>
              <a:gd name="connsiteX13" fmla="*/ 186925 w 1793578"/>
              <a:gd name="connsiteY13" fmla="*/ 1419060 h 1793578"/>
              <a:gd name="connsiteX14" fmla="*/ 89557 w 1793578"/>
              <a:gd name="connsiteY14" fmla="*/ 1250414 h 1793578"/>
              <a:gd name="connsiteX15" fmla="*/ 290929 w 1793578"/>
              <a:gd name="connsiteY15" fmla="*/ 1061126 h 1793578"/>
              <a:gd name="connsiteX16" fmla="*/ 290929 w 1793578"/>
              <a:gd name="connsiteY16" fmla="*/ 732451 h 1793578"/>
              <a:gd name="connsiteX17" fmla="*/ 89557 w 1793578"/>
              <a:gd name="connsiteY17" fmla="*/ 543164 h 1793578"/>
              <a:gd name="connsiteX18" fmla="*/ 186925 w 1793578"/>
              <a:gd name="connsiteY18" fmla="*/ 374518 h 1793578"/>
              <a:gd name="connsiteX19" fmla="*/ 451539 w 1793578"/>
              <a:gd name="connsiteY19" fmla="*/ 454268 h 1793578"/>
              <a:gd name="connsiteX20" fmla="*/ 736180 w 1793578"/>
              <a:gd name="connsiteY20" fmla="*/ 289931 h 1793578"/>
              <a:gd name="connsiteX21" fmla="*/ 799421 w 1793578"/>
              <a:gd name="connsiteY21" fmla="*/ 20894 h 1793578"/>
              <a:gd name="connsiteX22" fmla="*/ 994157 w 1793578"/>
              <a:gd name="connsiteY22" fmla="*/ 20894 h 1793578"/>
              <a:gd name="connsiteX23" fmla="*/ 1057399 w 1793578"/>
              <a:gd name="connsiteY23" fmla="*/ 289930 h 1793578"/>
              <a:gd name="connsiteX24" fmla="*/ 1342040 w 1793578"/>
              <a:gd name="connsiteY24" fmla="*/ 454267 h 1793578"/>
              <a:gd name="connsiteX25" fmla="*/ 1342039 w 1793578"/>
              <a:gd name="connsiteY25" fmla="*/ 454268 h 17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3578" h="1793578">
                <a:moveTo>
                  <a:pt x="1342039" y="454268"/>
                </a:moveTo>
                <a:lnTo>
                  <a:pt x="1606653" y="374518"/>
                </a:lnTo>
                <a:lnTo>
                  <a:pt x="1704021" y="543164"/>
                </a:lnTo>
                <a:lnTo>
                  <a:pt x="1502649" y="732452"/>
                </a:lnTo>
                <a:cubicBezTo>
                  <a:pt x="1531839" y="840066"/>
                  <a:pt x="1531839" y="953513"/>
                  <a:pt x="1502649" y="1061127"/>
                </a:cubicBezTo>
                <a:lnTo>
                  <a:pt x="1704021" y="1250414"/>
                </a:lnTo>
                <a:lnTo>
                  <a:pt x="1606653" y="1419060"/>
                </a:lnTo>
                <a:lnTo>
                  <a:pt x="1342039" y="1339310"/>
                </a:lnTo>
                <a:cubicBezTo>
                  <a:pt x="1263438" y="1418396"/>
                  <a:pt x="1165190" y="1475120"/>
                  <a:pt x="1057398" y="1503647"/>
                </a:cubicBezTo>
                <a:lnTo>
                  <a:pt x="994157" y="1772684"/>
                </a:lnTo>
                <a:lnTo>
                  <a:pt x="799421" y="1772684"/>
                </a:lnTo>
                <a:lnTo>
                  <a:pt x="736179" y="1503648"/>
                </a:lnTo>
                <a:cubicBezTo>
                  <a:pt x="628388" y="1475120"/>
                  <a:pt x="530140" y="1418397"/>
                  <a:pt x="451538" y="1339311"/>
                </a:cubicBezTo>
                <a:lnTo>
                  <a:pt x="186925" y="1419060"/>
                </a:lnTo>
                <a:lnTo>
                  <a:pt x="89557" y="1250414"/>
                </a:lnTo>
                <a:lnTo>
                  <a:pt x="290929" y="1061126"/>
                </a:lnTo>
                <a:cubicBezTo>
                  <a:pt x="261739" y="953512"/>
                  <a:pt x="261739" y="840065"/>
                  <a:pt x="290929" y="732451"/>
                </a:cubicBezTo>
                <a:lnTo>
                  <a:pt x="89557" y="543164"/>
                </a:lnTo>
                <a:lnTo>
                  <a:pt x="186925" y="374518"/>
                </a:lnTo>
                <a:lnTo>
                  <a:pt x="451539" y="454268"/>
                </a:lnTo>
                <a:cubicBezTo>
                  <a:pt x="530140" y="375182"/>
                  <a:pt x="628388" y="318458"/>
                  <a:pt x="736180" y="289931"/>
                </a:cubicBezTo>
                <a:lnTo>
                  <a:pt x="799421" y="20894"/>
                </a:lnTo>
                <a:lnTo>
                  <a:pt x="994157" y="20894"/>
                </a:lnTo>
                <a:lnTo>
                  <a:pt x="1057399" y="289930"/>
                </a:lnTo>
                <a:cubicBezTo>
                  <a:pt x="1165190" y="318458"/>
                  <a:pt x="1263438" y="375181"/>
                  <a:pt x="1342040" y="454267"/>
                </a:cubicBezTo>
                <a:lnTo>
                  <a:pt x="1342039" y="454268"/>
                </a:lnTo>
                <a:close/>
              </a:path>
            </a:pathLst>
          </a:custGeom>
          <a:solidFill>
            <a:srgbClr val="EAB2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0589" tIns="473318" rIns="470589" bIns="473318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500" kern="1200" dirty="0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5145498" y="2333717"/>
            <a:ext cx="1180965" cy="2162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/>
              <a:t>Responsivos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4180298" y="3584298"/>
            <a:ext cx="1180965" cy="2162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err="1"/>
              <a:t>Resilientes</a:t>
            </a:r>
            <a:endParaRPr lang="es-MX" sz="1400" dirty="0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5614686" y="4529929"/>
            <a:ext cx="888494" cy="247528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/>
              <a:t>Elásticos</a:t>
            </a: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6839407" y="5651001"/>
            <a:ext cx="1180965" cy="21628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/>
              <a:t>Orientado a Mensajes</a:t>
            </a:r>
          </a:p>
        </p:txBody>
      </p:sp>
    </p:spTree>
    <p:extLst>
      <p:ext uri="{BB962C8B-B14F-4D97-AF65-F5344CB8AC3E}">
        <p14:creationId xmlns:p14="http://schemas.microsoft.com/office/powerpoint/2010/main" val="4040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92" y="458894"/>
            <a:ext cx="6206092" cy="589745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98" y="1520249"/>
            <a:ext cx="3492063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2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52" y="364173"/>
            <a:ext cx="8637445" cy="59921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978408"/>
            <a:ext cx="2346960" cy="7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9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8B05-4185-487E-B0C3-A471868BC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130" y="4079747"/>
            <a:ext cx="6253655" cy="1327031"/>
          </a:xfrm>
        </p:spPr>
        <p:txBody>
          <a:bodyPr>
            <a:normAutofit/>
          </a:bodyPr>
          <a:lstStyle/>
          <a:p>
            <a:pPr algn="l"/>
            <a:r>
              <a:rPr lang="es-CO" dirty="0" err="1"/>
              <a:t>Event</a:t>
            </a:r>
            <a:r>
              <a:rPr lang="es-CO" dirty="0"/>
              <a:t> Bus</a:t>
            </a:r>
          </a:p>
        </p:txBody>
      </p:sp>
    </p:spTree>
    <p:extLst>
      <p:ext uri="{BB962C8B-B14F-4D97-AF65-F5344CB8AC3E}">
        <p14:creationId xmlns:p14="http://schemas.microsoft.com/office/powerpoint/2010/main" val="202837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04" y="1140307"/>
            <a:ext cx="11696994" cy="465675"/>
          </a:xfrm>
        </p:spPr>
        <p:txBody>
          <a:bodyPr>
            <a:noAutofit/>
          </a:bodyPr>
          <a:lstStyle/>
          <a:p>
            <a:r>
              <a:rPr lang="es-CO" sz="2800" dirty="0"/>
              <a:t>1. Necesidad de aprovechar los eventos del negocio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3332900" y="2626961"/>
            <a:ext cx="8333222" cy="46567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sz="2800" dirty="0"/>
              <a:t>2. Información en tiempo real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190204" y="4050555"/>
            <a:ext cx="8333222" cy="46567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3. Mejorar la experiencia del usuario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710214" y="5600269"/>
            <a:ext cx="10955908" cy="4656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sz="2800" dirty="0"/>
              <a:t>4. Optimizar el uso de datos archivados o no usados</a:t>
            </a:r>
          </a:p>
        </p:txBody>
      </p:sp>
    </p:spTree>
    <p:extLst>
      <p:ext uri="{BB962C8B-B14F-4D97-AF65-F5344CB8AC3E}">
        <p14:creationId xmlns:p14="http://schemas.microsoft.com/office/powerpoint/2010/main" val="9754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209028"/>
            <a:ext cx="8333222" cy="510638"/>
          </a:xfrm>
        </p:spPr>
        <p:txBody>
          <a:bodyPr>
            <a:normAutofit fontScale="90000"/>
          </a:bodyPr>
          <a:lstStyle/>
          <a:p>
            <a:r>
              <a:rPr lang="es-MX" dirty="0"/>
              <a:t>Características</a:t>
            </a:r>
            <a:endParaRPr lang="es-CO" dirty="0"/>
          </a:p>
        </p:txBody>
      </p:sp>
      <p:sp>
        <p:nvSpPr>
          <p:cNvPr id="7" name="Forma libre 6"/>
          <p:cNvSpPr/>
          <p:nvPr/>
        </p:nvSpPr>
        <p:spPr>
          <a:xfrm>
            <a:off x="1548523" y="1847247"/>
            <a:ext cx="2902387" cy="1741432"/>
          </a:xfrm>
          <a:custGeom>
            <a:avLst/>
            <a:gdLst>
              <a:gd name="connsiteX0" fmla="*/ 0 w 2902387"/>
              <a:gd name="connsiteY0" fmla="*/ 0 h 1741432"/>
              <a:gd name="connsiteX1" fmla="*/ 2902387 w 2902387"/>
              <a:gd name="connsiteY1" fmla="*/ 0 h 1741432"/>
              <a:gd name="connsiteX2" fmla="*/ 2902387 w 2902387"/>
              <a:gd name="connsiteY2" fmla="*/ 1741432 h 1741432"/>
              <a:gd name="connsiteX3" fmla="*/ 0 w 2902387"/>
              <a:gd name="connsiteY3" fmla="*/ 1741432 h 1741432"/>
              <a:gd name="connsiteX4" fmla="*/ 0 w 2902387"/>
              <a:gd name="connsiteY4" fmla="*/ 0 h 174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387" h="1741432">
                <a:moveTo>
                  <a:pt x="0" y="0"/>
                </a:moveTo>
                <a:lnTo>
                  <a:pt x="2902387" y="0"/>
                </a:lnTo>
                <a:lnTo>
                  <a:pt x="2902387" y="1741432"/>
                </a:lnTo>
                <a:lnTo>
                  <a:pt x="0" y="17414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800" kern="1200" dirty="0"/>
              <a:t>Múltiples Receptores</a:t>
            </a:r>
          </a:p>
        </p:txBody>
      </p:sp>
      <p:sp>
        <p:nvSpPr>
          <p:cNvPr id="8" name="Forma libre 7"/>
          <p:cNvSpPr/>
          <p:nvPr/>
        </p:nvSpPr>
        <p:spPr>
          <a:xfrm>
            <a:off x="4741149" y="1847247"/>
            <a:ext cx="2902387" cy="1741432"/>
          </a:xfrm>
          <a:custGeom>
            <a:avLst/>
            <a:gdLst>
              <a:gd name="connsiteX0" fmla="*/ 0 w 2902387"/>
              <a:gd name="connsiteY0" fmla="*/ 0 h 1741432"/>
              <a:gd name="connsiteX1" fmla="*/ 2902387 w 2902387"/>
              <a:gd name="connsiteY1" fmla="*/ 0 h 1741432"/>
              <a:gd name="connsiteX2" fmla="*/ 2902387 w 2902387"/>
              <a:gd name="connsiteY2" fmla="*/ 1741432 h 1741432"/>
              <a:gd name="connsiteX3" fmla="*/ 0 w 2902387"/>
              <a:gd name="connsiteY3" fmla="*/ 1741432 h 1741432"/>
              <a:gd name="connsiteX4" fmla="*/ 0 w 2902387"/>
              <a:gd name="connsiteY4" fmla="*/ 0 h 174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387" h="1741432">
                <a:moveTo>
                  <a:pt x="0" y="0"/>
                </a:moveTo>
                <a:lnTo>
                  <a:pt x="2902387" y="0"/>
                </a:lnTo>
                <a:lnTo>
                  <a:pt x="2902387" y="1741432"/>
                </a:lnTo>
                <a:lnTo>
                  <a:pt x="0" y="17414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800" kern="1200" dirty="0"/>
              <a:t>Múltiples Emisores</a:t>
            </a:r>
          </a:p>
        </p:txBody>
      </p:sp>
      <p:sp>
        <p:nvSpPr>
          <p:cNvPr id="9" name="Forma libre 8"/>
          <p:cNvSpPr/>
          <p:nvPr/>
        </p:nvSpPr>
        <p:spPr>
          <a:xfrm>
            <a:off x="7933776" y="1847247"/>
            <a:ext cx="2902387" cy="1741432"/>
          </a:xfrm>
          <a:custGeom>
            <a:avLst/>
            <a:gdLst>
              <a:gd name="connsiteX0" fmla="*/ 0 w 2902387"/>
              <a:gd name="connsiteY0" fmla="*/ 0 h 1741432"/>
              <a:gd name="connsiteX1" fmla="*/ 2902387 w 2902387"/>
              <a:gd name="connsiteY1" fmla="*/ 0 h 1741432"/>
              <a:gd name="connsiteX2" fmla="*/ 2902387 w 2902387"/>
              <a:gd name="connsiteY2" fmla="*/ 1741432 h 1741432"/>
              <a:gd name="connsiteX3" fmla="*/ 0 w 2902387"/>
              <a:gd name="connsiteY3" fmla="*/ 1741432 h 1741432"/>
              <a:gd name="connsiteX4" fmla="*/ 0 w 2902387"/>
              <a:gd name="connsiteY4" fmla="*/ 0 h 174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387" h="1741432">
                <a:moveTo>
                  <a:pt x="0" y="0"/>
                </a:moveTo>
                <a:lnTo>
                  <a:pt x="2902387" y="0"/>
                </a:lnTo>
                <a:lnTo>
                  <a:pt x="2902387" y="1741432"/>
                </a:lnTo>
                <a:lnTo>
                  <a:pt x="0" y="17414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800" kern="1200" dirty="0"/>
              <a:t>Retención de Mensajes Basada en Disco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3144836" y="3878918"/>
            <a:ext cx="2902387" cy="1741432"/>
          </a:xfrm>
          <a:custGeom>
            <a:avLst/>
            <a:gdLst>
              <a:gd name="connsiteX0" fmla="*/ 0 w 2902387"/>
              <a:gd name="connsiteY0" fmla="*/ 0 h 1741432"/>
              <a:gd name="connsiteX1" fmla="*/ 2902387 w 2902387"/>
              <a:gd name="connsiteY1" fmla="*/ 0 h 1741432"/>
              <a:gd name="connsiteX2" fmla="*/ 2902387 w 2902387"/>
              <a:gd name="connsiteY2" fmla="*/ 1741432 h 1741432"/>
              <a:gd name="connsiteX3" fmla="*/ 0 w 2902387"/>
              <a:gd name="connsiteY3" fmla="*/ 1741432 h 1741432"/>
              <a:gd name="connsiteX4" fmla="*/ 0 w 2902387"/>
              <a:gd name="connsiteY4" fmla="*/ 0 h 174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387" h="1741432">
                <a:moveTo>
                  <a:pt x="0" y="0"/>
                </a:moveTo>
                <a:lnTo>
                  <a:pt x="2902387" y="0"/>
                </a:lnTo>
                <a:lnTo>
                  <a:pt x="2902387" y="1741432"/>
                </a:lnTo>
                <a:lnTo>
                  <a:pt x="0" y="17414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800" kern="1200" dirty="0"/>
              <a:t>Escalabilidad</a:t>
            </a:r>
          </a:p>
        </p:txBody>
      </p:sp>
      <p:sp>
        <p:nvSpPr>
          <p:cNvPr id="11" name="Forma libre 10"/>
          <p:cNvSpPr/>
          <p:nvPr/>
        </p:nvSpPr>
        <p:spPr>
          <a:xfrm>
            <a:off x="6337462" y="3878918"/>
            <a:ext cx="2902387" cy="1741432"/>
          </a:xfrm>
          <a:custGeom>
            <a:avLst/>
            <a:gdLst>
              <a:gd name="connsiteX0" fmla="*/ 0 w 2902387"/>
              <a:gd name="connsiteY0" fmla="*/ 0 h 1741432"/>
              <a:gd name="connsiteX1" fmla="*/ 2902387 w 2902387"/>
              <a:gd name="connsiteY1" fmla="*/ 0 h 1741432"/>
              <a:gd name="connsiteX2" fmla="*/ 2902387 w 2902387"/>
              <a:gd name="connsiteY2" fmla="*/ 1741432 h 1741432"/>
              <a:gd name="connsiteX3" fmla="*/ 0 w 2902387"/>
              <a:gd name="connsiteY3" fmla="*/ 1741432 h 1741432"/>
              <a:gd name="connsiteX4" fmla="*/ 0 w 2902387"/>
              <a:gd name="connsiteY4" fmla="*/ 0 h 174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387" h="1741432">
                <a:moveTo>
                  <a:pt x="0" y="0"/>
                </a:moveTo>
                <a:lnTo>
                  <a:pt x="2902387" y="0"/>
                </a:lnTo>
                <a:lnTo>
                  <a:pt x="2902387" y="1741432"/>
                </a:lnTo>
                <a:lnTo>
                  <a:pt x="0" y="17414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800" kern="1200" dirty="0"/>
              <a:t>Alta Disponibilidad</a:t>
            </a:r>
          </a:p>
        </p:txBody>
      </p:sp>
    </p:spTree>
    <p:extLst>
      <p:ext uri="{BB962C8B-B14F-4D97-AF65-F5344CB8AC3E}">
        <p14:creationId xmlns:p14="http://schemas.microsoft.com/office/powerpoint/2010/main" val="134995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209028"/>
            <a:ext cx="8333222" cy="510638"/>
          </a:xfrm>
        </p:spPr>
        <p:txBody>
          <a:bodyPr>
            <a:normAutofit fontScale="90000"/>
          </a:bodyPr>
          <a:lstStyle/>
          <a:p>
            <a:r>
              <a:rPr lang="es-MX" dirty="0"/>
              <a:t>Componentes</a:t>
            </a:r>
            <a:endParaRPr lang="es-CO" dirty="0"/>
          </a:p>
        </p:txBody>
      </p:sp>
      <p:sp>
        <p:nvSpPr>
          <p:cNvPr id="9" name="Forma libre 8"/>
          <p:cNvSpPr/>
          <p:nvPr/>
        </p:nvSpPr>
        <p:spPr>
          <a:xfrm>
            <a:off x="3266476" y="2007154"/>
            <a:ext cx="2591410" cy="1554846"/>
          </a:xfrm>
          <a:custGeom>
            <a:avLst/>
            <a:gdLst>
              <a:gd name="connsiteX0" fmla="*/ 0 w 2591410"/>
              <a:gd name="connsiteY0" fmla="*/ 0 h 1554846"/>
              <a:gd name="connsiteX1" fmla="*/ 2591410 w 2591410"/>
              <a:gd name="connsiteY1" fmla="*/ 0 h 1554846"/>
              <a:gd name="connsiteX2" fmla="*/ 2591410 w 2591410"/>
              <a:gd name="connsiteY2" fmla="*/ 1554846 h 1554846"/>
              <a:gd name="connsiteX3" fmla="*/ 0 w 2591410"/>
              <a:gd name="connsiteY3" fmla="*/ 1554846 h 1554846"/>
              <a:gd name="connsiteX4" fmla="*/ 0 w 2591410"/>
              <a:gd name="connsiteY4" fmla="*/ 0 h 155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1410" h="1554846">
                <a:moveTo>
                  <a:pt x="0" y="0"/>
                </a:moveTo>
                <a:lnTo>
                  <a:pt x="2591410" y="0"/>
                </a:lnTo>
                <a:lnTo>
                  <a:pt x="2591410" y="1554846"/>
                </a:lnTo>
                <a:lnTo>
                  <a:pt x="0" y="1554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830" tIns="163830" rIns="163830" bIns="16383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4300" kern="1200" dirty="0"/>
              <a:t>Mensajes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6117028" y="2007154"/>
            <a:ext cx="2591410" cy="1554846"/>
          </a:xfrm>
          <a:custGeom>
            <a:avLst/>
            <a:gdLst>
              <a:gd name="connsiteX0" fmla="*/ 0 w 2591410"/>
              <a:gd name="connsiteY0" fmla="*/ 0 h 1554846"/>
              <a:gd name="connsiteX1" fmla="*/ 2591410 w 2591410"/>
              <a:gd name="connsiteY1" fmla="*/ 0 h 1554846"/>
              <a:gd name="connsiteX2" fmla="*/ 2591410 w 2591410"/>
              <a:gd name="connsiteY2" fmla="*/ 1554846 h 1554846"/>
              <a:gd name="connsiteX3" fmla="*/ 0 w 2591410"/>
              <a:gd name="connsiteY3" fmla="*/ 1554846 h 1554846"/>
              <a:gd name="connsiteX4" fmla="*/ 0 w 2591410"/>
              <a:gd name="connsiteY4" fmla="*/ 0 h 155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1410" h="1554846">
                <a:moveTo>
                  <a:pt x="0" y="0"/>
                </a:moveTo>
                <a:lnTo>
                  <a:pt x="2591410" y="0"/>
                </a:lnTo>
                <a:lnTo>
                  <a:pt x="2591410" y="1554846"/>
                </a:lnTo>
                <a:lnTo>
                  <a:pt x="0" y="1554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830" tIns="163830" rIns="163830" bIns="16383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4300" kern="1200" dirty="0"/>
              <a:t>Esquemas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3187666" y="4241677"/>
            <a:ext cx="2531327" cy="98824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Unidad Mínima de información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Comprimida por lotes en algunos casos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6088614" y="4708886"/>
            <a:ext cx="2531327" cy="98824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Estandarización del Mensaje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Interpretación de Mensajes para Enrutamiento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JSON/ XML o </a:t>
            </a:r>
            <a:r>
              <a:rPr lang="es-MX" sz="1800" dirty="0" err="1"/>
              <a:t>Tipados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5281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209028"/>
            <a:ext cx="8333222" cy="510638"/>
          </a:xfrm>
        </p:spPr>
        <p:txBody>
          <a:bodyPr>
            <a:normAutofit fontScale="90000"/>
          </a:bodyPr>
          <a:lstStyle/>
          <a:p>
            <a:r>
              <a:rPr lang="es-MX" dirty="0"/>
              <a:t>Componentes</a:t>
            </a:r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93427817"/>
              </p:ext>
            </p:extLst>
          </p:nvPr>
        </p:nvGraphicFramePr>
        <p:xfrm>
          <a:off x="509743" y="1299697"/>
          <a:ext cx="3592188" cy="157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286719" y="3033133"/>
            <a:ext cx="4537260" cy="2265312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Los tópicos permiten categorizar los mensajes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Los </a:t>
            </a:r>
            <a:r>
              <a:rPr lang="es-MX" sz="1800" dirty="0" err="1"/>
              <a:t>Topicos</a:t>
            </a:r>
            <a:r>
              <a:rPr lang="es-MX" sz="1800" dirty="0"/>
              <a:t> son fragmentados en particiones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Lar particiones ayudan a la escalabilidad y redundancia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Las particiones pueden estar en </a:t>
            </a:r>
            <a:r>
              <a:rPr lang="es-MX" sz="1800" dirty="0" err="1"/>
              <a:t>multiples</a:t>
            </a:r>
            <a:r>
              <a:rPr lang="es-MX" sz="1800" dirty="0"/>
              <a:t> servidores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050" y="2275680"/>
            <a:ext cx="6971782" cy="22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209028"/>
            <a:ext cx="8333222" cy="510638"/>
          </a:xfrm>
        </p:spPr>
        <p:txBody>
          <a:bodyPr>
            <a:normAutofit fontScale="90000"/>
          </a:bodyPr>
          <a:lstStyle/>
          <a:p>
            <a:r>
              <a:rPr lang="es-MX" dirty="0"/>
              <a:t>Componentes</a:t>
            </a:r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19406631"/>
              </p:ext>
            </p:extLst>
          </p:nvPr>
        </p:nvGraphicFramePr>
        <p:xfrm>
          <a:off x="509743" y="1299697"/>
          <a:ext cx="3592188" cy="157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286719" y="3033133"/>
            <a:ext cx="4537260" cy="1172490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Nodos Activo / Activo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Tolerancia a Fallos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Alta Disponibilidad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Redundancia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3390" y="1670179"/>
            <a:ext cx="7723927" cy="38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8B05-4185-487E-B0C3-A471868BC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Arquitectura Reactiva</a:t>
            </a:r>
          </a:p>
        </p:txBody>
      </p:sp>
    </p:spTree>
    <p:extLst>
      <p:ext uri="{BB962C8B-B14F-4D97-AF65-F5344CB8AC3E}">
        <p14:creationId xmlns:p14="http://schemas.microsoft.com/office/powerpoint/2010/main" val="12690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209028"/>
            <a:ext cx="8333222" cy="510638"/>
          </a:xfrm>
        </p:spPr>
        <p:txBody>
          <a:bodyPr>
            <a:normAutofit fontScale="90000"/>
          </a:bodyPr>
          <a:lstStyle/>
          <a:p>
            <a:r>
              <a:rPr lang="es-MX" dirty="0"/>
              <a:t>Componentes</a:t>
            </a:r>
            <a:endParaRPr lang="es-CO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163986"/>
              </p:ext>
            </p:extLst>
          </p:nvPr>
        </p:nvGraphicFramePr>
        <p:xfrm>
          <a:off x="509743" y="1299697"/>
          <a:ext cx="3592188" cy="157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338530" y="4027126"/>
            <a:ext cx="4537260" cy="1172490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Nodos Activo / Activo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Tolerancia a Fallos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Alta Disponibilidad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Redundancia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Segregación Tipos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Aislamientos de Seguridad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/>
              <a:t>Recuperación ante Desastres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707" y="1141605"/>
            <a:ext cx="7181552" cy="44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8"/>
          </p:nvPr>
        </p:nvSpPr>
        <p:spPr>
          <a:xfrm>
            <a:off x="10288327" y="6203367"/>
            <a:ext cx="740227" cy="365125"/>
          </a:xfrm>
        </p:spPr>
        <p:txBody>
          <a:bodyPr/>
          <a:lstStyle/>
          <a:p>
            <a:fld id="{8699F50C-BE38-4BD0-BA84-9B090E1F2B9B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76" y="3069510"/>
            <a:ext cx="1356841" cy="11080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8" b="24255"/>
          <a:stretch/>
        </p:blipFill>
        <p:spPr>
          <a:xfrm>
            <a:off x="5019905" y="1315992"/>
            <a:ext cx="2406807" cy="129045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" t="12981" r="6844" b="7875"/>
          <a:stretch/>
        </p:blipFill>
        <p:spPr>
          <a:xfrm>
            <a:off x="5107257" y="3031888"/>
            <a:ext cx="2230246" cy="11334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90" y="1709235"/>
            <a:ext cx="2081285" cy="7750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99" y="4887805"/>
            <a:ext cx="1880985" cy="9765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19" y="4726926"/>
            <a:ext cx="2751832" cy="113742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44" y="1505883"/>
            <a:ext cx="2381625" cy="9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6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8"/>
          </p:nvPr>
        </p:nvSpPr>
        <p:spPr>
          <a:xfrm>
            <a:off x="10288327" y="6203367"/>
            <a:ext cx="740227" cy="365125"/>
          </a:xfrm>
        </p:spPr>
        <p:txBody>
          <a:bodyPr/>
          <a:lstStyle/>
          <a:p>
            <a:fld id="{8699F50C-BE38-4BD0-BA84-9B090E1F2B9B}" type="slidenum">
              <a:rPr lang="en-US" noProof="0" smtClean="0"/>
              <a:t>22</a:t>
            </a:fld>
            <a:endParaRPr lang="en-US" noProof="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8" b="24255"/>
          <a:stretch/>
        </p:blipFill>
        <p:spPr>
          <a:xfrm>
            <a:off x="258334" y="145114"/>
            <a:ext cx="2406807" cy="129045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533525"/>
            <a:ext cx="80486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9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AA6FF8-DD70-449C-B148-F058DC25D2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EC4E6-60B8-46D5-8C6C-ACF66146628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F6501C-27A4-4DEA-8E8B-B60C0903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D0A77-04CC-4C6C-92F3-78571555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Building Reactive </a:t>
            </a:r>
            <a:r>
              <a:rPr lang="en-US" b="1" dirty="0" err="1"/>
              <a:t>Microservices</a:t>
            </a:r>
            <a:r>
              <a:rPr lang="en-US" b="1" dirty="0"/>
              <a:t> in Java</a:t>
            </a:r>
            <a:r>
              <a:rPr lang="es-CO" b="1" dirty="0"/>
              <a:t>, </a:t>
            </a:r>
            <a:r>
              <a:rPr lang="es-CO" dirty="0" err="1"/>
              <a:t>Clement</a:t>
            </a:r>
            <a:r>
              <a:rPr lang="es-CO" dirty="0"/>
              <a:t> </a:t>
            </a:r>
            <a:r>
              <a:rPr lang="es-CO" dirty="0" err="1"/>
              <a:t>Escoffier</a:t>
            </a:r>
            <a:r>
              <a:rPr lang="es-CO" dirty="0"/>
              <a:t>. </a:t>
            </a:r>
            <a:r>
              <a:rPr lang="es-CO" dirty="0" err="1"/>
              <a:t>O’Reilly</a:t>
            </a:r>
            <a:r>
              <a:rPr lang="es-CO" dirty="0"/>
              <a:t> Media, 2017</a:t>
            </a:r>
          </a:p>
          <a:p>
            <a:r>
              <a:rPr lang="es-CO" b="1" dirty="0" err="1"/>
              <a:t>Deploying</a:t>
            </a:r>
            <a:r>
              <a:rPr lang="es-CO" b="1" dirty="0"/>
              <a:t> Reactive </a:t>
            </a:r>
            <a:r>
              <a:rPr lang="es-CO" b="1" dirty="0" err="1"/>
              <a:t>Microservices</a:t>
            </a:r>
            <a:r>
              <a:rPr lang="es-CO" b="1" dirty="0"/>
              <a:t>, </a:t>
            </a:r>
            <a:r>
              <a:rPr lang="es-CO" dirty="0"/>
              <a:t>Edward </a:t>
            </a:r>
            <a:r>
              <a:rPr lang="es-CO" dirty="0" err="1"/>
              <a:t>Callahan</a:t>
            </a:r>
            <a:r>
              <a:rPr lang="es-CO" dirty="0"/>
              <a:t>, </a:t>
            </a:r>
            <a:r>
              <a:rPr lang="es-CO" dirty="0" err="1"/>
              <a:t>Lightbend</a:t>
            </a:r>
            <a:r>
              <a:rPr lang="es-CO" dirty="0"/>
              <a:t>, 2017</a:t>
            </a:r>
          </a:p>
          <a:p>
            <a:r>
              <a:rPr lang="es-CO" dirty="0">
                <a:hlinkClick r:id="rId2"/>
              </a:rPr>
              <a:t>https://www.reactivemanifesto.org/</a:t>
            </a:r>
            <a:endParaRPr lang="es-CO" dirty="0"/>
          </a:p>
          <a:p>
            <a:r>
              <a:rPr lang="es-CO" dirty="0">
                <a:hlinkClick r:id="rId3"/>
              </a:rPr>
              <a:t>http://www.reactive-streams.org/</a:t>
            </a:r>
            <a:endParaRPr lang="es-CO" dirty="0"/>
          </a:p>
          <a:p>
            <a:r>
              <a:rPr lang="es-CO" b="1" dirty="0"/>
              <a:t>Kafka </a:t>
            </a:r>
            <a:r>
              <a:rPr lang="es-CO" b="1" dirty="0" err="1"/>
              <a:t>The</a:t>
            </a:r>
            <a:r>
              <a:rPr lang="es-CO" b="1" dirty="0"/>
              <a:t> </a:t>
            </a:r>
            <a:r>
              <a:rPr lang="es-CO" b="1" dirty="0" err="1"/>
              <a:t>Definitive</a:t>
            </a:r>
            <a:r>
              <a:rPr lang="es-CO" b="1" dirty="0"/>
              <a:t> </a:t>
            </a:r>
            <a:r>
              <a:rPr lang="es-CO" b="1" dirty="0" err="1"/>
              <a:t>Guide</a:t>
            </a:r>
            <a:r>
              <a:rPr lang="es-CO" b="1" dirty="0"/>
              <a:t>, </a:t>
            </a:r>
            <a:r>
              <a:rPr lang="es-CO" b="1" dirty="0" err="1"/>
              <a:t>Neha</a:t>
            </a:r>
            <a:r>
              <a:rPr lang="es-CO" b="1" dirty="0"/>
              <a:t> </a:t>
            </a:r>
            <a:r>
              <a:rPr lang="es-CO" b="1" dirty="0" err="1"/>
              <a:t>Narkhede</a:t>
            </a:r>
            <a:r>
              <a:rPr lang="es-CO" b="1" dirty="0"/>
              <a:t>, </a:t>
            </a:r>
            <a:r>
              <a:rPr lang="es-CO" dirty="0" err="1"/>
              <a:t>Gwen</a:t>
            </a:r>
            <a:r>
              <a:rPr lang="es-CO" dirty="0"/>
              <a:t> </a:t>
            </a:r>
            <a:r>
              <a:rPr lang="es-CO" dirty="0" err="1"/>
              <a:t>Shapira</a:t>
            </a:r>
            <a:r>
              <a:rPr lang="es-CO" dirty="0"/>
              <a:t>, </a:t>
            </a:r>
            <a:r>
              <a:rPr lang="es-CO" dirty="0" err="1"/>
              <a:t>Todd</a:t>
            </a:r>
            <a:r>
              <a:rPr lang="es-CO" dirty="0"/>
              <a:t> </a:t>
            </a:r>
            <a:r>
              <a:rPr lang="es-CO" dirty="0" err="1"/>
              <a:t>Palino</a:t>
            </a:r>
            <a:r>
              <a:rPr lang="es-CO" dirty="0"/>
              <a:t>, 2017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28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04" y="1140307"/>
            <a:ext cx="11696994" cy="465675"/>
          </a:xfrm>
        </p:spPr>
        <p:txBody>
          <a:bodyPr>
            <a:noAutofit/>
          </a:bodyPr>
          <a:lstStyle/>
          <a:p>
            <a:r>
              <a:rPr lang="es-CO" sz="2800" dirty="0"/>
              <a:t>1. Evolución de las arquitectura monolíticas y aplicaciones empresariales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3332900" y="2626961"/>
            <a:ext cx="8333222" cy="4656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sz="2800" dirty="0"/>
              <a:t>2. Time to Market en nuevos productos y funcionalidades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190204" y="4113615"/>
            <a:ext cx="8333222" cy="46567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3. Entornos de Transformación Digital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710214" y="5600269"/>
            <a:ext cx="10955908" cy="4656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sz="2800" dirty="0"/>
              <a:t>4. Nuevas Experiencias de Usuario para los Clientes, </a:t>
            </a:r>
            <a:r>
              <a:rPr lang="es-CO" sz="2800" dirty="0" err="1"/>
              <a:t>OmniCanalidad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64339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Evolución</a:t>
            </a:r>
          </a:p>
        </p:txBody>
      </p:sp>
      <p:sp>
        <p:nvSpPr>
          <p:cNvPr id="10" name="Forma 9"/>
          <p:cNvSpPr/>
          <p:nvPr/>
        </p:nvSpPr>
        <p:spPr>
          <a:xfrm>
            <a:off x="1058630" y="1641910"/>
            <a:ext cx="7253317" cy="4533323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Elipse 10"/>
          <p:cNvSpPr/>
          <p:nvPr/>
        </p:nvSpPr>
        <p:spPr>
          <a:xfrm>
            <a:off x="1773081" y="5012890"/>
            <a:ext cx="166826" cy="166826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rma libre 11"/>
          <p:cNvSpPr/>
          <p:nvPr/>
        </p:nvSpPr>
        <p:spPr>
          <a:xfrm>
            <a:off x="1856494" y="5096303"/>
            <a:ext cx="950184" cy="1078930"/>
          </a:xfrm>
          <a:custGeom>
            <a:avLst/>
            <a:gdLst>
              <a:gd name="connsiteX0" fmla="*/ 0 w 950184"/>
              <a:gd name="connsiteY0" fmla="*/ 0 h 1078930"/>
              <a:gd name="connsiteX1" fmla="*/ 950184 w 950184"/>
              <a:gd name="connsiteY1" fmla="*/ 0 h 1078930"/>
              <a:gd name="connsiteX2" fmla="*/ 950184 w 950184"/>
              <a:gd name="connsiteY2" fmla="*/ 1078930 h 1078930"/>
              <a:gd name="connsiteX3" fmla="*/ 0 w 950184"/>
              <a:gd name="connsiteY3" fmla="*/ 1078930 h 1078930"/>
              <a:gd name="connsiteX4" fmla="*/ 0 w 950184"/>
              <a:gd name="connsiteY4" fmla="*/ 0 h 107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184" h="1078930">
                <a:moveTo>
                  <a:pt x="0" y="0"/>
                </a:moveTo>
                <a:lnTo>
                  <a:pt x="950184" y="0"/>
                </a:lnTo>
                <a:lnTo>
                  <a:pt x="950184" y="1078930"/>
                </a:lnTo>
                <a:lnTo>
                  <a:pt x="0" y="10789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398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/>
              <a:t>Arquitectura Monolítica</a:t>
            </a:r>
          </a:p>
        </p:txBody>
      </p:sp>
      <p:sp>
        <p:nvSpPr>
          <p:cNvPr id="13" name="Elipse 12"/>
          <p:cNvSpPr/>
          <p:nvPr/>
        </p:nvSpPr>
        <p:spPr>
          <a:xfrm>
            <a:off x="2676119" y="4145211"/>
            <a:ext cx="261119" cy="26111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orma libre 13"/>
          <p:cNvSpPr/>
          <p:nvPr/>
        </p:nvSpPr>
        <p:spPr>
          <a:xfrm>
            <a:off x="2806679" y="4275771"/>
            <a:ext cx="1204050" cy="1899462"/>
          </a:xfrm>
          <a:custGeom>
            <a:avLst/>
            <a:gdLst>
              <a:gd name="connsiteX0" fmla="*/ 0 w 1204050"/>
              <a:gd name="connsiteY0" fmla="*/ 0 h 1899462"/>
              <a:gd name="connsiteX1" fmla="*/ 1204050 w 1204050"/>
              <a:gd name="connsiteY1" fmla="*/ 0 h 1899462"/>
              <a:gd name="connsiteX2" fmla="*/ 1204050 w 1204050"/>
              <a:gd name="connsiteY2" fmla="*/ 1899462 h 1899462"/>
              <a:gd name="connsiteX3" fmla="*/ 0 w 1204050"/>
              <a:gd name="connsiteY3" fmla="*/ 1899462 h 1899462"/>
              <a:gd name="connsiteX4" fmla="*/ 0 w 1204050"/>
              <a:gd name="connsiteY4" fmla="*/ 0 h 189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050" h="1899462">
                <a:moveTo>
                  <a:pt x="0" y="0"/>
                </a:moveTo>
                <a:lnTo>
                  <a:pt x="1204050" y="0"/>
                </a:lnTo>
                <a:lnTo>
                  <a:pt x="1204050" y="1899462"/>
                </a:lnTo>
                <a:lnTo>
                  <a:pt x="0" y="18994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362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/>
              <a:t>Arquitectura Orientada a Objetos</a:t>
            </a:r>
          </a:p>
        </p:txBody>
      </p:sp>
      <p:sp>
        <p:nvSpPr>
          <p:cNvPr id="15" name="Elipse 14"/>
          <p:cNvSpPr/>
          <p:nvPr/>
        </p:nvSpPr>
        <p:spPr>
          <a:xfrm>
            <a:off x="3836650" y="3453426"/>
            <a:ext cx="348159" cy="348159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orma libre 15"/>
          <p:cNvSpPr/>
          <p:nvPr/>
        </p:nvSpPr>
        <p:spPr>
          <a:xfrm>
            <a:off x="4010730" y="3627506"/>
            <a:ext cx="1399890" cy="2547727"/>
          </a:xfrm>
          <a:custGeom>
            <a:avLst/>
            <a:gdLst>
              <a:gd name="connsiteX0" fmla="*/ 0 w 1399890"/>
              <a:gd name="connsiteY0" fmla="*/ 0 h 2547727"/>
              <a:gd name="connsiteX1" fmla="*/ 1399890 w 1399890"/>
              <a:gd name="connsiteY1" fmla="*/ 0 h 2547727"/>
              <a:gd name="connsiteX2" fmla="*/ 1399890 w 1399890"/>
              <a:gd name="connsiteY2" fmla="*/ 2547727 h 2547727"/>
              <a:gd name="connsiteX3" fmla="*/ 0 w 1399890"/>
              <a:gd name="connsiteY3" fmla="*/ 2547727 h 2547727"/>
              <a:gd name="connsiteX4" fmla="*/ 0 w 1399890"/>
              <a:gd name="connsiteY4" fmla="*/ 0 h 254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890" h="2547727">
                <a:moveTo>
                  <a:pt x="0" y="0"/>
                </a:moveTo>
                <a:lnTo>
                  <a:pt x="1399890" y="0"/>
                </a:lnTo>
                <a:lnTo>
                  <a:pt x="1399890" y="2547727"/>
                </a:lnTo>
                <a:lnTo>
                  <a:pt x="0" y="25477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482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/>
              <a:t>Arquitectura Orientada a Servicios</a:t>
            </a:r>
          </a:p>
        </p:txBody>
      </p:sp>
      <p:sp>
        <p:nvSpPr>
          <p:cNvPr id="17" name="Elipse 16"/>
          <p:cNvSpPr/>
          <p:nvPr/>
        </p:nvSpPr>
        <p:spPr>
          <a:xfrm>
            <a:off x="5185767" y="2913054"/>
            <a:ext cx="449705" cy="44970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orma libre 17"/>
          <p:cNvSpPr/>
          <p:nvPr/>
        </p:nvSpPr>
        <p:spPr>
          <a:xfrm>
            <a:off x="5410620" y="3137907"/>
            <a:ext cx="1450663" cy="3037326"/>
          </a:xfrm>
          <a:custGeom>
            <a:avLst/>
            <a:gdLst>
              <a:gd name="connsiteX0" fmla="*/ 0 w 1450663"/>
              <a:gd name="connsiteY0" fmla="*/ 0 h 3037326"/>
              <a:gd name="connsiteX1" fmla="*/ 1450663 w 1450663"/>
              <a:gd name="connsiteY1" fmla="*/ 0 h 3037326"/>
              <a:gd name="connsiteX2" fmla="*/ 1450663 w 1450663"/>
              <a:gd name="connsiteY2" fmla="*/ 3037326 h 3037326"/>
              <a:gd name="connsiteX3" fmla="*/ 0 w 1450663"/>
              <a:gd name="connsiteY3" fmla="*/ 3037326 h 3037326"/>
              <a:gd name="connsiteX4" fmla="*/ 0 w 1450663"/>
              <a:gd name="connsiteY4" fmla="*/ 0 h 303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663" h="3037326">
                <a:moveTo>
                  <a:pt x="0" y="0"/>
                </a:moveTo>
                <a:lnTo>
                  <a:pt x="1450663" y="0"/>
                </a:lnTo>
                <a:lnTo>
                  <a:pt x="1450663" y="3037326"/>
                </a:lnTo>
                <a:lnTo>
                  <a:pt x="0" y="30373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8290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/>
              <a:t>Arquitectura Orientada a Aspectos</a:t>
            </a:r>
          </a:p>
        </p:txBody>
      </p:sp>
      <p:sp>
        <p:nvSpPr>
          <p:cNvPr id="19" name="Elipse 18"/>
          <p:cNvSpPr/>
          <p:nvPr/>
        </p:nvSpPr>
        <p:spPr>
          <a:xfrm>
            <a:off x="6574777" y="2552202"/>
            <a:ext cx="573012" cy="57301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orma libre 19"/>
          <p:cNvSpPr/>
          <p:nvPr/>
        </p:nvSpPr>
        <p:spPr>
          <a:xfrm>
            <a:off x="6861283" y="2838708"/>
            <a:ext cx="1450663" cy="3336525"/>
          </a:xfrm>
          <a:custGeom>
            <a:avLst/>
            <a:gdLst>
              <a:gd name="connsiteX0" fmla="*/ 0 w 1450663"/>
              <a:gd name="connsiteY0" fmla="*/ 0 h 3336525"/>
              <a:gd name="connsiteX1" fmla="*/ 1450663 w 1450663"/>
              <a:gd name="connsiteY1" fmla="*/ 0 h 3336525"/>
              <a:gd name="connsiteX2" fmla="*/ 1450663 w 1450663"/>
              <a:gd name="connsiteY2" fmla="*/ 3336525 h 3336525"/>
              <a:gd name="connsiteX3" fmla="*/ 0 w 1450663"/>
              <a:gd name="connsiteY3" fmla="*/ 3336525 h 3336525"/>
              <a:gd name="connsiteX4" fmla="*/ 0 w 1450663"/>
              <a:gd name="connsiteY4" fmla="*/ 0 h 333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663" h="3336525">
                <a:moveTo>
                  <a:pt x="0" y="0"/>
                </a:moveTo>
                <a:lnTo>
                  <a:pt x="1450663" y="0"/>
                </a:lnTo>
                <a:lnTo>
                  <a:pt x="1450663" y="3336525"/>
                </a:lnTo>
                <a:lnTo>
                  <a:pt x="0" y="33365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3627" tIns="0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kern="1200" dirty="0" err="1"/>
              <a:t>Microservicios</a:t>
            </a:r>
            <a:endParaRPr lang="es-ES" sz="1200" kern="12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814887060"/>
              </p:ext>
            </p:extLst>
          </p:nvPr>
        </p:nvGraphicFramePr>
        <p:xfrm>
          <a:off x="8851900" y="1772634"/>
          <a:ext cx="2215802" cy="177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73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Evolución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669599" y="2006352"/>
            <a:ext cx="4674759" cy="3195961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u="sng" dirty="0"/>
              <a:t>Arquitecturas tradicionales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Alta cantidad de servidores </a:t>
            </a:r>
          </a:p>
          <a:p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Tiempos de respuesta medidos en segundos</a:t>
            </a:r>
          </a:p>
          <a:p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Ventanas de mantenimiento extensas</a:t>
            </a:r>
          </a:p>
          <a:p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Escalabilidad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/>
              <a:t>Gygabytes</a:t>
            </a:r>
            <a:r>
              <a:rPr lang="es-MX" sz="2000" dirty="0"/>
              <a:t> de datos</a:t>
            </a:r>
            <a:endParaRPr lang="es-CO" sz="2000" dirty="0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6729665" y="1637256"/>
            <a:ext cx="4674759" cy="443883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u="sng" dirty="0"/>
              <a:t>Arquitectura Actuales</a:t>
            </a:r>
          </a:p>
          <a:p>
            <a:endParaRPr lang="es-CO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Despliegues en múltiples plataformas (Dispositivos </a:t>
            </a:r>
            <a:r>
              <a:rPr lang="es-CO" sz="2000" dirty="0" err="1"/>
              <a:t>Moviles</a:t>
            </a:r>
            <a:r>
              <a:rPr lang="es-CO" sz="2000" dirty="0"/>
              <a:t>, </a:t>
            </a:r>
            <a:r>
              <a:rPr lang="es-CO" sz="2000" dirty="0" err="1"/>
              <a:t>Cluster</a:t>
            </a:r>
            <a:r>
              <a:rPr lang="es-CO" sz="2000" dirty="0"/>
              <a:t> en Nube, Contenedores</a:t>
            </a:r>
          </a:p>
          <a:p>
            <a:endParaRPr lang="es-C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Tiempos de respuesta medidos en milisegundos</a:t>
            </a:r>
          </a:p>
          <a:p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Ventanas de mantenimiento muy cortas, disponibilidad </a:t>
            </a:r>
            <a:r>
              <a:rPr lang="es-MX" sz="2000" dirty="0">
                <a:solidFill>
                  <a:srgbClr val="FF0000"/>
                </a:solidFill>
              </a:rPr>
              <a:t>100%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Elasticidad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/>
              <a:t>Petagytes</a:t>
            </a:r>
            <a:r>
              <a:rPr lang="es-MX" sz="2000" dirty="0"/>
              <a:t> de datos</a:t>
            </a:r>
            <a:endParaRPr lang="es-CO" sz="20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5797118" y="1899821"/>
            <a:ext cx="0" cy="413699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7D894-958F-446E-93E6-A4FA31A3A4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  <a:endParaRPr lang="es-CO" dirty="0"/>
          </a:p>
        </p:txBody>
      </p:sp>
      <p:sp>
        <p:nvSpPr>
          <p:cNvPr id="25" name="Forma libre 24"/>
          <p:cNvSpPr/>
          <p:nvPr/>
        </p:nvSpPr>
        <p:spPr>
          <a:xfrm>
            <a:off x="2777723" y="1736099"/>
            <a:ext cx="3449899" cy="2310125"/>
          </a:xfrm>
          <a:custGeom>
            <a:avLst/>
            <a:gdLst>
              <a:gd name="connsiteX0" fmla="*/ 0 w 2310125"/>
              <a:gd name="connsiteY0" fmla="*/ 0 h 3449899"/>
              <a:gd name="connsiteX1" fmla="*/ 1925096 w 2310125"/>
              <a:gd name="connsiteY1" fmla="*/ 0 h 3449899"/>
              <a:gd name="connsiteX2" fmla="*/ 2310125 w 2310125"/>
              <a:gd name="connsiteY2" fmla="*/ 385029 h 3449899"/>
              <a:gd name="connsiteX3" fmla="*/ 2310125 w 2310125"/>
              <a:gd name="connsiteY3" fmla="*/ 3449899 h 3449899"/>
              <a:gd name="connsiteX4" fmla="*/ 0 w 2310125"/>
              <a:gd name="connsiteY4" fmla="*/ 3449899 h 3449899"/>
              <a:gd name="connsiteX5" fmla="*/ 0 w 2310125"/>
              <a:gd name="connsiteY5" fmla="*/ 0 h 344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0125" h="3449899">
                <a:moveTo>
                  <a:pt x="0" y="3449899"/>
                </a:moveTo>
                <a:lnTo>
                  <a:pt x="0" y="574995"/>
                </a:lnTo>
                <a:cubicBezTo>
                  <a:pt x="0" y="257434"/>
                  <a:pt x="115431" y="0"/>
                  <a:pt x="257824" y="0"/>
                </a:cubicBezTo>
                <a:lnTo>
                  <a:pt x="2310125" y="0"/>
                </a:lnTo>
                <a:lnTo>
                  <a:pt x="2310125" y="3449899"/>
                </a:lnTo>
                <a:lnTo>
                  <a:pt x="0" y="34498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032" tIns="256030" rIns="256031" bIns="833564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3600" kern="1200" dirty="0"/>
              <a:t>Responsivos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6227623" y="1736098"/>
            <a:ext cx="3449899" cy="2310125"/>
          </a:xfrm>
          <a:custGeom>
            <a:avLst/>
            <a:gdLst>
              <a:gd name="connsiteX0" fmla="*/ 0 w 3449899"/>
              <a:gd name="connsiteY0" fmla="*/ 0 h 2310125"/>
              <a:gd name="connsiteX1" fmla="*/ 3064870 w 3449899"/>
              <a:gd name="connsiteY1" fmla="*/ 0 h 2310125"/>
              <a:gd name="connsiteX2" fmla="*/ 3449899 w 3449899"/>
              <a:gd name="connsiteY2" fmla="*/ 385029 h 2310125"/>
              <a:gd name="connsiteX3" fmla="*/ 3449899 w 3449899"/>
              <a:gd name="connsiteY3" fmla="*/ 2310125 h 2310125"/>
              <a:gd name="connsiteX4" fmla="*/ 0 w 3449899"/>
              <a:gd name="connsiteY4" fmla="*/ 2310125 h 2310125"/>
              <a:gd name="connsiteX5" fmla="*/ 0 w 3449899"/>
              <a:gd name="connsiteY5" fmla="*/ 0 h 23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9899" h="2310125">
                <a:moveTo>
                  <a:pt x="0" y="0"/>
                </a:moveTo>
                <a:lnTo>
                  <a:pt x="3064870" y="0"/>
                </a:lnTo>
                <a:cubicBezTo>
                  <a:pt x="3277516" y="0"/>
                  <a:pt x="3449899" y="172383"/>
                  <a:pt x="3449899" y="385029"/>
                </a:cubicBezTo>
                <a:lnTo>
                  <a:pt x="3449899" y="2310125"/>
                </a:lnTo>
                <a:lnTo>
                  <a:pt x="0" y="23101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032" tIns="256032" rIns="256032" bIns="833563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3600" kern="1200" dirty="0" err="1"/>
              <a:t>Resilientes</a:t>
            </a:r>
            <a:endParaRPr lang="es-ES" sz="3600" kern="1200" dirty="0"/>
          </a:p>
        </p:txBody>
      </p:sp>
      <p:sp>
        <p:nvSpPr>
          <p:cNvPr id="27" name="Forma libre 26"/>
          <p:cNvSpPr/>
          <p:nvPr/>
        </p:nvSpPr>
        <p:spPr>
          <a:xfrm>
            <a:off x="2777724" y="4046223"/>
            <a:ext cx="3449899" cy="2310125"/>
          </a:xfrm>
          <a:custGeom>
            <a:avLst/>
            <a:gdLst>
              <a:gd name="connsiteX0" fmla="*/ 0 w 3449899"/>
              <a:gd name="connsiteY0" fmla="*/ 0 h 2310125"/>
              <a:gd name="connsiteX1" fmla="*/ 3064870 w 3449899"/>
              <a:gd name="connsiteY1" fmla="*/ 0 h 2310125"/>
              <a:gd name="connsiteX2" fmla="*/ 3449899 w 3449899"/>
              <a:gd name="connsiteY2" fmla="*/ 385029 h 2310125"/>
              <a:gd name="connsiteX3" fmla="*/ 3449899 w 3449899"/>
              <a:gd name="connsiteY3" fmla="*/ 2310125 h 2310125"/>
              <a:gd name="connsiteX4" fmla="*/ 0 w 3449899"/>
              <a:gd name="connsiteY4" fmla="*/ 2310125 h 2310125"/>
              <a:gd name="connsiteX5" fmla="*/ 0 w 3449899"/>
              <a:gd name="connsiteY5" fmla="*/ 0 h 23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9899" h="2310125">
                <a:moveTo>
                  <a:pt x="3449899" y="2310125"/>
                </a:moveTo>
                <a:lnTo>
                  <a:pt x="385029" y="2310125"/>
                </a:lnTo>
                <a:cubicBezTo>
                  <a:pt x="172383" y="2310125"/>
                  <a:pt x="0" y="2137742"/>
                  <a:pt x="0" y="1925096"/>
                </a:cubicBezTo>
                <a:lnTo>
                  <a:pt x="0" y="0"/>
                </a:lnTo>
                <a:lnTo>
                  <a:pt x="3449899" y="0"/>
                </a:lnTo>
                <a:lnTo>
                  <a:pt x="3449899" y="23101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032" tIns="833564" rIns="256032" bIns="25603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3600" kern="1200" dirty="0"/>
              <a:t>Elásticos</a:t>
            </a:r>
          </a:p>
        </p:txBody>
      </p:sp>
      <p:sp>
        <p:nvSpPr>
          <p:cNvPr id="28" name="Forma libre 27"/>
          <p:cNvSpPr/>
          <p:nvPr/>
        </p:nvSpPr>
        <p:spPr>
          <a:xfrm>
            <a:off x="6227623" y="4046224"/>
            <a:ext cx="3449899" cy="2310125"/>
          </a:xfrm>
          <a:custGeom>
            <a:avLst/>
            <a:gdLst>
              <a:gd name="connsiteX0" fmla="*/ 0 w 2310125"/>
              <a:gd name="connsiteY0" fmla="*/ 0 h 3449899"/>
              <a:gd name="connsiteX1" fmla="*/ 1925096 w 2310125"/>
              <a:gd name="connsiteY1" fmla="*/ 0 h 3449899"/>
              <a:gd name="connsiteX2" fmla="*/ 2310125 w 2310125"/>
              <a:gd name="connsiteY2" fmla="*/ 385029 h 3449899"/>
              <a:gd name="connsiteX3" fmla="*/ 2310125 w 2310125"/>
              <a:gd name="connsiteY3" fmla="*/ 3449899 h 3449899"/>
              <a:gd name="connsiteX4" fmla="*/ 0 w 2310125"/>
              <a:gd name="connsiteY4" fmla="*/ 3449899 h 3449899"/>
              <a:gd name="connsiteX5" fmla="*/ 0 w 2310125"/>
              <a:gd name="connsiteY5" fmla="*/ 0 h 344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0125" h="3449899">
                <a:moveTo>
                  <a:pt x="2310125" y="0"/>
                </a:moveTo>
                <a:lnTo>
                  <a:pt x="2310125" y="2874904"/>
                </a:lnTo>
                <a:cubicBezTo>
                  <a:pt x="2310125" y="3192465"/>
                  <a:pt x="2194694" y="3449899"/>
                  <a:pt x="2052301" y="3449899"/>
                </a:cubicBezTo>
                <a:lnTo>
                  <a:pt x="0" y="3449899"/>
                </a:lnTo>
                <a:lnTo>
                  <a:pt x="0" y="0"/>
                </a:lnTo>
                <a:lnTo>
                  <a:pt x="2310125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032" tIns="833563" rIns="256032" bIns="256032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3600" kern="1200" dirty="0"/>
              <a:t>Orientado a Mensajes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4751632" y="3222594"/>
            <a:ext cx="2951982" cy="1647258"/>
          </a:xfrm>
          <a:custGeom>
            <a:avLst/>
            <a:gdLst>
              <a:gd name="connsiteX0" fmla="*/ 0 w 2951982"/>
              <a:gd name="connsiteY0" fmla="*/ 274548 h 1647258"/>
              <a:gd name="connsiteX1" fmla="*/ 274548 w 2951982"/>
              <a:gd name="connsiteY1" fmla="*/ 0 h 1647258"/>
              <a:gd name="connsiteX2" fmla="*/ 2677434 w 2951982"/>
              <a:gd name="connsiteY2" fmla="*/ 0 h 1647258"/>
              <a:gd name="connsiteX3" fmla="*/ 2951982 w 2951982"/>
              <a:gd name="connsiteY3" fmla="*/ 274548 h 1647258"/>
              <a:gd name="connsiteX4" fmla="*/ 2951982 w 2951982"/>
              <a:gd name="connsiteY4" fmla="*/ 1372710 h 1647258"/>
              <a:gd name="connsiteX5" fmla="*/ 2677434 w 2951982"/>
              <a:gd name="connsiteY5" fmla="*/ 1647258 h 1647258"/>
              <a:gd name="connsiteX6" fmla="*/ 274548 w 2951982"/>
              <a:gd name="connsiteY6" fmla="*/ 1647258 h 1647258"/>
              <a:gd name="connsiteX7" fmla="*/ 0 w 2951982"/>
              <a:gd name="connsiteY7" fmla="*/ 1372710 h 1647258"/>
              <a:gd name="connsiteX8" fmla="*/ 0 w 2951982"/>
              <a:gd name="connsiteY8" fmla="*/ 274548 h 164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1982" h="1647258">
                <a:moveTo>
                  <a:pt x="0" y="274548"/>
                </a:moveTo>
                <a:cubicBezTo>
                  <a:pt x="0" y="122919"/>
                  <a:pt x="122919" y="0"/>
                  <a:pt x="274548" y="0"/>
                </a:cubicBezTo>
                <a:lnTo>
                  <a:pt x="2677434" y="0"/>
                </a:lnTo>
                <a:cubicBezTo>
                  <a:pt x="2829063" y="0"/>
                  <a:pt x="2951982" y="122919"/>
                  <a:pt x="2951982" y="274548"/>
                </a:cubicBezTo>
                <a:lnTo>
                  <a:pt x="2951982" y="1372710"/>
                </a:lnTo>
                <a:cubicBezTo>
                  <a:pt x="2951982" y="1524339"/>
                  <a:pt x="2829063" y="1647258"/>
                  <a:pt x="2677434" y="1647258"/>
                </a:cubicBezTo>
                <a:lnTo>
                  <a:pt x="274548" y="1647258"/>
                </a:lnTo>
                <a:cubicBezTo>
                  <a:pt x="122919" y="1647258"/>
                  <a:pt x="0" y="1524339"/>
                  <a:pt x="0" y="1372710"/>
                </a:cubicBezTo>
                <a:lnTo>
                  <a:pt x="0" y="2745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7573" tIns="217573" rIns="217573" bIns="217573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3600" kern="1200" dirty="0"/>
              <a:t>Arquitectura Reactiva</a:t>
            </a:r>
          </a:p>
        </p:txBody>
      </p:sp>
    </p:spTree>
    <p:extLst>
      <p:ext uri="{BB962C8B-B14F-4D97-AF65-F5344CB8AC3E}">
        <p14:creationId xmlns:p14="http://schemas.microsoft.com/office/powerpoint/2010/main" val="353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71" y="138007"/>
            <a:ext cx="8333222" cy="616595"/>
          </a:xfrm>
        </p:spPr>
        <p:txBody>
          <a:bodyPr>
            <a:normAutofit fontScale="90000"/>
          </a:bodyPr>
          <a:lstStyle/>
          <a:p>
            <a:r>
              <a:rPr lang="es-MX" dirty="0"/>
              <a:t>Características - Responsivo</a:t>
            </a:r>
            <a:endParaRPr lang="es-CO" dirty="0"/>
          </a:p>
        </p:txBody>
      </p:sp>
      <p:sp>
        <p:nvSpPr>
          <p:cNvPr id="42" name="Forma libre 41"/>
          <p:cNvSpPr/>
          <p:nvPr/>
        </p:nvSpPr>
        <p:spPr>
          <a:xfrm>
            <a:off x="3201374" y="1120340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800" b="1" kern="1200" dirty="0">
                <a:solidFill>
                  <a:schemeClr val="tx1">
                    <a:lumMod val="50000"/>
                  </a:schemeClr>
                </a:solidFill>
              </a:rPr>
              <a:t>Front End</a:t>
            </a:r>
          </a:p>
        </p:txBody>
      </p:sp>
      <p:sp>
        <p:nvSpPr>
          <p:cNvPr id="43" name="Forma libre 42"/>
          <p:cNvSpPr/>
          <p:nvPr/>
        </p:nvSpPr>
        <p:spPr>
          <a:xfrm>
            <a:off x="5001908" y="1522066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</a:t>
            </a: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Múltiples Dispositivos</a:t>
            </a: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*</a:t>
            </a:r>
            <a:r>
              <a:rPr lang="es-ES" sz="14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Experience</a:t>
            </a:r>
            <a:endParaRPr lang="es-ES" sz="1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*Auto Aprendizaje</a:t>
            </a:r>
          </a:p>
        </p:txBody>
      </p:sp>
      <p:sp>
        <p:nvSpPr>
          <p:cNvPr id="44" name="Forma libre 43"/>
          <p:cNvSpPr/>
          <p:nvPr/>
        </p:nvSpPr>
        <p:spPr>
          <a:xfrm>
            <a:off x="1314067" y="1120340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213809"/>
              <a:satOff val="-8914"/>
              <a:lumOff val="17630"/>
              <a:alphaOff val="0"/>
            </a:schemeClr>
          </a:fillRef>
          <a:effectRef idx="0">
            <a:schemeClr val="accent2">
              <a:shade val="50000"/>
              <a:hueOff val="-213809"/>
              <a:satOff val="-8914"/>
              <a:lumOff val="176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45" name="Forma libre 44"/>
          <p:cNvSpPr/>
          <p:nvPr/>
        </p:nvSpPr>
        <p:spPr>
          <a:xfrm>
            <a:off x="2254105" y="282526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427618"/>
              <a:satOff val="-17827"/>
              <a:lumOff val="35261"/>
              <a:alphaOff val="0"/>
            </a:schemeClr>
          </a:fillRef>
          <a:effectRef idx="0">
            <a:schemeClr val="accent2">
              <a:shade val="50000"/>
              <a:hueOff val="-427618"/>
              <a:satOff val="-17827"/>
              <a:lumOff val="35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800" b="1" kern="1200" dirty="0">
                <a:solidFill>
                  <a:schemeClr val="tx1">
                    <a:lumMod val="50000"/>
                  </a:schemeClr>
                </a:solidFill>
              </a:rPr>
              <a:t>Control de Errores</a:t>
            </a:r>
          </a:p>
        </p:txBody>
      </p:sp>
      <p:sp>
        <p:nvSpPr>
          <p:cNvPr id="46" name="Forma libre 45"/>
          <p:cNvSpPr/>
          <p:nvPr/>
        </p:nvSpPr>
        <p:spPr>
          <a:xfrm>
            <a:off x="12475" y="3226989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*Problemas Detectados Rápidamente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*Manejados Efectivamente</a:t>
            </a:r>
          </a:p>
        </p:txBody>
      </p:sp>
      <p:sp>
        <p:nvSpPr>
          <p:cNvPr id="47" name="Forma libre 46"/>
          <p:cNvSpPr/>
          <p:nvPr/>
        </p:nvSpPr>
        <p:spPr>
          <a:xfrm>
            <a:off x="4141412" y="282526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641427"/>
              <a:satOff val="-26741"/>
              <a:lumOff val="52891"/>
              <a:alphaOff val="0"/>
            </a:schemeClr>
          </a:fillRef>
          <a:effectRef idx="0">
            <a:schemeClr val="accent2">
              <a:shade val="50000"/>
              <a:hueOff val="-641427"/>
              <a:satOff val="-26741"/>
              <a:lumOff val="5289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48" name="Forma libre 47"/>
          <p:cNvSpPr/>
          <p:nvPr/>
        </p:nvSpPr>
        <p:spPr>
          <a:xfrm>
            <a:off x="3201374" y="4530187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427618"/>
              <a:satOff val="-17827"/>
              <a:lumOff val="35261"/>
              <a:alphaOff val="0"/>
            </a:schemeClr>
          </a:fillRef>
          <a:effectRef idx="0">
            <a:schemeClr val="accent2">
              <a:shade val="50000"/>
              <a:hueOff val="-427618"/>
              <a:satOff val="-17827"/>
              <a:lumOff val="35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800" b="1" kern="1200" dirty="0">
                <a:solidFill>
                  <a:schemeClr val="tx1">
                    <a:lumMod val="50000"/>
                  </a:schemeClr>
                </a:solidFill>
              </a:rPr>
              <a:t>Tiempos de Respuesta</a:t>
            </a:r>
          </a:p>
        </p:txBody>
      </p:sp>
      <p:sp>
        <p:nvSpPr>
          <p:cNvPr id="49" name="Forma libre 48"/>
          <p:cNvSpPr/>
          <p:nvPr/>
        </p:nvSpPr>
        <p:spPr>
          <a:xfrm>
            <a:off x="5001908" y="4931913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*Funcionalidades con tiempos de respuesta que superen las expectativas del usuario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*Consistentes</a:t>
            </a:r>
          </a:p>
        </p:txBody>
      </p:sp>
      <p:sp>
        <p:nvSpPr>
          <p:cNvPr id="50" name="Forma libre 49"/>
          <p:cNvSpPr/>
          <p:nvPr/>
        </p:nvSpPr>
        <p:spPr>
          <a:xfrm>
            <a:off x="1314067" y="4530187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213809"/>
              <a:satOff val="-8914"/>
              <a:lumOff val="17630"/>
              <a:alphaOff val="0"/>
            </a:schemeClr>
          </a:fillRef>
          <a:effectRef idx="0">
            <a:schemeClr val="accent2">
              <a:shade val="50000"/>
              <a:hueOff val="-213809"/>
              <a:satOff val="-8914"/>
              <a:lumOff val="176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8496793" y="2024109"/>
            <a:ext cx="3616171" cy="3120868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000" u="sng" dirty="0"/>
          </a:p>
          <a:p>
            <a:endParaRPr lang="es-MX" sz="2000" u="sng" dirty="0"/>
          </a:p>
          <a:p>
            <a:endParaRPr lang="es-MX" sz="2000" u="sng" dirty="0"/>
          </a:p>
          <a:p>
            <a:r>
              <a:rPr lang="es-MX" sz="2000" dirty="0"/>
              <a:t>OBJETIVOS: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Aumento de Confianza en el usuario Fina</a:t>
            </a:r>
            <a:r>
              <a:rPr lang="es-CO" sz="1600" dirty="0"/>
              <a:t>l</a:t>
            </a:r>
          </a:p>
          <a:p>
            <a:endParaRPr lang="es-MX" sz="2000" dirty="0"/>
          </a:p>
          <a:p>
            <a:r>
              <a:rPr lang="es-MX" sz="2000" dirty="0"/>
              <a:t>Mayor Interacción en las aplicaciones</a:t>
            </a:r>
          </a:p>
          <a:p>
            <a:endParaRPr lang="es-MX" sz="2000" dirty="0"/>
          </a:p>
          <a:p>
            <a:r>
              <a:rPr lang="es-MX" sz="2000" dirty="0"/>
              <a:t>Calidad del servicio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328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/>
      <p:bldP spid="50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71" y="138007"/>
            <a:ext cx="8333222" cy="616595"/>
          </a:xfrm>
        </p:spPr>
        <p:txBody>
          <a:bodyPr>
            <a:normAutofit fontScale="90000"/>
          </a:bodyPr>
          <a:lstStyle/>
          <a:p>
            <a:r>
              <a:rPr lang="es-MX" dirty="0"/>
              <a:t>Características - </a:t>
            </a:r>
            <a:r>
              <a:rPr lang="es-MX" dirty="0" err="1"/>
              <a:t>Resilientes</a:t>
            </a:r>
            <a:endParaRPr lang="es-CO" dirty="0"/>
          </a:p>
        </p:txBody>
      </p:sp>
      <p:sp>
        <p:nvSpPr>
          <p:cNvPr id="42" name="Forma libre 41"/>
          <p:cNvSpPr/>
          <p:nvPr/>
        </p:nvSpPr>
        <p:spPr>
          <a:xfrm>
            <a:off x="7885134" y="1130500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kern="1200" dirty="0">
                <a:solidFill>
                  <a:schemeClr val="tx1">
                    <a:lumMod val="50000"/>
                  </a:schemeClr>
                </a:solidFill>
              </a:rPr>
              <a:t>Tolerancia a Fallos</a:t>
            </a:r>
          </a:p>
        </p:txBody>
      </p:sp>
      <p:sp>
        <p:nvSpPr>
          <p:cNvPr id="43" name="Forma libre 42"/>
          <p:cNvSpPr/>
          <p:nvPr/>
        </p:nvSpPr>
        <p:spPr>
          <a:xfrm>
            <a:off x="9685668" y="1532226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</a:t>
            </a: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Apoya la característica de Responsivo</a:t>
            </a:r>
          </a:p>
        </p:txBody>
      </p:sp>
      <p:sp>
        <p:nvSpPr>
          <p:cNvPr id="44" name="Forma libre 43"/>
          <p:cNvSpPr/>
          <p:nvPr/>
        </p:nvSpPr>
        <p:spPr>
          <a:xfrm>
            <a:off x="5997827" y="1130500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213809"/>
              <a:satOff val="-8914"/>
              <a:lumOff val="17630"/>
              <a:alphaOff val="0"/>
            </a:schemeClr>
          </a:fillRef>
          <a:effectRef idx="0">
            <a:schemeClr val="accent2">
              <a:shade val="50000"/>
              <a:hueOff val="-213809"/>
              <a:satOff val="-8914"/>
              <a:lumOff val="176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45" name="Forma libre 44"/>
          <p:cNvSpPr/>
          <p:nvPr/>
        </p:nvSpPr>
        <p:spPr>
          <a:xfrm>
            <a:off x="6937865" y="283542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427618"/>
              <a:satOff val="-17827"/>
              <a:lumOff val="35261"/>
              <a:alphaOff val="0"/>
            </a:schemeClr>
          </a:fillRef>
          <a:effectRef idx="0">
            <a:schemeClr val="accent2">
              <a:shade val="50000"/>
              <a:hueOff val="-427618"/>
              <a:satOff val="-17827"/>
              <a:lumOff val="35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dirty="0">
                <a:solidFill>
                  <a:schemeClr val="tx1">
                    <a:lumMod val="50000"/>
                  </a:schemeClr>
                </a:solidFill>
              </a:rPr>
              <a:t>Aislamiento de Componentes</a:t>
            </a:r>
          </a:p>
        </p:txBody>
      </p:sp>
      <p:sp>
        <p:nvSpPr>
          <p:cNvPr id="46" name="Forma libre 45"/>
          <p:cNvSpPr/>
          <p:nvPr/>
        </p:nvSpPr>
        <p:spPr>
          <a:xfrm>
            <a:off x="4696235" y="3237149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*Manejo de fallos independientes</a:t>
            </a:r>
          </a:p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*Recuperación de otros componentes</a:t>
            </a:r>
          </a:p>
        </p:txBody>
      </p:sp>
      <p:sp>
        <p:nvSpPr>
          <p:cNvPr id="47" name="Forma libre 46"/>
          <p:cNvSpPr/>
          <p:nvPr/>
        </p:nvSpPr>
        <p:spPr>
          <a:xfrm>
            <a:off x="8825172" y="283542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641427"/>
              <a:satOff val="-26741"/>
              <a:lumOff val="52891"/>
              <a:alphaOff val="0"/>
            </a:schemeClr>
          </a:fillRef>
          <a:effectRef idx="0">
            <a:schemeClr val="accent2">
              <a:shade val="50000"/>
              <a:hueOff val="-641427"/>
              <a:satOff val="-26741"/>
              <a:lumOff val="5289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48" name="Forma libre 47"/>
          <p:cNvSpPr/>
          <p:nvPr/>
        </p:nvSpPr>
        <p:spPr>
          <a:xfrm>
            <a:off x="7885134" y="4540347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427618"/>
              <a:satOff val="-17827"/>
              <a:lumOff val="35261"/>
              <a:alphaOff val="0"/>
            </a:schemeClr>
          </a:fillRef>
          <a:effectRef idx="0">
            <a:schemeClr val="accent2">
              <a:shade val="50000"/>
              <a:hueOff val="-427618"/>
              <a:satOff val="-17827"/>
              <a:lumOff val="35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600" b="1" kern="1200" dirty="0">
                <a:solidFill>
                  <a:schemeClr val="tx1">
                    <a:lumMod val="50000"/>
                  </a:schemeClr>
                </a:solidFill>
              </a:rPr>
              <a:t>Replicación</a:t>
            </a:r>
          </a:p>
        </p:txBody>
      </p:sp>
      <p:sp>
        <p:nvSpPr>
          <p:cNvPr id="49" name="Forma libre 48"/>
          <p:cNvSpPr/>
          <p:nvPr/>
        </p:nvSpPr>
        <p:spPr>
          <a:xfrm>
            <a:off x="9685668" y="4942073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*Articula el control de errores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*Delega la recuperación de los componentes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*Habilita la Alta Disponibilidad</a:t>
            </a:r>
          </a:p>
        </p:txBody>
      </p:sp>
      <p:sp>
        <p:nvSpPr>
          <p:cNvPr id="50" name="Forma libre 49"/>
          <p:cNvSpPr/>
          <p:nvPr/>
        </p:nvSpPr>
        <p:spPr>
          <a:xfrm>
            <a:off x="5997827" y="4540347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213809"/>
              <a:satOff val="-8914"/>
              <a:lumOff val="17630"/>
              <a:alphaOff val="0"/>
            </a:schemeClr>
          </a:fillRef>
          <a:effectRef idx="0">
            <a:schemeClr val="accent2">
              <a:shade val="50000"/>
              <a:hueOff val="-213809"/>
              <a:satOff val="-8914"/>
              <a:lumOff val="176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714011" y="1905635"/>
            <a:ext cx="3616171" cy="34759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000" u="sng" dirty="0"/>
          </a:p>
          <a:p>
            <a:endParaRPr lang="es-MX" sz="2000" u="sng" dirty="0"/>
          </a:p>
          <a:p>
            <a:endParaRPr lang="es-MX" sz="2000" u="sng" dirty="0"/>
          </a:p>
          <a:p>
            <a:r>
              <a:rPr lang="es-MX" sz="2000" dirty="0"/>
              <a:t>OBJETIVOS: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Aumento de Confianza en el usuario Fina</a:t>
            </a:r>
            <a:r>
              <a:rPr lang="es-CO" sz="1600" dirty="0"/>
              <a:t>l</a:t>
            </a:r>
          </a:p>
          <a:p>
            <a:endParaRPr lang="es-MX" sz="2000" dirty="0"/>
          </a:p>
          <a:p>
            <a:r>
              <a:rPr lang="es-MX" sz="2000" dirty="0"/>
              <a:t>Calidad del servicio</a:t>
            </a:r>
          </a:p>
          <a:p>
            <a:endParaRPr lang="es-MX" sz="2000" dirty="0"/>
          </a:p>
          <a:p>
            <a:r>
              <a:rPr lang="es-MX" sz="2000" dirty="0"/>
              <a:t>Disponibilidad </a:t>
            </a:r>
            <a:r>
              <a:rPr lang="es-MX" sz="2000" dirty="0">
                <a:solidFill>
                  <a:srgbClr val="FF0000"/>
                </a:solidFill>
              </a:rPr>
              <a:t>100%</a:t>
            </a:r>
          </a:p>
          <a:p>
            <a:endParaRPr lang="es-MX" sz="2000" dirty="0">
              <a:solidFill>
                <a:srgbClr val="FF0000"/>
              </a:solidFill>
            </a:endParaRPr>
          </a:p>
          <a:p>
            <a:r>
              <a:rPr lang="es-MX" sz="2000" dirty="0"/>
              <a:t>Principio de Responsabilidad Simple</a:t>
            </a:r>
          </a:p>
        </p:txBody>
      </p:sp>
    </p:spTree>
    <p:extLst>
      <p:ext uri="{BB962C8B-B14F-4D97-AF65-F5344CB8AC3E}">
        <p14:creationId xmlns:p14="http://schemas.microsoft.com/office/powerpoint/2010/main" val="1052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16DAB-FA42-4A43-90F1-02EC249207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SNIES 52988 - Especialización en Arquitectura Empresarial de Software / Patrones de Arquitectura de SW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71" y="138007"/>
            <a:ext cx="8333222" cy="616595"/>
          </a:xfrm>
        </p:spPr>
        <p:txBody>
          <a:bodyPr>
            <a:normAutofit fontScale="90000"/>
          </a:bodyPr>
          <a:lstStyle/>
          <a:p>
            <a:r>
              <a:rPr lang="es-MX" dirty="0"/>
              <a:t>Características - Elásticos</a:t>
            </a:r>
            <a:endParaRPr lang="es-CO" dirty="0"/>
          </a:p>
        </p:txBody>
      </p:sp>
      <p:sp>
        <p:nvSpPr>
          <p:cNvPr id="42" name="Forma libre 41"/>
          <p:cNvSpPr/>
          <p:nvPr/>
        </p:nvSpPr>
        <p:spPr>
          <a:xfrm>
            <a:off x="3201374" y="1120340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800" b="1" kern="1200" dirty="0">
                <a:solidFill>
                  <a:schemeClr val="tx1">
                    <a:lumMod val="50000"/>
                  </a:schemeClr>
                </a:solidFill>
              </a:rPr>
              <a:t>Aumentos de Carga</a:t>
            </a:r>
          </a:p>
        </p:txBody>
      </p:sp>
      <p:sp>
        <p:nvSpPr>
          <p:cNvPr id="43" name="Forma libre 42"/>
          <p:cNvSpPr/>
          <p:nvPr/>
        </p:nvSpPr>
        <p:spPr>
          <a:xfrm>
            <a:off x="5001908" y="1522066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</a:t>
            </a: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Reducción en puntos de contención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*Disminución de Cuellos de Botella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*Reacciona a cambios de peticiones o usuarios</a:t>
            </a:r>
          </a:p>
        </p:txBody>
      </p:sp>
      <p:sp>
        <p:nvSpPr>
          <p:cNvPr id="44" name="Forma libre 43"/>
          <p:cNvSpPr/>
          <p:nvPr/>
        </p:nvSpPr>
        <p:spPr>
          <a:xfrm>
            <a:off x="1314067" y="1120340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213809"/>
              <a:satOff val="-8914"/>
              <a:lumOff val="17630"/>
              <a:alphaOff val="0"/>
            </a:schemeClr>
          </a:fillRef>
          <a:effectRef idx="0">
            <a:schemeClr val="accent2">
              <a:shade val="50000"/>
              <a:hueOff val="-213809"/>
              <a:satOff val="-8914"/>
              <a:lumOff val="176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45" name="Forma libre 44"/>
          <p:cNvSpPr/>
          <p:nvPr/>
        </p:nvSpPr>
        <p:spPr>
          <a:xfrm>
            <a:off x="2254105" y="282526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427618"/>
              <a:satOff val="-17827"/>
              <a:lumOff val="35261"/>
              <a:alphaOff val="0"/>
            </a:schemeClr>
          </a:fillRef>
          <a:effectRef idx="0">
            <a:schemeClr val="accent2">
              <a:shade val="50000"/>
              <a:hueOff val="-427618"/>
              <a:satOff val="-17827"/>
              <a:lumOff val="35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800" b="1" kern="1200" dirty="0">
                <a:solidFill>
                  <a:schemeClr val="tx1">
                    <a:lumMod val="50000"/>
                  </a:schemeClr>
                </a:solidFill>
              </a:rPr>
              <a:t>Escalado Predictivo y Reactivos</a:t>
            </a:r>
          </a:p>
        </p:txBody>
      </p:sp>
      <p:sp>
        <p:nvSpPr>
          <p:cNvPr id="46" name="Forma libre 45"/>
          <p:cNvSpPr/>
          <p:nvPr/>
        </p:nvSpPr>
        <p:spPr>
          <a:xfrm>
            <a:off x="12475" y="3226989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*Monitoreo de rendimiento en tiempo real</a:t>
            </a:r>
          </a:p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*A partir de históricos</a:t>
            </a:r>
          </a:p>
          <a:p>
            <a:pPr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*Algoritmos de escalado</a:t>
            </a:r>
          </a:p>
        </p:txBody>
      </p:sp>
      <p:sp>
        <p:nvSpPr>
          <p:cNvPr id="47" name="Forma libre 46"/>
          <p:cNvSpPr/>
          <p:nvPr/>
        </p:nvSpPr>
        <p:spPr>
          <a:xfrm>
            <a:off x="4141412" y="2825264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641427"/>
              <a:satOff val="-26741"/>
              <a:lumOff val="52891"/>
              <a:alphaOff val="0"/>
            </a:schemeClr>
          </a:fillRef>
          <a:effectRef idx="0">
            <a:schemeClr val="accent2">
              <a:shade val="50000"/>
              <a:hueOff val="-641427"/>
              <a:satOff val="-26741"/>
              <a:lumOff val="5289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48" name="Forma libre 47"/>
          <p:cNvSpPr/>
          <p:nvPr/>
        </p:nvSpPr>
        <p:spPr>
          <a:xfrm>
            <a:off x="3201374" y="4530187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427618"/>
              <a:satOff val="-17827"/>
              <a:lumOff val="35261"/>
              <a:alphaOff val="0"/>
            </a:schemeClr>
          </a:fillRef>
          <a:effectRef idx="0">
            <a:schemeClr val="accent2">
              <a:shade val="50000"/>
              <a:hueOff val="-427618"/>
              <a:satOff val="-17827"/>
              <a:lumOff val="35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0900" tIns="381591" rIns="340900" bIns="38159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800" b="1" kern="1200" dirty="0">
                <a:solidFill>
                  <a:schemeClr val="tx1">
                    <a:lumMod val="50000"/>
                  </a:schemeClr>
                </a:solidFill>
              </a:rPr>
              <a:t>Optimiza Costos</a:t>
            </a:r>
          </a:p>
        </p:txBody>
      </p:sp>
      <p:sp>
        <p:nvSpPr>
          <p:cNvPr id="49" name="Forma libre 48"/>
          <p:cNvSpPr/>
          <p:nvPr/>
        </p:nvSpPr>
        <p:spPr>
          <a:xfrm>
            <a:off x="5001908" y="4931913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dirty="0">
                <a:solidFill>
                  <a:schemeClr val="accent1"/>
                </a:solidFill>
              </a:rPr>
              <a:t>*Mejor aprovechamiento del recurso de Infraestructura y Plataforma de Software requerido</a:t>
            </a:r>
          </a:p>
        </p:txBody>
      </p:sp>
      <p:sp>
        <p:nvSpPr>
          <p:cNvPr id="50" name="Forma libre 49"/>
          <p:cNvSpPr/>
          <p:nvPr/>
        </p:nvSpPr>
        <p:spPr>
          <a:xfrm>
            <a:off x="1314067" y="4530187"/>
            <a:ext cx="1747506" cy="200862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-213809"/>
              <a:satOff val="-8914"/>
              <a:lumOff val="17630"/>
              <a:alphaOff val="0"/>
            </a:schemeClr>
          </a:fillRef>
          <a:effectRef idx="0">
            <a:schemeClr val="accent2">
              <a:shade val="50000"/>
              <a:hueOff val="-213809"/>
              <a:satOff val="-8914"/>
              <a:lumOff val="176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320" tIns="313011" rIns="272320" bIns="313011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3600" kern="1200"/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007E9F5C-4CA8-4207-81CE-D4A700A703D4}"/>
              </a:ext>
            </a:extLst>
          </p:cNvPr>
          <p:cNvSpPr txBox="1">
            <a:spLocks/>
          </p:cNvSpPr>
          <p:nvPr/>
        </p:nvSpPr>
        <p:spPr>
          <a:xfrm>
            <a:off x="8496793" y="2024109"/>
            <a:ext cx="3616171" cy="2700291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2000" u="sng" dirty="0"/>
          </a:p>
          <a:p>
            <a:endParaRPr lang="es-MX" sz="2000" u="sng" dirty="0"/>
          </a:p>
          <a:p>
            <a:endParaRPr lang="es-MX" sz="2000" u="sng" dirty="0"/>
          </a:p>
          <a:p>
            <a:r>
              <a:rPr lang="es-MX" sz="2000" dirty="0"/>
              <a:t>OBJETIVOS: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Tolerancia a Fallos</a:t>
            </a:r>
          </a:p>
          <a:p>
            <a:endParaRPr lang="es-MX" sz="2000" dirty="0"/>
          </a:p>
          <a:p>
            <a:r>
              <a:rPr lang="es-MX" sz="2000" dirty="0"/>
              <a:t>Aumento de capacidad de usuarios finales</a:t>
            </a:r>
          </a:p>
          <a:p>
            <a:endParaRPr lang="es-MX" sz="2000" dirty="0"/>
          </a:p>
          <a:p>
            <a:r>
              <a:rPr lang="es-MX" sz="2000" dirty="0"/>
              <a:t>Calidad del servicio</a:t>
            </a:r>
          </a:p>
        </p:txBody>
      </p:sp>
    </p:spTree>
    <p:extLst>
      <p:ext uri="{BB962C8B-B14F-4D97-AF65-F5344CB8AC3E}">
        <p14:creationId xmlns:p14="http://schemas.microsoft.com/office/powerpoint/2010/main" val="999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/>
      <p:bldP spid="50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4F285090C88141ADBC758856DE2A28" ma:contentTypeVersion="2" ma:contentTypeDescription="Crear nuevo documento." ma:contentTypeScope="" ma:versionID="5a233c2e5c7897fafac148dec38f42b1">
  <xsd:schema xmlns:xsd="http://www.w3.org/2001/XMLSchema" xmlns:xs="http://www.w3.org/2001/XMLSchema" xmlns:p="http://schemas.microsoft.com/office/2006/metadata/properties" xmlns:ns2="35e5981b-cb65-4f5b-860f-03a994dbc760" targetNamespace="http://schemas.microsoft.com/office/2006/metadata/properties" ma:root="true" ma:fieldsID="3f000e08ffefdaea211207abe3355797" ns2:_="">
    <xsd:import namespace="35e5981b-cb65-4f5b-860f-03a994dbc7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5981b-cb65-4f5b-860f-03a994dbc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84F223C2-91A1-4451-A093-64D3D67DEECF}"/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906</Words>
  <Application>Microsoft Office PowerPoint</Application>
  <PresentationFormat>Panorámica</PresentationFormat>
  <Paragraphs>220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Office Theme</vt:lpstr>
      <vt:lpstr>Arquitectura Reactiva + Event Bus</vt:lpstr>
      <vt:lpstr>Arquitectura Reactiva</vt:lpstr>
      <vt:lpstr>1. Evolución de las arquitectura monolíticas y aplicaciones empresariales</vt:lpstr>
      <vt:lpstr>Evolución</vt:lpstr>
      <vt:lpstr>Evolución</vt:lpstr>
      <vt:lpstr>Características</vt:lpstr>
      <vt:lpstr>Características - Responsivo</vt:lpstr>
      <vt:lpstr>Características - Resilientes</vt:lpstr>
      <vt:lpstr>Características - Elásticos</vt:lpstr>
      <vt:lpstr>Características – Orientados a  Mensajes</vt:lpstr>
      <vt:lpstr>Características</vt:lpstr>
      <vt:lpstr>Presentación de PowerPoint</vt:lpstr>
      <vt:lpstr>Presentación de PowerPoint</vt:lpstr>
      <vt:lpstr>Event Bus</vt:lpstr>
      <vt:lpstr>1. Necesidad de aprovechar los eventos del negocio</vt:lpstr>
      <vt:lpstr>Características</vt:lpstr>
      <vt:lpstr>Componentes</vt:lpstr>
      <vt:lpstr>Componentes</vt:lpstr>
      <vt:lpstr>Componentes</vt:lpstr>
      <vt:lpstr>Componentes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Arquitectura de Software</dc:title>
  <dc:creator/>
  <cp:lastModifiedBy>Juan Carlos Ceron Barreto</cp:lastModifiedBy>
  <cp:revision>3</cp:revision>
  <dcterms:created xsi:type="dcterms:W3CDTF">2019-07-23T00:57:38Z</dcterms:created>
  <dcterms:modified xsi:type="dcterms:W3CDTF">2019-10-24T00:10:43Z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0x010100F74F285090C88141ADBC758856DE2A28</vt:lpwstr>
  </property>
</Properties>
</file>