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sldIdLst>
    <p:sldId id="256" r:id="rId2"/>
    <p:sldId id="285" r:id="rId3"/>
    <p:sldId id="308" r:id="rId4"/>
    <p:sldId id="305" r:id="rId5"/>
    <p:sldId id="314" r:id="rId6"/>
    <p:sldId id="315" r:id="rId7"/>
    <p:sldId id="306" r:id="rId8"/>
    <p:sldId id="307" r:id="rId9"/>
    <p:sldId id="286" r:id="rId10"/>
    <p:sldId id="292" r:id="rId11"/>
    <p:sldId id="310" r:id="rId12"/>
    <p:sldId id="311" r:id="rId13"/>
    <p:sldId id="312" r:id="rId14"/>
    <p:sldId id="313" r:id="rId15"/>
    <p:sldId id="317" r:id="rId16"/>
    <p:sldId id="303" r:id="rId17"/>
    <p:sldId id="289" r:id="rId18"/>
    <p:sldId id="290" r:id="rId19"/>
    <p:sldId id="316" r:id="rId20"/>
    <p:sldId id="277" r:id="rId21"/>
    <p:sldId id="298" r:id="rId22"/>
    <p:sldId id="299" r:id="rId23"/>
    <p:sldId id="301" r:id="rId24"/>
    <p:sldId id="318" r:id="rId2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86391" autoAdjust="0"/>
  </p:normalViewPr>
  <p:slideViewPr>
    <p:cSldViewPr>
      <p:cViewPr varScale="1">
        <p:scale>
          <a:sx n="100" d="100"/>
          <a:sy n="100" d="100"/>
        </p:scale>
        <p:origin x="18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1A272-57EE-4DD9-964D-03B6F81A260E}" type="doc">
      <dgm:prSet loTypeId="urn:microsoft.com/office/officeart/2005/8/layout/venn1" loCatId="relationship" qsTypeId="urn:microsoft.com/office/officeart/2005/8/quickstyle/3d4" qsCatId="3D" csTypeId="urn:microsoft.com/office/officeart/2005/8/colors/colorful2" csCatId="colorful"/>
      <dgm:spPr/>
    </dgm:pt>
    <dgm:pt modelId="{01B466E2-38CB-456E-9E7C-39BDD875D326}">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Específicos, no generales</a:t>
          </a:r>
          <a:endParaRPr kumimoji="1" lang="es-ES" b="0" i="0" u="none" strike="noStrike" cap="none" normalizeH="0" baseline="0" dirty="0" smtClean="0">
            <a:ln/>
            <a:effectLst/>
            <a:latin typeface="Arial" charset="0"/>
          </a:endParaRPr>
        </a:p>
      </dgm:t>
    </dgm:pt>
    <dgm:pt modelId="{70E5B406-0071-4774-8466-CD2473EB090D}" type="parTrans" cxnId="{F2B70875-CD5F-47B8-A7C8-984E835855B1}">
      <dgm:prSet/>
      <dgm:spPr/>
      <dgm:t>
        <a:bodyPr/>
        <a:lstStyle/>
        <a:p>
          <a:endParaRPr lang="es-ES"/>
        </a:p>
      </dgm:t>
    </dgm:pt>
    <dgm:pt modelId="{6A157C53-3C17-4849-88E9-43C6532F1993}" type="sibTrans" cxnId="{F2B70875-CD5F-47B8-A7C8-984E835855B1}">
      <dgm:prSet/>
      <dgm:spPr/>
      <dgm:t>
        <a:bodyPr/>
        <a:lstStyle/>
        <a:p>
          <a:endParaRPr lang="es-ES"/>
        </a:p>
      </dgm:t>
    </dgm:pt>
    <dgm:pt modelId="{9DE3A5A5-FFC5-4454-B32D-053250BAC046}">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No muy complejos</a:t>
          </a:r>
          <a:endParaRPr kumimoji="1" lang="es-ES" b="0" i="0" u="none" strike="noStrike" cap="none" normalizeH="0" baseline="0" dirty="0" smtClean="0">
            <a:ln/>
            <a:effectLst/>
            <a:latin typeface="Arial" charset="0"/>
          </a:endParaRPr>
        </a:p>
      </dgm:t>
    </dgm:pt>
    <dgm:pt modelId="{CDAD9FC2-127D-4C13-A841-3B2E8D2D9FD9}" type="parTrans" cxnId="{9619EBC0-C02E-4464-9152-A42141EDD7D2}">
      <dgm:prSet/>
      <dgm:spPr/>
      <dgm:t>
        <a:bodyPr/>
        <a:lstStyle/>
        <a:p>
          <a:endParaRPr lang="es-ES"/>
        </a:p>
      </dgm:t>
    </dgm:pt>
    <dgm:pt modelId="{77F5FD0E-9C50-4013-B76D-60CDB19C3DFF}" type="sibTrans" cxnId="{9619EBC0-C02E-4464-9152-A42141EDD7D2}">
      <dgm:prSet/>
      <dgm:spPr/>
      <dgm:t>
        <a:bodyPr/>
        <a:lstStyle/>
        <a:p>
          <a:endParaRPr lang="es-ES"/>
        </a:p>
      </dgm:t>
    </dgm:pt>
    <dgm:pt modelId="{87B0287A-96F4-4D19-83EC-A04AECAFCC34}">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Medibles, tangibles y verificables</a:t>
          </a:r>
          <a:endParaRPr kumimoji="1" lang="es-ES" b="0" i="0" u="none" strike="noStrike" cap="none" normalizeH="0" baseline="0" dirty="0" smtClean="0">
            <a:ln/>
            <a:effectLst/>
            <a:latin typeface="Arial" charset="0"/>
          </a:endParaRPr>
        </a:p>
      </dgm:t>
    </dgm:pt>
    <dgm:pt modelId="{93548265-7185-4E57-939C-96D4ADF769A7}" type="parTrans" cxnId="{EFD7C47D-B327-41E9-86B1-2280E214F4D7}">
      <dgm:prSet/>
      <dgm:spPr/>
      <dgm:t>
        <a:bodyPr/>
        <a:lstStyle/>
        <a:p>
          <a:endParaRPr lang="es-ES"/>
        </a:p>
      </dgm:t>
    </dgm:pt>
    <dgm:pt modelId="{B56B02DB-2DA9-48A6-9D20-AEB04FEFA3EA}" type="sibTrans" cxnId="{EFD7C47D-B327-41E9-86B1-2280E214F4D7}">
      <dgm:prSet/>
      <dgm:spPr/>
      <dgm:t>
        <a:bodyPr/>
        <a:lstStyle/>
        <a:p>
          <a:endParaRPr lang="es-ES"/>
        </a:p>
      </dgm:t>
    </dgm:pt>
    <dgm:pt modelId="{524E268E-7580-4E4E-8ACE-2C3D5E6FD88D}">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De nivel apropiado, con desafío</a:t>
          </a:r>
          <a:endParaRPr kumimoji="1" lang="es-ES" b="0" i="0" u="none" strike="noStrike" cap="none" normalizeH="0" baseline="0" dirty="0" smtClean="0">
            <a:ln/>
            <a:effectLst/>
            <a:latin typeface="Arial" charset="0"/>
          </a:endParaRPr>
        </a:p>
      </dgm:t>
    </dgm:pt>
    <dgm:pt modelId="{5386D25B-2D73-4E51-9994-16A83E17B5BD}" type="parTrans" cxnId="{1495FBBB-6BE0-4BB8-B7D8-5CA0D9EEA746}">
      <dgm:prSet/>
      <dgm:spPr/>
      <dgm:t>
        <a:bodyPr/>
        <a:lstStyle/>
        <a:p>
          <a:endParaRPr lang="es-ES"/>
        </a:p>
      </dgm:t>
    </dgm:pt>
    <dgm:pt modelId="{76C22F20-DE21-410F-AB34-2D9881E5AF4B}" type="sibTrans" cxnId="{1495FBBB-6BE0-4BB8-B7D8-5CA0D9EEA746}">
      <dgm:prSet/>
      <dgm:spPr/>
      <dgm:t>
        <a:bodyPr/>
        <a:lstStyle/>
        <a:p>
          <a:endParaRPr lang="es-ES"/>
        </a:p>
      </dgm:t>
    </dgm:pt>
    <dgm:pt modelId="{1B54961A-1BFA-4C5C-982E-5B1593E09C55}">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Realísticos y obtenibles</a:t>
          </a:r>
          <a:endParaRPr kumimoji="1" lang="es-ES" b="0" i="0" u="none" strike="noStrike" cap="none" normalizeH="0" baseline="0" dirty="0" smtClean="0">
            <a:ln/>
            <a:effectLst/>
            <a:latin typeface="Arial" charset="0"/>
          </a:endParaRPr>
        </a:p>
      </dgm:t>
    </dgm:pt>
    <dgm:pt modelId="{53022CD0-F266-43BD-AD58-36051DE8099D}" type="parTrans" cxnId="{C68DDEED-F5DA-457D-AE97-705E1BC9086F}">
      <dgm:prSet/>
      <dgm:spPr/>
      <dgm:t>
        <a:bodyPr/>
        <a:lstStyle/>
        <a:p>
          <a:endParaRPr lang="es-ES"/>
        </a:p>
      </dgm:t>
    </dgm:pt>
    <dgm:pt modelId="{98A7077F-2501-4553-BFC5-75A8DE7A7AA7}" type="sibTrans" cxnId="{C68DDEED-F5DA-457D-AE97-705E1BC9086F}">
      <dgm:prSet/>
      <dgm:spPr/>
      <dgm:t>
        <a:bodyPr/>
        <a:lstStyle/>
        <a:p>
          <a:endParaRPr lang="es-ES"/>
        </a:p>
      </dgm:t>
    </dgm:pt>
    <dgm:pt modelId="{2B2C745B-7ECE-4042-B470-7E08B488C132}">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Establecidos dentro de los </a:t>
          </a:r>
          <a:br>
            <a:rPr kumimoji="1" lang="es-MX" b="0" i="0" u="none" strike="noStrike" cap="none" normalizeH="0" baseline="0" dirty="0" smtClean="0">
              <a:ln/>
              <a:effectLst/>
              <a:latin typeface="Arial" charset="0"/>
            </a:rPr>
          </a:br>
          <a:r>
            <a:rPr kumimoji="1" lang="es-MX" b="0" i="0" u="none" strike="noStrike" cap="none" normalizeH="0" baseline="0" dirty="0" smtClean="0">
              <a:ln/>
              <a:effectLst/>
              <a:latin typeface="Arial" charset="0"/>
            </a:rPr>
            <a:t>límites de recursos</a:t>
          </a:r>
          <a:endParaRPr kumimoji="1" lang="es-ES" b="0" i="0" u="none" strike="noStrike" cap="none" normalizeH="0" baseline="0" dirty="0" smtClean="0">
            <a:ln/>
            <a:effectLst/>
            <a:latin typeface="Arial" charset="0"/>
          </a:endParaRPr>
        </a:p>
      </dgm:t>
    </dgm:pt>
    <dgm:pt modelId="{B3516C60-5D1A-448C-AD11-B1E3ED4904ED}" type="parTrans" cxnId="{6033FF4C-AC6E-4B17-B9A6-3ECCD64F76A5}">
      <dgm:prSet/>
      <dgm:spPr/>
      <dgm:t>
        <a:bodyPr/>
        <a:lstStyle/>
        <a:p>
          <a:endParaRPr lang="es-ES"/>
        </a:p>
      </dgm:t>
    </dgm:pt>
    <dgm:pt modelId="{DBC5D2CF-4C64-4461-A68F-D994AEF0A3B7}" type="sibTrans" cxnId="{6033FF4C-AC6E-4B17-B9A6-3ECCD64F76A5}">
      <dgm:prSet/>
      <dgm:spPr/>
      <dgm:t>
        <a:bodyPr/>
        <a:lstStyle/>
        <a:p>
          <a:endParaRPr lang="es-ES"/>
        </a:p>
      </dgm:t>
    </dgm:pt>
    <dgm:pt modelId="{F886CB61-C740-4390-9B77-955D46E59679}">
      <dgm:prSet/>
      <dgm:spPr/>
      <dgm: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b="0" i="0" u="none" strike="noStrike" cap="none" normalizeH="0" baseline="0" dirty="0" smtClean="0">
              <a:ln/>
              <a:effectLst/>
              <a:latin typeface="Arial" charset="0"/>
            </a:rPr>
            <a:t> Consistentes con los recursos </a:t>
          </a:r>
          <a:br>
            <a:rPr kumimoji="1" lang="es-MX" b="0" i="0" u="none" strike="noStrike" cap="none" normalizeH="0" baseline="0" dirty="0" smtClean="0">
              <a:ln/>
              <a:effectLst/>
              <a:latin typeface="Arial" charset="0"/>
            </a:rPr>
          </a:br>
          <a:r>
            <a:rPr kumimoji="1" lang="es-MX" b="0" i="0" u="none" strike="noStrike" cap="none" normalizeH="0" baseline="0" dirty="0" smtClean="0">
              <a:ln/>
              <a:effectLst/>
              <a:latin typeface="Arial" charset="0"/>
            </a:rPr>
            <a:t>disponibles o previstos</a:t>
          </a:r>
          <a:endParaRPr kumimoji="1" lang="es-ES" b="0" i="0" u="none" strike="noStrike" cap="none" normalizeH="0" baseline="0" dirty="0" smtClean="0">
            <a:ln/>
            <a:effectLst/>
            <a:latin typeface="Arial" charset="0"/>
          </a:endParaRPr>
        </a:p>
      </dgm:t>
    </dgm:pt>
    <dgm:pt modelId="{16AEADB2-BB73-4BAE-99F9-AA7F78D45993}" type="parTrans" cxnId="{5CD01812-63FA-4B09-8F4F-EE23DA203E56}">
      <dgm:prSet/>
      <dgm:spPr/>
      <dgm:t>
        <a:bodyPr/>
        <a:lstStyle/>
        <a:p>
          <a:endParaRPr lang="es-ES"/>
        </a:p>
      </dgm:t>
    </dgm:pt>
    <dgm:pt modelId="{E5E1C493-08E6-42DD-8EBD-D38944940370}" type="sibTrans" cxnId="{5CD01812-63FA-4B09-8F4F-EE23DA203E56}">
      <dgm:prSet/>
      <dgm:spPr/>
      <dgm:t>
        <a:bodyPr/>
        <a:lstStyle/>
        <a:p>
          <a:endParaRPr lang="es-ES"/>
        </a:p>
      </dgm:t>
    </dgm:pt>
    <dgm:pt modelId="{C1EE4E84-4298-425C-A60C-F240D3BC44FC}">
      <dgm:prSet/>
      <dgm:spPr/>
      <dgm:t>
        <a:bodyPr/>
        <a:lstStyle/>
        <a:p>
          <a:endParaRPr lang="es-CO"/>
        </a:p>
      </dgm:t>
    </dgm:pt>
    <dgm:pt modelId="{D4CD76B0-CB0C-4A7B-A8F5-925D309B8039}" type="parTrans" cxnId="{DA7DF563-2AE3-4D89-8486-4E675E83F34A}">
      <dgm:prSet/>
      <dgm:spPr/>
      <dgm:t>
        <a:bodyPr/>
        <a:lstStyle/>
        <a:p>
          <a:endParaRPr lang="es-ES"/>
        </a:p>
      </dgm:t>
    </dgm:pt>
    <dgm:pt modelId="{97C6BBDC-6695-46C3-A62E-33DE06BDABAB}" type="sibTrans" cxnId="{DA7DF563-2AE3-4D89-8486-4E675E83F34A}">
      <dgm:prSet/>
      <dgm:spPr/>
      <dgm:t>
        <a:bodyPr/>
        <a:lstStyle/>
        <a:p>
          <a:endParaRPr lang="es-ES"/>
        </a:p>
      </dgm:t>
    </dgm:pt>
    <dgm:pt modelId="{07F88EA3-FBE5-402E-844A-B074A6D3AD7E}" type="pres">
      <dgm:prSet presAssocID="{4561A272-57EE-4DD9-964D-03B6F81A260E}" presName="compositeShape" presStyleCnt="0">
        <dgm:presLayoutVars>
          <dgm:chMax val="7"/>
          <dgm:dir/>
          <dgm:resizeHandles val="exact"/>
        </dgm:presLayoutVars>
      </dgm:prSet>
      <dgm:spPr/>
    </dgm:pt>
    <dgm:pt modelId="{1CA1A488-7FB7-42A1-91A8-D950002CE03C}" type="pres">
      <dgm:prSet presAssocID="{01B466E2-38CB-456E-9E7C-39BDD875D326}" presName="circ1" presStyleLbl="vennNode1" presStyleIdx="0" presStyleCnt="7"/>
      <dgm:spPr/>
    </dgm:pt>
    <dgm:pt modelId="{34FDB61E-6F54-47DC-8A86-977ABE342AAC}" type="pres">
      <dgm:prSet presAssocID="{01B466E2-38CB-456E-9E7C-39BDD875D326}" presName="circ1Tx" presStyleLbl="revTx" presStyleIdx="0" presStyleCnt="0">
        <dgm:presLayoutVars>
          <dgm:chMax val="0"/>
          <dgm:chPref val="0"/>
          <dgm:bulletEnabled val="1"/>
        </dgm:presLayoutVars>
      </dgm:prSet>
      <dgm:spPr/>
      <dgm:t>
        <a:bodyPr/>
        <a:lstStyle/>
        <a:p>
          <a:endParaRPr lang="es-ES"/>
        </a:p>
      </dgm:t>
    </dgm:pt>
    <dgm:pt modelId="{EDCB785E-488A-4EEC-9CF7-EEB14980A58D}" type="pres">
      <dgm:prSet presAssocID="{9DE3A5A5-FFC5-4454-B32D-053250BAC046}" presName="circ2" presStyleLbl="vennNode1" presStyleIdx="1" presStyleCnt="7"/>
      <dgm:spPr/>
    </dgm:pt>
    <dgm:pt modelId="{5FCE3C4E-E338-4BE9-B97E-1C4EFF1A27BC}" type="pres">
      <dgm:prSet presAssocID="{9DE3A5A5-FFC5-4454-B32D-053250BAC046}" presName="circ2Tx" presStyleLbl="revTx" presStyleIdx="0" presStyleCnt="0">
        <dgm:presLayoutVars>
          <dgm:chMax val="0"/>
          <dgm:chPref val="0"/>
          <dgm:bulletEnabled val="1"/>
        </dgm:presLayoutVars>
      </dgm:prSet>
      <dgm:spPr/>
      <dgm:t>
        <a:bodyPr/>
        <a:lstStyle/>
        <a:p>
          <a:endParaRPr lang="es-ES"/>
        </a:p>
      </dgm:t>
    </dgm:pt>
    <dgm:pt modelId="{30AAB000-F9E1-48A8-BB25-4676C57E7F7A}" type="pres">
      <dgm:prSet presAssocID="{87B0287A-96F4-4D19-83EC-A04AECAFCC34}" presName="circ3" presStyleLbl="vennNode1" presStyleIdx="2" presStyleCnt="7"/>
      <dgm:spPr/>
    </dgm:pt>
    <dgm:pt modelId="{870EF2F0-D1AD-4E3F-9998-A32536560BB9}" type="pres">
      <dgm:prSet presAssocID="{87B0287A-96F4-4D19-83EC-A04AECAFCC34}" presName="circ3Tx" presStyleLbl="revTx" presStyleIdx="0" presStyleCnt="0">
        <dgm:presLayoutVars>
          <dgm:chMax val="0"/>
          <dgm:chPref val="0"/>
          <dgm:bulletEnabled val="1"/>
        </dgm:presLayoutVars>
      </dgm:prSet>
      <dgm:spPr/>
      <dgm:t>
        <a:bodyPr/>
        <a:lstStyle/>
        <a:p>
          <a:endParaRPr lang="es-ES"/>
        </a:p>
      </dgm:t>
    </dgm:pt>
    <dgm:pt modelId="{6F873D89-0F5A-4139-8D7B-3B4AA31C881A}" type="pres">
      <dgm:prSet presAssocID="{524E268E-7580-4E4E-8ACE-2C3D5E6FD88D}" presName="circ4" presStyleLbl="vennNode1" presStyleIdx="3" presStyleCnt="7"/>
      <dgm:spPr/>
    </dgm:pt>
    <dgm:pt modelId="{08A3CD7C-D53F-4641-ADB1-49797B7CF2B9}" type="pres">
      <dgm:prSet presAssocID="{524E268E-7580-4E4E-8ACE-2C3D5E6FD88D}" presName="circ4Tx" presStyleLbl="revTx" presStyleIdx="0" presStyleCnt="0">
        <dgm:presLayoutVars>
          <dgm:chMax val="0"/>
          <dgm:chPref val="0"/>
          <dgm:bulletEnabled val="1"/>
        </dgm:presLayoutVars>
      </dgm:prSet>
      <dgm:spPr/>
      <dgm:t>
        <a:bodyPr/>
        <a:lstStyle/>
        <a:p>
          <a:endParaRPr lang="es-ES"/>
        </a:p>
      </dgm:t>
    </dgm:pt>
    <dgm:pt modelId="{204FFA64-8BFD-4DA4-A2AB-054ABD0CC3DD}" type="pres">
      <dgm:prSet presAssocID="{1B54961A-1BFA-4C5C-982E-5B1593E09C55}" presName="circ5" presStyleLbl="vennNode1" presStyleIdx="4" presStyleCnt="7"/>
      <dgm:spPr/>
    </dgm:pt>
    <dgm:pt modelId="{8879B601-3B8D-4DA5-AA30-34B08CD0A4DF}" type="pres">
      <dgm:prSet presAssocID="{1B54961A-1BFA-4C5C-982E-5B1593E09C55}" presName="circ5Tx" presStyleLbl="revTx" presStyleIdx="0" presStyleCnt="0">
        <dgm:presLayoutVars>
          <dgm:chMax val="0"/>
          <dgm:chPref val="0"/>
          <dgm:bulletEnabled val="1"/>
        </dgm:presLayoutVars>
      </dgm:prSet>
      <dgm:spPr/>
      <dgm:t>
        <a:bodyPr/>
        <a:lstStyle/>
        <a:p>
          <a:endParaRPr lang="es-ES"/>
        </a:p>
      </dgm:t>
    </dgm:pt>
    <dgm:pt modelId="{3CBB92C9-2478-41E8-AE46-C7FE52213B91}" type="pres">
      <dgm:prSet presAssocID="{2B2C745B-7ECE-4042-B470-7E08B488C132}" presName="circ6" presStyleLbl="vennNode1" presStyleIdx="5" presStyleCnt="7"/>
      <dgm:spPr/>
    </dgm:pt>
    <dgm:pt modelId="{DAE042B2-7C12-467B-BB9E-FD4CEED8339D}" type="pres">
      <dgm:prSet presAssocID="{2B2C745B-7ECE-4042-B470-7E08B488C132}" presName="circ6Tx" presStyleLbl="revTx" presStyleIdx="0" presStyleCnt="0">
        <dgm:presLayoutVars>
          <dgm:chMax val="0"/>
          <dgm:chPref val="0"/>
          <dgm:bulletEnabled val="1"/>
        </dgm:presLayoutVars>
      </dgm:prSet>
      <dgm:spPr/>
      <dgm:t>
        <a:bodyPr/>
        <a:lstStyle/>
        <a:p>
          <a:endParaRPr lang="es-ES"/>
        </a:p>
      </dgm:t>
    </dgm:pt>
    <dgm:pt modelId="{22449644-A248-4F1F-95ED-ACA50F97CF51}" type="pres">
      <dgm:prSet presAssocID="{F886CB61-C740-4390-9B77-955D46E59679}" presName="circ7" presStyleLbl="vennNode1" presStyleIdx="6" presStyleCnt="7"/>
      <dgm:spPr/>
    </dgm:pt>
    <dgm:pt modelId="{B96C3D07-D8B1-40B3-92DE-DFEDBCF93BDB}" type="pres">
      <dgm:prSet presAssocID="{F886CB61-C740-4390-9B77-955D46E59679}" presName="circ7Tx" presStyleLbl="revTx" presStyleIdx="0" presStyleCnt="0">
        <dgm:presLayoutVars>
          <dgm:chMax val="0"/>
          <dgm:chPref val="0"/>
          <dgm:bulletEnabled val="1"/>
        </dgm:presLayoutVars>
      </dgm:prSet>
      <dgm:spPr/>
      <dgm:t>
        <a:bodyPr/>
        <a:lstStyle/>
        <a:p>
          <a:endParaRPr lang="es-ES"/>
        </a:p>
      </dgm:t>
    </dgm:pt>
  </dgm:ptLst>
  <dgm:cxnLst>
    <dgm:cxn modelId="{A8291F26-58CB-4C70-B1BF-5F3BC309F25F}" type="presOf" srcId="{524E268E-7580-4E4E-8ACE-2C3D5E6FD88D}" destId="{08A3CD7C-D53F-4641-ADB1-49797B7CF2B9}" srcOrd="0" destOrd="0" presId="urn:microsoft.com/office/officeart/2005/8/layout/venn1"/>
    <dgm:cxn modelId="{512C8A69-A01D-460D-82C3-F2373CBF634A}" type="presOf" srcId="{2B2C745B-7ECE-4042-B470-7E08B488C132}" destId="{DAE042B2-7C12-467B-BB9E-FD4CEED8339D}" srcOrd="0" destOrd="0" presId="urn:microsoft.com/office/officeart/2005/8/layout/venn1"/>
    <dgm:cxn modelId="{40683C8A-B81F-4396-88A5-469B9EA90564}" type="presOf" srcId="{87B0287A-96F4-4D19-83EC-A04AECAFCC34}" destId="{870EF2F0-D1AD-4E3F-9998-A32536560BB9}" srcOrd="0" destOrd="0" presId="urn:microsoft.com/office/officeart/2005/8/layout/venn1"/>
    <dgm:cxn modelId="{EFD7C47D-B327-41E9-86B1-2280E214F4D7}" srcId="{4561A272-57EE-4DD9-964D-03B6F81A260E}" destId="{87B0287A-96F4-4D19-83EC-A04AECAFCC34}" srcOrd="2" destOrd="0" parTransId="{93548265-7185-4E57-939C-96D4ADF769A7}" sibTransId="{B56B02DB-2DA9-48A6-9D20-AEB04FEFA3EA}"/>
    <dgm:cxn modelId="{DCD70392-2137-484F-A503-2303E43668F2}" type="presOf" srcId="{1B54961A-1BFA-4C5C-982E-5B1593E09C55}" destId="{8879B601-3B8D-4DA5-AA30-34B08CD0A4DF}" srcOrd="0" destOrd="0" presId="urn:microsoft.com/office/officeart/2005/8/layout/venn1"/>
    <dgm:cxn modelId="{F2B70875-CD5F-47B8-A7C8-984E835855B1}" srcId="{4561A272-57EE-4DD9-964D-03B6F81A260E}" destId="{01B466E2-38CB-456E-9E7C-39BDD875D326}" srcOrd="0" destOrd="0" parTransId="{70E5B406-0071-4774-8466-CD2473EB090D}" sibTransId="{6A157C53-3C17-4849-88E9-43C6532F1993}"/>
    <dgm:cxn modelId="{C68DDEED-F5DA-457D-AE97-705E1BC9086F}" srcId="{4561A272-57EE-4DD9-964D-03B6F81A260E}" destId="{1B54961A-1BFA-4C5C-982E-5B1593E09C55}" srcOrd="4" destOrd="0" parTransId="{53022CD0-F266-43BD-AD58-36051DE8099D}" sibTransId="{98A7077F-2501-4553-BFC5-75A8DE7A7AA7}"/>
    <dgm:cxn modelId="{A3DD7722-8AC5-4E59-9B71-83D50F4783A4}" type="presOf" srcId="{9DE3A5A5-FFC5-4454-B32D-053250BAC046}" destId="{5FCE3C4E-E338-4BE9-B97E-1C4EFF1A27BC}" srcOrd="0" destOrd="0" presId="urn:microsoft.com/office/officeart/2005/8/layout/venn1"/>
    <dgm:cxn modelId="{5CD01812-63FA-4B09-8F4F-EE23DA203E56}" srcId="{4561A272-57EE-4DD9-964D-03B6F81A260E}" destId="{F886CB61-C740-4390-9B77-955D46E59679}" srcOrd="6" destOrd="0" parTransId="{16AEADB2-BB73-4BAE-99F9-AA7F78D45993}" sibTransId="{E5E1C493-08E6-42DD-8EBD-D38944940370}"/>
    <dgm:cxn modelId="{C88F77DD-1A96-4ACA-B364-CD970DA1F342}" type="presOf" srcId="{4561A272-57EE-4DD9-964D-03B6F81A260E}" destId="{07F88EA3-FBE5-402E-844A-B074A6D3AD7E}" srcOrd="0" destOrd="0" presId="urn:microsoft.com/office/officeart/2005/8/layout/venn1"/>
    <dgm:cxn modelId="{10023704-A88F-42D1-8ED0-B1A4729B30A3}" type="presOf" srcId="{F886CB61-C740-4390-9B77-955D46E59679}" destId="{B96C3D07-D8B1-40B3-92DE-DFEDBCF93BDB}" srcOrd="0" destOrd="0" presId="urn:microsoft.com/office/officeart/2005/8/layout/venn1"/>
    <dgm:cxn modelId="{748FCB15-1730-45D5-AF3B-515D04EBBAB4}" type="presOf" srcId="{01B466E2-38CB-456E-9E7C-39BDD875D326}" destId="{34FDB61E-6F54-47DC-8A86-977ABE342AAC}" srcOrd="0" destOrd="0" presId="urn:microsoft.com/office/officeart/2005/8/layout/venn1"/>
    <dgm:cxn modelId="{6033FF4C-AC6E-4B17-B9A6-3ECCD64F76A5}" srcId="{4561A272-57EE-4DD9-964D-03B6F81A260E}" destId="{2B2C745B-7ECE-4042-B470-7E08B488C132}" srcOrd="5" destOrd="0" parTransId="{B3516C60-5D1A-448C-AD11-B1E3ED4904ED}" sibTransId="{DBC5D2CF-4C64-4461-A68F-D994AEF0A3B7}"/>
    <dgm:cxn modelId="{1495FBBB-6BE0-4BB8-B7D8-5CA0D9EEA746}" srcId="{4561A272-57EE-4DD9-964D-03B6F81A260E}" destId="{524E268E-7580-4E4E-8ACE-2C3D5E6FD88D}" srcOrd="3" destOrd="0" parTransId="{5386D25B-2D73-4E51-9994-16A83E17B5BD}" sibTransId="{76C22F20-DE21-410F-AB34-2D9881E5AF4B}"/>
    <dgm:cxn modelId="{9619EBC0-C02E-4464-9152-A42141EDD7D2}" srcId="{4561A272-57EE-4DD9-964D-03B6F81A260E}" destId="{9DE3A5A5-FFC5-4454-B32D-053250BAC046}" srcOrd="1" destOrd="0" parTransId="{CDAD9FC2-127D-4C13-A841-3B2E8D2D9FD9}" sibTransId="{77F5FD0E-9C50-4013-B76D-60CDB19C3DFF}"/>
    <dgm:cxn modelId="{DA7DF563-2AE3-4D89-8486-4E675E83F34A}" srcId="{4561A272-57EE-4DD9-964D-03B6F81A260E}" destId="{C1EE4E84-4298-425C-A60C-F240D3BC44FC}" srcOrd="7" destOrd="0" parTransId="{D4CD76B0-CB0C-4A7B-A8F5-925D309B8039}" sibTransId="{97C6BBDC-6695-46C3-A62E-33DE06BDABAB}"/>
    <dgm:cxn modelId="{615B2ECE-E213-4F9E-84E7-08743297AF02}" type="presParOf" srcId="{07F88EA3-FBE5-402E-844A-B074A6D3AD7E}" destId="{1CA1A488-7FB7-42A1-91A8-D950002CE03C}" srcOrd="0" destOrd="0" presId="urn:microsoft.com/office/officeart/2005/8/layout/venn1"/>
    <dgm:cxn modelId="{934C8329-C15F-4886-BE7E-957B61EB4C7E}" type="presParOf" srcId="{07F88EA3-FBE5-402E-844A-B074A6D3AD7E}" destId="{34FDB61E-6F54-47DC-8A86-977ABE342AAC}" srcOrd="1" destOrd="0" presId="urn:microsoft.com/office/officeart/2005/8/layout/venn1"/>
    <dgm:cxn modelId="{0C97550D-752B-40C0-9BCD-5746DC8D059F}" type="presParOf" srcId="{07F88EA3-FBE5-402E-844A-B074A6D3AD7E}" destId="{EDCB785E-488A-4EEC-9CF7-EEB14980A58D}" srcOrd="2" destOrd="0" presId="urn:microsoft.com/office/officeart/2005/8/layout/venn1"/>
    <dgm:cxn modelId="{C8965A45-DE72-4EBC-82B0-50B01D29B742}" type="presParOf" srcId="{07F88EA3-FBE5-402E-844A-B074A6D3AD7E}" destId="{5FCE3C4E-E338-4BE9-B97E-1C4EFF1A27BC}" srcOrd="3" destOrd="0" presId="urn:microsoft.com/office/officeart/2005/8/layout/venn1"/>
    <dgm:cxn modelId="{7609683F-80C1-4DCD-98E1-C423B03B6CEC}" type="presParOf" srcId="{07F88EA3-FBE5-402E-844A-B074A6D3AD7E}" destId="{30AAB000-F9E1-48A8-BB25-4676C57E7F7A}" srcOrd="4" destOrd="0" presId="urn:microsoft.com/office/officeart/2005/8/layout/venn1"/>
    <dgm:cxn modelId="{94ECB01C-CBCA-4839-8B7F-4C6517A58FD6}" type="presParOf" srcId="{07F88EA3-FBE5-402E-844A-B074A6D3AD7E}" destId="{870EF2F0-D1AD-4E3F-9998-A32536560BB9}" srcOrd="5" destOrd="0" presId="urn:microsoft.com/office/officeart/2005/8/layout/venn1"/>
    <dgm:cxn modelId="{FAE8FCC7-596C-43DA-8F41-0AFB75688BD4}" type="presParOf" srcId="{07F88EA3-FBE5-402E-844A-B074A6D3AD7E}" destId="{6F873D89-0F5A-4139-8D7B-3B4AA31C881A}" srcOrd="6" destOrd="0" presId="urn:microsoft.com/office/officeart/2005/8/layout/venn1"/>
    <dgm:cxn modelId="{99222DAD-2753-4AF4-9AE3-D35754A68C0F}" type="presParOf" srcId="{07F88EA3-FBE5-402E-844A-B074A6D3AD7E}" destId="{08A3CD7C-D53F-4641-ADB1-49797B7CF2B9}" srcOrd="7" destOrd="0" presId="urn:microsoft.com/office/officeart/2005/8/layout/venn1"/>
    <dgm:cxn modelId="{9F28938D-B183-4D17-8EA9-A92D0D8B8AD6}" type="presParOf" srcId="{07F88EA3-FBE5-402E-844A-B074A6D3AD7E}" destId="{204FFA64-8BFD-4DA4-A2AB-054ABD0CC3DD}" srcOrd="8" destOrd="0" presId="urn:microsoft.com/office/officeart/2005/8/layout/venn1"/>
    <dgm:cxn modelId="{B5DCE011-A775-43C8-8DE5-148D4310EFDD}" type="presParOf" srcId="{07F88EA3-FBE5-402E-844A-B074A6D3AD7E}" destId="{8879B601-3B8D-4DA5-AA30-34B08CD0A4DF}" srcOrd="9" destOrd="0" presId="urn:microsoft.com/office/officeart/2005/8/layout/venn1"/>
    <dgm:cxn modelId="{926F87C9-57E5-47CC-9F11-8F8DA47D380D}" type="presParOf" srcId="{07F88EA3-FBE5-402E-844A-B074A6D3AD7E}" destId="{3CBB92C9-2478-41E8-AE46-C7FE52213B91}" srcOrd="10" destOrd="0" presId="urn:microsoft.com/office/officeart/2005/8/layout/venn1"/>
    <dgm:cxn modelId="{ED1D74B4-B003-4439-A8CE-486D91B18309}" type="presParOf" srcId="{07F88EA3-FBE5-402E-844A-B074A6D3AD7E}" destId="{DAE042B2-7C12-467B-BB9E-FD4CEED8339D}" srcOrd="11" destOrd="0" presId="urn:microsoft.com/office/officeart/2005/8/layout/venn1"/>
    <dgm:cxn modelId="{4E8461B7-94E1-449B-8A12-670D1E44EC39}" type="presParOf" srcId="{07F88EA3-FBE5-402E-844A-B074A6D3AD7E}" destId="{22449644-A248-4F1F-95ED-ACA50F97CF51}" srcOrd="12" destOrd="0" presId="urn:microsoft.com/office/officeart/2005/8/layout/venn1"/>
    <dgm:cxn modelId="{754982E1-2977-4E26-A42D-B7F26579796E}" type="presParOf" srcId="{07F88EA3-FBE5-402E-844A-B074A6D3AD7E}" destId="{B96C3D07-D8B1-40B3-92DE-DFEDBCF93BD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39B0F9-B4C6-4A46-8052-E73CAFDBA500}"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s-CO"/>
        </a:p>
      </dgm:t>
    </dgm:pt>
    <dgm:pt modelId="{918F1623-2951-4FF9-ADFF-5930B53C2214}">
      <dgm:prSet phldrT="[Texto]" custT="1"/>
      <dgm:spPr/>
      <dgm:t>
        <a:bodyPr/>
        <a:lstStyle/>
        <a:p>
          <a:r>
            <a:rPr lang="es-CO" sz="1100" b="1" dirty="0" smtClean="0">
              <a:solidFill>
                <a:srgbClr val="002060"/>
              </a:solidFill>
            </a:rPr>
            <a:t>INTEGRACION</a:t>
          </a:r>
          <a:endParaRPr lang="es-CO" sz="1100" b="1" dirty="0">
            <a:solidFill>
              <a:srgbClr val="002060"/>
            </a:solidFill>
          </a:endParaRPr>
        </a:p>
      </dgm:t>
    </dgm:pt>
    <dgm:pt modelId="{61540908-8E88-40C7-B928-50082714598E}" type="parTrans" cxnId="{74C2C34C-B9CD-485E-A51F-A2A8D66EA4A4}">
      <dgm:prSet/>
      <dgm:spPr/>
      <dgm:t>
        <a:bodyPr/>
        <a:lstStyle/>
        <a:p>
          <a:endParaRPr lang="es-CO" sz="1100" b="1">
            <a:solidFill>
              <a:srgbClr val="002060"/>
            </a:solidFill>
          </a:endParaRPr>
        </a:p>
      </dgm:t>
    </dgm:pt>
    <dgm:pt modelId="{193894ED-65E9-465A-8187-457A3E16630C}" type="sibTrans" cxnId="{74C2C34C-B9CD-485E-A51F-A2A8D66EA4A4}">
      <dgm:prSet/>
      <dgm:spPr/>
      <dgm:t>
        <a:bodyPr/>
        <a:lstStyle/>
        <a:p>
          <a:endParaRPr lang="es-CO" sz="1100" b="1">
            <a:solidFill>
              <a:srgbClr val="002060"/>
            </a:solidFill>
          </a:endParaRPr>
        </a:p>
      </dgm:t>
    </dgm:pt>
    <dgm:pt modelId="{96B6EAE2-6E91-4CBF-80D8-122978726EEC}">
      <dgm:prSet phldrT="[Texto]" custT="1"/>
      <dgm:spPr/>
      <dgm:t>
        <a:bodyPr/>
        <a:lstStyle/>
        <a:p>
          <a:r>
            <a:rPr lang="es-CO" sz="1100" b="1" dirty="0" smtClean="0">
              <a:solidFill>
                <a:srgbClr val="002060"/>
              </a:solidFill>
            </a:rPr>
            <a:t>ALCANCE</a:t>
          </a:r>
          <a:endParaRPr lang="es-CO" sz="1100" b="1" dirty="0">
            <a:solidFill>
              <a:srgbClr val="002060"/>
            </a:solidFill>
          </a:endParaRPr>
        </a:p>
      </dgm:t>
    </dgm:pt>
    <dgm:pt modelId="{7EBC7C3D-E22C-46DF-B7F2-405FC0E988FD}" type="parTrans" cxnId="{4C2CFA11-BBDB-49EF-870B-D92DAA166E6C}">
      <dgm:prSet/>
      <dgm:spPr/>
      <dgm:t>
        <a:bodyPr/>
        <a:lstStyle/>
        <a:p>
          <a:endParaRPr lang="es-CO" sz="1100" b="1">
            <a:solidFill>
              <a:srgbClr val="002060"/>
            </a:solidFill>
          </a:endParaRPr>
        </a:p>
      </dgm:t>
    </dgm:pt>
    <dgm:pt modelId="{AB23FC3A-374E-447C-A492-6F000E8C424F}" type="sibTrans" cxnId="{4C2CFA11-BBDB-49EF-870B-D92DAA166E6C}">
      <dgm:prSet/>
      <dgm:spPr/>
      <dgm:t>
        <a:bodyPr/>
        <a:lstStyle/>
        <a:p>
          <a:endParaRPr lang="es-CO" sz="1100" b="1">
            <a:solidFill>
              <a:srgbClr val="002060"/>
            </a:solidFill>
          </a:endParaRPr>
        </a:p>
      </dgm:t>
    </dgm:pt>
    <dgm:pt modelId="{E478AA71-16E2-4753-AEC2-AE2C920104DB}">
      <dgm:prSet phldrT="[Texto]" custT="1"/>
      <dgm:spPr/>
      <dgm:t>
        <a:bodyPr/>
        <a:lstStyle/>
        <a:p>
          <a:r>
            <a:rPr lang="es-CO" sz="1100" b="1" dirty="0" smtClean="0">
              <a:solidFill>
                <a:srgbClr val="002060"/>
              </a:solidFill>
            </a:rPr>
            <a:t>RECURSOS HUMANOS</a:t>
          </a:r>
          <a:endParaRPr lang="es-CO" sz="1100" b="1" dirty="0">
            <a:solidFill>
              <a:srgbClr val="002060"/>
            </a:solidFill>
          </a:endParaRPr>
        </a:p>
      </dgm:t>
    </dgm:pt>
    <dgm:pt modelId="{90D33984-6CA5-48EC-ABD3-8EA2553B9905}" type="parTrans" cxnId="{6B0BA142-DB38-49A8-B1DB-3299A3A7BF05}">
      <dgm:prSet/>
      <dgm:spPr/>
      <dgm:t>
        <a:bodyPr/>
        <a:lstStyle/>
        <a:p>
          <a:endParaRPr lang="es-CO" sz="1100" b="1">
            <a:solidFill>
              <a:srgbClr val="002060"/>
            </a:solidFill>
          </a:endParaRPr>
        </a:p>
      </dgm:t>
    </dgm:pt>
    <dgm:pt modelId="{672F6A64-358E-4E89-8322-80BAAE9C7B66}" type="sibTrans" cxnId="{6B0BA142-DB38-49A8-B1DB-3299A3A7BF05}">
      <dgm:prSet/>
      <dgm:spPr/>
      <dgm:t>
        <a:bodyPr/>
        <a:lstStyle/>
        <a:p>
          <a:endParaRPr lang="es-CO" sz="1100" b="1">
            <a:solidFill>
              <a:srgbClr val="002060"/>
            </a:solidFill>
          </a:endParaRPr>
        </a:p>
      </dgm:t>
    </dgm:pt>
    <dgm:pt modelId="{93CDC53B-00CD-4E34-A3C5-DF97F715E3FD}">
      <dgm:prSet phldrT="[Texto]" custT="1"/>
      <dgm:spPr/>
      <dgm:t>
        <a:bodyPr/>
        <a:lstStyle/>
        <a:p>
          <a:r>
            <a:rPr lang="es-CO" sz="1100" b="1" dirty="0" smtClean="0">
              <a:solidFill>
                <a:srgbClr val="002060"/>
              </a:solidFill>
            </a:rPr>
            <a:t>RIESGOS</a:t>
          </a:r>
          <a:endParaRPr lang="es-CO" sz="1100" b="1" dirty="0">
            <a:solidFill>
              <a:srgbClr val="002060"/>
            </a:solidFill>
          </a:endParaRPr>
        </a:p>
      </dgm:t>
    </dgm:pt>
    <dgm:pt modelId="{1D9DEEDC-B1C2-4FE5-B6AF-A61484C938C5}" type="parTrans" cxnId="{E0A2362E-FC34-410A-9E9A-33F99032B65C}">
      <dgm:prSet/>
      <dgm:spPr/>
      <dgm:t>
        <a:bodyPr/>
        <a:lstStyle/>
        <a:p>
          <a:endParaRPr lang="es-CO" sz="1100" b="1">
            <a:solidFill>
              <a:srgbClr val="002060"/>
            </a:solidFill>
          </a:endParaRPr>
        </a:p>
      </dgm:t>
    </dgm:pt>
    <dgm:pt modelId="{E780565B-C2C9-46C7-84D9-C3AC8DF7FD2F}" type="sibTrans" cxnId="{E0A2362E-FC34-410A-9E9A-33F99032B65C}">
      <dgm:prSet/>
      <dgm:spPr/>
      <dgm:t>
        <a:bodyPr/>
        <a:lstStyle/>
        <a:p>
          <a:endParaRPr lang="es-CO" sz="1100" b="1">
            <a:solidFill>
              <a:srgbClr val="002060"/>
            </a:solidFill>
          </a:endParaRPr>
        </a:p>
      </dgm:t>
    </dgm:pt>
    <dgm:pt modelId="{9FE74DC7-3D1B-41AA-B1F1-08FD79E6F7B0}">
      <dgm:prSet phldrT="[Texto]" custT="1"/>
      <dgm:spPr/>
      <dgm:t>
        <a:bodyPr/>
        <a:lstStyle/>
        <a:p>
          <a:r>
            <a:rPr lang="es-CO" sz="1100" b="1" dirty="0" smtClean="0">
              <a:solidFill>
                <a:srgbClr val="002060"/>
              </a:solidFill>
            </a:rPr>
            <a:t>ADQUISICIONES</a:t>
          </a:r>
          <a:endParaRPr lang="es-CO" sz="1100" b="1" dirty="0">
            <a:solidFill>
              <a:srgbClr val="002060"/>
            </a:solidFill>
          </a:endParaRPr>
        </a:p>
      </dgm:t>
    </dgm:pt>
    <dgm:pt modelId="{CDAF0152-0BBD-4D5B-A3CE-54BA35D1219F}" type="parTrans" cxnId="{8C2448D9-0B90-4D97-9118-878290A8F841}">
      <dgm:prSet/>
      <dgm:spPr/>
      <dgm:t>
        <a:bodyPr/>
        <a:lstStyle/>
        <a:p>
          <a:endParaRPr lang="es-CO" sz="1100" b="1">
            <a:solidFill>
              <a:srgbClr val="002060"/>
            </a:solidFill>
          </a:endParaRPr>
        </a:p>
      </dgm:t>
    </dgm:pt>
    <dgm:pt modelId="{267E6AD5-2EC8-47C3-92F1-61BB61CDD543}" type="sibTrans" cxnId="{8C2448D9-0B90-4D97-9118-878290A8F841}">
      <dgm:prSet/>
      <dgm:spPr/>
      <dgm:t>
        <a:bodyPr/>
        <a:lstStyle/>
        <a:p>
          <a:endParaRPr lang="es-CO" sz="1100" b="1">
            <a:solidFill>
              <a:srgbClr val="002060"/>
            </a:solidFill>
          </a:endParaRPr>
        </a:p>
      </dgm:t>
    </dgm:pt>
    <dgm:pt modelId="{25ECB13C-045A-490A-8D82-47CEAF8A539B}">
      <dgm:prSet phldrT="[Texto]" custT="1"/>
      <dgm:spPr/>
      <dgm:t>
        <a:bodyPr/>
        <a:lstStyle/>
        <a:p>
          <a:r>
            <a:rPr lang="es-CO" sz="1100" b="1" dirty="0" smtClean="0">
              <a:solidFill>
                <a:srgbClr val="002060"/>
              </a:solidFill>
            </a:rPr>
            <a:t>TIEMPO</a:t>
          </a:r>
          <a:endParaRPr lang="es-CO" sz="1100" b="1" dirty="0">
            <a:solidFill>
              <a:srgbClr val="002060"/>
            </a:solidFill>
          </a:endParaRPr>
        </a:p>
      </dgm:t>
    </dgm:pt>
    <dgm:pt modelId="{CB8313FC-8EA6-4583-AA20-4025C9C86ED2}" type="parTrans" cxnId="{0E905AF2-2555-4BA2-9985-8655B7BFEA81}">
      <dgm:prSet/>
      <dgm:spPr/>
      <dgm:t>
        <a:bodyPr/>
        <a:lstStyle/>
        <a:p>
          <a:endParaRPr lang="es-CO" sz="1100" b="1">
            <a:solidFill>
              <a:srgbClr val="002060"/>
            </a:solidFill>
          </a:endParaRPr>
        </a:p>
      </dgm:t>
    </dgm:pt>
    <dgm:pt modelId="{4AA1F8F0-4F63-4AE1-A671-B0054D96452C}" type="sibTrans" cxnId="{0E905AF2-2555-4BA2-9985-8655B7BFEA81}">
      <dgm:prSet/>
      <dgm:spPr/>
      <dgm:t>
        <a:bodyPr/>
        <a:lstStyle/>
        <a:p>
          <a:endParaRPr lang="es-CO" sz="1100" b="1">
            <a:solidFill>
              <a:srgbClr val="002060"/>
            </a:solidFill>
          </a:endParaRPr>
        </a:p>
      </dgm:t>
    </dgm:pt>
    <dgm:pt modelId="{6529CB2D-415B-4707-AB23-56FFE1A3D0E1}">
      <dgm:prSet phldrT="[Texto]" custT="1"/>
      <dgm:spPr/>
      <dgm:t>
        <a:bodyPr/>
        <a:lstStyle/>
        <a:p>
          <a:r>
            <a:rPr lang="es-CO" sz="1100" b="1" dirty="0" smtClean="0">
              <a:solidFill>
                <a:srgbClr val="002060"/>
              </a:solidFill>
            </a:rPr>
            <a:t>COSTOS</a:t>
          </a:r>
          <a:endParaRPr lang="es-CO" sz="1100" b="1" dirty="0">
            <a:solidFill>
              <a:srgbClr val="002060"/>
            </a:solidFill>
          </a:endParaRPr>
        </a:p>
      </dgm:t>
    </dgm:pt>
    <dgm:pt modelId="{D59FADA4-9429-43A7-A874-22A18A7CE9D1}" type="parTrans" cxnId="{E4BBAB23-5F9E-43D1-B077-26C354012DE8}">
      <dgm:prSet/>
      <dgm:spPr/>
      <dgm:t>
        <a:bodyPr/>
        <a:lstStyle/>
        <a:p>
          <a:endParaRPr lang="es-CO" sz="1100" b="1">
            <a:solidFill>
              <a:srgbClr val="002060"/>
            </a:solidFill>
          </a:endParaRPr>
        </a:p>
      </dgm:t>
    </dgm:pt>
    <dgm:pt modelId="{067AFF29-1F92-4A0C-90AF-DDF59D73C802}" type="sibTrans" cxnId="{E4BBAB23-5F9E-43D1-B077-26C354012DE8}">
      <dgm:prSet/>
      <dgm:spPr/>
      <dgm:t>
        <a:bodyPr/>
        <a:lstStyle/>
        <a:p>
          <a:endParaRPr lang="es-CO" sz="1100" b="1">
            <a:solidFill>
              <a:srgbClr val="002060"/>
            </a:solidFill>
          </a:endParaRPr>
        </a:p>
      </dgm:t>
    </dgm:pt>
    <dgm:pt modelId="{ECB97A62-5CF2-41C7-940B-5F20552F23A0}">
      <dgm:prSet phldrT="[Texto]" custT="1"/>
      <dgm:spPr/>
      <dgm:t>
        <a:bodyPr/>
        <a:lstStyle/>
        <a:p>
          <a:r>
            <a:rPr lang="es-CO" sz="1100" b="1" dirty="0" smtClean="0">
              <a:solidFill>
                <a:srgbClr val="002060"/>
              </a:solidFill>
            </a:rPr>
            <a:t>CALIDAD</a:t>
          </a:r>
          <a:endParaRPr lang="es-CO" sz="1100" b="1" dirty="0">
            <a:solidFill>
              <a:srgbClr val="002060"/>
            </a:solidFill>
          </a:endParaRPr>
        </a:p>
      </dgm:t>
    </dgm:pt>
    <dgm:pt modelId="{39961AB0-6F17-42D2-80E5-480DD047B8FE}" type="parTrans" cxnId="{E94F088D-2B5B-478E-AF4C-CF7300FE7F59}">
      <dgm:prSet/>
      <dgm:spPr/>
      <dgm:t>
        <a:bodyPr/>
        <a:lstStyle/>
        <a:p>
          <a:endParaRPr lang="es-CO" sz="1100" b="1">
            <a:solidFill>
              <a:srgbClr val="002060"/>
            </a:solidFill>
          </a:endParaRPr>
        </a:p>
      </dgm:t>
    </dgm:pt>
    <dgm:pt modelId="{4397B2D5-93B7-4888-8FAE-2F3488F93E86}" type="sibTrans" cxnId="{E94F088D-2B5B-478E-AF4C-CF7300FE7F59}">
      <dgm:prSet/>
      <dgm:spPr/>
      <dgm:t>
        <a:bodyPr/>
        <a:lstStyle/>
        <a:p>
          <a:endParaRPr lang="es-CO" sz="1100" b="1">
            <a:solidFill>
              <a:srgbClr val="002060"/>
            </a:solidFill>
          </a:endParaRPr>
        </a:p>
      </dgm:t>
    </dgm:pt>
    <dgm:pt modelId="{F269EEF4-5DE4-42F4-B12B-DDA91CA3A147}">
      <dgm:prSet phldrT="[Texto]" custT="1"/>
      <dgm:spPr/>
      <dgm:t>
        <a:bodyPr/>
        <a:lstStyle/>
        <a:p>
          <a:r>
            <a:rPr lang="es-CO" sz="1050" b="1" dirty="0" smtClean="0">
              <a:solidFill>
                <a:srgbClr val="002060"/>
              </a:solidFill>
            </a:rPr>
            <a:t>COMUNICACIONES</a:t>
          </a:r>
          <a:endParaRPr lang="es-CO" sz="1050" b="1" dirty="0">
            <a:solidFill>
              <a:srgbClr val="002060"/>
            </a:solidFill>
          </a:endParaRPr>
        </a:p>
      </dgm:t>
    </dgm:pt>
    <dgm:pt modelId="{FE933C12-D31A-48CF-883D-5FCE52635A55}" type="parTrans" cxnId="{142674D4-DCA0-481D-9478-A43765ACA66C}">
      <dgm:prSet/>
      <dgm:spPr/>
      <dgm:t>
        <a:bodyPr/>
        <a:lstStyle/>
        <a:p>
          <a:endParaRPr lang="es-CO" sz="1100" b="1">
            <a:solidFill>
              <a:srgbClr val="002060"/>
            </a:solidFill>
          </a:endParaRPr>
        </a:p>
      </dgm:t>
    </dgm:pt>
    <dgm:pt modelId="{7E69391D-18B4-49EB-AD8D-63897F72DD8C}" type="sibTrans" cxnId="{142674D4-DCA0-481D-9478-A43765ACA66C}">
      <dgm:prSet/>
      <dgm:spPr/>
      <dgm:t>
        <a:bodyPr/>
        <a:lstStyle/>
        <a:p>
          <a:endParaRPr lang="es-CO" sz="1100" b="1">
            <a:solidFill>
              <a:srgbClr val="002060"/>
            </a:solidFill>
          </a:endParaRPr>
        </a:p>
      </dgm:t>
    </dgm:pt>
    <dgm:pt modelId="{F2D4629B-C463-4BF5-83AF-FC639D53EE3C}">
      <dgm:prSet phldrT="[Texto]" custT="1"/>
      <dgm:spPr/>
      <dgm:t>
        <a:bodyPr/>
        <a:lstStyle/>
        <a:p>
          <a:r>
            <a:rPr lang="es-CO" sz="1100" b="1" dirty="0" smtClean="0">
              <a:solidFill>
                <a:srgbClr val="002060"/>
              </a:solidFill>
            </a:rPr>
            <a:t>STAKEHOLDERS</a:t>
          </a:r>
          <a:endParaRPr lang="es-CO" sz="1100" b="1" dirty="0">
            <a:solidFill>
              <a:srgbClr val="002060"/>
            </a:solidFill>
          </a:endParaRPr>
        </a:p>
      </dgm:t>
    </dgm:pt>
    <dgm:pt modelId="{11783651-A823-4FA0-A198-88D89D484DDE}" type="parTrans" cxnId="{C6D3C01C-A609-4E7B-800F-03C05C18A237}">
      <dgm:prSet/>
      <dgm:spPr/>
      <dgm:t>
        <a:bodyPr/>
        <a:lstStyle/>
        <a:p>
          <a:endParaRPr lang="es-CO" sz="1100" b="1">
            <a:solidFill>
              <a:srgbClr val="002060"/>
            </a:solidFill>
          </a:endParaRPr>
        </a:p>
      </dgm:t>
    </dgm:pt>
    <dgm:pt modelId="{09DD8E5C-0E2A-4C58-95D4-32E5E6C2938C}" type="sibTrans" cxnId="{C6D3C01C-A609-4E7B-800F-03C05C18A237}">
      <dgm:prSet/>
      <dgm:spPr/>
      <dgm:t>
        <a:bodyPr/>
        <a:lstStyle/>
        <a:p>
          <a:endParaRPr lang="es-CO" sz="1100" b="1">
            <a:solidFill>
              <a:srgbClr val="002060"/>
            </a:solidFill>
          </a:endParaRPr>
        </a:p>
      </dgm:t>
    </dgm:pt>
    <dgm:pt modelId="{78BA60DF-8A14-4C70-B9D0-CB28AE000746}" type="pres">
      <dgm:prSet presAssocID="{6939B0F9-B4C6-4A46-8052-E73CAFDBA500}" presName="diagram" presStyleCnt="0">
        <dgm:presLayoutVars>
          <dgm:dir/>
          <dgm:resizeHandles val="exact"/>
        </dgm:presLayoutVars>
      </dgm:prSet>
      <dgm:spPr/>
      <dgm:t>
        <a:bodyPr/>
        <a:lstStyle/>
        <a:p>
          <a:endParaRPr lang="es-CO"/>
        </a:p>
      </dgm:t>
    </dgm:pt>
    <dgm:pt modelId="{D485DE42-DF16-4014-AAC7-47FEB9CF9562}" type="pres">
      <dgm:prSet presAssocID="{918F1623-2951-4FF9-ADFF-5930B53C2214}" presName="node" presStyleLbl="node1" presStyleIdx="0" presStyleCnt="10">
        <dgm:presLayoutVars>
          <dgm:bulletEnabled val="1"/>
        </dgm:presLayoutVars>
      </dgm:prSet>
      <dgm:spPr/>
      <dgm:t>
        <a:bodyPr/>
        <a:lstStyle/>
        <a:p>
          <a:endParaRPr lang="es-CO"/>
        </a:p>
      </dgm:t>
    </dgm:pt>
    <dgm:pt modelId="{DCABF4EA-8EFE-4987-B5BB-63B35B61618E}" type="pres">
      <dgm:prSet presAssocID="{193894ED-65E9-465A-8187-457A3E16630C}" presName="sibTrans" presStyleCnt="0"/>
      <dgm:spPr/>
    </dgm:pt>
    <dgm:pt modelId="{D385A6E7-9652-4782-983F-D10234BFF252}" type="pres">
      <dgm:prSet presAssocID="{96B6EAE2-6E91-4CBF-80D8-122978726EEC}" presName="node" presStyleLbl="node1" presStyleIdx="1" presStyleCnt="10">
        <dgm:presLayoutVars>
          <dgm:bulletEnabled val="1"/>
        </dgm:presLayoutVars>
      </dgm:prSet>
      <dgm:spPr/>
      <dgm:t>
        <a:bodyPr/>
        <a:lstStyle/>
        <a:p>
          <a:endParaRPr lang="es-CO"/>
        </a:p>
      </dgm:t>
    </dgm:pt>
    <dgm:pt modelId="{EB6280A2-502F-4912-93A5-E452639D6075}" type="pres">
      <dgm:prSet presAssocID="{AB23FC3A-374E-447C-A492-6F000E8C424F}" presName="sibTrans" presStyleCnt="0"/>
      <dgm:spPr/>
    </dgm:pt>
    <dgm:pt modelId="{60BBBDE4-B844-4A6E-9C78-DAA9905AEA3C}" type="pres">
      <dgm:prSet presAssocID="{25ECB13C-045A-490A-8D82-47CEAF8A539B}" presName="node" presStyleLbl="node1" presStyleIdx="2" presStyleCnt="10">
        <dgm:presLayoutVars>
          <dgm:bulletEnabled val="1"/>
        </dgm:presLayoutVars>
      </dgm:prSet>
      <dgm:spPr/>
      <dgm:t>
        <a:bodyPr/>
        <a:lstStyle/>
        <a:p>
          <a:endParaRPr lang="es-CO"/>
        </a:p>
      </dgm:t>
    </dgm:pt>
    <dgm:pt modelId="{C233D9D7-6BD8-46BA-B0A4-C74A663EB463}" type="pres">
      <dgm:prSet presAssocID="{4AA1F8F0-4F63-4AE1-A671-B0054D96452C}" presName="sibTrans" presStyleCnt="0"/>
      <dgm:spPr/>
    </dgm:pt>
    <dgm:pt modelId="{7C05DADB-D6FF-40D7-911E-20B93D5943DE}" type="pres">
      <dgm:prSet presAssocID="{6529CB2D-415B-4707-AB23-56FFE1A3D0E1}" presName="node" presStyleLbl="node1" presStyleIdx="3" presStyleCnt="10">
        <dgm:presLayoutVars>
          <dgm:bulletEnabled val="1"/>
        </dgm:presLayoutVars>
      </dgm:prSet>
      <dgm:spPr/>
      <dgm:t>
        <a:bodyPr/>
        <a:lstStyle/>
        <a:p>
          <a:endParaRPr lang="es-CO"/>
        </a:p>
      </dgm:t>
    </dgm:pt>
    <dgm:pt modelId="{15634199-41A8-49D3-8171-B71BE2BF2179}" type="pres">
      <dgm:prSet presAssocID="{067AFF29-1F92-4A0C-90AF-DDF59D73C802}" presName="sibTrans" presStyleCnt="0"/>
      <dgm:spPr/>
    </dgm:pt>
    <dgm:pt modelId="{B0870BE4-1CD9-4E50-8D42-FA5F80E1606B}" type="pres">
      <dgm:prSet presAssocID="{ECB97A62-5CF2-41C7-940B-5F20552F23A0}" presName="node" presStyleLbl="node1" presStyleIdx="4" presStyleCnt="10">
        <dgm:presLayoutVars>
          <dgm:bulletEnabled val="1"/>
        </dgm:presLayoutVars>
      </dgm:prSet>
      <dgm:spPr/>
      <dgm:t>
        <a:bodyPr/>
        <a:lstStyle/>
        <a:p>
          <a:endParaRPr lang="es-CO"/>
        </a:p>
      </dgm:t>
    </dgm:pt>
    <dgm:pt modelId="{07219634-5EE0-4448-AECA-AF9ADCA76742}" type="pres">
      <dgm:prSet presAssocID="{4397B2D5-93B7-4888-8FAE-2F3488F93E86}" presName="sibTrans" presStyleCnt="0"/>
      <dgm:spPr/>
    </dgm:pt>
    <dgm:pt modelId="{99C42FA5-2742-49F8-97BB-BE69601F05F9}" type="pres">
      <dgm:prSet presAssocID="{E478AA71-16E2-4753-AEC2-AE2C920104DB}" presName="node" presStyleLbl="node1" presStyleIdx="5" presStyleCnt="10">
        <dgm:presLayoutVars>
          <dgm:bulletEnabled val="1"/>
        </dgm:presLayoutVars>
      </dgm:prSet>
      <dgm:spPr/>
      <dgm:t>
        <a:bodyPr/>
        <a:lstStyle/>
        <a:p>
          <a:endParaRPr lang="es-CO"/>
        </a:p>
      </dgm:t>
    </dgm:pt>
    <dgm:pt modelId="{3AEB5EEB-9764-4524-A318-94FB2DB29535}" type="pres">
      <dgm:prSet presAssocID="{672F6A64-358E-4E89-8322-80BAAE9C7B66}" presName="sibTrans" presStyleCnt="0"/>
      <dgm:spPr/>
    </dgm:pt>
    <dgm:pt modelId="{9BED725B-C06D-4BCF-AAC7-29B5452F1F2C}" type="pres">
      <dgm:prSet presAssocID="{F269EEF4-5DE4-42F4-B12B-DDA91CA3A147}" presName="node" presStyleLbl="node1" presStyleIdx="6" presStyleCnt="10">
        <dgm:presLayoutVars>
          <dgm:bulletEnabled val="1"/>
        </dgm:presLayoutVars>
      </dgm:prSet>
      <dgm:spPr/>
      <dgm:t>
        <a:bodyPr/>
        <a:lstStyle/>
        <a:p>
          <a:endParaRPr lang="es-CO"/>
        </a:p>
      </dgm:t>
    </dgm:pt>
    <dgm:pt modelId="{1A3F7300-40F3-4BD9-9C3F-34362235828B}" type="pres">
      <dgm:prSet presAssocID="{7E69391D-18B4-49EB-AD8D-63897F72DD8C}" presName="sibTrans" presStyleCnt="0"/>
      <dgm:spPr/>
    </dgm:pt>
    <dgm:pt modelId="{84EDBDD2-384B-4338-8329-7316BABB7487}" type="pres">
      <dgm:prSet presAssocID="{F2D4629B-C463-4BF5-83AF-FC639D53EE3C}" presName="node" presStyleLbl="node1" presStyleIdx="7" presStyleCnt="10">
        <dgm:presLayoutVars>
          <dgm:bulletEnabled val="1"/>
        </dgm:presLayoutVars>
      </dgm:prSet>
      <dgm:spPr/>
      <dgm:t>
        <a:bodyPr/>
        <a:lstStyle/>
        <a:p>
          <a:endParaRPr lang="es-CO"/>
        </a:p>
      </dgm:t>
    </dgm:pt>
    <dgm:pt modelId="{5C0D6E0E-B980-4B1F-82DA-6EDB93166DDA}" type="pres">
      <dgm:prSet presAssocID="{09DD8E5C-0E2A-4C58-95D4-32E5E6C2938C}" presName="sibTrans" presStyleCnt="0"/>
      <dgm:spPr/>
    </dgm:pt>
    <dgm:pt modelId="{07E4AA05-47CA-4C63-98E5-7A0919173F3A}" type="pres">
      <dgm:prSet presAssocID="{93CDC53B-00CD-4E34-A3C5-DF97F715E3FD}" presName="node" presStyleLbl="node1" presStyleIdx="8" presStyleCnt="10">
        <dgm:presLayoutVars>
          <dgm:bulletEnabled val="1"/>
        </dgm:presLayoutVars>
      </dgm:prSet>
      <dgm:spPr/>
      <dgm:t>
        <a:bodyPr/>
        <a:lstStyle/>
        <a:p>
          <a:endParaRPr lang="es-CO"/>
        </a:p>
      </dgm:t>
    </dgm:pt>
    <dgm:pt modelId="{2018BBF1-D5F9-4C28-A6BC-BA4C3C1B2C67}" type="pres">
      <dgm:prSet presAssocID="{E780565B-C2C9-46C7-84D9-C3AC8DF7FD2F}" presName="sibTrans" presStyleCnt="0"/>
      <dgm:spPr/>
    </dgm:pt>
    <dgm:pt modelId="{E5226131-B09A-418F-BE66-44D14CF8D255}" type="pres">
      <dgm:prSet presAssocID="{9FE74DC7-3D1B-41AA-B1F1-08FD79E6F7B0}" presName="node" presStyleLbl="node1" presStyleIdx="9" presStyleCnt="10">
        <dgm:presLayoutVars>
          <dgm:bulletEnabled val="1"/>
        </dgm:presLayoutVars>
      </dgm:prSet>
      <dgm:spPr/>
      <dgm:t>
        <a:bodyPr/>
        <a:lstStyle/>
        <a:p>
          <a:endParaRPr lang="es-CO"/>
        </a:p>
      </dgm:t>
    </dgm:pt>
  </dgm:ptLst>
  <dgm:cxnLst>
    <dgm:cxn modelId="{8C2448D9-0B90-4D97-9118-878290A8F841}" srcId="{6939B0F9-B4C6-4A46-8052-E73CAFDBA500}" destId="{9FE74DC7-3D1B-41AA-B1F1-08FD79E6F7B0}" srcOrd="9" destOrd="0" parTransId="{CDAF0152-0BBD-4D5B-A3CE-54BA35D1219F}" sibTransId="{267E6AD5-2EC8-47C3-92F1-61BB61CDD543}"/>
    <dgm:cxn modelId="{DA287D47-3101-4D77-B511-7C35158A57B6}" type="presOf" srcId="{F2D4629B-C463-4BF5-83AF-FC639D53EE3C}" destId="{84EDBDD2-384B-4338-8329-7316BABB7487}" srcOrd="0" destOrd="0" presId="urn:microsoft.com/office/officeart/2005/8/layout/default"/>
    <dgm:cxn modelId="{EDF6D78A-EEE7-403C-A8F2-2B4272191728}" type="presOf" srcId="{ECB97A62-5CF2-41C7-940B-5F20552F23A0}" destId="{B0870BE4-1CD9-4E50-8D42-FA5F80E1606B}" srcOrd="0" destOrd="0" presId="urn:microsoft.com/office/officeart/2005/8/layout/default"/>
    <dgm:cxn modelId="{FE4B843E-FA27-49F1-B56B-8521293FCAB2}" type="presOf" srcId="{6939B0F9-B4C6-4A46-8052-E73CAFDBA500}" destId="{78BA60DF-8A14-4C70-B9D0-CB28AE000746}" srcOrd="0" destOrd="0" presId="urn:microsoft.com/office/officeart/2005/8/layout/default"/>
    <dgm:cxn modelId="{74C2C34C-B9CD-485E-A51F-A2A8D66EA4A4}" srcId="{6939B0F9-B4C6-4A46-8052-E73CAFDBA500}" destId="{918F1623-2951-4FF9-ADFF-5930B53C2214}" srcOrd="0" destOrd="0" parTransId="{61540908-8E88-40C7-B928-50082714598E}" sibTransId="{193894ED-65E9-465A-8187-457A3E16630C}"/>
    <dgm:cxn modelId="{6B0BA142-DB38-49A8-B1DB-3299A3A7BF05}" srcId="{6939B0F9-B4C6-4A46-8052-E73CAFDBA500}" destId="{E478AA71-16E2-4753-AEC2-AE2C920104DB}" srcOrd="5" destOrd="0" parTransId="{90D33984-6CA5-48EC-ABD3-8EA2553B9905}" sibTransId="{672F6A64-358E-4E89-8322-80BAAE9C7B66}"/>
    <dgm:cxn modelId="{0E905AF2-2555-4BA2-9985-8655B7BFEA81}" srcId="{6939B0F9-B4C6-4A46-8052-E73CAFDBA500}" destId="{25ECB13C-045A-490A-8D82-47CEAF8A539B}" srcOrd="2" destOrd="0" parTransId="{CB8313FC-8EA6-4583-AA20-4025C9C86ED2}" sibTransId="{4AA1F8F0-4F63-4AE1-A671-B0054D96452C}"/>
    <dgm:cxn modelId="{4AA8FC5B-9686-445C-B15D-B618381443EA}" type="presOf" srcId="{6529CB2D-415B-4707-AB23-56FFE1A3D0E1}" destId="{7C05DADB-D6FF-40D7-911E-20B93D5943DE}" srcOrd="0" destOrd="0" presId="urn:microsoft.com/office/officeart/2005/8/layout/default"/>
    <dgm:cxn modelId="{142674D4-DCA0-481D-9478-A43765ACA66C}" srcId="{6939B0F9-B4C6-4A46-8052-E73CAFDBA500}" destId="{F269EEF4-5DE4-42F4-B12B-DDA91CA3A147}" srcOrd="6" destOrd="0" parTransId="{FE933C12-D31A-48CF-883D-5FCE52635A55}" sibTransId="{7E69391D-18B4-49EB-AD8D-63897F72DD8C}"/>
    <dgm:cxn modelId="{C6D3C01C-A609-4E7B-800F-03C05C18A237}" srcId="{6939B0F9-B4C6-4A46-8052-E73CAFDBA500}" destId="{F2D4629B-C463-4BF5-83AF-FC639D53EE3C}" srcOrd="7" destOrd="0" parTransId="{11783651-A823-4FA0-A198-88D89D484DDE}" sibTransId="{09DD8E5C-0E2A-4C58-95D4-32E5E6C2938C}"/>
    <dgm:cxn modelId="{36216181-37CE-436F-984C-8121CE4CD614}" type="presOf" srcId="{96B6EAE2-6E91-4CBF-80D8-122978726EEC}" destId="{D385A6E7-9652-4782-983F-D10234BFF252}" srcOrd="0" destOrd="0" presId="urn:microsoft.com/office/officeart/2005/8/layout/default"/>
    <dgm:cxn modelId="{BC3F75B6-39AD-446C-A97A-B75F96221681}" type="presOf" srcId="{918F1623-2951-4FF9-ADFF-5930B53C2214}" destId="{D485DE42-DF16-4014-AAC7-47FEB9CF9562}" srcOrd="0" destOrd="0" presId="urn:microsoft.com/office/officeart/2005/8/layout/default"/>
    <dgm:cxn modelId="{A682AE99-4393-4311-8586-E096EB6A6A55}" type="presOf" srcId="{9FE74DC7-3D1B-41AA-B1F1-08FD79E6F7B0}" destId="{E5226131-B09A-418F-BE66-44D14CF8D255}" srcOrd="0" destOrd="0" presId="urn:microsoft.com/office/officeart/2005/8/layout/default"/>
    <dgm:cxn modelId="{A9013CCF-103A-4CF0-BE91-FB294CEC0893}" type="presOf" srcId="{F269EEF4-5DE4-42F4-B12B-DDA91CA3A147}" destId="{9BED725B-C06D-4BCF-AAC7-29B5452F1F2C}" srcOrd="0" destOrd="0" presId="urn:microsoft.com/office/officeart/2005/8/layout/default"/>
    <dgm:cxn modelId="{4C2CFA11-BBDB-49EF-870B-D92DAA166E6C}" srcId="{6939B0F9-B4C6-4A46-8052-E73CAFDBA500}" destId="{96B6EAE2-6E91-4CBF-80D8-122978726EEC}" srcOrd="1" destOrd="0" parTransId="{7EBC7C3D-E22C-46DF-B7F2-405FC0E988FD}" sibTransId="{AB23FC3A-374E-447C-A492-6F000E8C424F}"/>
    <dgm:cxn modelId="{07303659-DEAA-41D2-A32E-94485DCE0F5C}" type="presOf" srcId="{25ECB13C-045A-490A-8D82-47CEAF8A539B}" destId="{60BBBDE4-B844-4A6E-9C78-DAA9905AEA3C}" srcOrd="0" destOrd="0" presId="urn:microsoft.com/office/officeart/2005/8/layout/default"/>
    <dgm:cxn modelId="{E4BBAB23-5F9E-43D1-B077-26C354012DE8}" srcId="{6939B0F9-B4C6-4A46-8052-E73CAFDBA500}" destId="{6529CB2D-415B-4707-AB23-56FFE1A3D0E1}" srcOrd="3" destOrd="0" parTransId="{D59FADA4-9429-43A7-A874-22A18A7CE9D1}" sibTransId="{067AFF29-1F92-4A0C-90AF-DDF59D73C802}"/>
    <dgm:cxn modelId="{ADE58553-147A-4B40-83F9-D4EB4A069267}" type="presOf" srcId="{93CDC53B-00CD-4E34-A3C5-DF97F715E3FD}" destId="{07E4AA05-47CA-4C63-98E5-7A0919173F3A}" srcOrd="0" destOrd="0" presId="urn:microsoft.com/office/officeart/2005/8/layout/default"/>
    <dgm:cxn modelId="{E94F088D-2B5B-478E-AF4C-CF7300FE7F59}" srcId="{6939B0F9-B4C6-4A46-8052-E73CAFDBA500}" destId="{ECB97A62-5CF2-41C7-940B-5F20552F23A0}" srcOrd="4" destOrd="0" parTransId="{39961AB0-6F17-42D2-80E5-480DD047B8FE}" sibTransId="{4397B2D5-93B7-4888-8FAE-2F3488F93E86}"/>
    <dgm:cxn modelId="{E0A2362E-FC34-410A-9E9A-33F99032B65C}" srcId="{6939B0F9-B4C6-4A46-8052-E73CAFDBA500}" destId="{93CDC53B-00CD-4E34-A3C5-DF97F715E3FD}" srcOrd="8" destOrd="0" parTransId="{1D9DEEDC-B1C2-4FE5-B6AF-A61484C938C5}" sibTransId="{E780565B-C2C9-46C7-84D9-C3AC8DF7FD2F}"/>
    <dgm:cxn modelId="{4736771D-1E60-443F-9872-2C6B001E25A8}" type="presOf" srcId="{E478AA71-16E2-4753-AEC2-AE2C920104DB}" destId="{99C42FA5-2742-49F8-97BB-BE69601F05F9}" srcOrd="0" destOrd="0" presId="urn:microsoft.com/office/officeart/2005/8/layout/default"/>
    <dgm:cxn modelId="{772AA2EF-47C4-4B8B-B777-57B0CA3294EF}" type="presParOf" srcId="{78BA60DF-8A14-4C70-B9D0-CB28AE000746}" destId="{D485DE42-DF16-4014-AAC7-47FEB9CF9562}" srcOrd="0" destOrd="0" presId="urn:microsoft.com/office/officeart/2005/8/layout/default"/>
    <dgm:cxn modelId="{B65028C6-3BC4-406C-89AB-E530B59A418D}" type="presParOf" srcId="{78BA60DF-8A14-4C70-B9D0-CB28AE000746}" destId="{DCABF4EA-8EFE-4987-B5BB-63B35B61618E}" srcOrd="1" destOrd="0" presId="urn:microsoft.com/office/officeart/2005/8/layout/default"/>
    <dgm:cxn modelId="{28632355-F69A-4926-9893-E70F286D65C8}" type="presParOf" srcId="{78BA60DF-8A14-4C70-B9D0-CB28AE000746}" destId="{D385A6E7-9652-4782-983F-D10234BFF252}" srcOrd="2" destOrd="0" presId="urn:microsoft.com/office/officeart/2005/8/layout/default"/>
    <dgm:cxn modelId="{581EADDC-D87F-40C5-A4F2-3F38EDBF96F3}" type="presParOf" srcId="{78BA60DF-8A14-4C70-B9D0-CB28AE000746}" destId="{EB6280A2-502F-4912-93A5-E452639D6075}" srcOrd="3" destOrd="0" presId="urn:microsoft.com/office/officeart/2005/8/layout/default"/>
    <dgm:cxn modelId="{206FBE70-B979-45DD-AFDF-349CCCA1966A}" type="presParOf" srcId="{78BA60DF-8A14-4C70-B9D0-CB28AE000746}" destId="{60BBBDE4-B844-4A6E-9C78-DAA9905AEA3C}" srcOrd="4" destOrd="0" presId="urn:microsoft.com/office/officeart/2005/8/layout/default"/>
    <dgm:cxn modelId="{4738A13F-18B6-45EB-940F-D11CC729F421}" type="presParOf" srcId="{78BA60DF-8A14-4C70-B9D0-CB28AE000746}" destId="{C233D9D7-6BD8-46BA-B0A4-C74A663EB463}" srcOrd="5" destOrd="0" presId="urn:microsoft.com/office/officeart/2005/8/layout/default"/>
    <dgm:cxn modelId="{B0753692-E463-4224-A5CD-F741B0662CFB}" type="presParOf" srcId="{78BA60DF-8A14-4C70-B9D0-CB28AE000746}" destId="{7C05DADB-D6FF-40D7-911E-20B93D5943DE}" srcOrd="6" destOrd="0" presId="urn:microsoft.com/office/officeart/2005/8/layout/default"/>
    <dgm:cxn modelId="{AB36FCA0-B700-4B99-9868-6EA002AE5D57}" type="presParOf" srcId="{78BA60DF-8A14-4C70-B9D0-CB28AE000746}" destId="{15634199-41A8-49D3-8171-B71BE2BF2179}" srcOrd="7" destOrd="0" presId="urn:microsoft.com/office/officeart/2005/8/layout/default"/>
    <dgm:cxn modelId="{05B9C16C-E227-40F2-A4FF-9AB40C43907E}" type="presParOf" srcId="{78BA60DF-8A14-4C70-B9D0-CB28AE000746}" destId="{B0870BE4-1CD9-4E50-8D42-FA5F80E1606B}" srcOrd="8" destOrd="0" presId="urn:microsoft.com/office/officeart/2005/8/layout/default"/>
    <dgm:cxn modelId="{29B4F05D-13FD-47EF-B0B6-30CAE4941647}" type="presParOf" srcId="{78BA60DF-8A14-4C70-B9D0-CB28AE000746}" destId="{07219634-5EE0-4448-AECA-AF9ADCA76742}" srcOrd="9" destOrd="0" presId="urn:microsoft.com/office/officeart/2005/8/layout/default"/>
    <dgm:cxn modelId="{6CAB15FE-D68B-4B3B-A068-06820AE9DD2D}" type="presParOf" srcId="{78BA60DF-8A14-4C70-B9D0-CB28AE000746}" destId="{99C42FA5-2742-49F8-97BB-BE69601F05F9}" srcOrd="10" destOrd="0" presId="urn:microsoft.com/office/officeart/2005/8/layout/default"/>
    <dgm:cxn modelId="{90CC824E-830D-4AC1-8909-674F314B083B}" type="presParOf" srcId="{78BA60DF-8A14-4C70-B9D0-CB28AE000746}" destId="{3AEB5EEB-9764-4524-A318-94FB2DB29535}" srcOrd="11" destOrd="0" presId="urn:microsoft.com/office/officeart/2005/8/layout/default"/>
    <dgm:cxn modelId="{48981A63-1F58-4A1E-B8C2-AE65752693DB}" type="presParOf" srcId="{78BA60DF-8A14-4C70-B9D0-CB28AE000746}" destId="{9BED725B-C06D-4BCF-AAC7-29B5452F1F2C}" srcOrd="12" destOrd="0" presId="urn:microsoft.com/office/officeart/2005/8/layout/default"/>
    <dgm:cxn modelId="{3ECCDAAC-3C0A-4077-AAB5-841586833546}" type="presParOf" srcId="{78BA60DF-8A14-4C70-B9D0-CB28AE000746}" destId="{1A3F7300-40F3-4BD9-9C3F-34362235828B}" srcOrd="13" destOrd="0" presId="urn:microsoft.com/office/officeart/2005/8/layout/default"/>
    <dgm:cxn modelId="{A455CD54-1B46-4E20-8D33-DD575F3C13C1}" type="presParOf" srcId="{78BA60DF-8A14-4C70-B9D0-CB28AE000746}" destId="{84EDBDD2-384B-4338-8329-7316BABB7487}" srcOrd="14" destOrd="0" presId="urn:microsoft.com/office/officeart/2005/8/layout/default"/>
    <dgm:cxn modelId="{DDBA8CCE-17E6-4001-A7CA-17853CC11C88}" type="presParOf" srcId="{78BA60DF-8A14-4C70-B9D0-CB28AE000746}" destId="{5C0D6E0E-B980-4B1F-82DA-6EDB93166DDA}" srcOrd="15" destOrd="0" presId="urn:microsoft.com/office/officeart/2005/8/layout/default"/>
    <dgm:cxn modelId="{3A32D0D2-D966-42FE-B7C0-72B16B67C693}" type="presParOf" srcId="{78BA60DF-8A14-4C70-B9D0-CB28AE000746}" destId="{07E4AA05-47CA-4C63-98E5-7A0919173F3A}" srcOrd="16" destOrd="0" presId="urn:microsoft.com/office/officeart/2005/8/layout/default"/>
    <dgm:cxn modelId="{B20C276A-8F05-4738-AB24-38427E0B97DC}" type="presParOf" srcId="{78BA60DF-8A14-4C70-B9D0-CB28AE000746}" destId="{2018BBF1-D5F9-4C28-A6BC-BA4C3C1B2C67}" srcOrd="17" destOrd="0" presId="urn:microsoft.com/office/officeart/2005/8/layout/default"/>
    <dgm:cxn modelId="{BA2F83B0-5C3F-4E46-8085-F5CA6DCA2BBA}" type="presParOf" srcId="{78BA60DF-8A14-4C70-B9D0-CB28AE000746}" destId="{E5226131-B09A-418F-BE66-44D14CF8D25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8AB63D-FF97-4BD9-A27E-11E5F8451EBE}" type="doc">
      <dgm:prSet loTypeId="urn:microsoft.com/office/officeart/2005/8/layout/gear1" loCatId="process" qsTypeId="urn:microsoft.com/office/officeart/2005/8/quickstyle/simple5" qsCatId="simple" csTypeId="urn:microsoft.com/office/officeart/2005/8/colors/colorful3" csCatId="colorful" phldr="1"/>
      <dgm:spPr/>
    </dgm:pt>
    <dgm:pt modelId="{FD83C09C-B384-4846-A6EA-EAC40DE44EC2}">
      <dgm:prSet phldrT="[Texto]"/>
      <dgm:spPr/>
      <dgm:t>
        <a:bodyPr/>
        <a:lstStyle/>
        <a:p>
          <a:r>
            <a:rPr lang="es-MX" dirty="0" smtClean="0">
              <a:solidFill>
                <a:schemeClr val="tx1"/>
              </a:solidFill>
            </a:rPr>
            <a:t>Personas</a:t>
          </a:r>
          <a:endParaRPr lang="es-ES" dirty="0">
            <a:solidFill>
              <a:schemeClr val="tx1"/>
            </a:solidFill>
          </a:endParaRPr>
        </a:p>
      </dgm:t>
    </dgm:pt>
    <dgm:pt modelId="{9F3734FC-4B77-4EBB-B0F7-B96CE6D000E7}" type="parTrans" cxnId="{E221F669-3D9F-466A-AD80-6453FBAD885C}">
      <dgm:prSet/>
      <dgm:spPr/>
      <dgm:t>
        <a:bodyPr/>
        <a:lstStyle/>
        <a:p>
          <a:endParaRPr lang="es-ES"/>
        </a:p>
      </dgm:t>
    </dgm:pt>
    <dgm:pt modelId="{B90A7D5A-E855-43E7-8C64-731283F1F72B}" type="sibTrans" cxnId="{E221F669-3D9F-466A-AD80-6453FBAD885C}">
      <dgm:prSet/>
      <dgm:spPr/>
      <dgm:t>
        <a:bodyPr/>
        <a:lstStyle/>
        <a:p>
          <a:endParaRPr lang="es-ES"/>
        </a:p>
      </dgm:t>
    </dgm:pt>
    <dgm:pt modelId="{88FC5627-B466-4FD6-BA33-07CAE072F60E}">
      <dgm:prSet phldrT="[Texto]"/>
      <dgm:spPr/>
      <dgm:t>
        <a:bodyPr/>
        <a:lstStyle/>
        <a:p>
          <a:r>
            <a:rPr lang="es-MX" dirty="0" smtClean="0"/>
            <a:t>Procesos</a:t>
          </a:r>
          <a:endParaRPr lang="es-ES" dirty="0"/>
        </a:p>
      </dgm:t>
    </dgm:pt>
    <dgm:pt modelId="{9E1239E2-BB3C-4951-86EF-2AE1CC4EF95D}" type="parTrans" cxnId="{61A54F3A-698E-4F12-9FD7-4381FE3F0E98}">
      <dgm:prSet/>
      <dgm:spPr/>
      <dgm:t>
        <a:bodyPr/>
        <a:lstStyle/>
        <a:p>
          <a:endParaRPr lang="es-ES"/>
        </a:p>
      </dgm:t>
    </dgm:pt>
    <dgm:pt modelId="{2A4E2516-AFEC-4696-B035-47D19883CB3A}" type="sibTrans" cxnId="{61A54F3A-698E-4F12-9FD7-4381FE3F0E98}">
      <dgm:prSet/>
      <dgm:spPr/>
      <dgm:t>
        <a:bodyPr/>
        <a:lstStyle/>
        <a:p>
          <a:endParaRPr lang="es-ES"/>
        </a:p>
      </dgm:t>
    </dgm:pt>
    <dgm:pt modelId="{5257E5F4-07B7-4663-8620-12FBB8424ECB}">
      <dgm:prSet phldrT="[Texto]"/>
      <dgm:spPr/>
      <dgm:t>
        <a:bodyPr/>
        <a:lstStyle/>
        <a:p>
          <a:r>
            <a:rPr lang="es-MX" dirty="0" smtClean="0"/>
            <a:t>Productos</a:t>
          </a:r>
          <a:endParaRPr lang="es-ES" dirty="0"/>
        </a:p>
      </dgm:t>
    </dgm:pt>
    <dgm:pt modelId="{013DE959-3D2B-47FE-A840-8045160BD170}" type="parTrans" cxnId="{6821558E-FA0C-41AA-9325-2437F247BCB4}">
      <dgm:prSet/>
      <dgm:spPr/>
      <dgm:t>
        <a:bodyPr/>
        <a:lstStyle/>
        <a:p>
          <a:endParaRPr lang="es-ES"/>
        </a:p>
      </dgm:t>
    </dgm:pt>
    <dgm:pt modelId="{2AA4A698-E1A5-4541-B12E-64B9EC934DEA}" type="sibTrans" cxnId="{6821558E-FA0C-41AA-9325-2437F247BCB4}">
      <dgm:prSet/>
      <dgm:spPr/>
      <dgm:t>
        <a:bodyPr/>
        <a:lstStyle/>
        <a:p>
          <a:endParaRPr lang="es-ES"/>
        </a:p>
      </dgm:t>
    </dgm:pt>
    <dgm:pt modelId="{3C4916C1-C41D-49E9-88C1-D13EACC096C8}" type="pres">
      <dgm:prSet presAssocID="{048AB63D-FF97-4BD9-A27E-11E5F8451EBE}" presName="composite" presStyleCnt="0">
        <dgm:presLayoutVars>
          <dgm:chMax val="3"/>
          <dgm:animLvl val="lvl"/>
          <dgm:resizeHandles val="exact"/>
        </dgm:presLayoutVars>
      </dgm:prSet>
      <dgm:spPr/>
    </dgm:pt>
    <dgm:pt modelId="{D6D9C3BE-E95C-4BF3-AB9C-56752D8A1B0F}" type="pres">
      <dgm:prSet presAssocID="{FD83C09C-B384-4846-A6EA-EAC40DE44EC2}" presName="gear1" presStyleLbl="node1" presStyleIdx="0" presStyleCnt="3">
        <dgm:presLayoutVars>
          <dgm:chMax val="1"/>
          <dgm:bulletEnabled val="1"/>
        </dgm:presLayoutVars>
      </dgm:prSet>
      <dgm:spPr/>
      <dgm:t>
        <a:bodyPr/>
        <a:lstStyle/>
        <a:p>
          <a:endParaRPr lang="es-ES"/>
        </a:p>
      </dgm:t>
    </dgm:pt>
    <dgm:pt modelId="{1A82CD91-29B4-40F3-ACE3-DC1F9D9B9D05}" type="pres">
      <dgm:prSet presAssocID="{FD83C09C-B384-4846-A6EA-EAC40DE44EC2}" presName="gear1srcNode" presStyleLbl="node1" presStyleIdx="0" presStyleCnt="3"/>
      <dgm:spPr/>
      <dgm:t>
        <a:bodyPr/>
        <a:lstStyle/>
        <a:p>
          <a:endParaRPr lang="es-ES"/>
        </a:p>
      </dgm:t>
    </dgm:pt>
    <dgm:pt modelId="{457782C9-5C9D-4E7F-97B4-DD492A07B143}" type="pres">
      <dgm:prSet presAssocID="{FD83C09C-B384-4846-A6EA-EAC40DE44EC2}" presName="gear1dstNode" presStyleLbl="node1" presStyleIdx="0" presStyleCnt="3"/>
      <dgm:spPr/>
      <dgm:t>
        <a:bodyPr/>
        <a:lstStyle/>
        <a:p>
          <a:endParaRPr lang="es-ES"/>
        </a:p>
      </dgm:t>
    </dgm:pt>
    <dgm:pt modelId="{0C439AE5-08D9-44A4-91C0-FE0693729AF0}" type="pres">
      <dgm:prSet presAssocID="{88FC5627-B466-4FD6-BA33-07CAE072F60E}" presName="gear2" presStyleLbl="node1" presStyleIdx="1" presStyleCnt="3">
        <dgm:presLayoutVars>
          <dgm:chMax val="1"/>
          <dgm:bulletEnabled val="1"/>
        </dgm:presLayoutVars>
      </dgm:prSet>
      <dgm:spPr/>
      <dgm:t>
        <a:bodyPr/>
        <a:lstStyle/>
        <a:p>
          <a:endParaRPr lang="es-ES"/>
        </a:p>
      </dgm:t>
    </dgm:pt>
    <dgm:pt modelId="{AA81AF0B-2009-4FC7-984D-9E9702C7EB96}" type="pres">
      <dgm:prSet presAssocID="{88FC5627-B466-4FD6-BA33-07CAE072F60E}" presName="gear2srcNode" presStyleLbl="node1" presStyleIdx="1" presStyleCnt="3"/>
      <dgm:spPr/>
      <dgm:t>
        <a:bodyPr/>
        <a:lstStyle/>
        <a:p>
          <a:endParaRPr lang="es-ES"/>
        </a:p>
      </dgm:t>
    </dgm:pt>
    <dgm:pt modelId="{E627D92B-FA90-44C0-8F85-723E08873C47}" type="pres">
      <dgm:prSet presAssocID="{88FC5627-B466-4FD6-BA33-07CAE072F60E}" presName="gear2dstNode" presStyleLbl="node1" presStyleIdx="1" presStyleCnt="3"/>
      <dgm:spPr/>
      <dgm:t>
        <a:bodyPr/>
        <a:lstStyle/>
        <a:p>
          <a:endParaRPr lang="es-ES"/>
        </a:p>
      </dgm:t>
    </dgm:pt>
    <dgm:pt modelId="{C2A243A6-AAC2-435D-863C-90631B7A4938}" type="pres">
      <dgm:prSet presAssocID="{5257E5F4-07B7-4663-8620-12FBB8424ECB}" presName="gear3" presStyleLbl="node1" presStyleIdx="2" presStyleCnt="3"/>
      <dgm:spPr/>
      <dgm:t>
        <a:bodyPr/>
        <a:lstStyle/>
        <a:p>
          <a:endParaRPr lang="es-ES"/>
        </a:p>
      </dgm:t>
    </dgm:pt>
    <dgm:pt modelId="{955B80AF-162B-4A70-8D89-C00EBFC22808}" type="pres">
      <dgm:prSet presAssocID="{5257E5F4-07B7-4663-8620-12FBB8424ECB}" presName="gear3tx" presStyleLbl="node1" presStyleIdx="2" presStyleCnt="3">
        <dgm:presLayoutVars>
          <dgm:chMax val="1"/>
          <dgm:bulletEnabled val="1"/>
        </dgm:presLayoutVars>
      </dgm:prSet>
      <dgm:spPr/>
      <dgm:t>
        <a:bodyPr/>
        <a:lstStyle/>
        <a:p>
          <a:endParaRPr lang="es-ES"/>
        </a:p>
      </dgm:t>
    </dgm:pt>
    <dgm:pt modelId="{DA2E325D-2B32-410E-AEFD-4B62BF9E18CC}" type="pres">
      <dgm:prSet presAssocID="{5257E5F4-07B7-4663-8620-12FBB8424ECB}" presName="gear3srcNode" presStyleLbl="node1" presStyleIdx="2" presStyleCnt="3"/>
      <dgm:spPr/>
      <dgm:t>
        <a:bodyPr/>
        <a:lstStyle/>
        <a:p>
          <a:endParaRPr lang="es-ES"/>
        </a:p>
      </dgm:t>
    </dgm:pt>
    <dgm:pt modelId="{ADBCD292-1D7C-455D-A331-54CA8F06D736}" type="pres">
      <dgm:prSet presAssocID="{5257E5F4-07B7-4663-8620-12FBB8424ECB}" presName="gear3dstNode" presStyleLbl="node1" presStyleIdx="2" presStyleCnt="3"/>
      <dgm:spPr/>
      <dgm:t>
        <a:bodyPr/>
        <a:lstStyle/>
        <a:p>
          <a:endParaRPr lang="es-ES"/>
        </a:p>
      </dgm:t>
    </dgm:pt>
    <dgm:pt modelId="{86B3306E-1095-464B-AF53-A28F63BE9BA4}" type="pres">
      <dgm:prSet presAssocID="{B90A7D5A-E855-43E7-8C64-731283F1F72B}" presName="connector1" presStyleLbl="sibTrans2D1" presStyleIdx="0" presStyleCnt="3"/>
      <dgm:spPr/>
      <dgm:t>
        <a:bodyPr/>
        <a:lstStyle/>
        <a:p>
          <a:endParaRPr lang="es-ES"/>
        </a:p>
      </dgm:t>
    </dgm:pt>
    <dgm:pt modelId="{689CF5A3-27D6-41D5-8264-C04FD9646F47}" type="pres">
      <dgm:prSet presAssocID="{2A4E2516-AFEC-4696-B035-47D19883CB3A}" presName="connector2" presStyleLbl="sibTrans2D1" presStyleIdx="1" presStyleCnt="3"/>
      <dgm:spPr/>
      <dgm:t>
        <a:bodyPr/>
        <a:lstStyle/>
        <a:p>
          <a:endParaRPr lang="es-ES"/>
        </a:p>
      </dgm:t>
    </dgm:pt>
    <dgm:pt modelId="{5B8C8037-3C54-4D24-A238-D9958E5B0D4F}" type="pres">
      <dgm:prSet presAssocID="{2AA4A698-E1A5-4541-B12E-64B9EC934DEA}" presName="connector3" presStyleLbl="sibTrans2D1" presStyleIdx="2" presStyleCnt="3"/>
      <dgm:spPr/>
      <dgm:t>
        <a:bodyPr/>
        <a:lstStyle/>
        <a:p>
          <a:endParaRPr lang="es-ES"/>
        </a:p>
      </dgm:t>
    </dgm:pt>
  </dgm:ptLst>
  <dgm:cxnLst>
    <dgm:cxn modelId="{19F22934-7136-4279-924E-57317FDAC2BD}" type="presOf" srcId="{FD83C09C-B384-4846-A6EA-EAC40DE44EC2}" destId="{457782C9-5C9D-4E7F-97B4-DD492A07B143}" srcOrd="2" destOrd="0" presId="urn:microsoft.com/office/officeart/2005/8/layout/gear1"/>
    <dgm:cxn modelId="{E221F669-3D9F-466A-AD80-6453FBAD885C}" srcId="{048AB63D-FF97-4BD9-A27E-11E5F8451EBE}" destId="{FD83C09C-B384-4846-A6EA-EAC40DE44EC2}" srcOrd="0" destOrd="0" parTransId="{9F3734FC-4B77-4EBB-B0F7-B96CE6D000E7}" sibTransId="{B90A7D5A-E855-43E7-8C64-731283F1F72B}"/>
    <dgm:cxn modelId="{ED891CE7-AE59-4368-8231-B4469DBA04B9}" type="presOf" srcId="{FD83C09C-B384-4846-A6EA-EAC40DE44EC2}" destId="{D6D9C3BE-E95C-4BF3-AB9C-56752D8A1B0F}" srcOrd="0" destOrd="0" presId="urn:microsoft.com/office/officeart/2005/8/layout/gear1"/>
    <dgm:cxn modelId="{64EEC99F-E883-4526-9A8E-A648FF006CAE}" type="presOf" srcId="{5257E5F4-07B7-4663-8620-12FBB8424ECB}" destId="{955B80AF-162B-4A70-8D89-C00EBFC22808}" srcOrd="1" destOrd="0" presId="urn:microsoft.com/office/officeart/2005/8/layout/gear1"/>
    <dgm:cxn modelId="{6821558E-FA0C-41AA-9325-2437F247BCB4}" srcId="{048AB63D-FF97-4BD9-A27E-11E5F8451EBE}" destId="{5257E5F4-07B7-4663-8620-12FBB8424ECB}" srcOrd="2" destOrd="0" parTransId="{013DE959-3D2B-47FE-A840-8045160BD170}" sibTransId="{2AA4A698-E1A5-4541-B12E-64B9EC934DEA}"/>
    <dgm:cxn modelId="{E4D6F31D-490F-4F9D-B72F-D421053FA2B4}" type="presOf" srcId="{5257E5F4-07B7-4663-8620-12FBB8424ECB}" destId="{C2A243A6-AAC2-435D-863C-90631B7A4938}" srcOrd="0" destOrd="0" presId="urn:microsoft.com/office/officeart/2005/8/layout/gear1"/>
    <dgm:cxn modelId="{56DF2AF0-E52D-4D98-994E-823E25A0E490}" type="presOf" srcId="{5257E5F4-07B7-4663-8620-12FBB8424ECB}" destId="{DA2E325D-2B32-410E-AEFD-4B62BF9E18CC}" srcOrd="2" destOrd="0" presId="urn:microsoft.com/office/officeart/2005/8/layout/gear1"/>
    <dgm:cxn modelId="{8682EA87-D746-4995-BD35-4ECD15F4E394}" type="presOf" srcId="{5257E5F4-07B7-4663-8620-12FBB8424ECB}" destId="{ADBCD292-1D7C-455D-A331-54CA8F06D736}" srcOrd="3" destOrd="0" presId="urn:microsoft.com/office/officeart/2005/8/layout/gear1"/>
    <dgm:cxn modelId="{D23E9EA2-B88D-49FD-BAD1-1FEEF84B0C61}" type="presOf" srcId="{2AA4A698-E1A5-4541-B12E-64B9EC934DEA}" destId="{5B8C8037-3C54-4D24-A238-D9958E5B0D4F}" srcOrd="0" destOrd="0" presId="urn:microsoft.com/office/officeart/2005/8/layout/gear1"/>
    <dgm:cxn modelId="{8E363B73-A371-4D0A-887B-F5EAB726257F}" type="presOf" srcId="{B90A7D5A-E855-43E7-8C64-731283F1F72B}" destId="{86B3306E-1095-464B-AF53-A28F63BE9BA4}" srcOrd="0" destOrd="0" presId="urn:microsoft.com/office/officeart/2005/8/layout/gear1"/>
    <dgm:cxn modelId="{3799951D-B8FA-4237-8EA6-B13B81D69EBD}" type="presOf" srcId="{88FC5627-B466-4FD6-BA33-07CAE072F60E}" destId="{0C439AE5-08D9-44A4-91C0-FE0693729AF0}" srcOrd="0" destOrd="0" presId="urn:microsoft.com/office/officeart/2005/8/layout/gear1"/>
    <dgm:cxn modelId="{82896A7C-1763-4DB9-A8F5-BBC1015AC35C}" type="presOf" srcId="{FD83C09C-B384-4846-A6EA-EAC40DE44EC2}" destId="{1A82CD91-29B4-40F3-ACE3-DC1F9D9B9D05}" srcOrd="1" destOrd="0" presId="urn:microsoft.com/office/officeart/2005/8/layout/gear1"/>
    <dgm:cxn modelId="{61A54F3A-698E-4F12-9FD7-4381FE3F0E98}" srcId="{048AB63D-FF97-4BD9-A27E-11E5F8451EBE}" destId="{88FC5627-B466-4FD6-BA33-07CAE072F60E}" srcOrd="1" destOrd="0" parTransId="{9E1239E2-BB3C-4951-86EF-2AE1CC4EF95D}" sibTransId="{2A4E2516-AFEC-4696-B035-47D19883CB3A}"/>
    <dgm:cxn modelId="{DF6DD0FC-FEEF-4BCE-A090-6666E1718D0E}" type="presOf" srcId="{88FC5627-B466-4FD6-BA33-07CAE072F60E}" destId="{AA81AF0B-2009-4FC7-984D-9E9702C7EB96}" srcOrd="1" destOrd="0" presId="urn:microsoft.com/office/officeart/2005/8/layout/gear1"/>
    <dgm:cxn modelId="{CCA535C0-EC96-4C5E-9E3B-24227C745095}" type="presOf" srcId="{88FC5627-B466-4FD6-BA33-07CAE072F60E}" destId="{E627D92B-FA90-44C0-8F85-723E08873C47}" srcOrd="2" destOrd="0" presId="urn:microsoft.com/office/officeart/2005/8/layout/gear1"/>
    <dgm:cxn modelId="{5B7AD39C-B044-4D81-91D8-52D76983C42C}" type="presOf" srcId="{2A4E2516-AFEC-4696-B035-47D19883CB3A}" destId="{689CF5A3-27D6-41D5-8264-C04FD9646F47}" srcOrd="0" destOrd="0" presId="urn:microsoft.com/office/officeart/2005/8/layout/gear1"/>
    <dgm:cxn modelId="{772EE4A9-A710-44DB-BB00-6C50F0CD691C}" type="presOf" srcId="{048AB63D-FF97-4BD9-A27E-11E5F8451EBE}" destId="{3C4916C1-C41D-49E9-88C1-D13EACC096C8}" srcOrd="0" destOrd="0" presId="urn:microsoft.com/office/officeart/2005/8/layout/gear1"/>
    <dgm:cxn modelId="{A0F83A5A-170A-41AF-9F7B-5A8A05C0F735}" type="presParOf" srcId="{3C4916C1-C41D-49E9-88C1-D13EACC096C8}" destId="{D6D9C3BE-E95C-4BF3-AB9C-56752D8A1B0F}" srcOrd="0" destOrd="0" presId="urn:microsoft.com/office/officeart/2005/8/layout/gear1"/>
    <dgm:cxn modelId="{5226DBF6-0B2E-4C73-BDD8-D22EA692738A}" type="presParOf" srcId="{3C4916C1-C41D-49E9-88C1-D13EACC096C8}" destId="{1A82CD91-29B4-40F3-ACE3-DC1F9D9B9D05}" srcOrd="1" destOrd="0" presId="urn:microsoft.com/office/officeart/2005/8/layout/gear1"/>
    <dgm:cxn modelId="{9DD6326A-2548-4ACE-8F4D-647C7B98789E}" type="presParOf" srcId="{3C4916C1-C41D-49E9-88C1-D13EACC096C8}" destId="{457782C9-5C9D-4E7F-97B4-DD492A07B143}" srcOrd="2" destOrd="0" presId="urn:microsoft.com/office/officeart/2005/8/layout/gear1"/>
    <dgm:cxn modelId="{02440E77-EFB4-4DFA-BCD9-401A01AE6F94}" type="presParOf" srcId="{3C4916C1-C41D-49E9-88C1-D13EACC096C8}" destId="{0C439AE5-08D9-44A4-91C0-FE0693729AF0}" srcOrd="3" destOrd="0" presId="urn:microsoft.com/office/officeart/2005/8/layout/gear1"/>
    <dgm:cxn modelId="{AD4FC3B8-0FBF-4EDA-9FB9-64D713724667}" type="presParOf" srcId="{3C4916C1-C41D-49E9-88C1-D13EACC096C8}" destId="{AA81AF0B-2009-4FC7-984D-9E9702C7EB96}" srcOrd="4" destOrd="0" presId="urn:microsoft.com/office/officeart/2005/8/layout/gear1"/>
    <dgm:cxn modelId="{E13B4567-2265-4653-8868-FEC2CBF192ED}" type="presParOf" srcId="{3C4916C1-C41D-49E9-88C1-D13EACC096C8}" destId="{E627D92B-FA90-44C0-8F85-723E08873C47}" srcOrd="5" destOrd="0" presId="urn:microsoft.com/office/officeart/2005/8/layout/gear1"/>
    <dgm:cxn modelId="{E1708053-210A-4F24-8762-89D0117FC613}" type="presParOf" srcId="{3C4916C1-C41D-49E9-88C1-D13EACC096C8}" destId="{C2A243A6-AAC2-435D-863C-90631B7A4938}" srcOrd="6" destOrd="0" presId="urn:microsoft.com/office/officeart/2005/8/layout/gear1"/>
    <dgm:cxn modelId="{73CA3F7E-6933-4C1B-9DE1-D3F0B283E7AC}" type="presParOf" srcId="{3C4916C1-C41D-49E9-88C1-D13EACC096C8}" destId="{955B80AF-162B-4A70-8D89-C00EBFC22808}" srcOrd="7" destOrd="0" presId="urn:microsoft.com/office/officeart/2005/8/layout/gear1"/>
    <dgm:cxn modelId="{D8FFB190-5ADE-4EB4-AD26-829405EBAC27}" type="presParOf" srcId="{3C4916C1-C41D-49E9-88C1-D13EACC096C8}" destId="{DA2E325D-2B32-410E-AEFD-4B62BF9E18CC}" srcOrd="8" destOrd="0" presId="urn:microsoft.com/office/officeart/2005/8/layout/gear1"/>
    <dgm:cxn modelId="{13E84408-9CDB-4DF8-829E-78DDA80CEA9E}" type="presParOf" srcId="{3C4916C1-C41D-49E9-88C1-D13EACC096C8}" destId="{ADBCD292-1D7C-455D-A331-54CA8F06D736}" srcOrd="9" destOrd="0" presId="urn:microsoft.com/office/officeart/2005/8/layout/gear1"/>
    <dgm:cxn modelId="{CF20946B-CC65-41E6-8D98-49C07A290080}" type="presParOf" srcId="{3C4916C1-C41D-49E9-88C1-D13EACC096C8}" destId="{86B3306E-1095-464B-AF53-A28F63BE9BA4}" srcOrd="10" destOrd="0" presId="urn:microsoft.com/office/officeart/2005/8/layout/gear1"/>
    <dgm:cxn modelId="{19EBD8C9-16DE-4D1B-9304-78F052FF4355}" type="presParOf" srcId="{3C4916C1-C41D-49E9-88C1-D13EACC096C8}" destId="{689CF5A3-27D6-41D5-8264-C04FD9646F47}" srcOrd="11" destOrd="0" presId="urn:microsoft.com/office/officeart/2005/8/layout/gear1"/>
    <dgm:cxn modelId="{87160BF6-2294-49D2-92D2-B751CDEB136A}" type="presParOf" srcId="{3C4916C1-C41D-49E9-88C1-D13EACC096C8}" destId="{5B8C8037-3C54-4D24-A238-D9958E5B0D4F}"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1A488-7FB7-42A1-91A8-D950002CE03C}">
      <dsp:nvSpPr>
        <dsp:cNvPr id="0" name=""/>
        <dsp:cNvSpPr/>
      </dsp:nvSpPr>
      <dsp:spPr>
        <a:xfrm>
          <a:off x="2144568" y="1386769"/>
          <a:ext cx="1354464" cy="1354630"/>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34FDB61E-6F54-47DC-8A86-977ABE342AAC}">
      <dsp:nvSpPr>
        <dsp:cNvPr id="0" name=""/>
        <dsp:cNvSpPr/>
      </dsp:nvSpPr>
      <dsp:spPr>
        <a:xfrm>
          <a:off x="2045805" y="329476"/>
          <a:ext cx="1551990" cy="8305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Específicos, no generales</a:t>
          </a:r>
          <a:endParaRPr kumimoji="1" lang="es-ES" sz="1500" b="0" i="0" u="none" strike="noStrike" kern="1200" cap="none" normalizeH="0" baseline="0" dirty="0" smtClean="0">
            <a:ln/>
            <a:effectLst/>
            <a:latin typeface="Arial" charset="0"/>
          </a:endParaRPr>
        </a:p>
      </dsp:txBody>
      <dsp:txXfrm>
        <a:off x="2045805" y="329476"/>
        <a:ext cx="1551990" cy="830552"/>
      </dsp:txXfrm>
    </dsp:sp>
    <dsp:sp modelId="{EDCB785E-488A-4EEC-9CF7-EEB14980A58D}">
      <dsp:nvSpPr>
        <dsp:cNvPr id="0" name=""/>
        <dsp:cNvSpPr/>
      </dsp:nvSpPr>
      <dsp:spPr>
        <a:xfrm>
          <a:off x="2541878" y="1577796"/>
          <a:ext cx="1354464" cy="1354630"/>
        </a:xfrm>
        <a:prstGeom prst="ellipse">
          <a:avLst/>
        </a:prstGeom>
        <a:solidFill>
          <a:schemeClr val="accent2">
            <a:alpha val="50000"/>
            <a:hueOff val="-2400000"/>
            <a:satOff val="-8334"/>
            <a:lumOff val="1000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5FCE3C4E-E338-4BE9-B97E-1C4EFF1A27BC}">
      <dsp:nvSpPr>
        <dsp:cNvPr id="0" name=""/>
        <dsp:cNvSpPr/>
      </dsp:nvSpPr>
      <dsp:spPr>
        <a:xfrm>
          <a:off x="4063393" y="1118501"/>
          <a:ext cx="1467336" cy="9136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No muy complejos</a:t>
          </a:r>
          <a:endParaRPr kumimoji="1" lang="es-ES" sz="1500" b="0" i="0" u="none" strike="noStrike" kern="1200" cap="none" normalizeH="0" baseline="0" dirty="0" smtClean="0">
            <a:ln/>
            <a:effectLst/>
            <a:latin typeface="Arial" charset="0"/>
          </a:endParaRPr>
        </a:p>
      </dsp:txBody>
      <dsp:txXfrm>
        <a:off x="4063393" y="1118501"/>
        <a:ext cx="1467336" cy="913607"/>
      </dsp:txXfrm>
    </dsp:sp>
    <dsp:sp modelId="{30AAB000-F9E1-48A8-BB25-4676C57E7F7A}">
      <dsp:nvSpPr>
        <dsp:cNvPr id="0" name=""/>
        <dsp:cNvSpPr/>
      </dsp:nvSpPr>
      <dsp:spPr>
        <a:xfrm>
          <a:off x="2639512" y="2007607"/>
          <a:ext cx="1354464" cy="1354630"/>
        </a:xfrm>
        <a:prstGeom prst="ellipse">
          <a:avLst/>
        </a:prstGeom>
        <a:solidFill>
          <a:schemeClr val="accent2">
            <a:alpha val="50000"/>
            <a:hueOff val="-4800000"/>
            <a:satOff val="-16668"/>
            <a:lumOff val="2000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870EF2F0-D1AD-4E3F-9998-A32536560BB9}">
      <dsp:nvSpPr>
        <dsp:cNvPr id="0" name=""/>
        <dsp:cNvSpPr/>
      </dsp:nvSpPr>
      <dsp:spPr>
        <a:xfrm>
          <a:off x="4204483" y="2281274"/>
          <a:ext cx="1439118" cy="975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Medibles, tangibles y verificables</a:t>
          </a:r>
          <a:endParaRPr kumimoji="1" lang="es-ES" sz="1500" b="0" i="0" u="none" strike="noStrike" kern="1200" cap="none" normalizeH="0" baseline="0" dirty="0" smtClean="0">
            <a:ln/>
            <a:effectLst/>
            <a:latin typeface="Arial" charset="0"/>
          </a:endParaRPr>
        </a:p>
      </dsp:txBody>
      <dsp:txXfrm>
        <a:off x="4204483" y="2281274"/>
        <a:ext cx="1439118" cy="975898"/>
      </dsp:txXfrm>
    </dsp:sp>
    <dsp:sp modelId="{6F873D89-0F5A-4139-8D7B-3B4AA31C881A}">
      <dsp:nvSpPr>
        <dsp:cNvPr id="0" name=""/>
        <dsp:cNvSpPr/>
      </dsp:nvSpPr>
      <dsp:spPr>
        <a:xfrm>
          <a:off x="2364669" y="2352286"/>
          <a:ext cx="1354464" cy="1354630"/>
        </a:xfrm>
        <a:prstGeom prst="ellipse">
          <a:avLst/>
        </a:prstGeom>
        <a:solidFill>
          <a:schemeClr val="accent2">
            <a:alpha val="50000"/>
            <a:hueOff val="-7200000"/>
            <a:satOff val="-25001"/>
            <a:lumOff val="300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08A3CD7C-D53F-4641-ADB1-49797B7CF2B9}">
      <dsp:nvSpPr>
        <dsp:cNvPr id="0" name=""/>
        <dsp:cNvSpPr/>
      </dsp:nvSpPr>
      <dsp:spPr>
        <a:xfrm>
          <a:off x="3583687" y="3589393"/>
          <a:ext cx="1551990" cy="8928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De nivel apropiado, con desafío</a:t>
          </a:r>
          <a:endParaRPr kumimoji="1" lang="es-ES" sz="1500" b="0" i="0" u="none" strike="noStrike" kern="1200" cap="none" normalizeH="0" baseline="0" dirty="0" smtClean="0">
            <a:ln/>
            <a:effectLst/>
            <a:latin typeface="Arial" charset="0"/>
          </a:endParaRPr>
        </a:p>
      </dsp:txBody>
      <dsp:txXfrm>
        <a:off x="3583687" y="3589393"/>
        <a:ext cx="1551990" cy="892843"/>
      </dsp:txXfrm>
    </dsp:sp>
    <dsp:sp modelId="{204FFA64-8BFD-4DA4-A2AB-054ABD0CC3DD}">
      <dsp:nvSpPr>
        <dsp:cNvPr id="0" name=""/>
        <dsp:cNvSpPr/>
      </dsp:nvSpPr>
      <dsp:spPr>
        <a:xfrm>
          <a:off x="1924468" y="2352286"/>
          <a:ext cx="1354464" cy="1354630"/>
        </a:xfrm>
        <a:prstGeom prst="ellipse">
          <a:avLst/>
        </a:prstGeom>
        <a:solidFill>
          <a:schemeClr val="accent2">
            <a:alpha val="50000"/>
            <a:hueOff val="-9600000"/>
            <a:satOff val="-33335"/>
            <a:lumOff val="400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8879B601-3B8D-4DA5-AA30-34B08CD0A4DF}">
      <dsp:nvSpPr>
        <dsp:cNvPr id="0" name=""/>
        <dsp:cNvSpPr/>
      </dsp:nvSpPr>
      <dsp:spPr>
        <a:xfrm>
          <a:off x="507924" y="3589393"/>
          <a:ext cx="1551990" cy="8928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Realísticos y obtenibles</a:t>
          </a:r>
          <a:endParaRPr kumimoji="1" lang="es-ES" sz="1500" b="0" i="0" u="none" strike="noStrike" kern="1200" cap="none" normalizeH="0" baseline="0" dirty="0" smtClean="0">
            <a:ln/>
            <a:effectLst/>
            <a:latin typeface="Arial" charset="0"/>
          </a:endParaRPr>
        </a:p>
      </dsp:txBody>
      <dsp:txXfrm>
        <a:off x="507924" y="3589393"/>
        <a:ext cx="1551990" cy="892843"/>
      </dsp:txXfrm>
    </dsp:sp>
    <dsp:sp modelId="{3CBB92C9-2478-41E8-AE46-C7FE52213B91}">
      <dsp:nvSpPr>
        <dsp:cNvPr id="0" name=""/>
        <dsp:cNvSpPr/>
      </dsp:nvSpPr>
      <dsp:spPr>
        <a:xfrm>
          <a:off x="1649624" y="2007607"/>
          <a:ext cx="1354464" cy="1354630"/>
        </a:xfrm>
        <a:prstGeom prst="ellipse">
          <a:avLst/>
        </a:prstGeom>
        <a:solidFill>
          <a:schemeClr val="accent2">
            <a:alpha val="50000"/>
            <a:hueOff val="-12000000"/>
            <a:satOff val="-41669"/>
            <a:lumOff val="500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DAE042B2-7C12-467B-BB9E-FD4CEED8339D}">
      <dsp:nvSpPr>
        <dsp:cNvPr id="0" name=""/>
        <dsp:cNvSpPr/>
      </dsp:nvSpPr>
      <dsp:spPr>
        <a:xfrm>
          <a:off x="0" y="2281274"/>
          <a:ext cx="1439118" cy="975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Establecidos dentro de los </a:t>
          </a:r>
          <a:br>
            <a:rPr kumimoji="1" lang="es-MX" sz="1500" b="0" i="0" u="none" strike="noStrike" kern="1200" cap="none" normalizeH="0" baseline="0" dirty="0" smtClean="0">
              <a:ln/>
              <a:effectLst/>
              <a:latin typeface="Arial" charset="0"/>
            </a:rPr>
          </a:br>
          <a:r>
            <a:rPr kumimoji="1" lang="es-MX" sz="1500" b="0" i="0" u="none" strike="noStrike" kern="1200" cap="none" normalizeH="0" baseline="0" dirty="0" smtClean="0">
              <a:ln/>
              <a:effectLst/>
              <a:latin typeface="Arial" charset="0"/>
            </a:rPr>
            <a:t>límites de recursos</a:t>
          </a:r>
          <a:endParaRPr kumimoji="1" lang="es-ES" sz="1500" b="0" i="0" u="none" strike="noStrike" kern="1200" cap="none" normalizeH="0" baseline="0" dirty="0" smtClean="0">
            <a:ln/>
            <a:effectLst/>
            <a:latin typeface="Arial" charset="0"/>
          </a:endParaRPr>
        </a:p>
      </dsp:txBody>
      <dsp:txXfrm>
        <a:off x="0" y="2281274"/>
        <a:ext cx="1439118" cy="975898"/>
      </dsp:txXfrm>
    </dsp:sp>
    <dsp:sp modelId="{22449644-A248-4F1F-95ED-ACA50F97CF51}">
      <dsp:nvSpPr>
        <dsp:cNvPr id="0" name=""/>
        <dsp:cNvSpPr/>
      </dsp:nvSpPr>
      <dsp:spPr>
        <a:xfrm>
          <a:off x="1747259" y="1577796"/>
          <a:ext cx="1354464" cy="1354630"/>
        </a:xfrm>
        <a:prstGeom prst="ellipse">
          <a:avLst/>
        </a:prstGeom>
        <a:solidFill>
          <a:schemeClr val="accent2">
            <a:alpha val="50000"/>
            <a:hueOff val="-14400000"/>
            <a:satOff val="-50003"/>
            <a:lumOff val="6000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sp>
    <dsp:sp modelId="{B96C3D07-D8B1-40B3-92DE-DFEDBCF93BDB}">
      <dsp:nvSpPr>
        <dsp:cNvPr id="0" name=""/>
        <dsp:cNvSpPr/>
      </dsp:nvSpPr>
      <dsp:spPr>
        <a:xfrm>
          <a:off x="112872" y="1118501"/>
          <a:ext cx="1467336" cy="91360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marR="0" lvl="0" indent="0" algn="l" defTabSz="914400" rtl="0" eaLnBrk="1" fontAlgn="base" latinLnBrk="0" hangingPunct="1">
            <a:lnSpc>
              <a:spcPct val="100000"/>
            </a:lnSpc>
            <a:spcBef>
              <a:spcPct val="0"/>
            </a:spcBef>
            <a:spcAft>
              <a:spcPct val="0"/>
            </a:spcAft>
            <a:buClr>
              <a:schemeClr val="accent1"/>
            </a:buClr>
            <a:buSzTx/>
            <a:buFontTx/>
            <a:buChar char="•"/>
            <a:tabLst/>
          </a:pPr>
          <a:r>
            <a:rPr kumimoji="1" lang="es-MX" sz="1500" b="0" i="0" u="none" strike="noStrike" kern="1200" cap="none" normalizeH="0" baseline="0" dirty="0" smtClean="0">
              <a:ln/>
              <a:effectLst/>
              <a:latin typeface="Arial" charset="0"/>
            </a:rPr>
            <a:t> Consistentes con los recursos </a:t>
          </a:r>
          <a:br>
            <a:rPr kumimoji="1" lang="es-MX" sz="1500" b="0" i="0" u="none" strike="noStrike" kern="1200" cap="none" normalizeH="0" baseline="0" dirty="0" smtClean="0">
              <a:ln/>
              <a:effectLst/>
              <a:latin typeface="Arial" charset="0"/>
            </a:rPr>
          </a:br>
          <a:r>
            <a:rPr kumimoji="1" lang="es-MX" sz="1500" b="0" i="0" u="none" strike="noStrike" kern="1200" cap="none" normalizeH="0" baseline="0" dirty="0" smtClean="0">
              <a:ln/>
              <a:effectLst/>
              <a:latin typeface="Arial" charset="0"/>
            </a:rPr>
            <a:t>disponibles o previstos</a:t>
          </a:r>
          <a:endParaRPr kumimoji="1" lang="es-ES" sz="1500" b="0" i="0" u="none" strike="noStrike" kern="1200" cap="none" normalizeH="0" baseline="0" dirty="0" smtClean="0">
            <a:ln/>
            <a:effectLst/>
            <a:latin typeface="Arial" charset="0"/>
          </a:endParaRPr>
        </a:p>
      </dsp:txBody>
      <dsp:txXfrm>
        <a:off x="112872" y="1118501"/>
        <a:ext cx="1467336" cy="913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5DE42-DF16-4014-AAC7-47FEB9CF9562}">
      <dsp:nvSpPr>
        <dsp:cNvPr id="0" name=""/>
        <dsp:cNvSpPr/>
      </dsp:nvSpPr>
      <dsp:spPr>
        <a:xfrm>
          <a:off x="1714" y="164180"/>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INTEGRACION</a:t>
          </a:r>
          <a:endParaRPr lang="es-CO" sz="1100" b="1" kern="1200" dirty="0">
            <a:solidFill>
              <a:srgbClr val="002060"/>
            </a:solidFill>
          </a:endParaRPr>
        </a:p>
      </dsp:txBody>
      <dsp:txXfrm>
        <a:off x="1714" y="164180"/>
        <a:ext cx="1359819" cy="815891"/>
      </dsp:txXfrm>
    </dsp:sp>
    <dsp:sp modelId="{D385A6E7-9652-4782-983F-D10234BFF252}">
      <dsp:nvSpPr>
        <dsp:cNvPr id="0" name=""/>
        <dsp:cNvSpPr/>
      </dsp:nvSpPr>
      <dsp:spPr>
        <a:xfrm>
          <a:off x="1497515" y="164180"/>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ALCANCE</a:t>
          </a:r>
          <a:endParaRPr lang="es-CO" sz="1100" b="1" kern="1200" dirty="0">
            <a:solidFill>
              <a:srgbClr val="002060"/>
            </a:solidFill>
          </a:endParaRPr>
        </a:p>
      </dsp:txBody>
      <dsp:txXfrm>
        <a:off x="1497515" y="164180"/>
        <a:ext cx="1359819" cy="815891"/>
      </dsp:txXfrm>
    </dsp:sp>
    <dsp:sp modelId="{60BBBDE4-B844-4A6E-9C78-DAA9905AEA3C}">
      <dsp:nvSpPr>
        <dsp:cNvPr id="0" name=""/>
        <dsp:cNvSpPr/>
      </dsp:nvSpPr>
      <dsp:spPr>
        <a:xfrm>
          <a:off x="2993315" y="164180"/>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TIEMPO</a:t>
          </a:r>
          <a:endParaRPr lang="es-CO" sz="1100" b="1" kern="1200" dirty="0">
            <a:solidFill>
              <a:srgbClr val="002060"/>
            </a:solidFill>
          </a:endParaRPr>
        </a:p>
      </dsp:txBody>
      <dsp:txXfrm>
        <a:off x="2993315" y="164180"/>
        <a:ext cx="1359819" cy="815891"/>
      </dsp:txXfrm>
    </dsp:sp>
    <dsp:sp modelId="{7C05DADB-D6FF-40D7-911E-20B93D5943DE}">
      <dsp:nvSpPr>
        <dsp:cNvPr id="0" name=""/>
        <dsp:cNvSpPr/>
      </dsp:nvSpPr>
      <dsp:spPr>
        <a:xfrm>
          <a:off x="4489116" y="164180"/>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COSTOS</a:t>
          </a:r>
          <a:endParaRPr lang="es-CO" sz="1100" b="1" kern="1200" dirty="0">
            <a:solidFill>
              <a:srgbClr val="002060"/>
            </a:solidFill>
          </a:endParaRPr>
        </a:p>
      </dsp:txBody>
      <dsp:txXfrm>
        <a:off x="4489116" y="164180"/>
        <a:ext cx="1359819" cy="815891"/>
      </dsp:txXfrm>
    </dsp:sp>
    <dsp:sp modelId="{B0870BE4-1CD9-4E50-8D42-FA5F80E1606B}">
      <dsp:nvSpPr>
        <dsp:cNvPr id="0" name=""/>
        <dsp:cNvSpPr/>
      </dsp:nvSpPr>
      <dsp:spPr>
        <a:xfrm>
          <a:off x="1714" y="1116054"/>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CALIDAD</a:t>
          </a:r>
          <a:endParaRPr lang="es-CO" sz="1100" b="1" kern="1200" dirty="0">
            <a:solidFill>
              <a:srgbClr val="002060"/>
            </a:solidFill>
          </a:endParaRPr>
        </a:p>
      </dsp:txBody>
      <dsp:txXfrm>
        <a:off x="1714" y="1116054"/>
        <a:ext cx="1359819" cy="815891"/>
      </dsp:txXfrm>
    </dsp:sp>
    <dsp:sp modelId="{99C42FA5-2742-49F8-97BB-BE69601F05F9}">
      <dsp:nvSpPr>
        <dsp:cNvPr id="0" name=""/>
        <dsp:cNvSpPr/>
      </dsp:nvSpPr>
      <dsp:spPr>
        <a:xfrm>
          <a:off x="1497515" y="1116054"/>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RECURSOS HUMANOS</a:t>
          </a:r>
          <a:endParaRPr lang="es-CO" sz="1100" b="1" kern="1200" dirty="0">
            <a:solidFill>
              <a:srgbClr val="002060"/>
            </a:solidFill>
          </a:endParaRPr>
        </a:p>
      </dsp:txBody>
      <dsp:txXfrm>
        <a:off x="1497515" y="1116054"/>
        <a:ext cx="1359819" cy="815891"/>
      </dsp:txXfrm>
    </dsp:sp>
    <dsp:sp modelId="{9BED725B-C06D-4BCF-AAC7-29B5452F1F2C}">
      <dsp:nvSpPr>
        <dsp:cNvPr id="0" name=""/>
        <dsp:cNvSpPr/>
      </dsp:nvSpPr>
      <dsp:spPr>
        <a:xfrm>
          <a:off x="2993315" y="1116054"/>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s-CO" sz="1050" b="1" kern="1200" dirty="0" smtClean="0">
              <a:solidFill>
                <a:srgbClr val="002060"/>
              </a:solidFill>
            </a:rPr>
            <a:t>COMUNICACIONES</a:t>
          </a:r>
          <a:endParaRPr lang="es-CO" sz="1050" b="1" kern="1200" dirty="0">
            <a:solidFill>
              <a:srgbClr val="002060"/>
            </a:solidFill>
          </a:endParaRPr>
        </a:p>
      </dsp:txBody>
      <dsp:txXfrm>
        <a:off x="2993315" y="1116054"/>
        <a:ext cx="1359819" cy="815891"/>
      </dsp:txXfrm>
    </dsp:sp>
    <dsp:sp modelId="{84EDBDD2-384B-4338-8329-7316BABB7487}">
      <dsp:nvSpPr>
        <dsp:cNvPr id="0" name=""/>
        <dsp:cNvSpPr/>
      </dsp:nvSpPr>
      <dsp:spPr>
        <a:xfrm>
          <a:off x="4489116" y="1116054"/>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STAKEHOLDERS</a:t>
          </a:r>
          <a:endParaRPr lang="es-CO" sz="1100" b="1" kern="1200" dirty="0">
            <a:solidFill>
              <a:srgbClr val="002060"/>
            </a:solidFill>
          </a:endParaRPr>
        </a:p>
      </dsp:txBody>
      <dsp:txXfrm>
        <a:off x="4489116" y="1116054"/>
        <a:ext cx="1359819" cy="815891"/>
      </dsp:txXfrm>
    </dsp:sp>
    <dsp:sp modelId="{07E4AA05-47CA-4C63-98E5-7A0919173F3A}">
      <dsp:nvSpPr>
        <dsp:cNvPr id="0" name=""/>
        <dsp:cNvSpPr/>
      </dsp:nvSpPr>
      <dsp:spPr>
        <a:xfrm>
          <a:off x="1497515" y="2067927"/>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RIESGOS</a:t>
          </a:r>
          <a:endParaRPr lang="es-CO" sz="1100" b="1" kern="1200" dirty="0">
            <a:solidFill>
              <a:srgbClr val="002060"/>
            </a:solidFill>
          </a:endParaRPr>
        </a:p>
      </dsp:txBody>
      <dsp:txXfrm>
        <a:off x="1497515" y="2067927"/>
        <a:ext cx="1359819" cy="815891"/>
      </dsp:txXfrm>
    </dsp:sp>
    <dsp:sp modelId="{E5226131-B09A-418F-BE66-44D14CF8D255}">
      <dsp:nvSpPr>
        <dsp:cNvPr id="0" name=""/>
        <dsp:cNvSpPr/>
      </dsp:nvSpPr>
      <dsp:spPr>
        <a:xfrm>
          <a:off x="2993315" y="2067927"/>
          <a:ext cx="1359819" cy="8158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O" sz="1100" b="1" kern="1200" dirty="0" smtClean="0">
              <a:solidFill>
                <a:srgbClr val="002060"/>
              </a:solidFill>
            </a:rPr>
            <a:t>ADQUISICIONES</a:t>
          </a:r>
          <a:endParaRPr lang="es-CO" sz="1100" b="1" kern="1200" dirty="0">
            <a:solidFill>
              <a:srgbClr val="002060"/>
            </a:solidFill>
          </a:endParaRPr>
        </a:p>
      </dsp:txBody>
      <dsp:txXfrm>
        <a:off x="2993315" y="2067927"/>
        <a:ext cx="1359819" cy="815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9C3BE-E95C-4BF3-AB9C-56752D8A1B0F}">
      <dsp:nvSpPr>
        <dsp:cNvPr id="0" name=""/>
        <dsp:cNvSpPr/>
      </dsp:nvSpPr>
      <dsp:spPr>
        <a:xfrm>
          <a:off x="2844800" y="1828800"/>
          <a:ext cx="2235200" cy="2235200"/>
        </a:xfrm>
        <a:prstGeom prst="gear9">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MX" sz="1400" kern="1200" dirty="0" smtClean="0">
              <a:solidFill>
                <a:schemeClr val="tx1"/>
              </a:solidFill>
            </a:rPr>
            <a:t>Personas</a:t>
          </a:r>
          <a:endParaRPr lang="es-ES" sz="1400" kern="1200" dirty="0">
            <a:solidFill>
              <a:schemeClr val="tx1"/>
            </a:solidFill>
          </a:endParaRPr>
        </a:p>
      </dsp:txBody>
      <dsp:txXfrm>
        <a:off x="3294175" y="2352385"/>
        <a:ext cx="1336450" cy="1148939"/>
      </dsp:txXfrm>
    </dsp:sp>
    <dsp:sp modelId="{0C439AE5-08D9-44A4-91C0-FE0693729AF0}">
      <dsp:nvSpPr>
        <dsp:cNvPr id="0" name=""/>
        <dsp:cNvSpPr/>
      </dsp:nvSpPr>
      <dsp:spPr>
        <a:xfrm>
          <a:off x="1544320" y="1300480"/>
          <a:ext cx="1625600" cy="1625600"/>
        </a:xfrm>
        <a:prstGeom prst="gear6">
          <a:avLst/>
        </a:prstGeom>
        <a:gradFill rotWithShape="0">
          <a:gsLst>
            <a:gs pos="0">
              <a:schemeClr val="accent3">
                <a:hueOff val="0"/>
                <a:satOff val="0"/>
                <a:lumOff val="-50000"/>
                <a:alphaOff val="0"/>
                <a:shade val="51000"/>
                <a:satMod val="130000"/>
              </a:schemeClr>
            </a:gs>
            <a:gs pos="80000">
              <a:schemeClr val="accent3">
                <a:hueOff val="0"/>
                <a:satOff val="0"/>
                <a:lumOff val="-50000"/>
                <a:alphaOff val="0"/>
                <a:shade val="93000"/>
                <a:satMod val="130000"/>
              </a:schemeClr>
            </a:gs>
            <a:gs pos="100000">
              <a:schemeClr val="accent3">
                <a:hueOff val="0"/>
                <a:satOff val="0"/>
                <a:lumOff val="-5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MX" sz="1400" kern="1200" dirty="0" smtClean="0"/>
            <a:t>Procesos</a:t>
          </a:r>
          <a:endParaRPr lang="es-ES" sz="1400" kern="1200" dirty="0"/>
        </a:p>
      </dsp:txBody>
      <dsp:txXfrm>
        <a:off x="1953570" y="1712203"/>
        <a:ext cx="807100" cy="802154"/>
      </dsp:txXfrm>
    </dsp:sp>
    <dsp:sp modelId="{C2A243A6-AAC2-435D-863C-90631B7A4938}">
      <dsp:nvSpPr>
        <dsp:cNvPr id="0" name=""/>
        <dsp:cNvSpPr/>
      </dsp:nvSpPr>
      <dsp:spPr>
        <a:xfrm rot="20700000">
          <a:off x="2454821" y="178981"/>
          <a:ext cx="1592756" cy="1592756"/>
        </a:xfrm>
        <a:prstGeom prst="gear6">
          <a:avLst/>
        </a:prstGeom>
        <a:gradFill rotWithShape="0">
          <a:gsLst>
            <a:gs pos="0">
              <a:schemeClr val="accent3">
                <a:hueOff val="0"/>
                <a:satOff val="0"/>
                <a:lumOff val="-100000"/>
                <a:alphaOff val="0"/>
                <a:shade val="51000"/>
                <a:satMod val="130000"/>
              </a:schemeClr>
            </a:gs>
            <a:gs pos="80000">
              <a:schemeClr val="accent3">
                <a:hueOff val="0"/>
                <a:satOff val="0"/>
                <a:lumOff val="-100000"/>
                <a:alphaOff val="0"/>
                <a:shade val="93000"/>
                <a:satMod val="130000"/>
              </a:schemeClr>
            </a:gs>
            <a:gs pos="100000">
              <a:schemeClr val="accent3">
                <a:hueOff val="0"/>
                <a:satOff val="0"/>
                <a:lumOff val="-10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MX" sz="1400" kern="1200" dirty="0" smtClean="0"/>
            <a:t>Productos</a:t>
          </a:r>
          <a:endParaRPr lang="es-ES" sz="1400" kern="1200" dirty="0"/>
        </a:p>
      </dsp:txBody>
      <dsp:txXfrm rot="-20700000">
        <a:off x="2804160" y="528320"/>
        <a:ext cx="894080" cy="894080"/>
      </dsp:txXfrm>
    </dsp:sp>
    <dsp:sp modelId="{86B3306E-1095-464B-AF53-A28F63BE9BA4}">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89CF5A3-27D6-41D5-8264-C04FD9646F47}">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50000"/>
                <a:alphaOff val="0"/>
                <a:shade val="51000"/>
                <a:satMod val="130000"/>
              </a:schemeClr>
            </a:gs>
            <a:gs pos="80000">
              <a:schemeClr val="accent3">
                <a:hueOff val="0"/>
                <a:satOff val="0"/>
                <a:lumOff val="-50000"/>
                <a:alphaOff val="0"/>
                <a:shade val="93000"/>
                <a:satMod val="130000"/>
              </a:schemeClr>
            </a:gs>
            <a:gs pos="100000">
              <a:schemeClr val="accent3">
                <a:hueOff val="0"/>
                <a:satOff val="0"/>
                <a:lumOff val="-5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B8C8037-3C54-4D24-A238-D9958E5B0D4F}">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3">
                <a:hueOff val="0"/>
                <a:satOff val="0"/>
                <a:lumOff val="-100000"/>
                <a:alphaOff val="0"/>
                <a:shade val="51000"/>
                <a:satMod val="130000"/>
              </a:schemeClr>
            </a:gs>
            <a:gs pos="80000">
              <a:schemeClr val="accent3">
                <a:hueOff val="0"/>
                <a:satOff val="0"/>
                <a:lumOff val="-100000"/>
                <a:alphaOff val="0"/>
                <a:shade val="93000"/>
                <a:satMod val="130000"/>
              </a:schemeClr>
            </a:gs>
            <a:gs pos="100000">
              <a:schemeClr val="accent3">
                <a:hueOff val="0"/>
                <a:satOff val="0"/>
                <a:lumOff val="-10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F5BFE8D-43D2-4B93-8127-BDB8B948FCA5}" type="slidenum">
              <a:rPr lang="es-ES"/>
              <a:pPr>
                <a:defRPr/>
              </a:pPr>
              <a:t>‹Nº›</a:t>
            </a:fld>
            <a:endParaRPr lang="es-ES"/>
          </a:p>
        </p:txBody>
      </p:sp>
    </p:spTree>
    <p:extLst>
      <p:ext uri="{BB962C8B-B14F-4D97-AF65-F5344CB8AC3E}">
        <p14:creationId xmlns:p14="http://schemas.microsoft.com/office/powerpoint/2010/main" val="120044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1E8F49D4-21D6-4F43-ACF0-A1323B9EB2BD}" type="slidenum">
              <a:rPr lang="es-ES"/>
              <a:pPr/>
              <a:t>1</a:t>
            </a:fld>
            <a:endParaRPr lang="es-E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9591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C76FCA-6F19-4DD4-BA11-C5E1EA1BDB80}" type="slidenum">
              <a:rPr lang="es-ES"/>
              <a:pPr/>
              <a:t>11</a:t>
            </a:fld>
            <a:endParaRPr lang="es-E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pPr>
              <a:buFontTx/>
              <a:buChar char="•"/>
            </a:pPr>
            <a:r>
              <a:rPr lang="es-ES"/>
              <a:t>La figura muestra la relación general entre la estrategia y los procesos tácticos de la organización. Desde la visión y misión, la estrategia organizacional y objetivos se desarrollan. La ejecución de la estrategia requiere la aplicación de procesos de gestión estratégica, sistemas y herramientas para definir y desarrollar: </a:t>
            </a:r>
            <a:r>
              <a:rPr lang="es-CO"/>
              <a:t>Planeación y gestión - Operación de alto nivel y Planeación y gestión del portafolio de proyectos.</a:t>
            </a:r>
            <a:endParaRPr lang="es-ES"/>
          </a:p>
          <a:p>
            <a:pPr>
              <a:buFontTx/>
              <a:buChar char="•"/>
            </a:pPr>
            <a:r>
              <a:rPr lang="es-ES"/>
              <a:t>Esto da lugar a la aplicación de tácticas operativas y proyectos relacionados con las actividades </a:t>
            </a:r>
          </a:p>
          <a:p>
            <a:pPr>
              <a:buFontTx/>
              <a:buChar char="•"/>
            </a:pPr>
            <a:r>
              <a:rPr lang="es-ES"/>
              <a:t>la parte superior del triángulo (misión, visión, plan estratégico) ilustra los componentes utilizados para establecer las metas u objetivos. estos componentes direccional todas las demás acciones de organización.</a:t>
            </a:r>
          </a:p>
          <a:p>
            <a:pPr>
              <a:buFontTx/>
              <a:buChar char="•"/>
            </a:pPr>
            <a:r>
              <a:rPr lang="es-ES"/>
              <a:t>las flechas proporcionan el contexto general de influencia en las relaciones entre los elementos</a:t>
            </a:r>
          </a:p>
          <a:p>
            <a:pPr>
              <a:buFontTx/>
              <a:buChar char="•"/>
            </a:pPr>
            <a:r>
              <a:rPr lang="es-ES"/>
              <a:t>El centro del triángulo (</a:t>
            </a:r>
            <a:r>
              <a:rPr lang="es-CO"/>
              <a:t>Planeación y gestión - Operación de alto nivel y Planeación y gestión del portafolio de proyectos)</a:t>
            </a:r>
            <a:r>
              <a:rPr lang="es-ES"/>
              <a:t> representa los procesos que establecen las acciones requeridas para cumplir los objetivos. estos procesos interactúan con la parte inferior del triángulo de acuerdo con la contribución de todas las actividades operacionales en curso que deben generar valor y la contribución de todas las actividades del proyecto con la creación de nuevo valor</a:t>
            </a:r>
          </a:p>
          <a:p>
            <a:endParaRPr lang="es-ES"/>
          </a:p>
        </p:txBody>
      </p:sp>
    </p:spTree>
    <p:extLst>
      <p:ext uri="{BB962C8B-B14F-4D97-AF65-F5344CB8AC3E}">
        <p14:creationId xmlns:p14="http://schemas.microsoft.com/office/powerpoint/2010/main" val="391916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B53F2-DBBA-40D6-B3AD-09B1AE011F4E}" type="slidenum">
              <a:rPr lang="es-ES"/>
              <a:pPr/>
              <a:t>13</a:t>
            </a:fld>
            <a:endParaRPr lang="es-E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pPr>
              <a:spcBef>
                <a:spcPct val="20000"/>
              </a:spcBef>
              <a:buClr>
                <a:schemeClr val="folHlink"/>
              </a:buClr>
              <a:buSzPct val="75000"/>
              <a:buFont typeface="Wingdings" pitchFamily="2" charset="2"/>
              <a:buChar char="l"/>
            </a:pPr>
            <a:r>
              <a:rPr lang="es-MX" sz="600" dirty="0"/>
              <a:t>Entender y aplicar únicamente los</a:t>
            </a:r>
            <a:r>
              <a:rPr lang="es-MX" sz="600" b="1" dirty="0"/>
              <a:t> </a:t>
            </a:r>
            <a:r>
              <a:rPr lang="es-MX" sz="600" b="1" u="sng" dirty="0">
                <a:solidFill>
                  <a:srgbClr val="99FF66"/>
                </a:solidFill>
              </a:rPr>
              <a:t>conocimientos</a:t>
            </a:r>
            <a:r>
              <a:rPr lang="es-MX" sz="600" b="1" dirty="0"/>
              <a:t>, </a:t>
            </a:r>
            <a:r>
              <a:rPr lang="es-MX" sz="600" b="1" u="sng" dirty="0">
                <a:solidFill>
                  <a:schemeClr val="hlink"/>
                </a:solidFill>
              </a:rPr>
              <a:t>habilidades</a:t>
            </a:r>
            <a:r>
              <a:rPr lang="es-MX" sz="600" b="1" dirty="0"/>
              <a:t>, </a:t>
            </a:r>
            <a:r>
              <a:rPr lang="es-MX" sz="600" b="1" u="sng" dirty="0">
                <a:solidFill>
                  <a:srgbClr val="FF0000"/>
                </a:solidFill>
              </a:rPr>
              <a:t>herramientas</a:t>
            </a:r>
            <a:r>
              <a:rPr lang="es-MX" sz="600" b="1" dirty="0"/>
              <a:t> y </a:t>
            </a:r>
            <a:r>
              <a:rPr lang="es-MX" sz="600" b="1" u="sng" dirty="0">
                <a:solidFill>
                  <a:srgbClr val="FFFF00"/>
                </a:solidFill>
              </a:rPr>
              <a:t>técnicas</a:t>
            </a:r>
            <a:r>
              <a:rPr lang="es-MX" sz="600" b="1" dirty="0">
                <a:solidFill>
                  <a:srgbClr val="FFFF00"/>
                </a:solidFill>
              </a:rPr>
              <a:t> </a:t>
            </a:r>
            <a:r>
              <a:rPr lang="es-MX" sz="600" dirty="0"/>
              <a:t>generalmente reconocidas como buenas prácticas </a:t>
            </a:r>
            <a:r>
              <a:rPr lang="es-MX" sz="600" u="sng" dirty="0"/>
              <a:t>NO</a:t>
            </a:r>
            <a:r>
              <a:rPr lang="es-MX" sz="600" dirty="0"/>
              <a:t> es suficiente para la gerencia efectiva de un proyecto.</a:t>
            </a:r>
          </a:p>
          <a:p>
            <a:pPr>
              <a:spcBef>
                <a:spcPct val="20000"/>
              </a:spcBef>
              <a:buClr>
                <a:schemeClr val="folHlink"/>
              </a:buClr>
              <a:buSzPct val="75000"/>
              <a:buFont typeface="Wingdings" pitchFamily="2" charset="2"/>
              <a:buChar char="l"/>
            </a:pPr>
            <a:r>
              <a:rPr lang="es-MX" sz="600" dirty="0"/>
              <a:t>Los equipos efectivos de proyecto integran todas las áreas de experiencia en su proyecto. </a:t>
            </a:r>
          </a:p>
          <a:p>
            <a:pPr>
              <a:spcBef>
                <a:spcPct val="20000"/>
              </a:spcBef>
              <a:buClr>
                <a:schemeClr val="folHlink"/>
              </a:buClr>
              <a:buSzPct val="75000"/>
              <a:buFont typeface="Wingdings" pitchFamily="2" charset="2"/>
              <a:buChar char="l"/>
            </a:pPr>
            <a:endParaRPr lang="es-MX" sz="600" dirty="0"/>
          </a:p>
          <a:p>
            <a:pPr>
              <a:spcBef>
                <a:spcPct val="20000"/>
              </a:spcBef>
              <a:buClr>
                <a:schemeClr val="folHlink"/>
              </a:buClr>
              <a:buSzPct val="75000"/>
              <a:buFont typeface="Wingdings" pitchFamily="2" charset="2"/>
              <a:buChar char="l"/>
            </a:pPr>
            <a:r>
              <a:rPr lang="es-ES" sz="600" b="1" u="sng" dirty="0"/>
              <a:t>Estándares, regulaciones y áreas de aplicación se definen en términos de:</a:t>
            </a:r>
          </a:p>
          <a:p>
            <a:pPr lvl="1">
              <a:spcBef>
                <a:spcPct val="20000"/>
              </a:spcBef>
              <a:buClr>
                <a:schemeClr val="folHlink"/>
              </a:buClr>
              <a:buSzPct val="75000"/>
              <a:buFont typeface="Wingdings" pitchFamily="2" charset="2"/>
              <a:buChar char="l"/>
            </a:pPr>
            <a:r>
              <a:rPr lang="es-MX" sz="600" dirty="0"/>
              <a:t>Disciplinas de áreas funcionales o de soporte (v.g. logística, legal).</a:t>
            </a:r>
          </a:p>
          <a:p>
            <a:pPr lvl="1">
              <a:spcBef>
                <a:spcPct val="20000"/>
              </a:spcBef>
              <a:buClr>
                <a:schemeClr val="folHlink"/>
              </a:buClr>
              <a:buSzPct val="75000"/>
              <a:buFont typeface="Wingdings" pitchFamily="2" charset="2"/>
              <a:buChar char="l"/>
            </a:pPr>
            <a:r>
              <a:rPr lang="es-MX" sz="600" dirty="0"/>
              <a:t>Elementos técnicos (v.g. software, Ingeniería)</a:t>
            </a:r>
          </a:p>
          <a:p>
            <a:pPr lvl="1">
              <a:spcBef>
                <a:spcPct val="20000"/>
              </a:spcBef>
              <a:buClr>
                <a:schemeClr val="folHlink"/>
              </a:buClr>
              <a:buSzPct val="75000"/>
              <a:buFont typeface="Wingdings" pitchFamily="2" charset="2"/>
              <a:buChar char="l"/>
            </a:pPr>
            <a:r>
              <a:rPr lang="es-MX" sz="600" dirty="0"/>
              <a:t>Especializaciones de gestión o gerencia (v.g. contratación de gobierno, desarrollo de nuevos productos)</a:t>
            </a:r>
          </a:p>
          <a:p>
            <a:pPr lvl="1">
              <a:spcBef>
                <a:spcPct val="20000"/>
              </a:spcBef>
              <a:buClr>
                <a:schemeClr val="folHlink"/>
              </a:buClr>
              <a:buSzPct val="75000"/>
              <a:buFont typeface="Wingdings" pitchFamily="2" charset="2"/>
              <a:buChar char="l"/>
            </a:pPr>
            <a:r>
              <a:rPr lang="es-MX" sz="600" dirty="0"/>
              <a:t>Grupos de Industria (v.g. automotor, petróleos)</a:t>
            </a:r>
          </a:p>
          <a:p>
            <a:pPr lvl="1">
              <a:spcBef>
                <a:spcPct val="20000"/>
              </a:spcBef>
              <a:buClr>
                <a:schemeClr val="folHlink"/>
              </a:buClr>
              <a:buSzPct val="75000"/>
              <a:buFont typeface="Wingdings" pitchFamily="2" charset="2"/>
              <a:buChar char="l"/>
            </a:pPr>
            <a:endParaRPr lang="es-MX" sz="600" dirty="0"/>
          </a:p>
          <a:p>
            <a:pPr>
              <a:spcBef>
                <a:spcPct val="20000"/>
              </a:spcBef>
              <a:buClr>
                <a:schemeClr val="folHlink"/>
              </a:buClr>
              <a:buSzPct val="75000"/>
              <a:buFont typeface="Wingdings" pitchFamily="2" charset="2"/>
              <a:buChar char="l"/>
            </a:pPr>
            <a:r>
              <a:rPr lang="es-MX" sz="600" b="1" dirty="0"/>
              <a:t>Diferencia entre normas y regulaciones (dada por ISO)</a:t>
            </a:r>
          </a:p>
          <a:p>
            <a:pPr lvl="1">
              <a:spcBef>
                <a:spcPct val="20000"/>
              </a:spcBef>
              <a:buClr>
                <a:schemeClr val="folHlink"/>
              </a:buClr>
              <a:buSzPct val="75000"/>
              <a:buFont typeface="Wingdings" pitchFamily="2" charset="2"/>
              <a:buChar char="l"/>
            </a:pPr>
            <a:r>
              <a:rPr lang="es-MX" sz="600" b="1" dirty="0"/>
              <a:t>Norma: </a:t>
            </a:r>
            <a:r>
              <a:rPr lang="es-MX" sz="600" dirty="0"/>
              <a:t>Documento establecido por consenso y aprobado por un cuerpo reconocido que proporciona para uso común y repetido, reglas, pautas y características con el propósito de lograr el óptimo grado de orden en un contexto determinado.</a:t>
            </a:r>
          </a:p>
          <a:p>
            <a:pPr lvl="1">
              <a:spcBef>
                <a:spcPct val="20000"/>
              </a:spcBef>
              <a:buClr>
                <a:schemeClr val="folHlink"/>
              </a:buClr>
              <a:buSzPct val="75000"/>
              <a:buFont typeface="Wingdings" pitchFamily="2" charset="2"/>
              <a:buChar char="l"/>
            </a:pPr>
            <a:r>
              <a:rPr lang="es-MX" sz="600" b="1" dirty="0"/>
              <a:t>Regulación: </a:t>
            </a:r>
            <a:r>
              <a:rPr lang="es-MX" sz="600" dirty="0"/>
              <a:t>Es un requisito impuesto por el gobierno (de estado, administrativo o del proyecto) que especifica características de obligatorio cumplimiento, incluidas disposiciones administrativas aplicables.</a:t>
            </a:r>
            <a:endParaRPr lang="es-ES" sz="600" b="1" dirty="0"/>
          </a:p>
          <a:p>
            <a:pPr>
              <a:spcBef>
                <a:spcPct val="20000"/>
              </a:spcBef>
              <a:buClr>
                <a:schemeClr val="folHlink"/>
              </a:buClr>
              <a:buSzPct val="75000"/>
              <a:buFont typeface="Wingdings" pitchFamily="2" charset="2"/>
              <a:buNone/>
            </a:pPr>
            <a:endParaRPr lang="es-MX" sz="1000" b="1" dirty="0"/>
          </a:p>
          <a:p>
            <a:pPr>
              <a:spcBef>
                <a:spcPct val="20000"/>
              </a:spcBef>
              <a:buClr>
                <a:schemeClr val="folHlink"/>
              </a:buClr>
              <a:buSzPct val="75000"/>
              <a:buFont typeface="Wingdings" pitchFamily="2" charset="2"/>
              <a:buNone/>
            </a:pPr>
            <a:endParaRPr lang="es-ES" sz="1000" dirty="0"/>
          </a:p>
          <a:p>
            <a:pPr>
              <a:buFontTx/>
              <a:buChar char="•"/>
            </a:pPr>
            <a:endParaRPr lang="es-ES" sz="1000" dirty="0"/>
          </a:p>
        </p:txBody>
      </p:sp>
    </p:spTree>
    <p:extLst>
      <p:ext uri="{BB962C8B-B14F-4D97-AF65-F5344CB8AC3E}">
        <p14:creationId xmlns:p14="http://schemas.microsoft.com/office/powerpoint/2010/main" val="992875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C3A3E-940D-40EE-99CE-A97652CF727D}" type="slidenum">
              <a:rPr lang="es-ES"/>
              <a:pPr/>
              <a:t>15</a:t>
            </a:fld>
            <a:endParaRPr lang="es-E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pPr>
              <a:buFontTx/>
              <a:buChar char="•"/>
            </a:pPr>
            <a:r>
              <a:rPr lang="es-MX" sz="1100"/>
              <a:t>CICLO SHEWHART &amp; DEMMING: Planear (grupo de procesos de planeación), Hacer (grupo de procesos de ejecución),  chequear y actuar (grupo de procesos de Monitoreo y control).  Los procesos de Iniciación y Cierre son los disparadores dada la finitud de los proyectos.</a:t>
            </a:r>
          </a:p>
          <a:p>
            <a:pPr>
              <a:buFontTx/>
              <a:buChar char="•"/>
            </a:pPr>
            <a:r>
              <a:rPr lang="es-MX" sz="1100"/>
              <a:t>La guía no es exhaustiva en todas las relaciones e interacciones de los grupos de procesos o los procesos que los componen.  </a:t>
            </a:r>
          </a:p>
          <a:p>
            <a:pPr>
              <a:buFontTx/>
              <a:buChar char="•"/>
            </a:pPr>
            <a:r>
              <a:rPr lang="es-MX" sz="1100"/>
              <a:t>Los Grupos de procesos y sus procesos tienen interacciones y dependencias claras entre ellos, no importa la industria, el área de acción o el proyecto</a:t>
            </a:r>
          </a:p>
          <a:p>
            <a:pPr>
              <a:buFontTx/>
              <a:buChar char="•"/>
            </a:pPr>
            <a:r>
              <a:rPr lang="es-MX" sz="1100"/>
              <a:t>El resultado o salida de un proceso se convierte en la entrada de otro.</a:t>
            </a:r>
          </a:p>
          <a:p>
            <a:pPr>
              <a:buFontTx/>
              <a:buChar char="•"/>
            </a:pPr>
            <a:endParaRPr lang="es-MX" sz="1100"/>
          </a:p>
        </p:txBody>
      </p:sp>
    </p:spTree>
    <p:extLst>
      <p:ext uri="{BB962C8B-B14F-4D97-AF65-F5344CB8AC3E}">
        <p14:creationId xmlns:p14="http://schemas.microsoft.com/office/powerpoint/2010/main" val="427726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1322"/>
            <a:fld id="{7BE28A3A-8653-4EBB-8202-CAD8DC30E2B5}" type="slidenum">
              <a:rPr lang="es-ES" smtClean="0"/>
              <a:pPr defTabSz="911322"/>
              <a:t>16</a:t>
            </a:fld>
            <a:endParaRPr lang="es-E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32917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1F5BFE8D-43D2-4B93-8127-BDB8B948FCA5}" type="slidenum">
              <a:rPr lang="es-ES" smtClean="0"/>
              <a:pPr>
                <a:defRPr/>
              </a:pPr>
              <a:t>17</a:t>
            </a:fld>
            <a:endParaRPr lang="es-ES"/>
          </a:p>
        </p:txBody>
      </p:sp>
    </p:spTree>
    <p:extLst>
      <p:ext uri="{BB962C8B-B14F-4D97-AF65-F5344CB8AC3E}">
        <p14:creationId xmlns:p14="http://schemas.microsoft.com/office/powerpoint/2010/main" val="1175133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1F5BFE8D-43D2-4B93-8127-BDB8B948FCA5}" type="slidenum">
              <a:rPr lang="es-ES" smtClean="0"/>
              <a:pPr>
                <a:defRPr/>
              </a:pPr>
              <a:t>18</a:t>
            </a:fld>
            <a:endParaRPr lang="es-ES"/>
          </a:p>
        </p:txBody>
      </p:sp>
    </p:spTree>
    <p:extLst>
      <p:ext uri="{BB962C8B-B14F-4D97-AF65-F5344CB8AC3E}">
        <p14:creationId xmlns:p14="http://schemas.microsoft.com/office/powerpoint/2010/main" val="4086192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1322"/>
            <a:fld id="{BC4922C3-EB58-449A-960F-FB6982DFA18F}" type="slidenum">
              <a:rPr lang="es-ES" smtClean="0"/>
              <a:pPr defTabSz="911322"/>
              <a:t>19</a:t>
            </a:fld>
            <a:endParaRPr lang="es-E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291925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1322"/>
            <a:fld id="{360303AB-DD43-41CC-9A06-823D40D9A7D3}" type="slidenum">
              <a:rPr lang="es-ES" smtClean="0"/>
              <a:pPr defTabSz="911322"/>
              <a:t>20</a:t>
            </a:fld>
            <a:endParaRPr lang="es-E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711" y="4344025"/>
            <a:ext cx="5028579" cy="4114488"/>
          </a:xfrm>
          <a:noFill/>
          <a:ln/>
        </p:spPr>
        <p:txBody>
          <a:bodyPr/>
          <a:lstStyle/>
          <a:p>
            <a:pPr eaLnBrk="1" hangingPunct="1"/>
            <a:r>
              <a:rPr lang="es-ES_tradnl" dirty="0" smtClean="0"/>
              <a:t>La gerencia de proyectos está enfocada a administrar los recursos de la compañía utilizando para ello tres variables:</a:t>
            </a:r>
          </a:p>
          <a:p>
            <a:pPr eaLnBrk="1" hangingPunct="1"/>
            <a:r>
              <a:rPr lang="es-ES_tradnl" dirty="0" smtClean="0"/>
              <a:t>- Tiempo</a:t>
            </a:r>
          </a:p>
          <a:p>
            <a:pPr eaLnBrk="1" hangingPunct="1"/>
            <a:r>
              <a:rPr lang="es-ES_tradnl" dirty="0" smtClean="0"/>
              <a:t>- Costo</a:t>
            </a:r>
          </a:p>
          <a:p>
            <a:pPr eaLnBrk="1" hangingPunct="1"/>
            <a:r>
              <a:rPr lang="es-ES_tradnl" dirty="0" smtClean="0"/>
              <a:t>- Rendimiento</a:t>
            </a:r>
          </a:p>
          <a:p>
            <a:pPr eaLnBrk="1" hangingPunct="1"/>
            <a:endParaRPr lang="es-ES_tradnl" dirty="0" smtClean="0"/>
          </a:p>
          <a:p>
            <a:pPr eaLnBrk="1" hangingPunct="1"/>
            <a:r>
              <a:rPr lang="es-ES_tradnl" dirty="0" smtClean="0"/>
              <a:t>Normalmente solo se pueden satisfacer dos de las tres, sacrificando el resultado de la tercera</a:t>
            </a:r>
          </a:p>
          <a:p>
            <a:pPr eaLnBrk="1" hangingPunct="1"/>
            <a:endParaRPr lang="es-ES_tradnl" dirty="0" smtClean="0"/>
          </a:p>
          <a:p>
            <a:pPr eaLnBrk="1" hangingPunct="1"/>
            <a:r>
              <a:rPr lang="es-ES_tradnl" dirty="0" smtClean="0"/>
              <a:t>Cuando el resultado del proyecto está dirigido a clientes externos, surge una cuarta restricción:</a:t>
            </a:r>
          </a:p>
          <a:p>
            <a:pPr eaLnBrk="1" hangingPunct="1"/>
            <a:r>
              <a:rPr lang="es-ES_tradnl" dirty="0" smtClean="0"/>
              <a:t>- Buena relación con los clientes</a:t>
            </a:r>
          </a:p>
        </p:txBody>
      </p:sp>
    </p:spTree>
    <p:extLst>
      <p:ext uri="{BB962C8B-B14F-4D97-AF65-F5344CB8AC3E}">
        <p14:creationId xmlns:p14="http://schemas.microsoft.com/office/powerpoint/2010/main" val="4215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4F3A399-F664-4C22-96FD-7998BB265A2D}" type="slidenum">
              <a:rPr lang="es-ES" smtClean="0"/>
              <a:pPr/>
              <a:t>21</a:t>
            </a:fld>
            <a:endParaRPr lang="es-E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pPr eaLnBrk="1" hangingPunct="1"/>
            <a:r>
              <a:rPr lang="es-ES_tradnl" dirty="0" smtClean="0"/>
              <a:t>Alcance: Objetivos, entregables, desempeño requerido</a:t>
            </a:r>
          </a:p>
          <a:p>
            <a:pPr eaLnBrk="1" hangingPunct="1"/>
            <a:r>
              <a:rPr lang="es-ES_tradnl" dirty="0" smtClean="0"/>
              <a:t>Tiempo: fecha entrega</a:t>
            </a:r>
          </a:p>
          <a:p>
            <a:pPr eaLnBrk="1" hangingPunct="1"/>
            <a:r>
              <a:rPr lang="es-ES_tradnl" dirty="0" smtClean="0"/>
              <a:t>Costo: Esfuerzo, </a:t>
            </a:r>
            <a:r>
              <a:rPr lang="es-ES_tradnl" dirty="0" err="1" smtClean="0"/>
              <a:t>recursos,presupuesto</a:t>
            </a:r>
            <a:endParaRPr lang="es-ES_tradnl" dirty="0" smtClean="0"/>
          </a:p>
        </p:txBody>
      </p:sp>
    </p:spTree>
    <p:extLst>
      <p:ext uri="{BB962C8B-B14F-4D97-AF65-F5344CB8AC3E}">
        <p14:creationId xmlns:p14="http://schemas.microsoft.com/office/powerpoint/2010/main" val="308657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AAB8920-D2F3-4C77-8507-D6419539DCF8}" type="slidenum">
              <a:rPr lang="es-ES" smtClean="0"/>
              <a:pPr/>
              <a:t>22</a:t>
            </a:fld>
            <a:endParaRPr lang="es-E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p:spPr>
        <p:txBody>
          <a:bodyPr/>
          <a:lstStyle/>
          <a:p>
            <a:pPr eaLnBrk="1" hangingPunct="1"/>
            <a:r>
              <a:rPr lang="es-ES" smtClean="0"/>
              <a:t>Los procesos de un proyecto caen en dos categorías principales:</a:t>
            </a:r>
            <a:endParaRPr lang="es-CO" b="1" smtClean="0"/>
          </a:p>
          <a:p>
            <a:pPr eaLnBrk="1" hangingPunct="1">
              <a:buFontTx/>
              <a:buChar char="•"/>
            </a:pPr>
            <a:r>
              <a:rPr lang="es-CO" b="1" smtClean="0"/>
              <a:t>Procesos de Gerencia de Proyectos</a:t>
            </a:r>
            <a:r>
              <a:rPr lang="es-ES" smtClean="0"/>
              <a:t>: Son aquellos procesos enfocados a la descripción y organización del trabajo del proyecto. </a:t>
            </a:r>
            <a:endParaRPr lang="es-ES" b="1" smtClean="0"/>
          </a:p>
          <a:p>
            <a:pPr eaLnBrk="1" hangingPunct="1">
              <a:buFontTx/>
              <a:buChar char="•"/>
            </a:pPr>
            <a:r>
              <a:rPr lang="es-ES" b="1" smtClean="0"/>
              <a:t>Procesos Orientados al Producto del Proyecto</a:t>
            </a:r>
            <a:r>
              <a:rPr lang="es-ES" smtClean="0"/>
              <a:t>: Son aquellos procesos que tienen que ver con la especificación y creación del producto objeto del proyecto.</a:t>
            </a:r>
          </a:p>
          <a:p>
            <a:pPr eaLnBrk="1" hangingPunct="1"/>
            <a:endParaRPr lang="es-ES_tradnl" smtClean="0"/>
          </a:p>
        </p:txBody>
      </p:sp>
    </p:spTree>
    <p:extLst>
      <p:ext uri="{BB962C8B-B14F-4D97-AF65-F5344CB8AC3E}">
        <p14:creationId xmlns:p14="http://schemas.microsoft.com/office/powerpoint/2010/main" val="260103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0C139A6-7F1C-4DB2-A0E7-1FDAEEE3485E}" type="slidenum">
              <a:rPr lang="es-ES" smtClean="0"/>
              <a:pPr/>
              <a:t>2</a:t>
            </a:fld>
            <a:endParaRPr lang="es-E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p:spPr>
        <p:txBody>
          <a:bodyPr/>
          <a:lstStyle/>
          <a:p>
            <a:pPr eaLnBrk="1" hangingPunct="1"/>
            <a:endParaRPr lang="es-ES_tradnl" smtClean="0"/>
          </a:p>
        </p:txBody>
      </p:sp>
    </p:spTree>
    <p:extLst>
      <p:ext uri="{BB962C8B-B14F-4D97-AF65-F5344CB8AC3E}">
        <p14:creationId xmlns:p14="http://schemas.microsoft.com/office/powerpoint/2010/main" val="2462501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C98A4F-EAAD-48EC-8C5F-D01D43FBFE7A}" type="slidenum">
              <a:rPr lang="es-ES" smtClean="0"/>
              <a:pPr/>
              <a:t>23</a:t>
            </a:fld>
            <a:endParaRPr lang="es-E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pPr eaLnBrk="1" hangingPunct="1"/>
            <a:r>
              <a:rPr lang="es-ES" smtClean="0"/>
              <a:t>La </a:t>
            </a:r>
            <a:r>
              <a:rPr lang="es-CO" smtClean="0"/>
              <a:t>figura </a:t>
            </a:r>
            <a:r>
              <a:rPr lang="es-ES" smtClean="0"/>
              <a:t>representa la distribución de los grupos de procesos de la gerencia de proyectos en el ciclo de vida de los proyectos o dentro de una fase del ciclo de vida. Debe considerarse que los grupos de procesos de la gerencia de proyectos no son actividades discretas realizadas una sola vez, sino que se tratan de actividades superpuestas e iterativas que ocurren con distintos niveles de intensidad a lo largo de cada fase del proyecto.</a:t>
            </a:r>
          </a:p>
        </p:txBody>
      </p:sp>
    </p:spTree>
    <p:extLst>
      <p:ext uri="{BB962C8B-B14F-4D97-AF65-F5344CB8AC3E}">
        <p14:creationId xmlns:p14="http://schemas.microsoft.com/office/powerpoint/2010/main" val="1292037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1E8F49D4-21D6-4F43-ACF0-A1323B9EB2BD}" type="slidenum">
              <a:rPr lang="es-ES"/>
              <a:pPr/>
              <a:t>24</a:t>
            </a:fld>
            <a:endParaRPr lang="es-E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13806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1F5BFE8D-43D2-4B93-8127-BDB8B948FCA5}" type="slidenum">
              <a:rPr lang="es-ES" smtClean="0"/>
              <a:pPr>
                <a:defRPr/>
              </a:pPr>
              <a:t>3</a:t>
            </a:fld>
            <a:endParaRPr lang="es-ES"/>
          </a:p>
        </p:txBody>
      </p:sp>
    </p:spTree>
    <p:extLst>
      <p:ext uri="{BB962C8B-B14F-4D97-AF65-F5344CB8AC3E}">
        <p14:creationId xmlns:p14="http://schemas.microsoft.com/office/powerpoint/2010/main" val="137722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1322"/>
            <a:fld id="{FEF7B4A6-AAB9-496E-8E2F-ABE29CB8AA1F}" type="slidenum">
              <a:rPr lang="es-ES" smtClean="0"/>
              <a:pPr defTabSz="911322"/>
              <a:t>5</a:t>
            </a:fld>
            <a:endParaRPr lang="es-E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5846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11322"/>
            <a:fld id="{D44B274B-D4A5-467A-9C9E-78C2E3516103}" type="slidenum">
              <a:rPr lang="es-ES" smtClean="0"/>
              <a:pPr defTabSz="911322"/>
              <a:t>6</a:t>
            </a:fld>
            <a:endParaRPr lang="es-E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35465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61443" name="2 Marcador de notas"/>
          <p:cNvSpPr>
            <a:spLocks noGrp="1"/>
          </p:cNvSpPr>
          <p:nvPr>
            <p:ph type="body" idx="1"/>
          </p:nvPr>
        </p:nvSpPr>
        <p:spPr>
          <a:noFill/>
          <a:ln/>
        </p:spPr>
        <p:txBody>
          <a:bodyPr/>
          <a:lstStyle/>
          <a:p>
            <a:pPr eaLnBrk="1" hangingPunct="1"/>
            <a:endParaRPr lang="es-CO" smtClean="0">
              <a:latin typeface="Times" pitchFamily="18" charset="0"/>
            </a:endParaRPr>
          </a:p>
        </p:txBody>
      </p:sp>
      <p:sp>
        <p:nvSpPr>
          <p:cNvPr id="61444" name="3 Marcador de número de diapositiva"/>
          <p:cNvSpPr>
            <a:spLocks noGrp="1"/>
          </p:cNvSpPr>
          <p:nvPr>
            <p:ph type="sldNum" sz="quarter" idx="5"/>
          </p:nvPr>
        </p:nvSpPr>
        <p:spPr>
          <a:noFill/>
        </p:spPr>
        <p:txBody>
          <a:bodyPr/>
          <a:lstStyle/>
          <a:p>
            <a:fld id="{6FB20218-F799-4104-BE62-5F3B7E8186D0}" type="slidenum">
              <a:rPr lang="es-ES" smtClean="0"/>
              <a:pPr/>
              <a:t>7</a:t>
            </a:fld>
            <a:endParaRPr lang="es-ES" smtClean="0"/>
          </a:p>
        </p:txBody>
      </p:sp>
    </p:spTree>
    <p:extLst>
      <p:ext uri="{BB962C8B-B14F-4D97-AF65-F5344CB8AC3E}">
        <p14:creationId xmlns:p14="http://schemas.microsoft.com/office/powerpoint/2010/main" val="3857323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pPr eaLnBrk="1" hangingPunct="1"/>
            <a:endParaRPr lang="es-CO" smtClean="0">
              <a:latin typeface="Times" pitchFamily="18" charset="0"/>
            </a:endParaRPr>
          </a:p>
        </p:txBody>
      </p:sp>
      <p:sp>
        <p:nvSpPr>
          <p:cNvPr id="62468" name="3 Marcador de número de diapositiva"/>
          <p:cNvSpPr>
            <a:spLocks noGrp="1"/>
          </p:cNvSpPr>
          <p:nvPr>
            <p:ph type="sldNum" sz="quarter" idx="5"/>
          </p:nvPr>
        </p:nvSpPr>
        <p:spPr>
          <a:noFill/>
        </p:spPr>
        <p:txBody>
          <a:bodyPr/>
          <a:lstStyle/>
          <a:p>
            <a:fld id="{1C629534-E377-44B8-B125-C8C1B187CE09}" type="slidenum">
              <a:rPr lang="es-ES" smtClean="0"/>
              <a:pPr/>
              <a:t>8</a:t>
            </a:fld>
            <a:endParaRPr lang="es-ES" smtClean="0"/>
          </a:p>
        </p:txBody>
      </p:sp>
    </p:spTree>
    <p:extLst>
      <p:ext uri="{BB962C8B-B14F-4D97-AF65-F5344CB8AC3E}">
        <p14:creationId xmlns:p14="http://schemas.microsoft.com/office/powerpoint/2010/main" val="206475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0571E77-CAC4-44C1-8597-315651E2CD5F}" type="slidenum">
              <a:rPr lang="es-ES" smtClean="0"/>
              <a:pPr/>
              <a:t>9</a:t>
            </a:fld>
            <a:endParaRPr lang="es-E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pPr eaLnBrk="1" hangingPunct="1"/>
            <a:endParaRPr lang="es-ES_tradnl" smtClean="0"/>
          </a:p>
        </p:txBody>
      </p:sp>
    </p:spTree>
    <p:extLst>
      <p:ext uri="{BB962C8B-B14F-4D97-AF65-F5344CB8AC3E}">
        <p14:creationId xmlns:p14="http://schemas.microsoft.com/office/powerpoint/2010/main" val="48173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1F5BFE8D-43D2-4B93-8127-BDB8B948FCA5}" type="slidenum">
              <a:rPr lang="es-ES" smtClean="0"/>
              <a:pPr>
                <a:defRPr/>
              </a:pPr>
              <a:t>10</a:t>
            </a:fld>
            <a:endParaRPr lang="es-ES"/>
          </a:p>
        </p:txBody>
      </p:sp>
    </p:spTree>
    <p:extLst>
      <p:ext uri="{BB962C8B-B14F-4D97-AF65-F5344CB8AC3E}">
        <p14:creationId xmlns:p14="http://schemas.microsoft.com/office/powerpoint/2010/main" val="9618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DAC5BEC-6321-431D-85FB-E8A80C6CBAC6}"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7BB0A4F-F177-4103-B06A-C98292DB8FEA}"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1D8668D-9BC6-49CD-9264-E2D4B670A565}"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41300" y="58738"/>
            <a:ext cx="7931150" cy="633412"/>
          </a:xfrm>
        </p:spPr>
        <p:txBody>
          <a:bodyPr/>
          <a:lstStyle/>
          <a:p>
            <a:r>
              <a:rPr lang="es-ES" smtClean="0"/>
              <a:t>Haga clic para modificar el estilo de título del patrón</a:t>
            </a:r>
            <a:endParaRPr lang="es-CO"/>
          </a:p>
        </p:txBody>
      </p:sp>
      <p:sp>
        <p:nvSpPr>
          <p:cNvPr id="3" name="2 Marcador de tabla"/>
          <p:cNvSpPr>
            <a:spLocks noGrp="1"/>
          </p:cNvSpPr>
          <p:nvPr>
            <p:ph type="tbl" idx="1"/>
          </p:nvPr>
        </p:nvSpPr>
        <p:spPr>
          <a:xfrm>
            <a:off x="457200" y="1196976"/>
            <a:ext cx="8229600" cy="4525963"/>
          </a:xfrm>
        </p:spPr>
        <p:txBody>
          <a:bodyPr/>
          <a:lstStyle/>
          <a:p>
            <a:pPr lvl="0"/>
            <a:endParaRPr lang="es-CO" noProof="0" smtClean="0"/>
          </a:p>
        </p:txBody>
      </p:sp>
      <p:sp>
        <p:nvSpPr>
          <p:cNvPr id="4" name="Rectangle 5"/>
          <p:cNvSpPr>
            <a:spLocks noGrp="1" noChangeArrowheads="1"/>
          </p:cNvSpPr>
          <p:nvPr>
            <p:ph type="dt" sz="half" idx="10"/>
          </p:nvPr>
        </p:nvSpPr>
        <p:spPr/>
        <p:txBody>
          <a:bodyPr/>
          <a:lstStyle>
            <a:lvl1pPr eaLnBrk="1" hangingPunct="1">
              <a:defRPr>
                <a:latin typeface="Times" pitchFamily="18" charset="0"/>
              </a:defRPr>
            </a:lvl1pPr>
          </a:lstStyle>
          <a:p>
            <a:pPr>
              <a:defRPr/>
            </a:pPr>
            <a:endParaRPr lang="es-ES"/>
          </a:p>
        </p:txBody>
      </p:sp>
      <p:sp>
        <p:nvSpPr>
          <p:cNvPr id="5" name="Rectangle 7"/>
          <p:cNvSpPr>
            <a:spLocks noGrp="1" noChangeArrowheads="1"/>
          </p:cNvSpPr>
          <p:nvPr>
            <p:ph type="ftr" sz="quarter" idx="11"/>
          </p:nvPr>
        </p:nvSpPr>
        <p:spPr/>
        <p:txBody>
          <a:bodyPr/>
          <a:lstStyle>
            <a:lvl1pPr algn="ctr" eaLnBrk="1" hangingPunct="1">
              <a:defRPr sz="900" dirty="0" smtClean="0">
                <a:solidFill>
                  <a:srgbClr val="333399"/>
                </a:solidFill>
                <a:latin typeface="+mn-lt"/>
              </a:defRPr>
            </a:lvl1pPr>
          </a:lstStyle>
          <a:p>
            <a:pPr>
              <a:defRPr/>
            </a:pPr>
            <a:r>
              <a:rPr lang="es-ES"/>
              <a:t>Confidencial           Desarrollado exclusivamente para </a:t>
            </a:r>
            <a:r>
              <a:rPr lang="es-ES" err="1"/>
              <a:t>Bodytech</a:t>
            </a:r>
            <a:r>
              <a:rPr lang="es-ES"/>
              <a:t>,</a:t>
            </a:r>
          </a:p>
        </p:txBody>
      </p:sp>
    </p:spTree>
    <p:extLst>
      <p:ext uri="{BB962C8B-B14F-4D97-AF65-F5344CB8AC3E}">
        <p14:creationId xmlns:p14="http://schemas.microsoft.com/office/powerpoint/2010/main" val="287337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38200" y="315913"/>
            <a:ext cx="7620000" cy="127635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74688" y="1795463"/>
            <a:ext cx="3836987"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64075" y="1795463"/>
            <a:ext cx="3836988"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ftr" sz="quarter" idx="10"/>
          </p:nvPr>
        </p:nvSpPr>
        <p:spPr>
          <a:xfrm>
            <a:off x="0" y="6492875"/>
            <a:ext cx="1516063" cy="365125"/>
          </a:xfrm>
        </p:spPr>
        <p:txBody>
          <a:bodyPr/>
          <a:lstStyle>
            <a:lvl1pPr>
              <a:defRPr/>
            </a:lvl1pPr>
          </a:lstStyle>
          <a:p>
            <a:pPr>
              <a:defRPr/>
            </a:pPr>
            <a:r>
              <a:rPr lang="es-ES"/>
              <a:t>Alberto Cueto – ECOS</a:t>
            </a:r>
          </a:p>
        </p:txBody>
      </p:sp>
      <p:sp>
        <p:nvSpPr>
          <p:cNvPr id="6" name="Rectangle 7"/>
          <p:cNvSpPr>
            <a:spLocks noGrp="1" noChangeArrowheads="1"/>
          </p:cNvSpPr>
          <p:nvPr>
            <p:ph type="sldNum" sz="quarter" idx="11"/>
          </p:nvPr>
        </p:nvSpPr>
        <p:spPr/>
        <p:txBody>
          <a:bodyPr/>
          <a:lstStyle>
            <a:lvl1pPr>
              <a:defRPr/>
            </a:lvl1pPr>
          </a:lstStyle>
          <a:p>
            <a:pPr>
              <a:defRPr/>
            </a:pPr>
            <a:fld id="{03DEA9B3-7ED6-45D7-B5AE-950D4F961358}" type="slidenum">
              <a:rPr lang="es-ES"/>
              <a:pPr>
                <a:defRPr/>
              </a:pPr>
              <a:t>‹Nº›</a:t>
            </a:fld>
            <a:endParaRPr lang="es-ES"/>
          </a:p>
        </p:txBody>
      </p:sp>
    </p:spTree>
    <p:extLst>
      <p:ext uri="{BB962C8B-B14F-4D97-AF65-F5344CB8AC3E}">
        <p14:creationId xmlns:p14="http://schemas.microsoft.com/office/powerpoint/2010/main" val="150283474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838200" y="315913"/>
            <a:ext cx="7620000" cy="1276350"/>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74688" y="1795463"/>
            <a:ext cx="3836987"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664075" y="1795463"/>
            <a:ext cx="3836988"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ftr" sz="quarter" idx="10"/>
          </p:nvPr>
        </p:nvSpPr>
        <p:spPr>
          <a:xfrm>
            <a:off x="0" y="6492875"/>
            <a:ext cx="1516063" cy="365125"/>
          </a:xfrm>
        </p:spPr>
        <p:txBody>
          <a:bodyPr/>
          <a:lstStyle>
            <a:lvl1pPr>
              <a:defRPr/>
            </a:lvl1pPr>
          </a:lstStyle>
          <a:p>
            <a:pPr>
              <a:defRPr/>
            </a:pPr>
            <a:r>
              <a:rPr lang="es-ES"/>
              <a:t>Alberto Cueto – ECOS</a:t>
            </a:r>
          </a:p>
        </p:txBody>
      </p:sp>
      <p:sp>
        <p:nvSpPr>
          <p:cNvPr id="6" name="Rectangle 7"/>
          <p:cNvSpPr>
            <a:spLocks noGrp="1" noChangeArrowheads="1"/>
          </p:cNvSpPr>
          <p:nvPr>
            <p:ph type="sldNum" sz="quarter" idx="11"/>
          </p:nvPr>
        </p:nvSpPr>
        <p:spPr/>
        <p:txBody>
          <a:bodyPr/>
          <a:lstStyle>
            <a:lvl1pPr>
              <a:defRPr/>
            </a:lvl1pPr>
          </a:lstStyle>
          <a:p>
            <a:pPr>
              <a:defRPr/>
            </a:pPr>
            <a:fld id="{F6E440CD-83CC-43EA-ABA1-2A1C4B7E0CDB}" type="slidenum">
              <a:rPr lang="es-ES"/>
              <a:pPr>
                <a:defRPr/>
              </a:pPr>
              <a:t>‹Nº›</a:t>
            </a:fld>
            <a:endParaRPr lang="es-ES"/>
          </a:p>
        </p:txBody>
      </p:sp>
    </p:spTree>
    <p:extLst>
      <p:ext uri="{BB962C8B-B14F-4D97-AF65-F5344CB8AC3E}">
        <p14:creationId xmlns:p14="http://schemas.microsoft.com/office/powerpoint/2010/main" val="5043995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cSld name="Título, text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755651" y="476250"/>
            <a:ext cx="7632700" cy="927100"/>
          </a:xfrm>
        </p:spPr>
        <p:txBody>
          <a:bodyPr/>
          <a:lstStyle/>
          <a:p>
            <a:r>
              <a:rPr lang="es-ES" smtClean="0"/>
              <a:t>Haga clic para modificar el estilo de título del patrón</a:t>
            </a:r>
            <a:endParaRPr lang="es-CO"/>
          </a:p>
        </p:txBody>
      </p:sp>
      <p:sp>
        <p:nvSpPr>
          <p:cNvPr id="3" name="2 Marcador de texto"/>
          <p:cNvSpPr>
            <a:spLocks noGrp="1"/>
          </p:cNvSpPr>
          <p:nvPr>
            <p:ph type="body" sz="half" idx="1"/>
          </p:nvPr>
        </p:nvSpPr>
        <p:spPr>
          <a:xfrm>
            <a:off x="755650" y="1600200"/>
            <a:ext cx="3740150" cy="4205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gráfico"/>
          <p:cNvSpPr>
            <a:spLocks noGrp="1"/>
          </p:cNvSpPr>
          <p:nvPr>
            <p:ph type="chart" sz="half" idx="2"/>
          </p:nvPr>
        </p:nvSpPr>
        <p:spPr>
          <a:xfrm>
            <a:off x="4648201" y="1600200"/>
            <a:ext cx="3740150" cy="4205288"/>
          </a:xfrm>
        </p:spPr>
        <p:txBody>
          <a:bodyPr/>
          <a:lstStyle/>
          <a:p>
            <a:endParaRPr lang="es-CO"/>
          </a:p>
        </p:txBody>
      </p:sp>
    </p:spTree>
    <p:extLst>
      <p:ext uri="{BB962C8B-B14F-4D97-AF65-F5344CB8AC3E}">
        <p14:creationId xmlns:p14="http://schemas.microsoft.com/office/powerpoint/2010/main" val="309815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01D4BA1-1F53-4A35-8CD7-5F0C72C17A2E}"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FA92502-4471-4214-9C8B-F51DA8D0FBA9}"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B930144-106E-49E1-8CF6-8C5C219450EC}"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FDD467DE-4F4D-4267-99C9-B16659B98258}"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BB0BE6D9-87C2-40B1-9432-231ED831AE5A}"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9D9B8829-2B6A-4DF1-BD31-2C181064521C}"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AE1468C-233F-4725-824B-9FFF81B5D479}"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2FA34B7D-5031-485C-BCFA-042085C5889B}"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tif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lum/>
          </a:blip>
          <a:srcRect/>
          <a:stretch>
            <a:fillRect l="-1000" r="-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27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327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327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A66F46C-6440-4EC1-8E43-90A94F54F44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5" r:id="rId12"/>
    <p:sldLayoutId id="2147483666" r:id="rId13"/>
    <p:sldLayoutId id="2147483667" r:id="rId14"/>
    <p:sldLayoutId id="2147483668"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5786" y="2000240"/>
            <a:ext cx="7810528" cy="1814524"/>
          </a:xfrm>
        </p:spPr>
        <p:txBody>
          <a:bodyPr/>
          <a:lstStyle/>
          <a:p>
            <a:pPr eaLnBrk="1" hangingPunct="1"/>
            <a:r>
              <a:rPr lang="es-ES" dirty="0" smtClean="0"/>
              <a:t>Gestión de Proyectos</a:t>
            </a:r>
            <a:br>
              <a:rPr lang="es-ES" dirty="0" smtClean="0"/>
            </a:br>
            <a:r>
              <a:rPr lang="es-ES" sz="3200" dirty="0" smtClean="0"/>
              <a:t>Conceptos</a:t>
            </a:r>
            <a:r>
              <a:rPr lang="es-ES" dirty="0" smtClean="0"/>
              <a:t> </a:t>
            </a:r>
            <a:r>
              <a:rPr lang="es-ES" dirty="0" smtClean="0"/>
              <a:t/>
            </a:r>
            <a:br>
              <a:rPr lang="es-ES" dirty="0" smtClean="0"/>
            </a:br>
            <a:endParaRPr lang="es-ES" dirty="0" smtClean="0"/>
          </a:p>
        </p:txBody>
      </p:sp>
      <p:sp>
        <p:nvSpPr>
          <p:cNvPr id="5" name="Rectangle 2"/>
          <p:cNvSpPr txBox="1">
            <a:spLocks noChangeArrowheads="1"/>
          </p:cNvSpPr>
          <p:nvPr/>
        </p:nvSpPr>
        <p:spPr bwMode="auto">
          <a:xfrm>
            <a:off x="762000" y="4797152"/>
            <a:ext cx="7772400" cy="1470025"/>
          </a:xfrm>
          <a:prstGeom prst="rect">
            <a:avLst/>
          </a:prstGeom>
          <a:noFill/>
          <a:ln w="9525">
            <a:noFill/>
            <a:miter lim="800000"/>
            <a:headEnd/>
            <a:tailEnd/>
          </a:ln>
          <a:effectLst/>
        </p:spPr>
        <p:txBody>
          <a:bodyPr anchor="ctr"/>
          <a:lstStyle/>
          <a:p>
            <a:pPr algn="ctr">
              <a:defRPr/>
            </a:pPr>
            <a:r>
              <a:rPr lang="es-ES" sz="2400" kern="0" dirty="0">
                <a:solidFill>
                  <a:schemeClr val="tx2"/>
                </a:solidFill>
              </a:rPr>
              <a:t>María Mercedes Corral S. </a:t>
            </a:r>
            <a:r>
              <a:rPr lang="es-ES" sz="2400" kern="0" dirty="0" err="1">
                <a:solidFill>
                  <a:schemeClr val="tx2"/>
                </a:solidFill>
              </a:rPr>
              <a:t>Msc</a:t>
            </a:r>
            <a:r>
              <a:rPr lang="es-ES" sz="2400" kern="0" dirty="0" smtClean="0">
                <a:solidFill>
                  <a:schemeClr val="tx2"/>
                </a:solidFill>
              </a:rPr>
              <a:t>.</a:t>
            </a:r>
          </a:p>
          <a:p>
            <a:pPr algn="ctr">
              <a:defRPr/>
            </a:pPr>
            <a:r>
              <a:rPr lang="es-ES" sz="2400" kern="0" dirty="0" smtClean="0">
                <a:solidFill>
                  <a:schemeClr val="tx2"/>
                </a:solidFill>
              </a:rPr>
              <a:t>Luis Francisco Martínez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89843"/>
            <a:ext cx="8229600" cy="1143000"/>
          </a:xfrm>
        </p:spPr>
        <p:txBody>
          <a:bodyPr/>
          <a:lstStyle/>
          <a:p>
            <a:r>
              <a:rPr lang="es-MX" dirty="0" smtClean="0"/>
              <a:t>Operación .vs. Proyecto</a:t>
            </a:r>
            <a:endParaRPr lang="es-ES" dirty="0"/>
          </a:p>
        </p:txBody>
      </p:sp>
      <p:sp>
        <p:nvSpPr>
          <p:cNvPr id="3" name="2 Marcador de contenido"/>
          <p:cNvSpPr>
            <a:spLocks noGrp="1"/>
          </p:cNvSpPr>
          <p:nvPr>
            <p:ph idx="1"/>
          </p:nvPr>
        </p:nvSpPr>
        <p:spPr>
          <a:xfrm>
            <a:off x="457200" y="2215405"/>
            <a:ext cx="8229600" cy="4525963"/>
          </a:xfrm>
        </p:spPr>
        <p:txBody>
          <a:bodyPr/>
          <a:lstStyle/>
          <a:p>
            <a:pPr eaLnBrk="1" hangingPunct="1"/>
            <a:r>
              <a:rPr lang="es-ES" sz="2800" dirty="0" smtClean="0"/>
              <a:t>Comparten características comunes. Por ejemplo:</a:t>
            </a:r>
          </a:p>
          <a:p>
            <a:pPr lvl="1" eaLnBrk="1" hangingPunct="1"/>
            <a:r>
              <a:rPr lang="es-ES" sz="2400" dirty="0" smtClean="0"/>
              <a:t>Son desarrollados por personas.</a:t>
            </a:r>
          </a:p>
          <a:p>
            <a:pPr lvl="1" eaLnBrk="1" hangingPunct="1"/>
            <a:r>
              <a:rPr lang="es-ES" sz="2400" dirty="0" smtClean="0"/>
              <a:t>Están condicionados por recursos limitados.</a:t>
            </a:r>
          </a:p>
          <a:p>
            <a:pPr lvl="1" eaLnBrk="1" hangingPunct="1"/>
            <a:r>
              <a:rPr lang="es-ES" sz="2400" dirty="0" smtClean="0"/>
              <a:t>Son planificados, ejecutados y controlados.</a:t>
            </a:r>
          </a:p>
          <a:p>
            <a:pPr lvl="1" eaLnBrk="1" hangingPunct="1"/>
            <a:r>
              <a:rPr lang="es-ES" sz="2400" dirty="0" smtClean="0"/>
              <a:t>Sin embargo las “</a:t>
            </a:r>
            <a:r>
              <a:rPr lang="es-CO" sz="2400" i="1" dirty="0" smtClean="0"/>
              <a:t>operaciones</a:t>
            </a:r>
            <a:r>
              <a:rPr lang="es-ES" sz="2400" dirty="0" smtClean="0"/>
              <a:t>” y los “</a:t>
            </a:r>
            <a:r>
              <a:rPr lang="es-CO" sz="2400" i="1" dirty="0" smtClean="0"/>
              <a:t>proyectos</a:t>
            </a:r>
            <a:r>
              <a:rPr lang="es-ES" sz="2400" dirty="0" smtClean="0"/>
              <a:t>” se diferencian, en principio, en que las “</a:t>
            </a:r>
            <a:r>
              <a:rPr lang="es-CO" sz="2400" i="1" dirty="0" smtClean="0"/>
              <a:t>operaciones</a:t>
            </a:r>
            <a:r>
              <a:rPr lang="es-ES" sz="2400" dirty="0" smtClean="0"/>
              <a:t>” son esfuerzos continuos y repetitivos, entretanto los “</a:t>
            </a:r>
            <a:r>
              <a:rPr lang="es-CO" sz="2400" i="1" dirty="0" smtClean="0"/>
              <a:t>proyectos</a:t>
            </a:r>
            <a:r>
              <a:rPr lang="es-ES" sz="2400" dirty="0" smtClean="0"/>
              <a:t>” son únicos y finitos, es decir que tienen un inicio y un fin determinados.</a:t>
            </a:r>
          </a:p>
          <a:p>
            <a:pPr eaLnBrk="1" hangingPunct="1"/>
            <a:endParaRPr lang="es-MX"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ChangeArrowheads="1"/>
          </p:cNvSpPr>
          <p:nvPr/>
        </p:nvSpPr>
        <p:spPr bwMode="auto">
          <a:xfrm>
            <a:off x="2033588" y="2045892"/>
            <a:ext cx="5076825" cy="3078956"/>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p>
        </p:txBody>
      </p:sp>
      <p:sp>
        <p:nvSpPr>
          <p:cNvPr id="163843" name="Text Box 3"/>
          <p:cNvSpPr txBox="1">
            <a:spLocks noChangeArrowheads="1"/>
          </p:cNvSpPr>
          <p:nvPr/>
        </p:nvSpPr>
        <p:spPr bwMode="auto">
          <a:xfrm>
            <a:off x="4139805" y="2654300"/>
            <a:ext cx="8632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a:latin typeface="Calibri" pitchFamily="34" charset="0"/>
                <a:cs typeface="Calibri" pitchFamily="34" charset="0"/>
              </a:rPr>
              <a:t>Misión</a:t>
            </a:r>
          </a:p>
        </p:txBody>
      </p:sp>
      <p:sp>
        <p:nvSpPr>
          <p:cNvPr id="163844" name="Rectangle 4"/>
          <p:cNvSpPr>
            <a:spLocks noChangeArrowheads="1"/>
          </p:cNvSpPr>
          <p:nvPr/>
        </p:nvSpPr>
        <p:spPr bwMode="auto">
          <a:xfrm>
            <a:off x="4228530" y="2229293"/>
            <a:ext cx="7553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s-ES" dirty="0">
                <a:latin typeface="Calibri" pitchFamily="34" charset="0"/>
                <a:cs typeface="Calibri" pitchFamily="34" charset="0"/>
              </a:rPr>
              <a:t>Visión</a:t>
            </a:r>
          </a:p>
        </p:txBody>
      </p:sp>
      <p:sp>
        <p:nvSpPr>
          <p:cNvPr id="163845" name="Line 5"/>
          <p:cNvSpPr>
            <a:spLocks noChangeShapeType="1"/>
          </p:cNvSpPr>
          <p:nvPr/>
        </p:nvSpPr>
        <p:spPr bwMode="auto">
          <a:xfrm>
            <a:off x="4115991" y="2708920"/>
            <a:ext cx="9179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3846" name="Line 6"/>
          <p:cNvSpPr>
            <a:spLocks noChangeShapeType="1"/>
          </p:cNvSpPr>
          <p:nvPr/>
        </p:nvSpPr>
        <p:spPr bwMode="auto">
          <a:xfrm>
            <a:off x="3762375" y="3032918"/>
            <a:ext cx="16192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3847" name="Text Box 7"/>
          <p:cNvSpPr txBox="1">
            <a:spLocks noChangeArrowheads="1"/>
          </p:cNvSpPr>
          <p:nvPr/>
        </p:nvSpPr>
        <p:spPr bwMode="auto">
          <a:xfrm>
            <a:off x="3654028" y="3140075"/>
            <a:ext cx="1889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a:latin typeface="Calibri" pitchFamily="34" charset="0"/>
                <a:cs typeface="Calibri" pitchFamily="34" charset="0"/>
              </a:rPr>
              <a:t>Plan Estratégico</a:t>
            </a:r>
          </a:p>
        </p:txBody>
      </p:sp>
      <p:sp>
        <p:nvSpPr>
          <p:cNvPr id="163848" name="Line 8"/>
          <p:cNvSpPr>
            <a:spLocks noChangeShapeType="1"/>
          </p:cNvSpPr>
          <p:nvPr/>
        </p:nvSpPr>
        <p:spPr bwMode="auto">
          <a:xfrm>
            <a:off x="3383756" y="3518693"/>
            <a:ext cx="2376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3849" name="AutoShape 9"/>
          <p:cNvSpPr>
            <a:spLocks noChangeArrowheads="1"/>
          </p:cNvSpPr>
          <p:nvPr/>
        </p:nvSpPr>
        <p:spPr bwMode="auto">
          <a:xfrm>
            <a:off x="4517233" y="2024064"/>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50" name="AutoShape 10"/>
          <p:cNvSpPr>
            <a:spLocks noChangeArrowheads="1"/>
          </p:cNvSpPr>
          <p:nvPr/>
        </p:nvSpPr>
        <p:spPr bwMode="auto">
          <a:xfrm flipV="1">
            <a:off x="4517233" y="2132411"/>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51" name="Line 11"/>
          <p:cNvSpPr>
            <a:spLocks noChangeShapeType="1"/>
          </p:cNvSpPr>
          <p:nvPr/>
        </p:nvSpPr>
        <p:spPr bwMode="auto">
          <a:xfrm>
            <a:off x="4572000" y="3050381"/>
            <a:ext cx="0" cy="162044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3852" name="Line 12"/>
          <p:cNvSpPr>
            <a:spLocks noChangeShapeType="1"/>
          </p:cNvSpPr>
          <p:nvPr/>
        </p:nvSpPr>
        <p:spPr bwMode="auto">
          <a:xfrm>
            <a:off x="2736056" y="4275931"/>
            <a:ext cx="3671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3853" name="AutoShape 13"/>
          <p:cNvSpPr>
            <a:spLocks noChangeArrowheads="1"/>
          </p:cNvSpPr>
          <p:nvPr/>
        </p:nvSpPr>
        <p:spPr bwMode="auto">
          <a:xfrm>
            <a:off x="2141936" y="5247481"/>
            <a:ext cx="4806553" cy="485775"/>
          </a:xfrm>
          <a:prstGeom prst="upArrowCallout">
            <a:avLst>
              <a:gd name="adj1" fmla="val 247365"/>
              <a:gd name="adj2" fmla="val 247365"/>
              <a:gd name="adj3" fmla="val 16667"/>
              <a:gd name="adj4" fmla="val 66667"/>
            </a:avLst>
          </a:prstGeom>
          <a:solidFill>
            <a:srgbClr val="FF0000"/>
          </a:solidFill>
          <a:ln>
            <a:headEnd/>
            <a:tailEnd/>
          </a:ln>
          <a:extLst/>
        </p:spPr>
        <p:style>
          <a:lnRef idx="0">
            <a:schemeClr val="accent2"/>
          </a:lnRef>
          <a:fillRef idx="3">
            <a:schemeClr val="accent2"/>
          </a:fillRef>
          <a:effectRef idx="3">
            <a:schemeClr val="accent2"/>
          </a:effectRef>
          <a:fontRef idx="minor">
            <a:schemeClr val="lt1"/>
          </a:fontRef>
        </p:style>
        <p:txBody>
          <a:bodyPr wrap="none" anchor="ctr"/>
          <a:lstStyle/>
          <a:p>
            <a:pPr algn="ctr"/>
            <a:r>
              <a:rPr lang="es-ES" dirty="0">
                <a:latin typeface="Calibri" pitchFamily="34" charset="0"/>
                <a:cs typeface="Calibri" pitchFamily="34" charset="0"/>
              </a:rPr>
              <a:t>Recursos organizacionales</a:t>
            </a:r>
          </a:p>
        </p:txBody>
      </p:sp>
      <p:sp>
        <p:nvSpPr>
          <p:cNvPr id="163854" name="AutoShape 14"/>
          <p:cNvSpPr>
            <a:spLocks noChangeArrowheads="1"/>
          </p:cNvSpPr>
          <p:nvPr/>
        </p:nvSpPr>
        <p:spPr bwMode="auto">
          <a:xfrm>
            <a:off x="4518422" y="2511030"/>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55" name="AutoShape 15"/>
          <p:cNvSpPr>
            <a:spLocks noChangeArrowheads="1"/>
          </p:cNvSpPr>
          <p:nvPr/>
        </p:nvSpPr>
        <p:spPr bwMode="auto">
          <a:xfrm>
            <a:off x="3924301" y="3001567"/>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56" name="AutoShape 16"/>
          <p:cNvSpPr>
            <a:spLocks noChangeArrowheads="1"/>
          </p:cNvSpPr>
          <p:nvPr/>
        </p:nvSpPr>
        <p:spPr bwMode="auto">
          <a:xfrm>
            <a:off x="3383758" y="3764758"/>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57" name="AutoShape 17"/>
          <p:cNvSpPr>
            <a:spLocks noChangeArrowheads="1"/>
          </p:cNvSpPr>
          <p:nvPr/>
        </p:nvSpPr>
        <p:spPr bwMode="auto">
          <a:xfrm rot="5400000">
            <a:off x="4505921" y="4183262"/>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58" name="Rectangle 18"/>
          <p:cNvSpPr>
            <a:spLocks noChangeArrowheads="1"/>
          </p:cNvSpPr>
          <p:nvPr/>
        </p:nvSpPr>
        <p:spPr bwMode="auto">
          <a:xfrm>
            <a:off x="1218984" y="890719"/>
            <a:ext cx="7619490" cy="53935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ctr" anchorCtr="0" compatLnSpc="1">
            <a:prstTxWarp prst="textNoShape">
              <a:avLst/>
            </a:prstTxWarp>
          </a:bodyPr>
          <a:lstStyle/>
          <a:p>
            <a:r>
              <a:rPr lang="es-MX" sz="1500" b="1" dirty="0">
                <a:solidFill>
                  <a:schemeClr val="accent2"/>
                </a:solidFill>
                <a:latin typeface="+mj-lt"/>
                <a:ea typeface="+mj-ea"/>
                <a:cs typeface="+mj-cs"/>
              </a:rPr>
              <a:t>El contexto organizacional de la gestión </a:t>
            </a:r>
            <a:r>
              <a:rPr lang="es-MX" sz="1500" b="1" dirty="0">
                <a:solidFill>
                  <a:schemeClr val="accent2"/>
                </a:solidFill>
                <a:latin typeface="+mj-lt"/>
                <a:ea typeface="+mj-ea"/>
                <a:cs typeface="+mj-cs"/>
              </a:rPr>
              <a:t>de proyectos </a:t>
            </a:r>
            <a:endParaRPr lang="es-ES" sz="1500" b="1" dirty="0">
              <a:solidFill>
                <a:schemeClr val="accent2"/>
              </a:solidFill>
              <a:latin typeface="+mj-lt"/>
              <a:ea typeface="+mj-ea"/>
              <a:cs typeface="+mj-cs"/>
            </a:endParaRPr>
          </a:p>
        </p:txBody>
      </p:sp>
      <p:sp>
        <p:nvSpPr>
          <p:cNvPr id="163860" name="Rectangle 20"/>
          <p:cNvSpPr>
            <a:spLocks noChangeArrowheads="1"/>
          </p:cNvSpPr>
          <p:nvPr/>
        </p:nvSpPr>
        <p:spPr bwMode="auto">
          <a:xfrm>
            <a:off x="3113485" y="3580101"/>
            <a:ext cx="15656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s-CO" sz="1200">
                <a:latin typeface="Calibri" pitchFamily="34" charset="0"/>
                <a:cs typeface="Calibri" pitchFamily="34" charset="0"/>
              </a:rPr>
              <a:t>Planeación y gestión -</a:t>
            </a:r>
          </a:p>
          <a:p>
            <a:pPr algn="ctr"/>
            <a:r>
              <a:rPr lang="es-CO" sz="1200">
                <a:latin typeface="Calibri" pitchFamily="34" charset="0"/>
                <a:cs typeface="Calibri" pitchFamily="34" charset="0"/>
              </a:rPr>
              <a:t>Operación </a:t>
            </a:r>
          </a:p>
          <a:p>
            <a:pPr algn="ctr"/>
            <a:r>
              <a:rPr lang="es-CO" sz="1200">
                <a:latin typeface="Calibri" pitchFamily="34" charset="0"/>
                <a:cs typeface="Calibri" pitchFamily="34" charset="0"/>
              </a:rPr>
              <a:t>de alto nivel</a:t>
            </a:r>
          </a:p>
        </p:txBody>
      </p:sp>
      <p:grpSp>
        <p:nvGrpSpPr>
          <p:cNvPr id="163861" name="Group 21"/>
          <p:cNvGrpSpPr>
            <a:grpSpLocks/>
          </p:cNvGrpSpPr>
          <p:nvPr/>
        </p:nvGrpSpPr>
        <p:grpSpPr bwMode="auto">
          <a:xfrm>
            <a:off x="4577955" y="3517777"/>
            <a:ext cx="1840706" cy="757238"/>
            <a:chOff x="2876" y="1842"/>
            <a:chExt cx="1546" cy="636"/>
          </a:xfrm>
        </p:grpSpPr>
        <p:sp>
          <p:nvSpPr>
            <p:cNvPr id="163862" name="AutoShape 22"/>
            <p:cNvSpPr>
              <a:spLocks noChangeArrowheads="1"/>
            </p:cNvSpPr>
            <p:nvPr/>
          </p:nvSpPr>
          <p:spPr bwMode="auto">
            <a:xfrm>
              <a:off x="3379" y="1842"/>
              <a:ext cx="1043" cy="635"/>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63" name="AutoShape 23"/>
            <p:cNvSpPr>
              <a:spLocks noChangeArrowheads="1"/>
            </p:cNvSpPr>
            <p:nvPr/>
          </p:nvSpPr>
          <p:spPr bwMode="auto">
            <a:xfrm flipV="1">
              <a:off x="2876" y="1842"/>
              <a:ext cx="1043" cy="635"/>
            </a:xfrm>
            <a:prstGeom prst="triangle">
              <a:avLst>
                <a:gd name="adj" fmla="val 5000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64" name="AutoShape 24"/>
            <p:cNvSpPr>
              <a:spLocks noChangeArrowheads="1"/>
            </p:cNvSpPr>
            <p:nvPr/>
          </p:nvSpPr>
          <p:spPr bwMode="auto">
            <a:xfrm>
              <a:off x="2890" y="1842"/>
              <a:ext cx="544" cy="636"/>
            </a:xfrm>
            <a:prstGeom prst="rtTriangle">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163865" name="Rectangle 25"/>
          <p:cNvSpPr>
            <a:spLocks noChangeArrowheads="1"/>
          </p:cNvSpPr>
          <p:nvPr/>
        </p:nvSpPr>
        <p:spPr bwMode="auto">
          <a:xfrm>
            <a:off x="4572001" y="3575338"/>
            <a:ext cx="15120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s-CO" sz="1200" dirty="0">
                <a:latin typeface="Calibri" pitchFamily="34" charset="0"/>
                <a:cs typeface="Calibri" pitchFamily="34" charset="0"/>
              </a:rPr>
              <a:t>Planeación y gestión del portafolio de proyectos</a:t>
            </a:r>
          </a:p>
        </p:txBody>
      </p:sp>
      <p:sp>
        <p:nvSpPr>
          <p:cNvPr id="163866" name="Rectangle 26"/>
          <p:cNvSpPr>
            <a:spLocks noChangeArrowheads="1"/>
          </p:cNvSpPr>
          <p:nvPr/>
        </p:nvSpPr>
        <p:spPr bwMode="auto">
          <a:xfrm>
            <a:off x="2519363" y="4344988"/>
            <a:ext cx="19442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dirty="0">
                <a:latin typeface="Calibri" pitchFamily="34" charset="0"/>
                <a:cs typeface="Calibri" pitchFamily="34" charset="0"/>
              </a:rPr>
              <a:t>Gestión de la operación en curso</a:t>
            </a:r>
          </a:p>
          <a:p>
            <a:pPr algn="ctr"/>
            <a:r>
              <a:rPr lang="es-ES" sz="900" dirty="0">
                <a:latin typeface="Calibri" pitchFamily="34" charset="0"/>
                <a:cs typeface="Calibri" pitchFamily="34" charset="0"/>
              </a:rPr>
              <a:t>(actividades recurrentes generando valor)</a:t>
            </a:r>
          </a:p>
        </p:txBody>
      </p:sp>
      <p:sp>
        <p:nvSpPr>
          <p:cNvPr id="163867" name="AutoShape 27"/>
          <p:cNvSpPr>
            <a:spLocks noChangeArrowheads="1"/>
          </p:cNvSpPr>
          <p:nvPr/>
        </p:nvSpPr>
        <p:spPr bwMode="auto">
          <a:xfrm>
            <a:off x="5328047" y="3771901"/>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68" name="AutoShape 28"/>
          <p:cNvSpPr>
            <a:spLocks noChangeArrowheads="1"/>
          </p:cNvSpPr>
          <p:nvPr/>
        </p:nvSpPr>
        <p:spPr bwMode="auto">
          <a:xfrm>
            <a:off x="5057776" y="2992042"/>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69" name="AutoShape 29"/>
          <p:cNvSpPr>
            <a:spLocks noChangeArrowheads="1"/>
          </p:cNvSpPr>
          <p:nvPr/>
        </p:nvSpPr>
        <p:spPr bwMode="auto">
          <a:xfrm rot="-5400000">
            <a:off x="4529734" y="3361731"/>
            <a:ext cx="108347" cy="107156"/>
          </a:xfrm>
          <a:prstGeom prst="flowChartMerg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3870" name="Rectangle 30"/>
          <p:cNvSpPr>
            <a:spLocks noChangeArrowheads="1"/>
          </p:cNvSpPr>
          <p:nvPr/>
        </p:nvSpPr>
        <p:spPr bwMode="auto">
          <a:xfrm>
            <a:off x="4517231" y="4375943"/>
            <a:ext cx="237648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 sz="1200">
                <a:latin typeface="Calibri" pitchFamily="34" charset="0"/>
                <a:cs typeface="Calibri" pitchFamily="34" charset="0"/>
              </a:rPr>
              <a:t>gestión de programas </a:t>
            </a:r>
          </a:p>
          <a:p>
            <a:pPr algn="ctr"/>
            <a:r>
              <a:rPr lang="es-ES" sz="1200">
                <a:latin typeface="Calibri" pitchFamily="34" charset="0"/>
                <a:cs typeface="Calibri" pitchFamily="34" charset="0"/>
              </a:rPr>
              <a:t>y proyectos autorizados</a:t>
            </a:r>
          </a:p>
          <a:p>
            <a:pPr algn="ctr"/>
            <a:r>
              <a:rPr lang="es-ES" sz="900">
                <a:latin typeface="Calibri" pitchFamily="34" charset="0"/>
                <a:cs typeface="Calibri" pitchFamily="34" charset="0"/>
              </a:rPr>
              <a:t>(actividades de proyecto que aumenta la capacidad de generar nuevo valor)</a:t>
            </a:r>
          </a:p>
        </p:txBody>
      </p:sp>
    </p:spTree>
    <p:extLst>
      <p:ext uri="{BB962C8B-B14F-4D97-AF65-F5344CB8AC3E}">
        <p14:creationId xmlns:p14="http://schemas.microsoft.com/office/powerpoint/2010/main" val="1965538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53"/>
                                        </p:tgtEl>
                                        <p:attrNameLst>
                                          <p:attrName>style.visibility</p:attrName>
                                        </p:attrNameLst>
                                      </p:cBhvr>
                                      <p:to>
                                        <p:strVal val="visible"/>
                                      </p:to>
                                    </p:set>
                                    <p:animEffect transition="in" filter="fade">
                                      <p:cBhvr>
                                        <p:cTn id="7" dur="1000"/>
                                        <p:tgtEl>
                                          <p:spTgt spid="163853"/>
                                        </p:tgtEl>
                                      </p:cBhvr>
                                    </p:animEffect>
                                    <p:anim calcmode="lin" valueType="num">
                                      <p:cBhvr>
                                        <p:cTn id="8" dur="1000" fill="hold"/>
                                        <p:tgtEl>
                                          <p:spTgt spid="163853"/>
                                        </p:tgtEl>
                                        <p:attrNameLst>
                                          <p:attrName>ppt_x</p:attrName>
                                        </p:attrNameLst>
                                      </p:cBhvr>
                                      <p:tavLst>
                                        <p:tav tm="0">
                                          <p:val>
                                            <p:strVal val="#ppt_x"/>
                                          </p:val>
                                        </p:tav>
                                        <p:tav tm="100000">
                                          <p:val>
                                            <p:strVal val="#ppt_x"/>
                                          </p:val>
                                        </p:tav>
                                      </p:tavLst>
                                    </p:anim>
                                    <p:anim calcmode="lin" valueType="num">
                                      <p:cBhvr>
                                        <p:cTn id="9" dur="1000" fill="hold"/>
                                        <p:tgtEl>
                                          <p:spTgt spid="1638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277541" y="2056780"/>
            <a:ext cx="65615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dirty="0"/>
              <a:t>Gerenciar o dirigir un proyecto incluye:</a:t>
            </a:r>
          </a:p>
          <a:p>
            <a:endParaRPr lang="es-MX" dirty="0"/>
          </a:p>
          <a:p>
            <a:pPr lvl="1">
              <a:buClr>
                <a:schemeClr val="accent2"/>
              </a:buClr>
              <a:buFont typeface="Wingdings" pitchFamily="2" charset="2"/>
              <a:buChar char="ü"/>
            </a:pPr>
            <a:r>
              <a:rPr lang="es-MX" dirty="0"/>
              <a:t>Identificar requerimientos</a:t>
            </a:r>
          </a:p>
          <a:p>
            <a:pPr lvl="1">
              <a:buClr>
                <a:schemeClr val="accent2"/>
              </a:buClr>
              <a:buFont typeface="Wingdings" pitchFamily="2" charset="2"/>
              <a:buChar char="ü"/>
            </a:pPr>
            <a:r>
              <a:rPr lang="es-MX" dirty="0"/>
              <a:t>Establecer objetivos claros y alcanzables</a:t>
            </a:r>
          </a:p>
          <a:p>
            <a:pPr lvl="1">
              <a:buClr>
                <a:schemeClr val="accent2"/>
              </a:buClr>
              <a:buFont typeface="Wingdings" pitchFamily="2" charset="2"/>
              <a:buChar char="ü"/>
            </a:pPr>
            <a:r>
              <a:rPr lang="es-MX" dirty="0"/>
              <a:t>Balancear las demandas concurrentes de Calidad, alcance, tiempo y costo</a:t>
            </a:r>
          </a:p>
          <a:p>
            <a:pPr lvl="1">
              <a:buClr>
                <a:schemeClr val="accent2"/>
              </a:buClr>
              <a:buFont typeface="Wingdings" pitchFamily="2" charset="2"/>
              <a:buChar char="ü"/>
            </a:pPr>
            <a:r>
              <a:rPr lang="es-MX" dirty="0"/>
              <a:t>Adaptar las especificaciones, planes y aproximarse a las diferentes inquietudes y expectativas de los interesados. </a:t>
            </a:r>
            <a:endParaRPr lang="es-ES" dirty="0"/>
          </a:p>
        </p:txBody>
      </p:sp>
      <p:sp>
        <p:nvSpPr>
          <p:cNvPr id="165891" name="Rectangle 3"/>
          <p:cNvSpPr>
            <a:spLocks noChangeArrowheads="1"/>
          </p:cNvSpPr>
          <p:nvPr/>
        </p:nvSpPr>
        <p:spPr bwMode="auto">
          <a:xfrm>
            <a:off x="1331641" y="1246689"/>
            <a:ext cx="6265069" cy="53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s-MX" sz="2100" b="1" dirty="0">
                <a:latin typeface="+mj-lt"/>
                <a:ea typeface="+mj-ea"/>
                <a:cs typeface="+mj-cs"/>
              </a:rPr>
              <a:t>Qué</a:t>
            </a:r>
            <a:r>
              <a:rPr lang="es-MX" sz="2100" dirty="0"/>
              <a:t> </a:t>
            </a:r>
            <a:r>
              <a:rPr lang="es-MX" sz="2100" b="1" dirty="0">
                <a:latin typeface="+mj-lt"/>
                <a:ea typeface="+mj-ea"/>
                <a:cs typeface="+mj-cs"/>
              </a:rPr>
              <a:t>es la gerencia de Proyectos</a:t>
            </a:r>
            <a:endParaRPr lang="es-ES" sz="2100" b="1" dirty="0">
              <a:latin typeface="+mj-lt"/>
              <a:ea typeface="+mj-ea"/>
              <a:cs typeface="+mj-cs"/>
            </a:endParaRPr>
          </a:p>
        </p:txBody>
      </p:sp>
      <p:grpSp>
        <p:nvGrpSpPr>
          <p:cNvPr id="165892" name="Group 4"/>
          <p:cNvGrpSpPr>
            <a:grpSpLocks/>
          </p:cNvGrpSpPr>
          <p:nvPr/>
        </p:nvGrpSpPr>
        <p:grpSpPr bwMode="auto">
          <a:xfrm>
            <a:off x="3232547" y="4362374"/>
            <a:ext cx="1310878" cy="1035844"/>
            <a:chOff x="645" y="3204"/>
            <a:chExt cx="1101" cy="870"/>
          </a:xfrm>
        </p:grpSpPr>
        <p:sp>
          <p:nvSpPr>
            <p:cNvPr id="165893" name="AutoShape 5"/>
            <p:cNvSpPr>
              <a:spLocks noChangeArrowheads="1"/>
            </p:cNvSpPr>
            <p:nvPr/>
          </p:nvSpPr>
          <p:spPr bwMode="auto">
            <a:xfrm>
              <a:off x="839" y="3387"/>
              <a:ext cx="907" cy="453"/>
            </a:xfrm>
            <a:prstGeom prst="triangle">
              <a:avLst>
                <a:gd name="adj" fmla="val 50000"/>
              </a:avLst>
            </a:prstGeom>
            <a:solidFill>
              <a:srgbClr val="FF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5894" name="Text Box 6"/>
            <p:cNvSpPr txBox="1">
              <a:spLocks noChangeArrowheads="1"/>
            </p:cNvSpPr>
            <p:nvPr/>
          </p:nvSpPr>
          <p:spPr bwMode="auto">
            <a:xfrm>
              <a:off x="1020" y="3841"/>
              <a:ext cx="5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chemeClr val="folHlink"/>
                </a:buClr>
                <a:buSzPct val="75000"/>
                <a:buFont typeface="Wingdings" pitchFamily="2" charset="2"/>
                <a:buNone/>
              </a:pPr>
              <a:r>
                <a:rPr lang="es-MX" sz="1200">
                  <a:latin typeface="Verdana" pitchFamily="34" charset="0"/>
                </a:rPr>
                <a:t>Costo</a:t>
              </a:r>
              <a:endParaRPr lang="es-ES" sz="1200">
                <a:latin typeface="Verdana" pitchFamily="34" charset="0"/>
              </a:endParaRPr>
            </a:p>
          </p:txBody>
        </p:sp>
        <p:sp>
          <p:nvSpPr>
            <p:cNvPr id="165895" name="Text Box 7"/>
            <p:cNvSpPr txBox="1">
              <a:spLocks noChangeArrowheads="1"/>
            </p:cNvSpPr>
            <p:nvPr/>
          </p:nvSpPr>
          <p:spPr bwMode="auto">
            <a:xfrm rot="18900000">
              <a:off x="645" y="3412"/>
              <a:ext cx="6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chemeClr val="folHlink"/>
                </a:buClr>
                <a:buSzPct val="75000"/>
                <a:buFont typeface="Wingdings" pitchFamily="2" charset="2"/>
                <a:buNone/>
              </a:pPr>
              <a:r>
                <a:rPr lang="es-MX" sz="1200">
                  <a:latin typeface="Verdana" pitchFamily="34" charset="0"/>
                </a:rPr>
                <a:t>Tiempo</a:t>
              </a:r>
              <a:endParaRPr lang="es-ES" sz="1200">
                <a:latin typeface="Verdana" pitchFamily="34" charset="0"/>
              </a:endParaRPr>
            </a:p>
          </p:txBody>
        </p:sp>
        <p:sp>
          <p:nvSpPr>
            <p:cNvPr id="165896" name="Text Box 8"/>
            <p:cNvSpPr txBox="1">
              <a:spLocks noChangeArrowheads="1"/>
            </p:cNvSpPr>
            <p:nvPr/>
          </p:nvSpPr>
          <p:spPr bwMode="auto">
            <a:xfrm rot="2700000">
              <a:off x="1287" y="3427"/>
              <a:ext cx="6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chemeClr val="folHlink"/>
                </a:buClr>
                <a:buSzPct val="75000"/>
                <a:buFont typeface="Wingdings" pitchFamily="2" charset="2"/>
                <a:buNone/>
              </a:pPr>
              <a:r>
                <a:rPr lang="es-MX" sz="1200">
                  <a:latin typeface="Verdana" pitchFamily="34" charset="0"/>
                </a:rPr>
                <a:t>Alcance</a:t>
              </a:r>
              <a:endParaRPr lang="es-ES" sz="1200">
                <a:latin typeface="Verdana" pitchFamily="34" charset="0"/>
              </a:endParaRPr>
            </a:p>
          </p:txBody>
        </p:sp>
      </p:grpSp>
      <p:sp>
        <p:nvSpPr>
          <p:cNvPr id="165897" name="AutoShape 9"/>
          <p:cNvSpPr>
            <a:spLocks noChangeArrowheads="1"/>
          </p:cNvSpPr>
          <p:nvPr/>
        </p:nvSpPr>
        <p:spPr bwMode="auto">
          <a:xfrm>
            <a:off x="4950619" y="4685035"/>
            <a:ext cx="323850" cy="323850"/>
          </a:xfrm>
          <a:prstGeom prst="plus">
            <a:avLst>
              <a:gd name="adj" fmla="val 25000"/>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5898" name="Text Box 10"/>
          <p:cNvSpPr txBox="1">
            <a:spLocks noChangeArrowheads="1"/>
          </p:cNvSpPr>
          <p:nvPr/>
        </p:nvSpPr>
        <p:spPr bwMode="auto">
          <a:xfrm>
            <a:off x="1980010" y="4576688"/>
            <a:ext cx="5180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20000"/>
              </a:spcBef>
              <a:buClr>
                <a:schemeClr val="folHlink"/>
              </a:buClr>
              <a:buSzPct val="75000"/>
              <a:buFont typeface="Wingdings" pitchFamily="2" charset="2"/>
              <a:buNone/>
            </a:pPr>
            <a:r>
              <a:rPr lang="es-MX" sz="3300">
                <a:solidFill>
                  <a:schemeClr val="folHlink"/>
                </a:solidFill>
                <a:effectLst>
                  <a:outerShdw blurRad="38100" dist="38100" dir="2700000" algn="tl">
                    <a:srgbClr val="C0C0C0"/>
                  </a:outerShdw>
                </a:effectLst>
                <a:latin typeface="Verdana" pitchFamily="34" charset="0"/>
              </a:rPr>
              <a:t>Q</a:t>
            </a:r>
            <a:endParaRPr lang="es-ES" sz="3300">
              <a:solidFill>
                <a:schemeClr val="folHlink"/>
              </a:solidFill>
              <a:effectLst>
                <a:outerShdw blurRad="38100" dist="38100" dir="2700000" algn="tl">
                  <a:srgbClr val="C0C0C0"/>
                </a:outerShdw>
              </a:effectLst>
              <a:latin typeface="Verdana" pitchFamily="34" charset="0"/>
            </a:endParaRPr>
          </a:p>
        </p:txBody>
      </p:sp>
      <p:grpSp>
        <p:nvGrpSpPr>
          <p:cNvPr id="165899" name="Group 11"/>
          <p:cNvGrpSpPr>
            <a:grpSpLocks/>
          </p:cNvGrpSpPr>
          <p:nvPr/>
        </p:nvGrpSpPr>
        <p:grpSpPr bwMode="auto">
          <a:xfrm>
            <a:off x="2736057" y="4792192"/>
            <a:ext cx="216694" cy="163115"/>
            <a:chOff x="1156" y="3475"/>
            <a:chExt cx="182" cy="137"/>
          </a:xfrm>
        </p:grpSpPr>
        <p:sp>
          <p:nvSpPr>
            <p:cNvPr id="165900" name="Rectangle 12"/>
            <p:cNvSpPr>
              <a:spLocks noChangeArrowheads="1"/>
            </p:cNvSpPr>
            <p:nvPr/>
          </p:nvSpPr>
          <p:spPr bwMode="auto">
            <a:xfrm>
              <a:off x="1156" y="3475"/>
              <a:ext cx="182" cy="46"/>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65901" name="Rectangle 13"/>
            <p:cNvSpPr>
              <a:spLocks noChangeArrowheads="1"/>
            </p:cNvSpPr>
            <p:nvPr/>
          </p:nvSpPr>
          <p:spPr bwMode="auto">
            <a:xfrm>
              <a:off x="1156" y="3566"/>
              <a:ext cx="182" cy="46"/>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165902" name="Text Box 14"/>
          <p:cNvSpPr txBox="1">
            <a:spLocks noChangeArrowheads="1"/>
          </p:cNvSpPr>
          <p:nvPr/>
        </p:nvSpPr>
        <p:spPr bwMode="auto">
          <a:xfrm>
            <a:off x="5699223" y="4630266"/>
            <a:ext cx="1260281"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200">
                <a:latin typeface="Verdana" pitchFamily="34" charset="0"/>
              </a:rPr>
              <a:t>Manejo de la </a:t>
            </a:r>
          </a:p>
          <a:p>
            <a:pPr algn="ctr">
              <a:spcBef>
                <a:spcPct val="20000"/>
              </a:spcBef>
              <a:buClr>
                <a:schemeClr val="folHlink"/>
              </a:buClr>
              <a:buSzPct val="75000"/>
              <a:buFont typeface="Wingdings" pitchFamily="2" charset="2"/>
              <a:buNone/>
            </a:pPr>
            <a:r>
              <a:rPr lang="es-MX" sz="1200">
                <a:latin typeface="Verdana" pitchFamily="34" charset="0"/>
              </a:rPr>
              <a:t>incertidumbre</a:t>
            </a:r>
            <a:endParaRPr lang="es-ES" sz="1200">
              <a:latin typeface="Verdana" pitchFamily="34" charset="0"/>
            </a:endParaRPr>
          </a:p>
        </p:txBody>
      </p:sp>
    </p:spTree>
    <p:extLst>
      <p:ext uri="{BB962C8B-B14F-4D97-AF65-F5344CB8AC3E}">
        <p14:creationId xmlns:p14="http://schemas.microsoft.com/office/powerpoint/2010/main" val="2875607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blinds(horizontal)">
                                      <p:cBhvr>
                                        <p:cTn id="7" dur="5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Effect transition="in" filter="slide(fromBottom)">
                                      <p:cBhvr>
                                        <p:cTn id="12" dur="500"/>
                                        <p:tgtEl>
                                          <p:spTgt spid="16589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5898"/>
                                        </p:tgtEl>
                                        <p:attrNameLst>
                                          <p:attrName>style.visibility</p:attrName>
                                        </p:attrNameLst>
                                      </p:cBhvr>
                                      <p:to>
                                        <p:strVal val="visible"/>
                                      </p:to>
                                    </p:set>
                                    <p:animEffect transition="in" filter="slide(fromBottom)">
                                      <p:cBhvr>
                                        <p:cTn id="15" dur="500"/>
                                        <p:tgtEl>
                                          <p:spTgt spid="165898"/>
                                        </p:tgtEl>
                                      </p:cBhvr>
                                    </p:animEffect>
                                  </p:childTnLst>
                                </p:cTn>
                              </p:par>
                              <p:par>
                                <p:cTn id="16" presetID="12" presetClass="entr" presetSubtype="4" fill="hold" nodeType="withEffect">
                                  <p:stCondLst>
                                    <p:cond delay="0"/>
                                  </p:stCondLst>
                                  <p:childTnLst>
                                    <p:set>
                                      <p:cBhvr>
                                        <p:cTn id="17" dur="1" fill="hold">
                                          <p:stCondLst>
                                            <p:cond delay="0"/>
                                          </p:stCondLst>
                                        </p:cTn>
                                        <p:tgtEl>
                                          <p:spTgt spid="165899"/>
                                        </p:tgtEl>
                                        <p:attrNameLst>
                                          <p:attrName>style.visibility</p:attrName>
                                        </p:attrNameLst>
                                      </p:cBhvr>
                                      <p:to>
                                        <p:strVal val="visible"/>
                                      </p:to>
                                    </p:set>
                                    <p:animEffect transition="in" filter="slide(fromBottom)">
                                      <p:cBhvr>
                                        <p:cTn id="18" dur="500"/>
                                        <p:tgtEl>
                                          <p:spTgt spid="16589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65897"/>
                                        </p:tgtEl>
                                        <p:attrNameLst>
                                          <p:attrName>style.visibility</p:attrName>
                                        </p:attrNameLst>
                                      </p:cBhvr>
                                      <p:to>
                                        <p:strVal val="visible"/>
                                      </p:to>
                                    </p:set>
                                    <p:animEffect transition="in" filter="slide(fromBottom)">
                                      <p:cBhvr>
                                        <p:cTn id="21" dur="500"/>
                                        <p:tgtEl>
                                          <p:spTgt spid="165897"/>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65902"/>
                                        </p:tgtEl>
                                        <p:attrNameLst>
                                          <p:attrName>style.visibility</p:attrName>
                                        </p:attrNameLst>
                                      </p:cBhvr>
                                      <p:to>
                                        <p:strVal val="visible"/>
                                      </p:to>
                                    </p:set>
                                    <p:animEffect transition="in" filter="slide(fromBottom)">
                                      <p:cBhvr>
                                        <p:cTn id="24" dur="500"/>
                                        <p:tgtEl>
                                          <p:spTgt spid="16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p:bldP spid="165897" grpId="0" animBg="1"/>
      <p:bldP spid="165898" grpId="0"/>
      <p:bldP spid="1659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3" name="Group 3"/>
          <p:cNvGrpSpPr>
            <a:grpSpLocks/>
          </p:cNvGrpSpPr>
          <p:nvPr/>
        </p:nvGrpSpPr>
        <p:grpSpPr bwMode="auto">
          <a:xfrm>
            <a:off x="2033775" y="2754104"/>
            <a:ext cx="4354817" cy="2598943"/>
            <a:chOff x="224" y="1332"/>
            <a:chExt cx="2748" cy="1804"/>
          </a:xfrm>
        </p:grpSpPr>
        <p:sp>
          <p:nvSpPr>
            <p:cNvPr id="143364" name="Oval 4"/>
            <p:cNvSpPr>
              <a:spLocks noChangeArrowheads="1"/>
            </p:cNvSpPr>
            <p:nvPr/>
          </p:nvSpPr>
          <p:spPr bwMode="auto">
            <a:xfrm>
              <a:off x="823" y="1332"/>
              <a:ext cx="1622" cy="891"/>
            </a:xfrm>
            <a:prstGeom prst="ellipse">
              <a:avLst/>
            </a:prstGeom>
            <a:solidFill>
              <a:srgbClr val="FF99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43365" name="Oval 5"/>
            <p:cNvSpPr>
              <a:spLocks noChangeArrowheads="1"/>
            </p:cNvSpPr>
            <p:nvPr/>
          </p:nvSpPr>
          <p:spPr bwMode="auto">
            <a:xfrm>
              <a:off x="292" y="1713"/>
              <a:ext cx="1394" cy="421"/>
            </a:xfrm>
            <a:prstGeom prst="ellipse">
              <a:avLst/>
            </a:prstGeom>
            <a:solidFill>
              <a:srgbClr val="FF7C80">
                <a:alpha val="37647"/>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43366" name="Oval 6"/>
            <p:cNvSpPr>
              <a:spLocks noChangeArrowheads="1"/>
            </p:cNvSpPr>
            <p:nvPr/>
          </p:nvSpPr>
          <p:spPr bwMode="auto">
            <a:xfrm>
              <a:off x="1579" y="1761"/>
              <a:ext cx="1393" cy="437"/>
            </a:xfrm>
            <a:prstGeom prst="ellipse">
              <a:avLst/>
            </a:prstGeom>
            <a:solidFill>
              <a:srgbClr val="92D050">
                <a:alpha val="38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43367" name="Oval 7"/>
            <p:cNvSpPr>
              <a:spLocks noChangeArrowheads="1"/>
            </p:cNvSpPr>
            <p:nvPr/>
          </p:nvSpPr>
          <p:spPr bwMode="auto">
            <a:xfrm rot="-2722993">
              <a:off x="507" y="2181"/>
              <a:ext cx="1406" cy="503"/>
            </a:xfrm>
            <a:prstGeom prst="ellipse">
              <a:avLst/>
            </a:prstGeom>
            <a:solidFill>
              <a:schemeClr val="accent1">
                <a:lumMod val="90000"/>
                <a:alpha val="38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43368" name="Oval 8"/>
            <p:cNvSpPr>
              <a:spLocks noChangeArrowheads="1"/>
            </p:cNvSpPr>
            <p:nvPr/>
          </p:nvSpPr>
          <p:spPr bwMode="auto">
            <a:xfrm rot="2957504">
              <a:off x="1369" y="2146"/>
              <a:ext cx="1294" cy="482"/>
            </a:xfrm>
            <a:prstGeom prst="ellipse">
              <a:avLst/>
            </a:prstGeom>
            <a:solidFill>
              <a:schemeClr val="accent2">
                <a:lumMod val="20000"/>
                <a:lumOff val="80000"/>
                <a:alpha val="38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43369" name="Text Box 9"/>
            <p:cNvSpPr txBox="1">
              <a:spLocks noChangeArrowheads="1"/>
            </p:cNvSpPr>
            <p:nvPr/>
          </p:nvSpPr>
          <p:spPr bwMode="auto">
            <a:xfrm>
              <a:off x="898" y="1450"/>
              <a:ext cx="150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folHlink"/>
                </a:buClr>
                <a:buSzPct val="75000"/>
                <a:buFont typeface="Wingdings" pitchFamily="2" charset="2"/>
                <a:buNone/>
              </a:pPr>
              <a:r>
                <a:rPr lang="es-MX" sz="825" dirty="0">
                  <a:latin typeface="Verdana" pitchFamily="34" charset="0"/>
                </a:rPr>
                <a:t>Fundamentos</a:t>
              </a:r>
            </a:p>
            <a:p>
              <a:pPr algn="ctr">
                <a:spcBef>
                  <a:spcPct val="20000"/>
                </a:spcBef>
                <a:buClr>
                  <a:schemeClr val="folHlink"/>
                </a:buClr>
                <a:buSzPct val="75000"/>
                <a:buFont typeface="Wingdings" pitchFamily="2" charset="2"/>
                <a:buNone/>
              </a:pPr>
              <a:r>
                <a:rPr lang="es-MX" sz="825" dirty="0">
                  <a:latin typeface="Verdana" pitchFamily="34" charset="0"/>
                </a:rPr>
                <a:t> Dirección de Proyectos</a:t>
              </a:r>
              <a:endParaRPr lang="es-ES" sz="825" dirty="0">
                <a:latin typeface="Verdana" pitchFamily="34" charset="0"/>
              </a:endParaRPr>
            </a:p>
          </p:txBody>
        </p:sp>
        <p:sp>
          <p:nvSpPr>
            <p:cNvPr id="143370" name="Text Box 10"/>
            <p:cNvSpPr txBox="1">
              <a:spLocks noChangeArrowheads="1"/>
            </p:cNvSpPr>
            <p:nvPr/>
          </p:nvSpPr>
          <p:spPr bwMode="auto">
            <a:xfrm>
              <a:off x="224" y="1855"/>
              <a:ext cx="1316"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folHlink"/>
                </a:buClr>
                <a:buSzPct val="75000"/>
                <a:buFont typeface="Wingdings" pitchFamily="2" charset="2"/>
                <a:buNone/>
              </a:pPr>
              <a:r>
                <a:rPr lang="es-MX" sz="825" dirty="0">
                  <a:latin typeface="Verdana" pitchFamily="34" charset="0"/>
                </a:rPr>
                <a:t>Habilidades Interpersonales</a:t>
              </a:r>
              <a:endParaRPr lang="es-ES" sz="825" dirty="0">
                <a:latin typeface="Verdana" pitchFamily="34" charset="0"/>
              </a:endParaRPr>
            </a:p>
          </p:txBody>
        </p:sp>
        <p:sp>
          <p:nvSpPr>
            <p:cNvPr id="143371" name="Text Box 11"/>
            <p:cNvSpPr txBox="1">
              <a:spLocks noChangeArrowheads="1"/>
            </p:cNvSpPr>
            <p:nvPr/>
          </p:nvSpPr>
          <p:spPr bwMode="auto">
            <a:xfrm>
              <a:off x="1863" y="1899"/>
              <a:ext cx="108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folHlink"/>
                </a:buClr>
                <a:buSzPct val="75000"/>
                <a:buFont typeface="Wingdings" pitchFamily="2" charset="2"/>
                <a:buNone/>
              </a:pPr>
              <a:r>
                <a:rPr lang="es-MX" sz="825" dirty="0">
                  <a:latin typeface="Verdana" pitchFamily="34" charset="0"/>
                </a:rPr>
                <a:t>Estándares, regulaciones y áreas de aplicación</a:t>
              </a:r>
              <a:endParaRPr lang="es-ES" sz="825" dirty="0">
                <a:latin typeface="Verdana" pitchFamily="34" charset="0"/>
              </a:endParaRPr>
            </a:p>
          </p:txBody>
        </p:sp>
        <p:sp>
          <p:nvSpPr>
            <p:cNvPr id="143372" name="Text Box 12"/>
            <p:cNvSpPr txBox="1">
              <a:spLocks noChangeArrowheads="1"/>
            </p:cNvSpPr>
            <p:nvPr/>
          </p:nvSpPr>
          <p:spPr bwMode="auto">
            <a:xfrm rot="18750467">
              <a:off x="637" y="2414"/>
              <a:ext cx="108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folHlink"/>
                </a:buClr>
                <a:buSzPct val="75000"/>
                <a:buFont typeface="Wingdings" pitchFamily="2" charset="2"/>
                <a:buNone/>
              </a:pPr>
              <a:r>
                <a:rPr lang="es-MX" sz="825" dirty="0">
                  <a:latin typeface="Verdana" pitchFamily="34" charset="0"/>
                </a:rPr>
                <a:t>Conocimientos y habilidades de Dirección General</a:t>
              </a:r>
              <a:endParaRPr lang="es-ES" sz="825" dirty="0">
                <a:latin typeface="Verdana" pitchFamily="34" charset="0"/>
              </a:endParaRPr>
            </a:p>
          </p:txBody>
        </p:sp>
        <p:sp>
          <p:nvSpPr>
            <p:cNvPr id="143373" name="Text Box 13"/>
            <p:cNvSpPr txBox="1">
              <a:spLocks noChangeArrowheads="1"/>
            </p:cNvSpPr>
            <p:nvPr/>
          </p:nvSpPr>
          <p:spPr bwMode="auto">
            <a:xfrm rot="2812982">
              <a:off x="1621" y="2475"/>
              <a:ext cx="92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folHlink"/>
                </a:buClr>
                <a:buSzPct val="75000"/>
                <a:buFont typeface="Wingdings" pitchFamily="2" charset="2"/>
                <a:buNone/>
              </a:pPr>
              <a:r>
                <a:rPr lang="es-MX" sz="825" dirty="0">
                  <a:latin typeface="Verdana" pitchFamily="34" charset="0"/>
                </a:rPr>
                <a:t>Comprensión del entorno del proyecto</a:t>
              </a:r>
              <a:endParaRPr lang="es-ES" sz="825" dirty="0">
                <a:latin typeface="Verdana" pitchFamily="34" charset="0"/>
              </a:endParaRPr>
            </a:p>
          </p:txBody>
        </p:sp>
      </p:grpSp>
      <p:sp>
        <p:nvSpPr>
          <p:cNvPr id="143376" name="Rectangle 16"/>
          <p:cNvSpPr>
            <a:spLocks noChangeArrowheads="1"/>
          </p:cNvSpPr>
          <p:nvPr/>
        </p:nvSpPr>
        <p:spPr bwMode="auto">
          <a:xfrm>
            <a:off x="2465786" y="1675211"/>
            <a:ext cx="4212431" cy="646331"/>
          </a:xfrm>
          <a:prstGeom prst="rect">
            <a:avLst/>
          </a:prstGeom>
          <a:solidFill>
            <a:schemeClr val="bg1"/>
          </a:solidFill>
          <a:ln w="76200" cmpd="tri">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folHlink"/>
              </a:buClr>
              <a:buSzPct val="75000"/>
              <a:buFont typeface="Wingdings" pitchFamily="2" charset="2"/>
              <a:buNone/>
            </a:pPr>
            <a:r>
              <a:rPr lang="es-MX">
                <a:solidFill>
                  <a:srgbClr val="FF3300"/>
                </a:solidFill>
              </a:rPr>
              <a:t>Pero </a:t>
            </a:r>
            <a:r>
              <a:rPr lang="es-MX" u="sng">
                <a:solidFill>
                  <a:srgbClr val="FF3300"/>
                </a:solidFill>
              </a:rPr>
              <a:t>NO</a:t>
            </a:r>
            <a:r>
              <a:rPr lang="es-MX">
                <a:solidFill>
                  <a:srgbClr val="FF3300"/>
                </a:solidFill>
              </a:rPr>
              <a:t> es suficiente para la gerencia efectiva de un proyecto.</a:t>
            </a:r>
          </a:p>
        </p:txBody>
      </p:sp>
      <p:sp>
        <p:nvSpPr>
          <p:cNvPr id="143377" name="Rectangle 17"/>
          <p:cNvSpPr>
            <a:spLocks noChangeArrowheads="1"/>
          </p:cNvSpPr>
          <p:nvPr/>
        </p:nvSpPr>
        <p:spPr bwMode="auto">
          <a:xfrm>
            <a:off x="2088356" y="1646635"/>
            <a:ext cx="4968479" cy="78483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MX" sz="1500" dirty="0">
                <a:solidFill>
                  <a:schemeClr val="bg1"/>
                </a:solidFill>
              </a:rPr>
              <a:t>Es la aplicación a las actividades del proyecto  de</a:t>
            </a:r>
            <a:r>
              <a:rPr lang="es-MX" sz="1500" dirty="0"/>
              <a:t> </a:t>
            </a:r>
            <a:r>
              <a:rPr lang="es-MX" sz="1500" u="sng" dirty="0">
                <a:solidFill>
                  <a:srgbClr val="99FF66"/>
                </a:solidFill>
              </a:rPr>
              <a:t>conocimientos</a:t>
            </a:r>
            <a:r>
              <a:rPr lang="es-MX" sz="1500" dirty="0">
                <a:solidFill>
                  <a:schemeClr val="bg1"/>
                </a:solidFill>
              </a:rPr>
              <a:t>,</a:t>
            </a:r>
            <a:r>
              <a:rPr lang="es-MX" sz="1500" dirty="0"/>
              <a:t> </a:t>
            </a:r>
            <a:r>
              <a:rPr lang="es-MX" sz="1500" u="sng" dirty="0">
                <a:solidFill>
                  <a:schemeClr val="hlink"/>
                </a:solidFill>
              </a:rPr>
              <a:t>habilidades</a:t>
            </a:r>
            <a:r>
              <a:rPr lang="es-MX" sz="1500" dirty="0">
                <a:solidFill>
                  <a:schemeClr val="bg1"/>
                </a:solidFill>
              </a:rPr>
              <a:t>,</a:t>
            </a:r>
            <a:r>
              <a:rPr lang="es-MX" sz="1500" dirty="0"/>
              <a:t> </a:t>
            </a:r>
            <a:r>
              <a:rPr lang="es-MX" sz="1500" u="sng" dirty="0">
                <a:solidFill>
                  <a:srgbClr val="FF0000"/>
                </a:solidFill>
              </a:rPr>
              <a:t>herramientas</a:t>
            </a:r>
            <a:r>
              <a:rPr lang="es-MX" sz="1500" dirty="0"/>
              <a:t> </a:t>
            </a:r>
            <a:r>
              <a:rPr lang="es-MX" sz="1500" dirty="0">
                <a:solidFill>
                  <a:schemeClr val="bg1"/>
                </a:solidFill>
              </a:rPr>
              <a:t>y</a:t>
            </a:r>
            <a:r>
              <a:rPr lang="es-MX" sz="1500" dirty="0"/>
              <a:t> </a:t>
            </a:r>
            <a:r>
              <a:rPr lang="es-MX" sz="1500" u="sng" dirty="0">
                <a:solidFill>
                  <a:srgbClr val="FFFF00"/>
                </a:solidFill>
              </a:rPr>
              <a:t>técnicas</a:t>
            </a:r>
            <a:r>
              <a:rPr lang="es-MX" sz="1500" dirty="0"/>
              <a:t> </a:t>
            </a:r>
            <a:r>
              <a:rPr lang="es-MX" sz="1500" dirty="0">
                <a:solidFill>
                  <a:schemeClr val="bg1"/>
                </a:solidFill>
              </a:rPr>
              <a:t>para lograr sus requerimientos.</a:t>
            </a:r>
            <a:endParaRPr lang="es-ES" sz="1500" dirty="0">
              <a:solidFill>
                <a:schemeClr val="bg1"/>
              </a:solidFill>
            </a:endParaRPr>
          </a:p>
        </p:txBody>
      </p:sp>
      <p:sp>
        <p:nvSpPr>
          <p:cNvPr id="143378" name="Rectangle 18"/>
          <p:cNvSpPr>
            <a:spLocks noChangeArrowheads="1"/>
          </p:cNvSpPr>
          <p:nvPr/>
        </p:nvSpPr>
        <p:spPr bwMode="auto">
          <a:xfrm>
            <a:off x="2060973" y="1626032"/>
            <a:ext cx="5022056" cy="784830"/>
          </a:xfrm>
          <a:prstGeom prst="rect">
            <a:avLst/>
          </a:prstGeom>
          <a:solidFill>
            <a:srgbClr val="769DCC"/>
          </a:solidFill>
          <a:ln/>
          <a:extLst/>
        </p:spPr>
        <p:style>
          <a:lnRef idx="0">
            <a:schemeClr val="accent2"/>
          </a:lnRef>
          <a:fillRef idx="3">
            <a:schemeClr val="accent2"/>
          </a:fillRef>
          <a:effectRef idx="3">
            <a:schemeClr val="accent2"/>
          </a:effectRef>
          <a:fontRef idx="minor">
            <a:schemeClr val="lt1"/>
          </a:fontRef>
        </p:style>
        <p:txBody>
          <a:bodyPr>
            <a:spAutoFit/>
          </a:bodyPr>
          <a:lstStyle/>
          <a:p>
            <a:pPr algn="ctr"/>
            <a:r>
              <a:rPr lang="es-MX" sz="1500" dirty="0"/>
              <a:t>Es </a:t>
            </a:r>
            <a:r>
              <a:rPr lang="es-MX" sz="1500" u="sng" dirty="0">
                <a:solidFill>
                  <a:schemeClr val="accent2"/>
                </a:solidFill>
              </a:rPr>
              <a:t>la integración</a:t>
            </a:r>
            <a:r>
              <a:rPr lang="es-MX" sz="1500" dirty="0"/>
              <a:t>, que hacen los equipos efectivos de proyecto, de todas las </a:t>
            </a:r>
            <a:r>
              <a:rPr lang="es-MX" sz="1500" u="sng" dirty="0">
                <a:solidFill>
                  <a:schemeClr val="accent2"/>
                </a:solidFill>
              </a:rPr>
              <a:t>áreas de experiencia</a:t>
            </a:r>
            <a:r>
              <a:rPr lang="es-MX" sz="1500" dirty="0"/>
              <a:t> para lograr sus requerimientos</a:t>
            </a:r>
            <a:endParaRPr lang="es-ES" sz="1500" dirty="0"/>
          </a:p>
        </p:txBody>
      </p:sp>
      <p:sp>
        <p:nvSpPr>
          <p:cNvPr id="20" name="Rectangle 3"/>
          <p:cNvSpPr>
            <a:spLocks noChangeArrowheads="1"/>
          </p:cNvSpPr>
          <p:nvPr/>
        </p:nvSpPr>
        <p:spPr bwMode="auto">
          <a:xfrm>
            <a:off x="1331641" y="764704"/>
            <a:ext cx="6265069" cy="53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s-MX" sz="2100" b="1" dirty="0">
                <a:latin typeface="+mj-lt"/>
                <a:ea typeface="+mj-ea"/>
                <a:cs typeface="+mj-cs"/>
              </a:rPr>
              <a:t>Qué</a:t>
            </a:r>
            <a:r>
              <a:rPr lang="es-MX" sz="2100" dirty="0"/>
              <a:t> </a:t>
            </a:r>
            <a:r>
              <a:rPr lang="es-MX" sz="2100" b="1" dirty="0">
                <a:latin typeface="+mj-lt"/>
                <a:ea typeface="+mj-ea"/>
                <a:cs typeface="+mj-cs"/>
              </a:rPr>
              <a:t>es la gerencia de Proyectos</a:t>
            </a:r>
            <a:endParaRPr lang="es-ES" sz="2100" b="1" dirty="0">
              <a:latin typeface="+mj-lt"/>
              <a:ea typeface="+mj-ea"/>
              <a:cs typeface="+mj-cs"/>
            </a:endParaRPr>
          </a:p>
        </p:txBody>
      </p:sp>
    </p:spTree>
    <p:extLst>
      <p:ext uri="{BB962C8B-B14F-4D97-AF65-F5344CB8AC3E}">
        <p14:creationId xmlns:p14="http://schemas.microsoft.com/office/powerpoint/2010/main" val="3519364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143377"/>
                                        </p:tgtEl>
                                      </p:cBhvr>
                                    </p:animEffect>
                                    <p:set>
                                      <p:cBhvr>
                                        <p:cTn id="7" dur="1" fill="hold">
                                          <p:stCondLst>
                                            <p:cond delay="499"/>
                                          </p:stCondLst>
                                        </p:cTn>
                                        <p:tgtEl>
                                          <p:spTgt spid="14337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43376"/>
                                        </p:tgtEl>
                                      </p:cBhvr>
                                    </p:animEffect>
                                    <p:set>
                                      <p:cBhvr>
                                        <p:cTn id="12" dur="1" fill="hold">
                                          <p:stCondLst>
                                            <p:cond delay="499"/>
                                          </p:stCondLst>
                                        </p:cTn>
                                        <p:tgtEl>
                                          <p:spTgt spid="14337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3378"/>
                                        </p:tgtEl>
                                        <p:attrNameLst>
                                          <p:attrName>style.visibility</p:attrName>
                                        </p:attrNameLst>
                                      </p:cBhvr>
                                      <p:to>
                                        <p:strVal val="visible"/>
                                      </p:to>
                                    </p:set>
                                    <p:animEffect transition="in" filter="strips(downLeft)">
                                      <p:cBhvr>
                                        <p:cTn id="17" dur="500"/>
                                        <p:tgtEl>
                                          <p:spTgt spid="1433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143363"/>
                                        </p:tgtEl>
                                        <p:attrNameLst>
                                          <p:attrName>style.visibility</p:attrName>
                                        </p:attrNameLst>
                                      </p:cBhvr>
                                      <p:to>
                                        <p:strVal val="visible"/>
                                      </p:to>
                                    </p:set>
                                    <p:animEffect transition="in" filter="wedge">
                                      <p:cBhvr>
                                        <p:cTn id="22" dur="20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6" grpId="0" animBg="1"/>
      <p:bldP spid="143377" grpId="0" animBg="1"/>
      <p:bldP spid="1433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385646" y="1250758"/>
            <a:ext cx="6210690" cy="695325"/>
          </a:xfrm>
        </p:spPr>
        <p:txBody>
          <a:bodyPr/>
          <a:lstStyle/>
          <a:p>
            <a:r>
              <a:rPr lang="es-ES" b="1" dirty="0" smtClean="0"/>
              <a:t>Áreas </a:t>
            </a:r>
            <a:r>
              <a:rPr lang="es-ES" b="1" dirty="0"/>
              <a:t>de Conocimiento</a:t>
            </a:r>
          </a:p>
        </p:txBody>
      </p:sp>
      <p:sp>
        <p:nvSpPr>
          <p:cNvPr id="145413" name="Rectangle 5"/>
          <p:cNvSpPr>
            <a:spLocks noChangeArrowheads="1"/>
          </p:cNvSpPr>
          <p:nvPr/>
        </p:nvSpPr>
        <p:spPr bwMode="auto">
          <a:xfrm>
            <a:off x="2296254" y="6239594"/>
            <a:ext cx="4652010" cy="285750"/>
          </a:xfrm>
          <a:prstGeom prst="rect">
            <a:avLst/>
          </a:prstGeom>
          <a:solidFill>
            <a:srgbClr val="CC0000"/>
          </a:solidFill>
          <a:ln>
            <a:headEnd/>
            <a:tailEnd/>
          </a:ln>
          <a:extLst/>
        </p:spPr>
        <p:style>
          <a:lnRef idx="0">
            <a:schemeClr val="accent1"/>
          </a:lnRef>
          <a:fillRef idx="3">
            <a:schemeClr val="accent1"/>
          </a:fillRef>
          <a:effectRef idx="3">
            <a:schemeClr val="accent1"/>
          </a:effectRef>
          <a:fontRef idx="minor">
            <a:schemeClr val="lt1"/>
          </a:fontRef>
        </p:style>
        <p:txBody>
          <a:bodyPr wrap="none" lIns="69056" tIns="34529" rIns="69056" bIns="34529" anchor="ctr"/>
          <a:lstStyle/>
          <a:p>
            <a:pPr algn="ctr" eaLnBrk="0" hangingPunct="0">
              <a:spcBef>
                <a:spcPct val="20000"/>
              </a:spcBef>
            </a:pPr>
            <a:r>
              <a:rPr lang="es-CO" dirty="0">
                <a:solidFill>
                  <a:schemeClr val="bg1"/>
                </a:solidFill>
                <a:effectLst>
                  <a:outerShdw blurRad="38100" dist="38100" dir="2700000" algn="tl">
                    <a:srgbClr val="000000"/>
                  </a:outerShdw>
                </a:effectLst>
              </a:rPr>
              <a:t>GERENCIA DE PROYECTOS</a:t>
            </a:r>
          </a:p>
        </p:txBody>
      </p:sp>
      <p:sp>
        <p:nvSpPr>
          <p:cNvPr id="145423" name="AutoShape 15"/>
          <p:cNvSpPr>
            <a:spLocks noChangeArrowheads="1"/>
          </p:cNvSpPr>
          <p:nvPr/>
        </p:nvSpPr>
        <p:spPr bwMode="auto">
          <a:xfrm>
            <a:off x="2250058" y="5502583"/>
            <a:ext cx="4698206" cy="482348"/>
          </a:xfrm>
          <a:prstGeom prst="upArrow">
            <a:avLst>
              <a:gd name="adj1" fmla="val 50000"/>
              <a:gd name="adj2" fmla="val 25000"/>
            </a:avLst>
          </a:prstGeom>
          <a:ln>
            <a:headEnd/>
            <a:tailEnd/>
          </a:ln>
          <a:extLst/>
        </p:spPr>
        <p:style>
          <a:lnRef idx="1">
            <a:schemeClr val="accent3"/>
          </a:lnRef>
          <a:fillRef idx="1002">
            <a:schemeClr val="dk2"/>
          </a:fillRef>
          <a:effectRef idx="2">
            <a:schemeClr val="accent3"/>
          </a:effectRef>
          <a:fontRef idx="minor">
            <a:schemeClr val="lt1"/>
          </a:fontRef>
        </p:style>
        <p:txBody>
          <a:bodyPr wrap="none" lIns="69056" tIns="34529" rIns="69056" bIns="34529" anchor="ctr"/>
          <a:lstStyle/>
          <a:p>
            <a:pPr algn="ctr" eaLnBrk="0" hangingPunct="0">
              <a:spcBef>
                <a:spcPct val="20000"/>
              </a:spcBef>
            </a:pPr>
            <a:r>
              <a:rPr lang="es-CO" sz="1200" dirty="0">
                <a:solidFill>
                  <a:schemeClr val="accent2"/>
                </a:solidFill>
                <a:effectLst>
                  <a:outerShdw blurRad="38100" dist="38100" dir="2700000" algn="tl">
                    <a:srgbClr val="000000"/>
                  </a:outerShdw>
                </a:effectLst>
              </a:rPr>
              <a:t>Debe </a:t>
            </a:r>
            <a:r>
              <a:rPr lang="es-CO" sz="1200" dirty="0">
                <a:solidFill>
                  <a:schemeClr val="accent2"/>
                </a:solidFill>
                <a:effectLst>
                  <a:outerShdw blurRad="38100" dist="38100" dir="2700000" algn="tl">
                    <a:srgbClr val="000000"/>
                  </a:outerShdw>
                </a:effectLst>
              </a:rPr>
              <a:t>administrar</a:t>
            </a:r>
            <a:endParaRPr lang="en-US" sz="1200" dirty="0">
              <a:solidFill>
                <a:schemeClr val="accent2"/>
              </a:solidFill>
              <a:effectLst>
                <a:outerShdw blurRad="38100" dist="38100" dir="2700000" algn="tl">
                  <a:srgbClr val="000000"/>
                </a:outerShdw>
              </a:effectLst>
            </a:endParaRPr>
          </a:p>
        </p:txBody>
      </p:sp>
      <p:graphicFrame>
        <p:nvGraphicFramePr>
          <p:cNvPr id="2" name="1 Diagrama"/>
          <p:cNvGraphicFramePr/>
          <p:nvPr>
            <p:extLst>
              <p:ext uri="{D42A27DB-BD31-4B8C-83A1-F6EECF244321}">
                <p14:modId xmlns:p14="http://schemas.microsoft.com/office/powerpoint/2010/main" val="168458519"/>
              </p:ext>
            </p:extLst>
          </p:nvPr>
        </p:nvGraphicFramePr>
        <p:xfrm>
          <a:off x="1547664" y="2505236"/>
          <a:ext cx="585065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6527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313637" y="1322765"/>
            <a:ext cx="5724525" cy="695325"/>
          </a:xfrm>
        </p:spPr>
        <p:txBody>
          <a:bodyPr/>
          <a:lstStyle/>
          <a:p>
            <a:r>
              <a:rPr lang="es-MX" b="1" dirty="0"/>
              <a:t>Grupos de Procesos</a:t>
            </a:r>
            <a:endParaRPr lang="es-ES" b="1" dirty="0"/>
          </a:p>
        </p:txBody>
      </p:sp>
      <p:grpSp>
        <p:nvGrpSpPr>
          <p:cNvPr id="137233" name="Group 17"/>
          <p:cNvGrpSpPr>
            <a:grpSpLocks/>
          </p:cNvGrpSpPr>
          <p:nvPr/>
        </p:nvGrpSpPr>
        <p:grpSpPr bwMode="auto">
          <a:xfrm>
            <a:off x="1986083" y="2285363"/>
            <a:ext cx="4465890" cy="3303877"/>
            <a:chOff x="2988" y="1298"/>
            <a:chExt cx="2329" cy="1723"/>
          </a:xfrm>
        </p:grpSpPr>
        <p:sp>
          <p:nvSpPr>
            <p:cNvPr id="137222" name="Oval 6"/>
            <p:cNvSpPr>
              <a:spLocks noChangeArrowheads="1"/>
            </p:cNvSpPr>
            <p:nvPr/>
          </p:nvSpPr>
          <p:spPr bwMode="auto">
            <a:xfrm>
              <a:off x="3390" y="1298"/>
              <a:ext cx="1927" cy="1723"/>
            </a:xfrm>
            <a:prstGeom prst="ellipse">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p>
              <a:endParaRPr lang="es-CO"/>
            </a:p>
          </p:txBody>
        </p:sp>
        <p:sp>
          <p:nvSpPr>
            <p:cNvPr id="137223" name="AutoShape 7"/>
            <p:cNvSpPr>
              <a:spLocks noChangeArrowheads="1"/>
            </p:cNvSpPr>
            <p:nvPr/>
          </p:nvSpPr>
          <p:spPr bwMode="auto">
            <a:xfrm>
              <a:off x="2988" y="1723"/>
              <a:ext cx="796" cy="861"/>
            </a:xfrm>
            <a:prstGeom prst="rightArrow">
              <a:avLst>
                <a:gd name="adj1" fmla="val 50000"/>
                <a:gd name="adj2" fmla="val 44917"/>
              </a:avLst>
            </a:prstGeom>
            <a:ln/>
            <a:extLst/>
          </p:spPr>
          <p:style>
            <a:lnRef idx="0">
              <a:schemeClr val="accent2"/>
            </a:lnRef>
            <a:fillRef idx="3">
              <a:schemeClr val="accent2"/>
            </a:fillRef>
            <a:effectRef idx="3">
              <a:schemeClr val="accent2"/>
            </a:effectRef>
            <a:fontRef idx="minor">
              <a:schemeClr val="lt1"/>
            </a:fontRef>
          </p:style>
          <p:txBody>
            <a:bodyPr wrap="square" anchor="ctr">
              <a:spAutoFit/>
            </a:bodyPr>
            <a:lstStyle/>
            <a:p>
              <a:endParaRPr lang="es-CO" sz="1200" b="1" dirty="0"/>
            </a:p>
            <a:p>
              <a:r>
                <a:rPr lang="es-CO" sz="1200" b="1" dirty="0"/>
                <a:t>Procesos de iniciación</a:t>
              </a:r>
            </a:p>
            <a:p>
              <a:endParaRPr lang="es-CO" sz="1200" b="1" dirty="0"/>
            </a:p>
          </p:txBody>
        </p:sp>
        <p:sp>
          <p:nvSpPr>
            <p:cNvPr id="137225" name="AutoShape 9"/>
            <p:cNvSpPr>
              <a:spLocks noChangeArrowheads="1"/>
            </p:cNvSpPr>
            <p:nvPr/>
          </p:nvSpPr>
          <p:spPr bwMode="auto">
            <a:xfrm>
              <a:off x="3871" y="1691"/>
              <a:ext cx="1047" cy="749"/>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ln/>
            <a:extLst/>
          </p:spPr>
          <p:style>
            <a:lnRef idx="0">
              <a:schemeClr val="accent3"/>
            </a:lnRef>
            <a:fillRef idx="3">
              <a:schemeClr val="accent3"/>
            </a:fillRef>
            <a:effectRef idx="3">
              <a:schemeClr val="accent3"/>
            </a:effectRef>
            <a:fontRef idx="minor">
              <a:schemeClr val="lt1"/>
            </a:fontRef>
          </p:style>
          <p:txBody>
            <a:bodyPr wrap="none" anchor="ctr"/>
            <a:lstStyle/>
            <a:p>
              <a:endParaRPr lang="es-CO"/>
            </a:p>
          </p:txBody>
        </p:sp>
        <p:sp>
          <p:nvSpPr>
            <p:cNvPr id="137226" name="AutoShape 10"/>
            <p:cNvSpPr>
              <a:spLocks noChangeArrowheads="1"/>
            </p:cNvSpPr>
            <p:nvPr/>
          </p:nvSpPr>
          <p:spPr bwMode="auto">
            <a:xfrm flipH="1" flipV="1">
              <a:off x="3809" y="2244"/>
              <a:ext cx="983" cy="710"/>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ln/>
            <a:extLst/>
          </p:spPr>
          <p:style>
            <a:lnRef idx="0">
              <a:schemeClr val="accent3"/>
            </a:lnRef>
            <a:fillRef idx="3">
              <a:schemeClr val="accent3"/>
            </a:fillRef>
            <a:effectRef idx="3">
              <a:schemeClr val="accent3"/>
            </a:effectRef>
            <a:fontRef idx="minor">
              <a:schemeClr val="lt1"/>
            </a:fontRef>
          </p:style>
          <p:txBody>
            <a:bodyPr wrap="none" anchor="ctr"/>
            <a:lstStyle/>
            <a:p>
              <a:endParaRPr lang="es-CO"/>
            </a:p>
          </p:txBody>
        </p:sp>
        <p:sp>
          <p:nvSpPr>
            <p:cNvPr id="137227" name="Text Box 11"/>
            <p:cNvSpPr txBox="1">
              <a:spLocks noChangeArrowheads="1"/>
            </p:cNvSpPr>
            <p:nvPr/>
          </p:nvSpPr>
          <p:spPr bwMode="auto">
            <a:xfrm>
              <a:off x="3880" y="1344"/>
              <a:ext cx="91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050" b="1" dirty="0">
                  <a:latin typeface="Verdana" pitchFamily="34" charset="0"/>
                </a:rPr>
                <a:t>Procesos de </a:t>
              </a:r>
            </a:p>
            <a:p>
              <a:pPr algn="ctr">
                <a:spcBef>
                  <a:spcPct val="20000"/>
                </a:spcBef>
                <a:buClr>
                  <a:schemeClr val="folHlink"/>
                </a:buClr>
                <a:buSzPct val="75000"/>
                <a:buFont typeface="Wingdings" pitchFamily="2" charset="2"/>
                <a:buNone/>
              </a:pPr>
              <a:r>
                <a:rPr lang="es-MX" sz="1050" b="1" dirty="0">
                  <a:latin typeface="Verdana" pitchFamily="34" charset="0"/>
                </a:rPr>
                <a:t>Monitoreo  &amp; Control</a:t>
              </a:r>
              <a:endParaRPr lang="es-ES" sz="1050" b="1" dirty="0">
                <a:latin typeface="Verdana" pitchFamily="34" charset="0"/>
              </a:endParaRPr>
            </a:p>
          </p:txBody>
        </p:sp>
        <p:sp>
          <p:nvSpPr>
            <p:cNvPr id="137230" name="Text Box 14"/>
            <p:cNvSpPr txBox="1">
              <a:spLocks noChangeArrowheads="1"/>
            </p:cNvSpPr>
            <p:nvPr/>
          </p:nvSpPr>
          <p:spPr bwMode="auto">
            <a:xfrm>
              <a:off x="3878" y="1686"/>
              <a:ext cx="89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050" b="1" dirty="0">
                  <a:latin typeface="Verdana" pitchFamily="34" charset="0"/>
                </a:rPr>
                <a:t>Procesos de</a:t>
              </a:r>
            </a:p>
            <a:p>
              <a:pPr algn="ctr">
                <a:spcBef>
                  <a:spcPct val="20000"/>
                </a:spcBef>
                <a:buClr>
                  <a:schemeClr val="folHlink"/>
                </a:buClr>
                <a:buSzPct val="75000"/>
                <a:buFont typeface="Wingdings" pitchFamily="2" charset="2"/>
                <a:buNone/>
              </a:pPr>
              <a:r>
                <a:rPr lang="es-MX" sz="1050" b="1" dirty="0">
                  <a:latin typeface="Verdana" pitchFamily="34" charset="0"/>
                </a:rPr>
                <a:t>PLANEACION</a:t>
              </a:r>
              <a:endParaRPr lang="es-ES" sz="1050" b="1" dirty="0">
                <a:latin typeface="Verdana" pitchFamily="34" charset="0"/>
              </a:endParaRPr>
            </a:p>
          </p:txBody>
        </p:sp>
        <p:sp>
          <p:nvSpPr>
            <p:cNvPr id="137231" name="Text Box 15"/>
            <p:cNvSpPr txBox="1">
              <a:spLocks noChangeArrowheads="1"/>
            </p:cNvSpPr>
            <p:nvPr/>
          </p:nvSpPr>
          <p:spPr bwMode="auto">
            <a:xfrm>
              <a:off x="3935" y="2730"/>
              <a:ext cx="85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buClr>
                  <a:schemeClr val="folHlink"/>
                </a:buClr>
                <a:buSzPct val="75000"/>
                <a:buFont typeface="Wingdings" pitchFamily="2" charset="2"/>
                <a:buNone/>
              </a:pPr>
              <a:r>
                <a:rPr lang="es-MX" sz="1050" b="1" dirty="0">
                  <a:latin typeface="Verdana" pitchFamily="34" charset="0"/>
                </a:rPr>
                <a:t>Procesos de</a:t>
              </a:r>
            </a:p>
            <a:p>
              <a:pPr algn="ctr">
                <a:spcBef>
                  <a:spcPct val="20000"/>
                </a:spcBef>
                <a:buClr>
                  <a:schemeClr val="folHlink"/>
                </a:buClr>
                <a:buSzPct val="75000"/>
                <a:buFont typeface="Wingdings" pitchFamily="2" charset="2"/>
                <a:buNone/>
              </a:pPr>
              <a:r>
                <a:rPr lang="es-MX" sz="1050" b="1" dirty="0">
                  <a:latin typeface="Verdana" pitchFamily="34" charset="0"/>
                </a:rPr>
                <a:t>EJECUCION</a:t>
              </a:r>
              <a:endParaRPr lang="es-ES" sz="1050" b="1" dirty="0">
                <a:latin typeface="Verdana" pitchFamily="34" charset="0"/>
              </a:endParaRPr>
            </a:p>
          </p:txBody>
        </p:sp>
      </p:grpSp>
      <p:sp>
        <p:nvSpPr>
          <p:cNvPr id="16" name="AutoShape 7"/>
          <p:cNvSpPr>
            <a:spLocks noChangeArrowheads="1"/>
          </p:cNvSpPr>
          <p:nvPr/>
        </p:nvSpPr>
        <p:spPr bwMode="auto">
          <a:xfrm>
            <a:off x="5874051" y="3111931"/>
            <a:ext cx="1434253" cy="1650742"/>
          </a:xfrm>
          <a:prstGeom prst="rightArrow">
            <a:avLst>
              <a:gd name="adj1" fmla="val 50000"/>
              <a:gd name="adj2" fmla="val 44917"/>
            </a:avLst>
          </a:prstGeom>
          <a:ln/>
          <a:extLst/>
        </p:spPr>
        <p:style>
          <a:lnRef idx="0">
            <a:schemeClr val="accent2"/>
          </a:lnRef>
          <a:fillRef idx="3">
            <a:schemeClr val="accent2"/>
          </a:fillRef>
          <a:effectRef idx="3">
            <a:schemeClr val="accent2"/>
          </a:effectRef>
          <a:fontRef idx="minor">
            <a:schemeClr val="lt1"/>
          </a:fontRef>
        </p:style>
        <p:txBody>
          <a:bodyPr wrap="square" anchor="ctr">
            <a:spAutoFit/>
          </a:bodyPr>
          <a:lstStyle/>
          <a:p>
            <a:endParaRPr lang="es-CO" sz="1200" b="1" dirty="0"/>
          </a:p>
          <a:p>
            <a:r>
              <a:rPr lang="es-CO" sz="1200" b="1" dirty="0"/>
              <a:t>Procesos </a:t>
            </a:r>
            <a:r>
              <a:rPr lang="es-CO" sz="1200" b="1" dirty="0"/>
              <a:t>de </a:t>
            </a:r>
            <a:r>
              <a:rPr lang="es-CO" sz="1200" b="1" dirty="0"/>
              <a:t>Cierre</a:t>
            </a:r>
          </a:p>
          <a:p>
            <a:endParaRPr lang="es-CO" sz="1200" b="1" dirty="0"/>
          </a:p>
        </p:txBody>
      </p:sp>
    </p:spTree>
    <p:extLst>
      <p:ext uri="{BB962C8B-B14F-4D97-AF65-F5344CB8AC3E}">
        <p14:creationId xmlns:p14="http://schemas.microsoft.com/office/powerpoint/2010/main" val="3282766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subTitle" idx="1"/>
          </p:nvPr>
        </p:nvSpPr>
        <p:spPr>
          <a:xfrm>
            <a:off x="714348" y="2500306"/>
            <a:ext cx="7772400" cy="1200150"/>
          </a:xfrm>
        </p:spPr>
        <p:txBody>
          <a:bodyPr/>
          <a:lstStyle/>
          <a:p>
            <a:pPr marR="0"/>
            <a:r>
              <a:rPr lang="es-CO" sz="4400" dirty="0" smtClean="0"/>
              <a:t>Gerente Proyecto</a:t>
            </a:r>
            <a:endParaRPr lang="es-ES" sz="4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61851"/>
            <a:ext cx="8229600" cy="1143000"/>
          </a:xfrm>
        </p:spPr>
        <p:txBody>
          <a:bodyPr/>
          <a:lstStyle/>
          <a:p>
            <a:r>
              <a:rPr lang="es-MX" dirty="0" smtClean="0"/>
              <a:t>Gerente proyecto</a:t>
            </a:r>
            <a:endParaRPr lang="es-ES" dirty="0"/>
          </a:p>
        </p:txBody>
      </p:sp>
      <p:sp>
        <p:nvSpPr>
          <p:cNvPr id="3" name="2 Marcador de contenido"/>
          <p:cNvSpPr>
            <a:spLocks noGrp="1"/>
          </p:cNvSpPr>
          <p:nvPr>
            <p:ph idx="1"/>
          </p:nvPr>
        </p:nvSpPr>
        <p:spPr>
          <a:xfrm>
            <a:off x="457200" y="2287413"/>
            <a:ext cx="8229600" cy="4525963"/>
          </a:xfrm>
        </p:spPr>
        <p:txBody>
          <a:bodyPr/>
          <a:lstStyle/>
          <a:p>
            <a:r>
              <a:rPr lang="es-MX" sz="2800" dirty="0" smtClean="0"/>
              <a:t>No es: </a:t>
            </a:r>
          </a:p>
          <a:p>
            <a:pPr algn="ctr">
              <a:buNone/>
            </a:pPr>
            <a:r>
              <a:rPr lang="es-MX" sz="2800" dirty="0" smtClean="0"/>
              <a:t> </a:t>
            </a:r>
            <a:r>
              <a:rPr lang="es-MX" b="1" i="1" dirty="0" smtClean="0"/>
              <a:t>Quien tiene habilidad para crear un gran plan y colgarlo en una pared</a:t>
            </a:r>
            <a:r>
              <a:rPr lang="es-MX" sz="2800" dirty="0" smtClean="0"/>
              <a:t>.</a:t>
            </a:r>
          </a:p>
          <a:p>
            <a:pPr algn="ctr">
              <a:buNone/>
            </a:pPr>
            <a:endParaRPr lang="es-MX" sz="2800" dirty="0" smtClean="0"/>
          </a:p>
          <a:p>
            <a:r>
              <a:rPr lang="es-MX" sz="2800" dirty="0" smtClean="0"/>
              <a:t>No es:</a:t>
            </a:r>
          </a:p>
          <a:p>
            <a:pPr algn="ctr">
              <a:buNone/>
            </a:pPr>
            <a:r>
              <a:rPr lang="es-MX" b="1" i="1" dirty="0" smtClean="0"/>
              <a:t>Quien agenda reuniones y reuniones</a:t>
            </a:r>
          </a:p>
          <a:p>
            <a:endParaRPr lang="es-MX"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05867"/>
            <a:ext cx="8229600" cy="1143000"/>
          </a:xfrm>
        </p:spPr>
        <p:txBody>
          <a:bodyPr/>
          <a:lstStyle/>
          <a:p>
            <a:r>
              <a:rPr lang="es-MX" dirty="0" smtClean="0"/>
              <a:t>Gerente proyecto</a:t>
            </a:r>
            <a:endParaRPr lang="es-ES" dirty="0"/>
          </a:p>
        </p:txBody>
      </p:sp>
      <p:sp>
        <p:nvSpPr>
          <p:cNvPr id="3" name="2 Marcador de contenido"/>
          <p:cNvSpPr>
            <a:spLocks noGrp="1"/>
          </p:cNvSpPr>
          <p:nvPr>
            <p:ph idx="1"/>
          </p:nvPr>
        </p:nvSpPr>
        <p:spPr>
          <a:xfrm>
            <a:off x="457200" y="2431429"/>
            <a:ext cx="8229600" cy="4525963"/>
          </a:xfrm>
        </p:spPr>
        <p:txBody>
          <a:bodyPr/>
          <a:lstStyle/>
          <a:p>
            <a:r>
              <a:rPr lang="es-MX" sz="2800" dirty="0" smtClean="0"/>
              <a:t>Es:</a:t>
            </a:r>
          </a:p>
          <a:p>
            <a:pPr algn="ctr">
              <a:buNone/>
            </a:pPr>
            <a:r>
              <a:rPr lang="es-MX" sz="2800" b="1" i="1" dirty="0" smtClean="0"/>
              <a:t>Quien entiende la meta del negocio</a:t>
            </a:r>
          </a:p>
          <a:p>
            <a:pPr algn="ctr">
              <a:buNone/>
            </a:pPr>
            <a:r>
              <a:rPr lang="es-MX" sz="2800" b="1" i="1" dirty="0" smtClean="0"/>
              <a:t>Entiende la tecnología que está inmersa</a:t>
            </a:r>
          </a:p>
          <a:p>
            <a:pPr algn="ctr">
              <a:buNone/>
            </a:pPr>
            <a:r>
              <a:rPr lang="es-MX" sz="2800" b="1" i="1" dirty="0" smtClean="0"/>
              <a:t>Sabe comunicarse a varios niveles</a:t>
            </a:r>
          </a:p>
          <a:p>
            <a:pPr algn="ctr">
              <a:buNone/>
            </a:pPr>
            <a:r>
              <a:rPr lang="es-MX" sz="2800" b="1" i="1" dirty="0" smtClean="0"/>
              <a:t>Sabe motivar y dirigir el equipo, maneja problemas, es organizado para asegurar que las necesidades hechas quedan hechas</a:t>
            </a:r>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38200" y="930994"/>
            <a:ext cx="7620000" cy="1276350"/>
          </a:xfrm>
        </p:spPr>
        <p:txBody>
          <a:bodyPr>
            <a:normAutofit fontScale="90000"/>
          </a:bodyPr>
          <a:lstStyle/>
          <a:p>
            <a:pPr fontAlgn="auto">
              <a:spcAft>
                <a:spcPts val="0"/>
              </a:spcAft>
              <a:defRPr/>
            </a:pPr>
            <a:r>
              <a:rPr lang="es-ES" dirty="0" smtClean="0"/>
              <a:t>Armonía de un Proyecto: las 3Ps</a:t>
            </a:r>
          </a:p>
        </p:txBody>
      </p:sp>
      <p:sp>
        <p:nvSpPr>
          <p:cNvPr id="21507" name="Rectangle 3"/>
          <p:cNvSpPr>
            <a:spLocks noGrp="1" noChangeArrowheads="1"/>
          </p:cNvSpPr>
          <p:nvPr>
            <p:ph type="body" sz="half" idx="2"/>
          </p:nvPr>
        </p:nvSpPr>
        <p:spPr>
          <a:xfrm>
            <a:off x="4664075" y="2410544"/>
            <a:ext cx="3836988" cy="4114800"/>
          </a:xfrm>
        </p:spPr>
        <p:txBody>
          <a:bodyPr>
            <a:normAutofit fontScale="92500" lnSpcReduction="10000"/>
          </a:bodyPr>
          <a:lstStyle/>
          <a:p>
            <a:pPr marL="365760" indent="-256032" fontAlgn="auto">
              <a:spcAft>
                <a:spcPts val="0"/>
              </a:spcAft>
              <a:buFont typeface="Wingdings 3"/>
              <a:buChar char=""/>
              <a:defRPr/>
            </a:pPr>
            <a:r>
              <a:rPr lang="es-ES" sz="2800" dirty="0" smtClean="0"/>
              <a:t>Todas las </a:t>
            </a:r>
            <a:r>
              <a:rPr lang="es-ES" sz="2800" dirty="0" smtClean="0">
                <a:solidFill>
                  <a:srgbClr val="00B050"/>
                </a:solidFill>
              </a:rPr>
              <a:t>personas</a:t>
            </a:r>
            <a:r>
              <a:rPr lang="es-ES" sz="2800" dirty="0" smtClean="0"/>
              <a:t> que tienen influencia sobre el proyecto</a:t>
            </a:r>
          </a:p>
          <a:p>
            <a:pPr marL="365760" indent="-256032" fontAlgn="auto">
              <a:spcAft>
                <a:spcPts val="0"/>
              </a:spcAft>
              <a:buFont typeface="Wingdings 3"/>
              <a:buChar char=""/>
              <a:defRPr/>
            </a:pPr>
            <a:r>
              <a:rPr lang="es-ES" sz="2800" dirty="0" smtClean="0"/>
              <a:t>Todos los pasos del </a:t>
            </a:r>
            <a:r>
              <a:rPr lang="es-ES" sz="2800" dirty="0" smtClean="0">
                <a:solidFill>
                  <a:srgbClr val="00B050"/>
                </a:solidFill>
              </a:rPr>
              <a:t>proceso</a:t>
            </a:r>
            <a:r>
              <a:rPr lang="es-ES" sz="2800" dirty="0" smtClean="0"/>
              <a:t> requeridos para construir el software</a:t>
            </a:r>
          </a:p>
          <a:p>
            <a:pPr marL="365760" indent="-256032" fontAlgn="auto">
              <a:spcAft>
                <a:spcPts val="0"/>
              </a:spcAft>
              <a:buFont typeface="Wingdings 3"/>
              <a:buChar char=""/>
              <a:defRPr/>
            </a:pPr>
            <a:r>
              <a:rPr lang="es-ES" sz="2800" dirty="0" smtClean="0"/>
              <a:t>El </a:t>
            </a:r>
            <a:r>
              <a:rPr lang="es-ES" sz="2800" dirty="0" smtClean="0">
                <a:solidFill>
                  <a:srgbClr val="00B050"/>
                </a:solidFill>
              </a:rPr>
              <a:t>producto</a:t>
            </a:r>
            <a:r>
              <a:rPr lang="es-ES" sz="2800" dirty="0" smtClean="0"/>
              <a:t> como resultado final del proyecto</a:t>
            </a:r>
          </a:p>
        </p:txBody>
      </p:sp>
      <p:graphicFrame>
        <p:nvGraphicFramePr>
          <p:cNvPr id="9" name="8 Diagrama"/>
          <p:cNvGraphicFramePr/>
          <p:nvPr/>
        </p:nvGraphicFramePr>
        <p:xfrm>
          <a:off x="-785850" y="204381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44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21507">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21507">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2150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1507">
                                            <p:txEl>
                                              <p:pRg st="1" end="1"/>
                                            </p:txEl>
                                          </p:spTgt>
                                        </p:tgtEl>
                                        <p:attrNameLst>
                                          <p:attrName>style.visibility</p:attrName>
                                        </p:attrNameLst>
                                      </p:cBhvr>
                                      <p:to>
                                        <p:strVal val="visible"/>
                                      </p:to>
                                    </p:set>
                                    <p:anim calcmode="lin" valueType="num">
                                      <p:cBhvr>
                                        <p:cTn id="15"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1507">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21507">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2150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21507">
                                            <p:txEl>
                                              <p:pRg st="2" end="2"/>
                                            </p:txEl>
                                          </p:spTgt>
                                        </p:tgtEl>
                                        <p:attrNameLst>
                                          <p:attrName>style.visibility</p:attrName>
                                        </p:attrNameLst>
                                      </p:cBhvr>
                                      <p:to>
                                        <p:strVal val="visible"/>
                                      </p:to>
                                    </p:set>
                                    <p:anim calcmode="lin" valueType="num">
                                      <p:cBhvr>
                                        <p:cTn id="2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21507">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21507">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21507">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074440"/>
            <a:ext cx="9144000" cy="914400"/>
          </a:xfrm>
        </p:spPr>
        <p:txBody>
          <a:bodyPr/>
          <a:lstStyle/>
          <a:p>
            <a:r>
              <a:rPr lang="es-MX" dirty="0" smtClean="0"/>
              <a:t>Taller</a:t>
            </a:r>
            <a:endParaRPr lang="es-ES" dirty="0" smtClean="0"/>
          </a:p>
        </p:txBody>
      </p:sp>
      <p:sp>
        <p:nvSpPr>
          <p:cNvPr id="184323" name="Rectangle 3"/>
          <p:cNvSpPr>
            <a:spLocks noGrp="1" noChangeArrowheads="1"/>
          </p:cNvSpPr>
          <p:nvPr>
            <p:ph type="body" idx="1"/>
          </p:nvPr>
        </p:nvSpPr>
        <p:spPr>
          <a:xfrm>
            <a:off x="1143000" y="2143125"/>
            <a:ext cx="6572250" cy="3876675"/>
          </a:xfrm>
        </p:spPr>
        <p:txBody>
          <a:bodyPr/>
          <a:lstStyle/>
          <a:p>
            <a:pPr>
              <a:buFontTx/>
              <a:buNone/>
              <a:defRPr/>
            </a:pPr>
            <a:r>
              <a:rPr lang="es-MX" sz="2000" dirty="0"/>
              <a:t>Identificación de un </a:t>
            </a:r>
            <a:r>
              <a:rPr lang="es-MX" sz="2000" dirty="0" smtClean="0"/>
              <a:t>proyecto</a:t>
            </a:r>
          </a:p>
          <a:p>
            <a:pPr>
              <a:buFontTx/>
              <a:buNone/>
              <a:defRPr/>
            </a:pPr>
            <a:endParaRPr lang="es-MX" sz="2000" dirty="0"/>
          </a:p>
          <a:p>
            <a:pPr>
              <a:buFontTx/>
              <a:buNone/>
              <a:defRPr/>
            </a:pPr>
            <a:endParaRPr lang="es-MX" sz="2000" dirty="0"/>
          </a:p>
          <a:p>
            <a:pPr>
              <a:buFont typeface="Wingdings" pitchFamily="2" charset="2"/>
              <a:buNone/>
              <a:defRPr/>
            </a:pPr>
            <a:r>
              <a:rPr lang="es-MX" sz="2000" u="sng" dirty="0"/>
              <a:t>Objetivo</a:t>
            </a:r>
          </a:p>
          <a:p>
            <a:pPr marL="285750" lvl="1">
              <a:defRPr/>
            </a:pPr>
            <a:r>
              <a:rPr lang="es-CO" sz="2000" dirty="0"/>
              <a:t>Que cada </a:t>
            </a:r>
            <a:r>
              <a:rPr lang="es-CO" sz="2000" dirty="0" smtClean="0"/>
              <a:t>estudiante conozca </a:t>
            </a:r>
            <a:r>
              <a:rPr lang="es-CO" sz="2000" dirty="0"/>
              <a:t>las características que determinan la existencia de un proyecto </a:t>
            </a:r>
            <a:endParaRPr lang="es-CO" sz="2000" dirty="0" smtClean="0"/>
          </a:p>
          <a:p>
            <a:pPr lvl="1">
              <a:buFont typeface="Wingdings" pitchFamily="2" charset="2"/>
              <a:buNone/>
              <a:defRPr/>
            </a:pPr>
            <a:endParaRPr lang="es-CO" sz="2000" dirty="0" smtClean="0"/>
          </a:p>
          <a:p>
            <a:pPr lvl="1">
              <a:buFont typeface="Wingdings" pitchFamily="2" charset="2"/>
              <a:buNone/>
              <a:defRPr/>
            </a:pPr>
            <a:endParaRPr lang="es-CO" sz="2000" dirty="0"/>
          </a:p>
          <a:p>
            <a:pPr marL="285750" lvl="1">
              <a:buFont typeface="Wingdings" pitchFamily="2" charset="2"/>
              <a:buNone/>
              <a:defRPr/>
            </a:pPr>
            <a:r>
              <a:rPr lang="es-MX" sz="2000" u="sng" dirty="0" smtClean="0"/>
              <a:t>Duración</a:t>
            </a:r>
            <a:endParaRPr lang="es-MX" sz="2000" u="sng" dirty="0"/>
          </a:p>
          <a:p>
            <a:pPr marL="285750" lvl="1">
              <a:buFont typeface="Wingdings" pitchFamily="2" charset="2"/>
              <a:buNone/>
              <a:defRPr/>
            </a:pPr>
            <a:r>
              <a:rPr lang="es-MX" sz="2000" dirty="0" smtClean="0"/>
              <a:t>10” </a:t>
            </a:r>
            <a:r>
              <a:rPr lang="es-MX" sz="2000" dirty="0"/>
              <a:t>trabajo individual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701824"/>
            <a:ext cx="8229600" cy="1143000"/>
          </a:xfrm>
        </p:spPr>
        <p:txBody>
          <a:bodyPr/>
          <a:lstStyle/>
          <a:p>
            <a:pPr fontAlgn="auto">
              <a:spcAft>
                <a:spcPts val="0"/>
              </a:spcAft>
              <a:defRPr/>
            </a:pPr>
            <a:r>
              <a:rPr lang="es-ES_tradnl" dirty="0" smtClean="0"/>
              <a:t>Gerencia de Proyectos</a:t>
            </a:r>
          </a:p>
        </p:txBody>
      </p:sp>
      <p:sp>
        <p:nvSpPr>
          <p:cNvPr id="40963" name="AutoShape 3"/>
          <p:cNvSpPr>
            <a:spLocks noChangeArrowheads="1"/>
          </p:cNvSpPr>
          <p:nvPr/>
        </p:nvSpPr>
        <p:spPr bwMode="auto">
          <a:xfrm>
            <a:off x="1981200" y="1828800"/>
            <a:ext cx="5029200" cy="4724400"/>
          </a:xfrm>
          <a:custGeom>
            <a:avLst/>
            <a:gdLst>
              <a:gd name="T0" fmla="*/ 585482721 w 21600"/>
              <a:gd name="T1" fmla="*/ 0 h 21600"/>
              <a:gd name="T2" fmla="*/ 171470570 w 21600"/>
              <a:gd name="T3" fmla="*/ 151315970 h 21600"/>
              <a:gd name="T4" fmla="*/ 0 w 21600"/>
              <a:gd name="T5" fmla="*/ 516665665 h 21600"/>
              <a:gd name="T6" fmla="*/ 171470570 w 21600"/>
              <a:gd name="T7" fmla="*/ 882015196 h 21600"/>
              <a:gd name="T8" fmla="*/ 585482721 w 21600"/>
              <a:gd name="T9" fmla="*/ 1033331330 h 21600"/>
              <a:gd name="T10" fmla="*/ 999494930 w 21600"/>
              <a:gd name="T11" fmla="*/ 882015196 h 21600"/>
              <a:gd name="T12" fmla="*/ 1170965442 w 21600"/>
              <a:gd name="T13" fmla="*/ 516665665 h 21600"/>
              <a:gd name="T14" fmla="*/ 999494930 w 21600"/>
              <a:gd name="T15" fmla="*/ 15131597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91" y="10800"/>
                </a:moveTo>
                <a:cubicBezTo>
                  <a:pt x="1391" y="15996"/>
                  <a:pt x="5604" y="20209"/>
                  <a:pt x="10800" y="20209"/>
                </a:cubicBezTo>
                <a:cubicBezTo>
                  <a:pt x="15996" y="20209"/>
                  <a:pt x="20209" y="15996"/>
                  <a:pt x="20209" y="10800"/>
                </a:cubicBezTo>
                <a:cubicBezTo>
                  <a:pt x="20209" y="5604"/>
                  <a:pt x="15996" y="1391"/>
                  <a:pt x="10800" y="1391"/>
                </a:cubicBezTo>
                <a:cubicBezTo>
                  <a:pt x="5604" y="1391"/>
                  <a:pt x="1391" y="5604"/>
                  <a:pt x="1391" y="10800"/>
                </a:cubicBezTo>
                <a:close/>
              </a:path>
            </a:pathLst>
          </a:custGeom>
          <a:solidFill>
            <a:srgbClr val="00FF00"/>
          </a:solidFill>
          <a:ln w="9525">
            <a:solidFill>
              <a:srgbClr val="00FF00"/>
            </a:solidFill>
            <a:round/>
            <a:headEnd/>
            <a:tailEnd/>
          </a:ln>
        </p:spPr>
        <p:txBody>
          <a:bodyPr wrap="none" anchorCtr="1"/>
          <a:lstStyle/>
          <a:p>
            <a:pPr algn="ctr" eaLnBrk="0" hangingPunct="0"/>
            <a:endParaRPr kumimoji="0" lang="es-ES_tradnl" sz="2400">
              <a:latin typeface="Times New Roman" pitchFamily="18" charset="0"/>
            </a:endParaRPr>
          </a:p>
        </p:txBody>
      </p:sp>
      <p:sp>
        <p:nvSpPr>
          <p:cNvPr id="40964" name="AutoShape 4"/>
          <p:cNvSpPr>
            <a:spLocks noChangeArrowheads="1"/>
          </p:cNvSpPr>
          <p:nvPr/>
        </p:nvSpPr>
        <p:spPr bwMode="auto">
          <a:xfrm>
            <a:off x="3048000" y="2514600"/>
            <a:ext cx="3048000" cy="2514600"/>
          </a:xfrm>
          <a:prstGeom prst="triangle">
            <a:avLst>
              <a:gd name="adj" fmla="val 50000"/>
            </a:avLst>
          </a:prstGeom>
          <a:solidFill>
            <a:srgbClr val="00FF00"/>
          </a:solidFill>
          <a:ln w="9525">
            <a:solidFill>
              <a:schemeClr val="tx2"/>
            </a:solidFill>
            <a:miter lim="800000"/>
            <a:headEnd/>
            <a:tailEnd/>
          </a:ln>
        </p:spPr>
        <p:txBody>
          <a:bodyPr wrap="none" anchor="ctr"/>
          <a:lstStyle/>
          <a:p>
            <a:pPr algn="ctr" eaLnBrk="0" hangingPunct="0"/>
            <a:endParaRPr kumimoji="0" lang="es-ES_tradnl" sz="2400">
              <a:solidFill>
                <a:schemeClr val="bg1"/>
              </a:solidFill>
              <a:latin typeface="Times New Roman" pitchFamily="18" charset="0"/>
            </a:endParaRPr>
          </a:p>
        </p:txBody>
      </p:sp>
      <p:sp>
        <p:nvSpPr>
          <p:cNvPr id="40965" name="WordArt 5"/>
          <p:cNvSpPr>
            <a:spLocks noChangeArrowheads="1" noChangeShapeType="1" noTextEdit="1"/>
          </p:cNvSpPr>
          <p:nvPr/>
        </p:nvSpPr>
        <p:spPr bwMode="auto">
          <a:xfrm rot="-2779104">
            <a:off x="2819400" y="3429001"/>
            <a:ext cx="1400175" cy="571500"/>
          </a:xfrm>
          <a:prstGeom prst="rect">
            <a:avLst/>
          </a:prstGeom>
        </p:spPr>
        <p:txBody>
          <a:bodyPr wrap="none" fromWordArt="1">
            <a:prstTxWarp prst="textSlantUp">
              <a:avLst>
                <a:gd name="adj" fmla="val 55556"/>
              </a:avLst>
            </a:prstTxWarp>
          </a:bodyPr>
          <a:lstStyle/>
          <a:p>
            <a:pPr algn="ctr"/>
            <a:r>
              <a:rPr lang="es-E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Tiempo</a:t>
            </a:r>
          </a:p>
        </p:txBody>
      </p:sp>
      <p:sp>
        <p:nvSpPr>
          <p:cNvPr id="40966" name="WordArt 6"/>
          <p:cNvSpPr>
            <a:spLocks noChangeArrowheads="1" noChangeShapeType="1" noTextEdit="1"/>
          </p:cNvSpPr>
          <p:nvPr/>
        </p:nvSpPr>
        <p:spPr bwMode="auto">
          <a:xfrm rot="2717184">
            <a:off x="4843462" y="3386138"/>
            <a:ext cx="1400175" cy="571500"/>
          </a:xfrm>
          <a:prstGeom prst="rect">
            <a:avLst/>
          </a:prstGeom>
        </p:spPr>
        <p:txBody>
          <a:bodyPr wrap="none" fromWordArt="1">
            <a:prstTxWarp prst="textSlantDown">
              <a:avLst>
                <a:gd name="adj" fmla="val 44444"/>
              </a:avLst>
            </a:prstTxWarp>
          </a:bodyPr>
          <a:lstStyle/>
          <a:p>
            <a:pPr algn="ctr"/>
            <a:r>
              <a:rPr lang="es-E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Costo</a:t>
            </a:r>
          </a:p>
        </p:txBody>
      </p:sp>
      <p:sp>
        <p:nvSpPr>
          <p:cNvPr id="40967" name="WordArt 7"/>
          <p:cNvSpPr>
            <a:spLocks noChangeArrowheads="1" noChangeShapeType="1" noTextEdit="1"/>
          </p:cNvSpPr>
          <p:nvPr/>
        </p:nvSpPr>
        <p:spPr bwMode="auto">
          <a:xfrm rot="23007">
            <a:off x="3048000" y="5105400"/>
            <a:ext cx="2970213" cy="385763"/>
          </a:xfrm>
          <a:prstGeom prst="rect">
            <a:avLst/>
          </a:prstGeom>
        </p:spPr>
        <p:txBody>
          <a:bodyPr wrap="none" fromWordArt="1">
            <a:prstTxWarp prst="textPlain">
              <a:avLst>
                <a:gd name="adj" fmla="val 50000"/>
              </a:avLst>
            </a:prstTxWarp>
          </a:bodyPr>
          <a:lstStyle/>
          <a:p>
            <a:pPr algn="ctr"/>
            <a:r>
              <a:rPr lang="es-ES" sz="3600" kern="10" spc="72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Rendimiento / Tecnología</a:t>
            </a:r>
          </a:p>
        </p:txBody>
      </p:sp>
      <p:sp>
        <p:nvSpPr>
          <p:cNvPr id="40968" name="WordArt 8"/>
          <p:cNvSpPr>
            <a:spLocks noChangeArrowheads="1" noChangeShapeType="1" noTextEdit="1"/>
          </p:cNvSpPr>
          <p:nvPr/>
        </p:nvSpPr>
        <p:spPr bwMode="auto">
          <a:xfrm rot="-43604">
            <a:off x="3886200" y="3962400"/>
            <a:ext cx="1400175" cy="571500"/>
          </a:xfrm>
          <a:prstGeom prst="rect">
            <a:avLst/>
          </a:prstGeom>
        </p:spPr>
        <p:txBody>
          <a:bodyPr wrap="none" fromWordArt="1">
            <a:prstTxWarp prst="textPlain">
              <a:avLst>
                <a:gd name="adj" fmla="val 50000"/>
              </a:avLst>
            </a:prstTxWarp>
          </a:bodyPr>
          <a:lstStyle/>
          <a:p>
            <a:pPr algn="ctr"/>
            <a:r>
              <a:rPr lang="es-ES" sz="3600" kern="10">
                <a:ln w="9525">
                  <a:noFill/>
                  <a:round/>
                  <a:headEnd/>
                  <a:tailEnd/>
                </a:ln>
                <a:gradFill rotWithShape="1">
                  <a:gsLst>
                    <a:gs pos="0">
                      <a:schemeClr val="hlink"/>
                    </a:gs>
                    <a:gs pos="100000">
                      <a:schemeClr val="bg1"/>
                    </a:gs>
                  </a:gsLst>
                  <a:path path="rect">
                    <a:fillToRect l="50000" t="50000" r="50000" b="50000"/>
                  </a:path>
                </a:gradFill>
                <a:effectLst>
                  <a:outerShdw dist="35921" dir="2700000" algn="ctr" rotWithShape="0">
                    <a:srgbClr val="C0C0C0"/>
                  </a:outerShdw>
                </a:effectLst>
                <a:latin typeface="Impact"/>
              </a:rPr>
              <a:t>Recursos</a:t>
            </a:r>
          </a:p>
        </p:txBody>
      </p:sp>
      <p:sp>
        <p:nvSpPr>
          <p:cNvPr id="40969" name="WordArt 9"/>
          <p:cNvSpPr>
            <a:spLocks noChangeArrowheads="1" noChangeShapeType="1" noTextEdit="1"/>
          </p:cNvSpPr>
          <p:nvPr/>
        </p:nvSpPr>
        <p:spPr bwMode="auto">
          <a:xfrm>
            <a:off x="2590800" y="2057400"/>
            <a:ext cx="3886200" cy="2286000"/>
          </a:xfrm>
          <a:prstGeom prst="rect">
            <a:avLst/>
          </a:prstGeom>
        </p:spPr>
        <p:txBody>
          <a:bodyPr spcFirstLastPara="1" wrap="none" fromWordArt="1">
            <a:prstTxWarp prst="textArchUp">
              <a:avLst>
                <a:gd name="adj" fmla="val 11033772"/>
              </a:avLst>
            </a:prstTxWarp>
          </a:bodyPr>
          <a:lstStyle/>
          <a:p>
            <a:pPr algn="ctr"/>
            <a:r>
              <a:rPr lang="es-ES" sz="2000" kern="10">
                <a:ln w="9525">
                  <a:noFill/>
                  <a:round/>
                  <a:headEnd/>
                  <a:tailEnd/>
                </a:ln>
                <a:gradFill rotWithShape="1">
                  <a:gsLst>
                    <a:gs pos="0">
                      <a:schemeClr val="hlink"/>
                    </a:gs>
                    <a:gs pos="100000">
                      <a:schemeClr val="bg1"/>
                    </a:gs>
                  </a:gsLst>
                  <a:path path="rect">
                    <a:fillToRect l="50000" t="50000" r="50000" b="50000"/>
                  </a:path>
                </a:gradFill>
                <a:effectLst>
                  <a:outerShdw dist="35921" dir="2700000" algn="ctr" rotWithShape="0">
                    <a:srgbClr val="C0C0C0"/>
                  </a:outerShdw>
                </a:effectLst>
                <a:latin typeface="Impact"/>
              </a:rPr>
              <a:t>Buenas Relaciones con los Clientes</a:t>
            </a:r>
          </a:p>
        </p:txBody>
      </p:sp>
      <p:graphicFrame>
        <p:nvGraphicFramePr>
          <p:cNvPr id="1026" name="Object 10"/>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492" name="MSPropertyTreeCtl Class" r:id="rId4" imgW="6095880" imgH="4064040" progId="">
                  <p:embed/>
                </p:oleObj>
              </mc:Choice>
              <mc:Fallback>
                <p:oleObj name="MSPropertyTreeCtl Class" r:id="rId4" imgW="6095880" imgH="4064040" progId="">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500" fill="hold"/>
                                        <p:tgtEl>
                                          <p:spTgt spid="40964"/>
                                        </p:tgtEl>
                                        <p:attrNameLst>
                                          <p:attrName>ppt_w</p:attrName>
                                        </p:attrNameLst>
                                      </p:cBhvr>
                                      <p:tavLst>
                                        <p:tav tm="0">
                                          <p:val>
                                            <p:fltVal val="0"/>
                                          </p:val>
                                        </p:tav>
                                        <p:tav tm="100000">
                                          <p:val>
                                            <p:strVal val="#ppt_w"/>
                                          </p:val>
                                        </p:tav>
                                      </p:tavLst>
                                    </p:anim>
                                    <p:anim calcmode="lin" valueType="num">
                                      <p:cBhvr>
                                        <p:cTn id="8" dur="500" fill="hold"/>
                                        <p:tgtEl>
                                          <p:spTgt spid="40964"/>
                                        </p:tgtEl>
                                        <p:attrNameLst>
                                          <p:attrName>ppt_h</p:attrName>
                                        </p:attrNameLst>
                                      </p:cBhvr>
                                      <p:tavLst>
                                        <p:tav tm="0">
                                          <p:val>
                                            <p:fltVal val="0"/>
                                          </p:val>
                                        </p:tav>
                                        <p:tav tm="100000">
                                          <p:val>
                                            <p:strVal val="#ppt_h"/>
                                          </p:val>
                                        </p:tav>
                                      </p:tavLst>
                                    </p:anim>
                                    <p:anim calcmode="lin" valueType="num">
                                      <p:cBhvr>
                                        <p:cTn id="9" dur="500" fill="hold"/>
                                        <p:tgtEl>
                                          <p:spTgt spid="40964"/>
                                        </p:tgtEl>
                                        <p:attrNameLst>
                                          <p:attrName>ppt_x</p:attrName>
                                        </p:attrNameLst>
                                      </p:cBhvr>
                                      <p:tavLst>
                                        <p:tav tm="0">
                                          <p:val>
                                            <p:fltVal val="0.5"/>
                                          </p:val>
                                        </p:tav>
                                        <p:tav tm="100000">
                                          <p:val>
                                            <p:strVal val="#ppt_x"/>
                                          </p:val>
                                        </p:tav>
                                      </p:tavLst>
                                    </p:anim>
                                    <p:anim calcmode="lin" valueType="num">
                                      <p:cBhvr>
                                        <p:cTn id="10" dur="500" fill="hold"/>
                                        <p:tgtEl>
                                          <p:spTgt spid="40964"/>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grpId="0" nodeType="afterEffect">
                                  <p:stCondLst>
                                    <p:cond delay="1000"/>
                                  </p:stCondLst>
                                  <p:childTnLst>
                                    <p:set>
                                      <p:cBhvr>
                                        <p:cTn id="13" dur="1" fill="hold">
                                          <p:stCondLst>
                                            <p:cond delay="0"/>
                                          </p:stCondLst>
                                        </p:cTn>
                                        <p:tgtEl>
                                          <p:spTgt spid="40968"/>
                                        </p:tgtEl>
                                        <p:attrNameLst>
                                          <p:attrName>style.visibility</p:attrName>
                                        </p:attrNameLst>
                                      </p:cBhvr>
                                      <p:to>
                                        <p:strVal val="visible"/>
                                      </p:to>
                                    </p:set>
                                    <p:anim calcmode="lin" valueType="num">
                                      <p:cBhvr>
                                        <p:cTn id="14" dur="500" fill="hold"/>
                                        <p:tgtEl>
                                          <p:spTgt spid="40968"/>
                                        </p:tgtEl>
                                        <p:attrNameLst>
                                          <p:attrName>ppt_w</p:attrName>
                                        </p:attrNameLst>
                                      </p:cBhvr>
                                      <p:tavLst>
                                        <p:tav tm="0">
                                          <p:val>
                                            <p:fltVal val="0"/>
                                          </p:val>
                                        </p:tav>
                                        <p:tav tm="100000">
                                          <p:val>
                                            <p:strVal val="#ppt_w"/>
                                          </p:val>
                                        </p:tav>
                                      </p:tavLst>
                                    </p:anim>
                                    <p:anim calcmode="lin" valueType="num">
                                      <p:cBhvr>
                                        <p:cTn id="15" dur="500" fill="hold"/>
                                        <p:tgtEl>
                                          <p:spTgt spid="40968"/>
                                        </p:tgtEl>
                                        <p:attrNameLst>
                                          <p:attrName>ppt_h</p:attrName>
                                        </p:attrNameLst>
                                      </p:cBhvr>
                                      <p:tavLst>
                                        <p:tav tm="0">
                                          <p:val>
                                            <p:fltVal val="0"/>
                                          </p:val>
                                        </p:tav>
                                        <p:tav tm="100000">
                                          <p:val>
                                            <p:strVal val="#ppt_h"/>
                                          </p:val>
                                        </p:tav>
                                      </p:tavLst>
                                    </p:anim>
                                    <p:anim calcmode="lin" valueType="num">
                                      <p:cBhvr>
                                        <p:cTn id="16" dur="500" fill="hold"/>
                                        <p:tgtEl>
                                          <p:spTgt spid="40968"/>
                                        </p:tgtEl>
                                        <p:attrNameLst>
                                          <p:attrName>ppt_x</p:attrName>
                                        </p:attrNameLst>
                                      </p:cBhvr>
                                      <p:tavLst>
                                        <p:tav tm="0">
                                          <p:val>
                                            <p:fltVal val="0.5"/>
                                          </p:val>
                                        </p:tav>
                                        <p:tav tm="100000">
                                          <p:val>
                                            <p:strVal val="#ppt_x"/>
                                          </p:val>
                                        </p:tav>
                                      </p:tavLst>
                                    </p:anim>
                                    <p:anim calcmode="lin" valueType="num">
                                      <p:cBhvr>
                                        <p:cTn id="17" dur="500" fill="hold"/>
                                        <p:tgtEl>
                                          <p:spTgt spid="40968"/>
                                        </p:tgtEl>
                                        <p:attrNameLst>
                                          <p:attrName>ppt_y</p:attrName>
                                        </p:attrNameLst>
                                      </p:cBhvr>
                                      <p:tavLst>
                                        <p:tav tm="0">
                                          <p:val>
                                            <p:fltVal val="0.5"/>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40965"/>
                                        </p:tgtEl>
                                        <p:attrNameLst>
                                          <p:attrName>style.visibility</p:attrName>
                                        </p:attrNameLst>
                                      </p:cBhvr>
                                      <p:to>
                                        <p:strVal val="visible"/>
                                      </p:to>
                                    </p:set>
                                    <p:anim calcmode="lin" valueType="num">
                                      <p:cBhvr>
                                        <p:cTn id="22" dur="500" fill="hold"/>
                                        <p:tgtEl>
                                          <p:spTgt spid="40965"/>
                                        </p:tgtEl>
                                        <p:attrNameLst>
                                          <p:attrName>ppt_w</p:attrName>
                                        </p:attrNameLst>
                                      </p:cBhvr>
                                      <p:tavLst>
                                        <p:tav tm="0">
                                          <p:val>
                                            <p:fltVal val="0"/>
                                          </p:val>
                                        </p:tav>
                                        <p:tav tm="100000">
                                          <p:val>
                                            <p:strVal val="#ppt_w"/>
                                          </p:val>
                                        </p:tav>
                                      </p:tavLst>
                                    </p:anim>
                                    <p:anim calcmode="lin" valueType="num">
                                      <p:cBhvr>
                                        <p:cTn id="23" dur="500" fill="hold"/>
                                        <p:tgtEl>
                                          <p:spTgt spid="40965"/>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272" fill="hold" grpId="0" nodeType="clickEffect">
                                  <p:stCondLst>
                                    <p:cond delay="0"/>
                                  </p:stCondLst>
                                  <p:childTnLst>
                                    <p:set>
                                      <p:cBhvr>
                                        <p:cTn id="27" dur="1" fill="hold">
                                          <p:stCondLst>
                                            <p:cond delay="0"/>
                                          </p:stCondLst>
                                        </p:cTn>
                                        <p:tgtEl>
                                          <p:spTgt spid="40966"/>
                                        </p:tgtEl>
                                        <p:attrNameLst>
                                          <p:attrName>style.visibility</p:attrName>
                                        </p:attrNameLst>
                                      </p:cBhvr>
                                      <p:to>
                                        <p:strVal val="visible"/>
                                      </p:to>
                                    </p:set>
                                    <p:anim calcmode="lin" valueType="num">
                                      <p:cBhvr>
                                        <p:cTn id="28" dur="500" fill="hold"/>
                                        <p:tgtEl>
                                          <p:spTgt spid="40966"/>
                                        </p:tgtEl>
                                        <p:attrNameLst>
                                          <p:attrName>ppt_w</p:attrName>
                                        </p:attrNameLst>
                                      </p:cBhvr>
                                      <p:tavLst>
                                        <p:tav tm="0">
                                          <p:val>
                                            <p:strVal val="2/3*#ppt_w"/>
                                          </p:val>
                                        </p:tav>
                                        <p:tav tm="100000">
                                          <p:val>
                                            <p:strVal val="#ppt_w"/>
                                          </p:val>
                                        </p:tav>
                                      </p:tavLst>
                                    </p:anim>
                                    <p:anim calcmode="lin" valueType="num">
                                      <p:cBhvr>
                                        <p:cTn id="29" dur="500" fill="hold"/>
                                        <p:tgtEl>
                                          <p:spTgt spid="40966"/>
                                        </p:tgtEl>
                                        <p:attrNameLst>
                                          <p:attrName>ppt_h</p:attrName>
                                        </p:attrNameLst>
                                      </p:cBhvr>
                                      <p:tavLst>
                                        <p:tav tm="0">
                                          <p:val>
                                            <p:strVal val="2/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0967"/>
                                        </p:tgtEl>
                                        <p:attrNameLst>
                                          <p:attrName>style.visibility</p:attrName>
                                        </p:attrNameLst>
                                      </p:cBhvr>
                                      <p:to>
                                        <p:strVal val="visible"/>
                                      </p:to>
                                    </p:set>
                                    <p:anim calcmode="lin" valueType="num">
                                      <p:cBhvr additive="base">
                                        <p:cTn id="34" dur="500" fill="hold"/>
                                        <p:tgtEl>
                                          <p:spTgt spid="40967"/>
                                        </p:tgtEl>
                                        <p:attrNameLst>
                                          <p:attrName>ppt_x</p:attrName>
                                        </p:attrNameLst>
                                      </p:cBhvr>
                                      <p:tavLst>
                                        <p:tav tm="0">
                                          <p:val>
                                            <p:strVal val="#ppt_x"/>
                                          </p:val>
                                        </p:tav>
                                        <p:tav tm="100000">
                                          <p:val>
                                            <p:strVal val="#ppt_x"/>
                                          </p:val>
                                        </p:tav>
                                      </p:tavLst>
                                    </p:anim>
                                    <p:anim calcmode="lin" valueType="num">
                                      <p:cBhvr additive="base">
                                        <p:cTn id="35"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528" fill="hold" grpId="0" nodeType="clickEffect">
                                  <p:stCondLst>
                                    <p:cond delay="0"/>
                                  </p:stCondLst>
                                  <p:childTnLst>
                                    <p:set>
                                      <p:cBhvr>
                                        <p:cTn id="39" dur="1" fill="hold">
                                          <p:stCondLst>
                                            <p:cond delay="0"/>
                                          </p:stCondLst>
                                        </p:cTn>
                                        <p:tgtEl>
                                          <p:spTgt spid="40963"/>
                                        </p:tgtEl>
                                        <p:attrNameLst>
                                          <p:attrName>style.visibility</p:attrName>
                                        </p:attrNameLst>
                                      </p:cBhvr>
                                      <p:to>
                                        <p:strVal val="visible"/>
                                      </p:to>
                                    </p:set>
                                    <p:anim calcmode="lin" valueType="num">
                                      <p:cBhvr>
                                        <p:cTn id="40" dur="500" fill="hold"/>
                                        <p:tgtEl>
                                          <p:spTgt spid="40963"/>
                                        </p:tgtEl>
                                        <p:attrNameLst>
                                          <p:attrName>ppt_w</p:attrName>
                                        </p:attrNameLst>
                                      </p:cBhvr>
                                      <p:tavLst>
                                        <p:tav tm="0">
                                          <p:val>
                                            <p:fltVal val="0"/>
                                          </p:val>
                                        </p:tav>
                                        <p:tav tm="100000">
                                          <p:val>
                                            <p:strVal val="#ppt_w"/>
                                          </p:val>
                                        </p:tav>
                                      </p:tavLst>
                                    </p:anim>
                                    <p:anim calcmode="lin" valueType="num">
                                      <p:cBhvr>
                                        <p:cTn id="41" dur="500" fill="hold"/>
                                        <p:tgtEl>
                                          <p:spTgt spid="40963"/>
                                        </p:tgtEl>
                                        <p:attrNameLst>
                                          <p:attrName>ppt_h</p:attrName>
                                        </p:attrNameLst>
                                      </p:cBhvr>
                                      <p:tavLst>
                                        <p:tav tm="0">
                                          <p:val>
                                            <p:fltVal val="0"/>
                                          </p:val>
                                        </p:tav>
                                        <p:tav tm="100000">
                                          <p:val>
                                            <p:strVal val="#ppt_h"/>
                                          </p:val>
                                        </p:tav>
                                      </p:tavLst>
                                    </p:anim>
                                    <p:anim calcmode="lin" valueType="num">
                                      <p:cBhvr>
                                        <p:cTn id="42" dur="500" fill="hold"/>
                                        <p:tgtEl>
                                          <p:spTgt spid="40963"/>
                                        </p:tgtEl>
                                        <p:attrNameLst>
                                          <p:attrName>ppt_x</p:attrName>
                                        </p:attrNameLst>
                                      </p:cBhvr>
                                      <p:tavLst>
                                        <p:tav tm="0">
                                          <p:val>
                                            <p:fltVal val="0.5"/>
                                          </p:val>
                                        </p:tav>
                                        <p:tav tm="100000">
                                          <p:val>
                                            <p:strVal val="#ppt_x"/>
                                          </p:val>
                                        </p:tav>
                                      </p:tavLst>
                                    </p:anim>
                                    <p:anim calcmode="lin" valueType="num">
                                      <p:cBhvr>
                                        <p:cTn id="43" dur="500" fill="hold"/>
                                        <p:tgtEl>
                                          <p:spTgt spid="40963"/>
                                        </p:tgtEl>
                                        <p:attrNameLst>
                                          <p:attrName>ppt_y</p:attrName>
                                        </p:attrNameLst>
                                      </p:cBhvr>
                                      <p:tavLst>
                                        <p:tav tm="0">
                                          <p:val>
                                            <p:fltVal val="0.5"/>
                                          </p:val>
                                        </p:tav>
                                        <p:tav tm="100000">
                                          <p:val>
                                            <p:strVal val="#ppt_y"/>
                                          </p:val>
                                        </p:tav>
                                      </p:tavLst>
                                    </p:anim>
                                  </p:childTnLst>
                                </p:cTn>
                              </p:par>
                            </p:childTnLst>
                          </p:cTn>
                        </p:par>
                        <p:par>
                          <p:cTn id="44" fill="hold">
                            <p:stCondLst>
                              <p:cond delay="500"/>
                            </p:stCondLst>
                            <p:childTnLst>
                              <p:par>
                                <p:cTn id="45" presetID="3" presetClass="entr" presetSubtype="0" fill="hold" grpId="0" nodeType="afterEffect">
                                  <p:stCondLst>
                                    <p:cond delay="0"/>
                                  </p:stCondLst>
                                  <p:childTnLst>
                                    <p:set>
                                      <p:cBhvr>
                                        <p:cTn id="46" dur="1" fill="hold">
                                          <p:stCondLst>
                                            <p:cond delay="499"/>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autoUpdateAnimBg="0"/>
      <p:bldP spid="40964" grpId="0" animBg="1" autoUpdateAnimBg="0"/>
      <p:bldP spid="40965" grpId="0" animBg="1"/>
      <p:bldP spid="40966" grpId="0" animBg="1"/>
      <p:bldP spid="40967" grpId="0" animBg="1"/>
      <p:bldP spid="40968" grpId="0" animBg="1"/>
      <p:bldP spid="409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027490"/>
            <a:ext cx="9144000" cy="914400"/>
          </a:xfrm>
        </p:spPr>
        <p:txBody>
          <a:bodyPr/>
          <a:lstStyle/>
          <a:p>
            <a:pPr marL="609600" indent="-609600">
              <a:defRPr/>
            </a:pPr>
            <a:r>
              <a:rPr lang="es-CO" sz="4000" dirty="0" smtClean="0"/>
              <a:t>Factores críticos de éxito</a:t>
            </a:r>
            <a:endParaRPr lang="es-CO" sz="4000" dirty="0"/>
          </a:p>
        </p:txBody>
      </p:sp>
      <p:sp>
        <p:nvSpPr>
          <p:cNvPr id="54275" name="Rectangle 3"/>
          <p:cNvSpPr>
            <a:spLocks noGrp="1" noChangeArrowheads="1"/>
          </p:cNvSpPr>
          <p:nvPr>
            <p:ph type="body" idx="1"/>
          </p:nvPr>
        </p:nvSpPr>
        <p:spPr>
          <a:xfrm>
            <a:off x="0" y="2241914"/>
            <a:ext cx="8991600" cy="4643470"/>
          </a:xfrm>
        </p:spPr>
        <p:txBody>
          <a:bodyPr>
            <a:scene3d>
              <a:camera prst="orthographicFront"/>
              <a:lightRig rig="threePt" dir="t"/>
            </a:scene3d>
            <a:sp3d prstMaterial="dkEdge"/>
          </a:bodyPr>
          <a:lstStyle/>
          <a:p>
            <a:pPr marL="990600" lvl="1" indent="-533400">
              <a:buFontTx/>
              <a:buChar char="•"/>
              <a:defRPr/>
            </a:pPr>
            <a:r>
              <a:rPr lang="es-CO" sz="2400" dirty="0" smtClean="0"/>
              <a:t>Tener </a:t>
            </a:r>
            <a:r>
              <a:rPr lang="es-CO" sz="2400" dirty="0"/>
              <a:t>en cuenta triple restricción: </a:t>
            </a:r>
            <a:endParaRPr lang="es-CO" sz="2400" dirty="0" smtClean="0"/>
          </a:p>
          <a:p>
            <a:pPr marL="1847850" lvl="3" indent="-533400">
              <a:buFont typeface="Wingdings" pitchFamily="2" charset="2"/>
              <a:buNone/>
              <a:defRPr/>
            </a:pPr>
            <a:r>
              <a:rPr lang="es-CO" sz="2800" dirty="0" smtClean="0">
                <a:effectLst>
                  <a:outerShdw blurRad="50800" dist="50800" dir="9780000" algn="ctr" rotWithShape="0">
                    <a:srgbClr val="000000">
                      <a:alpha val="43137"/>
                    </a:srgbClr>
                  </a:outerShdw>
                </a:effectLst>
              </a:rPr>
              <a:t>alcance</a:t>
            </a:r>
            <a:r>
              <a:rPr lang="es-CO" sz="2800" dirty="0">
                <a:effectLst>
                  <a:outerShdw blurRad="50800" dist="50800" dir="9780000" algn="ctr" rotWithShape="0">
                    <a:srgbClr val="000000">
                      <a:alpha val="43137"/>
                    </a:srgbClr>
                  </a:outerShdw>
                </a:effectLst>
              </a:rPr>
              <a:t>, tiempo y costo</a:t>
            </a:r>
          </a:p>
          <a:p>
            <a:pPr marL="990600" lvl="1" indent="-533400">
              <a:buFontTx/>
              <a:buChar char="•"/>
              <a:defRPr/>
            </a:pPr>
            <a:endParaRPr lang="es-CO" sz="2400" dirty="0" smtClean="0"/>
          </a:p>
          <a:p>
            <a:pPr marL="990600" lvl="1" indent="-533400">
              <a:buFontTx/>
              <a:buChar char="•"/>
              <a:defRPr/>
            </a:pPr>
            <a:r>
              <a:rPr lang="es-CO" sz="2400" dirty="0" smtClean="0"/>
              <a:t>Tener </a:t>
            </a:r>
            <a:r>
              <a:rPr lang="es-CO" sz="2400" dirty="0"/>
              <a:t>objetivos </a:t>
            </a:r>
            <a:r>
              <a:rPr lang="es-CO" sz="2400" dirty="0" smtClean="0"/>
              <a:t>claros</a:t>
            </a:r>
          </a:p>
          <a:p>
            <a:pPr marL="990600" lvl="1" indent="-533400">
              <a:buFontTx/>
              <a:buChar char="•"/>
              <a:defRPr/>
            </a:pPr>
            <a:endParaRPr lang="es-CO" sz="2400" dirty="0"/>
          </a:p>
          <a:p>
            <a:pPr marL="990600" lvl="1" indent="-533400">
              <a:buFontTx/>
              <a:buChar char="•"/>
              <a:defRPr/>
            </a:pPr>
            <a:r>
              <a:rPr lang="es-CO" sz="2400" dirty="0"/>
              <a:t>Priorizar actividades proyecto vs. día a </a:t>
            </a:r>
            <a:r>
              <a:rPr lang="es-CO" sz="2400" dirty="0" smtClean="0"/>
              <a:t>día</a:t>
            </a:r>
          </a:p>
          <a:p>
            <a:pPr marL="990600" lvl="1" indent="-533400">
              <a:buFontTx/>
              <a:buChar char="•"/>
              <a:defRPr/>
            </a:pPr>
            <a:endParaRPr lang="es-CO" sz="2400" dirty="0"/>
          </a:p>
          <a:p>
            <a:pPr marL="990600" lvl="1" indent="-533400">
              <a:buFontTx/>
              <a:buChar char="•"/>
              <a:defRPr/>
            </a:pPr>
            <a:r>
              <a:rPr lang="es-CO" sz="2400" dirty="0"/>
              <a:t>Seleccionar adecuadamente Equipo de </a:t>
            </a:r>
            <a:r>
              <a:rPr lang="es-CO" sz="2400" dirty="0" smtClean="0"/>
              <a:t>Trabajo, roles, responsabilidades</a:t>
            </a:r>
            <a:endParaRPr lang="es-CO"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Line 23"/>
          <p:cNvSpPr>
            <a:spLocks noChangeShapeType="1"/>
          </p:cNvSpPr>
          <p:nvPr/>
        </p:nvSpPr>
        <p:spPr bwMode="auto">
          <a:xfrm>
            <a:off x="395536" y="3647579"/>
            <a:ext cx="8351838" cy="0"/>
          </a:xfrm>
          <a:prstGeom prst="line">
            <a:avLst/>
          </a:prstGeom>
          <a:noFill/>
          <a:ln w="50800">
            <a:solidFill>
              <a:schemeClr val="bg2"/>
            </a:solidFill>
            <a:round/>
            <a:headEnd/>
            <a:tailEnd/>
          </a:ln>
        </p:spPr>
        <p:txBody>
          <a:bodyPr/>
          <a:lstStyle/>
          <a:p>
            <a:endParaRPr lang="es-ES"/>
          </a:p>
        </p:txBody>
      </p:sp>
      <p:sp>
        <p:nvSpPr>
          <p:cNvPr id="1029" name="Text Box 24"/>
          <p:cNvSpPr txBox="1">
            <a:spLocks noChangeArrowheads="1"/>
          </p:cNvSpPr>
          <p:nvPr/>
        </p:nvSpPr>
        <p:spPr bwMode="auto">
          <a:xfrm>
            <a:off x="2706936" y="1126629"/>
            <a:ext cx="4264025" cy="519112"/>
          </a:xfrm>
          <a:prstGeom prst="rect">
            <a:avLst/>
          </a:prstGeom>
          <a:noFill/>
          <a:ln w="9525">
            <a:noFill/>
            <a:miter lim="800000"/>
            <a:headEnd/>
            <a:tailEnd/>
          </a:ln>
        </p:spPr>
        <p:txBody>
          <a:bodyPr wrap="none">
            <a:spAutoFit/>
          </a:bodyPr>
          <a:lstStyle/>
          <a:p>
            <a:pPr eaLnBrk="0" hangingPunct="0"/>
            <a:r>
              <a:rPr lang="es-CO" sz="2800" dirty="0"/>
              <a:t>Ciclo de vida del proyecto</a:t>
            </a:r>
          </a:p>
        </p:txBody>
      </p:sp>
      <p:sp>
        <p:nvSpPr>
          <p:cNvPr id="1030" name="Text Box 25"/>
          <p:cNvSpPr txBox="1">
            <a:spLocks noChangeArrowheads="1"/>
          </p:cNvSpPr>
          <p:nvPr/>
        </p:nvSpPr>
        <p:spPr bwMode="auto">
          <a:xfrm>
            <a:off x="1678236" y="6222256"/>
            <a:ext cx="6602413" cy="519112"/>
          </a:xfrm>
          <a:prstGeom prst="rect">
            <a:avLst/>
          </a:prstGeom>
          <a:noFill/>
          <a:ln w="9525">
            <a:noFill/>
            <a:miter lim="800000"/>
            <a:headEnd/>
            <a:tailEnd/>
          </a:ln>
        </p:spPr>
        <p:txBody>
          <a:bodyPr wrap="none">
            <a:spAutoFit/>
          </a:bodyPr>
          <a:lstStyle/>
          <a:p>
            <a:pPr eaLnBrk="0" hangingPunct="0"/>
            <a:r>
              <a:rPr lang="es-CO" sz="2800"/>
              <a:t>Ciclo de vida de la gerencia del proyecto</a:t>
            </a:r>
          </a:p>
        </p:txBody>
      </p:sp>
      <p:sp>
        <p:nvSpPr>
          <p:cNvPr id="1031" name="Text Box 26"/>
          <p:cNvSpPr txBox="1">
            <a:spLocks noChangeArrowheads="1"/>
          </p:cNvSpPr>
          <p:nvPr/>
        </p:nvSpPr>
        <p:spPr bwMode="auto">
          <a:xfrm>
            <a:off x="6732588" y="1916113"/>
            <a:ext cx="2176462" cy="1616075"/>
          </a:xfrm>
          <a:prstGeom prst="rect">
            <a:avLst/>
          </a:prstGeom>
          <a:noFill/>
          <a:ln w="9525">
            <a:noFill/>
            <a:miter lim="800000"/>
            <a:headEnd/>
            <a:tailEnd/>
          </a:ln>
        </p:spPr>
        <p:txBody>
          <a:bodyPr>
            <a:spAutoFit/>
          </a:bodyPr>
          <a:lstStyle/>
          <a:p>
            <a:pPr eaLnBrk="0" hangingPunct="0"/>
            <a:r>
              <a:rPr lang="es-CO" sz="2000"/>
              <a:t>Procesos para generar el producto o servicio resultado del proyecto</a:t>
            </a:r>
          </a:p>
        </p:txBody>
      </p:sp>
      <p:sp>
        <p:nvSpPr>
          <p:cNvPr id="1032" name="Text Box 27"/>
          <p:cNvSpPr txBox="1">
            <a:spLocks noChangeArrowheads="1"/>
          </p:cNvSpPr>
          <p:nvPr/>
        </p:nvSpPr>
        <p:spPr bwMode="auto">
          <a:xfrm>
            <a:off x="6732588" y="4149725"/>
            <a:ext cx="2176462" cy="1006475"/>
          </a:xfrm>
          <a:prstGeom prst="rect">
            <a:avLst/>
          </a:prstGeom>
          <a:noFill/>
          <a:ln w="9525">
            <a:noFill/>
            <a:miter lim="800000"/>
            <a:headEnd/>
            <a:tailEnd/>
          </a:ln>
        </p:spPr>
        <p:txBody>
          <a:bodyPr>
            <a:spAutoFit/>
          </a:bodyPr>
          <a:lstStyle/>
          <a:p>
            <a:pPr eaLnBrk="0" hangingPunct="0"/>
            <a:r>
              <a:rPr lang="es-CO" sz="2000"/>
              <a:t>Procesos para administrar el proyecto</a:t>
            </a:r>
          </a:p>
        </p:txBody>
      </p:sp>
      <p:sp>
        <p:nvSpPr>
          <p:cNvPr id="160796" name="Oval 28"/>
          <p:cNvSpPr>
            <a:spLocks noChangeArrowheads="1"/>
          </p:cNvSpPr>
          <p:nvPr/>
        </p:nvSpPr>
        <p:spPr bwMode="auto">
          <a:xfrm>
            <a:off x="1619250" y="2492375"/>
            <a:ext cx="865188" cy="557213"/>
          </a:xfrm>
          <a:prstGeom prst="ellipse">
            <a:avLst/>
          </a:prstGeom>
          <a:solidFill>
            <a:schemeClr val="bg1"/>
          </a:solidFill>
          <a:ln w="9525">
            <a:solidFill>
              <a:schemeClr val="tx1"/>
            </a:solidFill>
            <a:round/>
            <a:headEnd/>
            <a:tailEnd/>
          </a:ln>
          <a:effectLst>
            <a:outerShdw dist="63500" dir="2212194" algn="ctr" rotWithShape="0">
              <a:schemeClr val="tx2">
                <a:alpha val="50000"/>
              </a:schemeClr>
            </a:outerShdw>
          </a:effectLst>
        </p:spPr>
        <p:txBody>
          <a:bodyPr wrap="none" anchor="ctr"/>
          <a:lstStyle/>
          <a:p>
            <a:pPr eaLnBrk="0" hangingPunct="0">
              <a:defRPr/>
            </a:pPr>
            <a:endParaRPr lang="es-ES"/>
          </a:p>
        </p:txBody>
      </p:sp>
      <p:grpSp>
        <p:nvGrpSpPr>
          <p:cNvPr id="2" name="Group 29"/>
          <p:cNvGrpSpPr>
            <a:grpSpLocks/>
          </p:cNvGrpSpPr>
          <p:nvPr/>
        </p:nvGrpSpPr>
        <p:grpSpPr bwMode="auto">
          <a:xfrm>
            <a:off x="2411661" y="4010868"/>
            <a:ext cx="3384550" cy="2298700"/>
            <a:chOff x="930" y="1071"/>
            <a:chExt cx="3674" cy="2495"/>
          </a:xfrm>
        </p:grpSpPr>
        <p:graphicFrame>
          <p:nvGraphicFramePr>
            <p:cNvPr id="1026" name="Object 2"/>
            <p:cNvGraphicFramePr>
              <a:graphicFrameLocks noChangeAspect="1"/>
            </p:cNvGraphicFramePr>
            <p:nvPr/>
          </p:nvGraphicFramePr>
          <p:xfrm>
            <a:off x="930" y="1075"/>
            <a:ext cx="3674" cy="2487"/>
          </p:xfrm>
          <a:graphic>
            <a:graphicData uri="http://schemas.openxmlformats.org/presentationml/2006/ole">
              <mc:AlternateContent xmlns:mc="http://schemas.openxmlformats.org/markup-compatibility/2006">
                <mc:Choice xmlns:v="urn:schemas-microsoft-com:vml" Requires="v">
                  <p:oleObj spid="_x0000_s51212" name="Imagen de mapa de bits" r:id="rId4" imgW="5296639" imgH="3591426" progId="PBrush">
                    <p:embed/>
                  </p:oleObj>
                </mc:Choice>
                <mc:Fallback>
                  <p:oleObj name="Imagen de mapa de bits" r:id="rId4" imgW="5296639" imgH="3591426"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1075"/>
                          <a:ext cx="3674" cy="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7" name="Oval 31"/>
            <p:cNvSpPr>
              <a:spLocks noChangeArrowheads="1"/>
            </p:cNvSpPr>
            <p:nvPr/>
          </p:nvSpPr>
          <p:spPr bwMode="auto">
            <a:xfrm>
              <a:off x="1111" y="1162"/>
              <a:ext cx="1089" cy="590"/>
            </a:xfrm>
            <a:prstGeom prst="ellipse">
              <a:avLst/>
            </a:prstGeom>
            <a:solidFill>
              <a:schemeClr val="bg1"/>
            </a:solidFill>
            <a:ln w="9525">
              <a:solidFill>
                <a:schemeClr val="tx1"/>
              </a:solidFill>
              <a:round/>
              <a:headEnd/>
              <a:tailEnd/>
            </a:ln>
          </p:spPr>
          <p:txBody>
            <a:bodyPr wrap="none" anchor="ctr"/>
            <a:lstStyle/>
            <a:p>
              <a:pPr algn="ctr" eaLnBrk="0" hangingPunct="0"/>
              <a:r>
                <a:rPr lang="es-CO" sz="1400"/>
                <a:t>Iniciación</a:t>
              </a:r>
            </a:p>
          </p:txBody>
        </p:sp>
        <p:sp>
          <p:nvSpPr>
            <p:cNvPr id="1048" name="Oval 32"/>
            <p:cNvSpPr>
              <a:spLocks noChangeArrowheads="1"/>
            </p:cNvSpPr>
            <p:nvPr/>
          </p:nvSpPr>
          <p:spPr bwMode="auto">
            <a:xfrm>
              <a:off x="2562" y="1162"/>
              <a:ext cx="1089" cy="590"/>
            </a:xfrm>
            <a:prstGeom prst="ellipse">
              <a:avLst/>
            </a:prstGeom>
            <a:solidFill>
              <a:schemeClr val="bg1"/>
            </a:solidFill>
            <a:ln w="9525">
              <a:solidFill>
                <a:schemeClr val="tx1"/>
              </a:solidFill>
              <a:round/>
              <a:headEnd/>
              <a:tailEnd/>
            </a:ln>
          </p:spPr>
          <p:txBody>
            <a:bodyPr wrap="none" anchor="ctr"/>
            <a:lstStyle/>
            <a:p>
              <a:pPr algn="ctr" eaLnBrk="0" hangingPunct="0"/>
              <a:r>
                <a:rPr lang="es-CO" sz="1400"/>
                <a:t>Planeación</a:t>
              </a:r>
            </a:p>
          </p:txBody>
        </p:sp>
        <p:sp>
          <p:nvSpPr>
            <p:cNvPr id="1049" name="Oval 33"/>
            <p:cNvSpPr>
              <a:spLocks noChangeArrowheads="1"/>
            </p:cNvSpPr>
            <p:nvPr/>
          </p:nvSpPr>
          <p:spPr bwMode="auto">
            <a:xfrm>
              <a:off x="1791" y="1978"/>
              <a:ext cx="1089" cy="590"/>
            </a:xfrm>
            <a:prstGeom prst="ellipse">
              <a:avLst/>
            </a:prstGeom>
            <a:solidFill>
              <a:schemeClr val="bg1"/>
            </a:solidFill>
            <a:ln w="9525">
              <a:solidFill>
                <a:schemeClr val="tx1"/>
              </a:solidFill>
              <a:round/>
              <a:headEnd/>
              <a:tailEnd/>
            </a:ln>
          </p:spPr>
          <p:txBody>
            <a:bodyPr wrap="none" anchor="ctr"/>
            <a:lstStyle/>
            <a:p>
              <a:pPr algn="ctr" eaLnBrk="0" hangingPunct="0"/>
              <a:r>
                <a:rPr lang="es-CO" sz="1400"/>
                <a:t>Control</a:t>
              </a:r>
            </a:p>
          </p:txBody>
        </p:sp>
        <p:sp>
          <p:nvSpPr>
            <p:cNvPr id="1050" name="Oval 34"/>
            <p:cNvSpPr>
              <a:spLocks noChangeArrowheads="1"/>
            </p:cNvSpPr>
            <p:nvPr/>
          </p:nvSpPr>
          <p:spPr bwMode="auto">
            <a:xfrm>
              <a:off x="3333" y="1978"/>
              <a:ext cx="1089" cy="590"/>
            </a:xfrm>
            <a:prstGeom prst="ellipse">
              <a:avLst/>
            </a:prstGeom>
            <a:solidFill>
              <a:schemeClr val="bg1"/>
            </a:solidFill>
            <a:ln w="9525">
              <a:solidFill>
                <a:schemeClr val="tx1"/>
              </a:solidFill>
              <a:round/>
              <a:headEnd/>
              <a:tailEnd/>
            </a:ln>
          </p:spPr>
          <p:txBody>
            <a:bodyPr wrap="none" anchor="ctr"/>
            <a:lstStyle/>
            <a:p>
              <a:pPr algn="ctr" eaLnBrk="0" hangingPunct="0"/>
              <a:r>
                <a:rPr lang="es-CO" sz="1400"/>
                <a:t>Ejecución</a:t>
              </a:r>
            </a:p>
          </p:txBody>
        </p:sp>
        <p:sp>
          <p:nvSpPr>
            <p:cNvPr id="1051" name="Oval 35"/>
            <p:cNvSpPr>
              <a:spLocks noChangeArrowheads="1"/>
            </p:cNvSpPr>
            <p:nvPr/>
          </p:nvSpPr>
          <p:spPr bwMode="auto">
            <a:xfrm>
              <a:off x="2607" y="2795"/>
              <a:ext cx="1089" cy="590"/>
            </a:xfrm>
            <a:prstGeom prst="ellipse">
              <a:avLst/>
            </a:prstGeom>
            <a:solidFill>
              <a:schemeClr val="bg1"/>
            </a:solidFill>
            <a:ln w="9525">
              <a:solidFill>
                <a:schemeClr val="tx1"/>
              </a:solidFill>
              <a:round/>
              <a:headEnd/>
              <a:tailEnd/>
            </a:ln>
          </p:spPr>
          <p:txBody>
            <a:bodyPr wrap="none" anchor="ctr"/>
            <a:lstStyle/>
            <a:p>
              <a:pPr algn="ctr" eaLnBrk="0" hangingPunct="0"/>
              <a:r>
                <a:rPr lang="es-CO" sz="1400"/>
                <a:t>Cierre</a:t>
              </a:r>
            </a:p>
          </p:txBody>
        </p:sp>
        <p:sp>
          <p:nvSpPr>
            <p:cNvPr id="1052" name="Rectangle 36"/>
            <p:cNvSpPr>
              <a:spLocks noChangeArrowheads="1"/>
            </p:cNvSpPr>
            <p:nvPr/>
          </p:nvSpPr>
          <p:spPr bwMode="auto">
            <a:xfrm>
              <a:off x="1020" y="2795"/>
              <a:ext cx="1316" cy="544"/>
            </a:xfrm>
            <a:prstGeom prst="rect">
              <a:avLst/>
            </a:prstGeom>
            <a:solidFill>
              <a:schemeClr val="bg1"/>
            </a:solidFill>
            <a:ln w="9525">
              <a:noFill/>
              <a:miter lim="800000"/>
              <a:headEnd/>
              <a:tailEnd/>
            </a:ln>
          </p:spPr>
          <p:txBody>
            <a:bodyPr wrap="none" anchor="ctr"/>
            <a:lstStyle/>
            <a:p>
              <a:pPr eaLnBrk="0" hangingPunct="0"/>
              <a:endParaRPr lang="es-ES"/>
            </a:p>
          </p:txBody>
        </p:sp>
        <p:sp>
          <p:nvSpPr>
            <p:cNvPr id="1053" name="Rectangle 37"/>
            <p:cNvSpPr>
              <a:spLocks noChangeArrowheads="1"/>
            </p:cNvSpPr>
            <p:nvPr/>
          </p:nvSpPr>
          <p:spPr bwMode="auto">
            <a:xfrm>
              <a:off x="930" y="1071"/>
              <a:ext cx="3674" cy="2495"/>
            </a:xfrm>
            <a:prstGeom prst="rect">
              <a:avLst/>
            </a:prstGeom>
            <a:noFill/>
            <a:ln w="9525">
              <a:solidFill>
                <a:schemeClr val="tx1"/>
              </a:solidFill>
              <a:miter lim="800000"/>
              <a:headEnd/>
              <a:tailEnd/>
            </a:ln>
          </p:spPr>
          <p:txBody>
            <a:bodyPr wrap="none" anchor="ctr"/>
            <a:lstStyle/>
            <a:p>
              <a:pPr eaLnBrk="0" hangingPunct="0"/>
              <a:endParaRPr lang="es-ES"/>
            </a:p>
          </p:txBody>
        </p:sp>
      </p:grpSp>
      <p:sp>
        <p:nvSpPr>
          <p:cNvPr id="160806" name="Oval 38"/>
          <p:cNvSpPr>
            <a:spLocks noChangeArrowheads="1"/>
          </p:cNvSpPr>
          <p:nvPr/>
        </p:nvSpPr>
        <p:spPr bwMode="auto">
          <a:xfrm>
            <a:off x="5076825" y="2492375"/>
            <a:ext cx="865188" cy="557213"/>
          </a:xfrm>
          <a:prstGeom prst="ellipse">
            <a:avLst/>
          </a:prstGeom>
          <a:solidFill>
            <a:schemeClr val="bg1"/>
          </a:solidFill>
          <a:ln w="9525">
            <a:solidFill>
              <a:schemeClr val="tx1"/>
            </a:solidFill>
            <a:round/>
            <a:headEnd/>
            <a:tailEnd/>
          </a:ln>
          <a:effectLst>
            <a:outerShdw dist="63500" dir="2212194" algn="ctr" rotWithShape="0">
              <a:schemeClr val="tx2">
                <a:alpha val="50000"/>
              </a:schemeClr>
            </a:outerShdw>
          </a:effectLst>
        </p:spPr>
        <p:txBody>
          <a:bodyPr wrap="none" anchor="ctr"/>
          <a:lstStyle/>
          <a:p>
            <a:pPr eaLnBrk="0" hangingPunct="0">
              <a:defRPr/>
            </a:pPr>
            <a:endParaRPr lang="es-ES"/>
          </a:p>
        </p:txBody>
      </p:sp>
      <p:sp>
        <p:nvSpPr>
          <p:cNvPr id="160807" name="Oval 39"/>
          <p:cNvSpPr>
            <a:spLocks noChangeArrowheads="1"/>
          </p:cNvSpPr>
          <p:nvPr/>
        </p:nvSpPr>
        <p:spPr bwMode="auto">
          <a:xfrm>
            <a:off x="2771775" y="2060575"/>
            <a:ext cx="865188" cy="557213"/>
          </a:xfrm>
          <a:prstGeom prst="ellipse">
            <a:avLst/>
          </a:prstGeom>
          <a:solidFill>
            <a:schemeClr val="bg1"/>
          </a:solidFill>
          <a:ln w="9525">
            <a:solidFill>
              <a:schemeClr val="tx1"/>
            </a:solidFill>
            <a:round/>
            <a:headEnd/>
            <a:tailEnd/>
          </a:ln>
          <a:effectLst>
            <a:outerShdw dist="63500" dir="2212194" algn="ctr" rotWithShape="0">
              <a:schemeClr val="tx2">
                <a:alpha val="50000"/>
              </a:schemeClr>
            </a:outerShdw>
          </a:effectLst>
        </p:spPr>
        <p:txBody>
          <a:bodyPr wrap="none" anchor="ctr"/>
          <a:lstStyle/>
          <a:p>
            <a:pPr eaLnBrk="0" hangingPunct="0">
              <a:defRPr/>
            </a:pPr>
            <a:endParaRPr lang="es-ES"/>
          </a:p>
        </p:txBody>
      </p:sp>
      <p:sp>
        <p:nvSpPr>
          <p:cNvPr id="160808" name="Oval 40"/>
          <p:cNvSpPr>
            <a:spLocks noChangeArrowheads="1"/>
          </p:cNvSpPr>
          <p:nvPr/>
        </p:nvSpPr>
        <p:spPr bwMode="auto">
          <a:xfrm>
            <a:off x="2771775" y="2852738"/>
            <a:ext cx="865188" cy="557212"/>
          </a:xfrm>
          <a:prstGeom prst="ellipse">
            <a:avLst/>
          </a:prstGeom>
          <a:solidFill>
            <a:schemeClr val="bg1"/>
          </a:solidFill>
          <a:ln w="9525">
            <a:solidFill>
              <a:schemeClr val="tx1"/>
            </a:solidFill>
            <a:round/>
            <a:headEnd/>
            <a:tailEnd/>
          </a:ln>
          <a:effectLst>
            <a:outerShdw dist="63500" dir="2212194" algn="ctr" rotWithShape="0">
              <a:schemeClr val="tx2">
                <a:alpha val="50000"/>
              </a:schemeClr>
            </a:outerShdw>
          </a:effectLst>
        </p:spPr>
        <p:txBody>
          <a:bodyPr wrap="none" anchor="ctr"/>
          <a:lstStyle/>
          <a:p>
            <a:pPr eaLnBrk="0" hangingPunct="0">
              <a:defRPr/>
            </a:pPr>
            <a:endParaRPr lang="es-ES"/>
          </a:p>
        </p:txBody>
      </p:sp>
      <p:sp>
        <p:nvSpPr>
          <p:cNvPr id="160809" name="Oval 41"/>
          <p:cNvSpPr>
            <a:spLocks noChangeArrowheads="1"/>
          </p:cNvSpPr>
          <p:nvPr/>
        </p:nvSpPr>
        <p:spPr bwMode="auto">
          <a:xfrm>
            <a:off x="3924300" y="2492375"/>
            <a:ext cx="865188" cy="557213"/>
          </a:xfrm>
          <a:prstGeom prst="ellipse">
            <a:avLst/>
          </a:prstGeom>
          <a:solidFill>
            <a:schemeClr val="bg1"/>
          </a:solidFill>
          <a:ln w="9525">
            <a:solidFill>
              <a:schemeClr val="tx1"/>
            </a:solidFill>
            <a:round/>
            <a:headEnd/>
            <a:tailEnd/>
          </a:ln>
          <a:effectLst>
            <a:outerShdw dist="63500" dir="2212194" algn="ctr" rotWithShape="0">
              <a:schemeClr val="tx2">
                <a:alpha val="50000"/>
              </a:schemeClr>
            </a:outerShdw>
          </a:effectLst>
        </p:spPr>
        <p:txBody>
          <a:bodyPr wrap="none" anchor="ctr"/>
          <a:lstStyle/>
          <a:p>
            <a:pPr eaLnBrk="0" hangingPunct="0">
              <a:defRPr/>
            </a:pPr>
            <a:endParaRPr lang="es-ES"/>
          </a:p>
        </p:txBody>
      </p:sp>
      <p:cxnSp>
        <p:nvCxnSpPr>
          <p:cNvPr id="1039" name="AutoShape 42"/>
          <p:cNvCxnSpPr>
            <a:cxnSpLocks noChangeShapeType="1"/>
            <a:stCxn id="160796" idx="7"/>
            <a:endCxn id="160807" idx="2"/>
          </p:cNvCxnSpPr>
          <p:nvPr/>
        </p:nvCxnSpPr>
        <p:spPr bwMode="auto">
          <a:xfrm flipV="1">
            <a:off x="2357438" y="2339975"/>
            <a:ext cx="414337" cy="233363"/>
          </a:xfrm>
          <a:prstGeom prst="straightConnector1">
            <a:avLst/>
          </a:prstGeom>
          <a:noFill/>
          <a:ln w="9525">
            <a:solidFill>
              <a:schemeClr val="tx1"/>
            </a:solidFill>
            <a:round/>
            <a:headEnd/>
            <a:tailEnd type="triangle" w="med" len="med"/>
          </a:ln>
        </p:spPr>
      </p:cxnSp>
      <p:cxnSp>
        <p:nvCxnSpPr>
          <p:cNvPr id="1040" name="AutoShape 43"/>
          <p:cNvCxnSpPr>
            <a:cxnSpLocks noChangeShapeType="1"/>
            <a:stCxn id="160796" idx="5"/>
            <a:endCxn id="160808" idx="2"/>
          </p:cNvCxnSpPr>
          <p:nvPr/>
        </p:nvCxnSpPr>
        <p:spPr bwMode="auto">
          <a:xfrm>
            <a:off x="2357438" y="2968625"/>
            <a:ext cx="414337" cy="163513"/>
          </a:xfrm>
          <a:prstGeom prst="straightConnector1">
            <a:avLst/>
          </a:prstGeom>
          <a:noFill/>
          <a:ln w="9525">
            <a:solidFill>
              <a:schemeClr val="tx1"/>
            </a:solidFill>
            <a:round/>
            <a:headEnd/>
            <a:tailEnd type="triangle" w="med" len="med"/>
          </a:ln>
        </p:spPr>
      </p:cxnSp>
      <p:cxnSp>
        <p:nvCxnSpPr>
          <p:cNvPr id="1041" name="AutoShape 44"/>
          <p:cNvCxnSpPr>
            <a:cxnSpLocks noChangeShapeType="1"/>
            <a:stCxn id="160807" idx="6"/>
            <a:endCxn id="160809" idx="1"/>
          </p:cNvCxnSpPr>
          <p:nvPr/>
        </p:nvCxnSpPr>
        <p:spPr bwMode="auto">
          <a:xfrm>
            <a:off x="3636963" y="2339975"/>
            <a:ext cx="414337" cy="233363"/>
          </a:xfrm>
          <a:prstGeom prst="straightConnector1">
            <a:avLst/>
          </a:prstGeom>
          <a:noFill/>
          <a:ln w="9525">
            <a:solidFill>
              <a:schemeClr val="tx1"/>
            </a:solidFill>
            <a:round/>
            <a:headEnd/>
            <a:tailEnd type="triangle" w="med" len="med"/>
          </a:ln>
        </p:spPr>
      </p:cxnSp>
      <p:cxnSp>
        <p:nvCxnSpPr>
          <p:cNvPr id="1042" name="AutoShape 45"/>
          <p:cNvCxnSpPr>
            <a:cxnSpLocks noChangeShapeType="1"/>
          </p:cNvCxnSpPr>
          <p:nvPr/>
        </p:nvCxnSpPr>
        <p:spPr bwMode="auto">
          <a:xfrm flipV="1">
            <a:off x="3708649" y="2826841"/>
            <a:ext cx="414337" cy="163513"/>
          </a:xfrm>
          <a:prstGeom prst="straightConnector1">
            <a:avLst/>
          </a:prstGeom>
          <a:noFill/>
          <a:ln w="9525">
            <a:solidFill>
              <a:schemeClr val="tx1"/>
            </a:solidFill>
            <a:round/>
            <a:headEnd/>
            <a:tailEnd type="triangle" w="med" len="med"/>
          </a:ln>
        </p:spPr>
      </p:cxnSp>
      <p:cxnSp>
        <p:nvCxnSpPr>
          <p:cNvPr id="1043" name="AutoShape 46"/>
          <p:cNvCxnSpPr>
            <a:cxnSpLocks noChangeShapeType="1"/>
            <a:stCxn id="160809" idx="6"/>
            <a:endCxn id="160806" idx="2"/>
          </p:cNvCxnSpPr>
          <p:nvPr/>
        </p:nvCxnSpPr>
        <p:spPr bwMode="auto">
          <a:xfrm>
            <a:off x="4789488" y="2771775"/>
            <a:ext cx="287337" cy="0"/>
          </a:xfrm>
          <a:prstGeom prst="straightConnector1">
            <a:avLst/>
          </a:prstGeom>
          <a:noFill/>
          <a:ln w="9525">
            <a:solidFill>
              <a:schemeClr val="tx1"/>
            </a:solidFill>
            <a:round/>
            <a:headEnd/>
            <a:tailEnd type="triangle" w="med" len="med"/>
          </a:ln>
        </p:spPr>
      </p:cxnSp>
      <p:sp>
        <p:nvSpPr>
          <p:cNvPr id="1044" name="Line 47"/>
          <p:cNvSpPr>
            <a:spLocks noChangeShapeType="1"/>
          </p:cNvSpPr>
          <p:nvPr/>
        </p:nvSpPr>
        <p:spPr bwMode="auto">
          <a:xfrm>
            <a:off x="2771775" y="3644900"/>
            <a:ext cx="0" cy="287338"/>
          </a:xfrm>
          <a:prstGeom prst="line">
            <a:avLst/>
          </a:prstGeom>
          <a:noFill/>
          <a:ln w="9525">
            <a:solidFill>
              <a:schemeClr val="tx1"/>
            </a:solidFill>
            <a:round/>
            <a:headEnd type="triangle" w="med" len="med"/>
            <a:tailEnd type="triangle" w="med" len="med"/>
          </a:ln>
        </p:spPr>
        <p:txBody>
          <a:bodyPr/>
          <a:lstStyle/>
          <a:p>
            <a:endParaRPr lang="es-ES"/>
          </a:p>
        </p:txBody>
      </p:sp>
      <p:sp>
        <p:nvSpPr>
          <p:cNvPr id="1045" name="Line 48"/>
          <p:cNvSpPr>
            <a:spLocks noChangeShapeType="1"/>
          </p:cNvSpPr>
          <p:nvPr/>
        </p:nvSpPr>
        <p:spPr bwMode="auto">
          <a:xfrm>
            <a:off x="3995738" y="3644900"/>
            <a:ext cx="0" cy="287338"/>
          </a:xfrm>
          <a:prstGeom prst="line">
            <a:avLst/>
          </a:prstGeom>
          <a:noFill/>
          <a:ln w="9525">
            <a:solidFill>
              <a:schemeClr val="tx1"/>
            </a:solidFill>
            <a:round/>
            <a:headEnd type="triangle" w="med" len="med"/>
            <a:tailEnd type="triangle" w="med" len="med"/>
          </a:ln>
        </p:spPr>
        <p:txBody>
          <a:bodyPr/>
          <a:lstStyle/>
          <a:p>
            <a:endParaRPr lang="es-ES"/>
          </a:p>
        </p:txBody>
      </p:sp>
      <p:sp>
        <p:nvSpPr>
          <p:cNvPr id="1046" name="Line 49"/>
          <p:cNvSpPr>
            <a:spLocks noChangeShapeType="1"/>
          </p:cNvSpPr>
          <p:nvPr/>
        </p:nvSpPr>
        <p:spPr bwMode="auto">
          <a:xfrm>
            <a:off x="5219700" y="3644900"/>
            <a:ext cx="0" cy="287338"/>
          </a:xfrm>
          <a:prstGeom prst="line">
            <a:avLst/>
          </a:prstGeom>
          <a:noFill/>
          <a:ln w="9525">
            <a:solidFill>
              <a:schemeClr val="tx1"/>
            </a:solidFill>
            <a:round/>
            <a:headEnd type="triangle" w="med" len="me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112168"/>
            <a:ext cx="8229600" cy="1143000"/>
          </a:xfrm>
        </p:spPr>
        <p:txBody>
          <a:bodyPr/>
          <a:lstStyle/>
          <a:p>
            <a:r>
              <a:rPr lang="es-CO" sz="4000" dirty="0" smtClean="0"/>
              <a:t>Ciclo de vida de la </a:t>
            </a:r>
            <a:br>
              <a:rPr lang="es-CO" sz="4000" dirty="0" smtClean="0"/>
            </a:br>
            <a:r>
              <a:rPr lang="es-CO" sz="4000" dirty="0" smtClean="0"/>
              <a:t>gerencia de proyectos</a:t>
            </a:r>
          </a:p>
        </p:txBody>
      </p:sp>
      <p:grpSp>
        <p:nvGrpSpPr>
          <p:cNvPr id="2" name="Group 3"/>
          <p:cNvGrpSpPr>
            <a:grpSpLocks/>
          </p:cNvGrpSpPr>
          <p:nvPr/>
        </p:nvGrpSpPr>
        <p:grpSpPr bwMode="auto">
          <a:xfrm>
            <a:off x="428625" y="3282280"/>
            <a:ext cx="8259763" cy="2667000"/>
            <a:chOff x="77" y="1143"/>
            <a:chExt cx="5203" cy="1680"/>
          </a:xfrm>
        </p:grpSpPr>
        <p:sp>
          <p:nvSpPr>
            <p:cNvPr id="20484" name="Freeform 4"/>
            <p:cNvSpPr>
              <a:spLocks/>
            </p:cNvSpPr>
            <p:nvPr/>
          </p:nvSpPr>
          <p:spPr bwMode="auto">
            <a:xfrm>
              <a:off x="1008" y="1565"/>
              <a:ext cx="2985" cy="862"/>
            </a:xfrm>
            <a:custGeom>
              <a:avLst/>
              <a:gdLst>
                <a:gd name="T0" fmla="*/ 0 w 2495"/>
                <a:gd name="T1" fmla="*/ 869 h 869"/>
                <a:gd name="T2" fmla="*/ 772 w 2495"/>
                <a:gd name="T3" fmla="*/ 53 h 869"/>
                <a:gd name="T4" fmla="*/ 1633 w 2495"/>
                <a:gd name="T5" fmla="*/ 552 h 869"/>
                <a:gd name="T6" fmla="*/ 2042 w 2495"/>
                <a:gd name="T7" fmla="*/ 733 h 869"/>
                <a:gd name="T8" fmla="*/ 2268 w 2495"/>
                <a:gd name="T9" fmla="*/ 778 h 869"/>
                <a:gd name="T10" fmla="*/ 2495 w 2495"/>
                <a:gd name="T11" fmla="*/ 869 h 869"/>
                <a:gd name="T12" fmla="*/ 0 60000 65536"/>
                <a:gd name="T13" fmla="*/ 0 60000 65536"/>
                <a:gd name="T14" fmla="*/ 0 60000 65536"/>
                <a:gd name="T15" fmla="*/ 0 60000 65536"/>
                <a:gd name="T16" fmla="*/ 0 60000 65536"/>
                <a:gd name="T17" fmla="*/ 0 60000 65536"/>
                <a:gd name="T18" fmla="*/ 0 w 2495"/>
                <a:gd name="T19" fmla="*/ 0 h 869"/>
                <a:gd name="T20" fmla="*/ 2495 w 2495"/>
                <a:gd name="T21" fmla="*/ 869 h 869"/>
              </a:gdLst>
              <a:ahLst/>
              <a:cxnLst>
                <a:cxn ang="T12">
                  <a:pos x="T0" y="T1"/>
                </a:cxn>
                <a:cxn ang="T13">
                  <a:pos x="T2" y="T3"/>
                </a:cxn>
                <a:cxn ang="T14">
                  <a:pos x="T4" y="T5"/>
                </a:cxn>
                <a:cxn ang="T15">
                  <a:pos x="T6" y="T7"/>
                </a:cxn>
                <a:cxn ang="T16">
                  <a:pos x="T8" y="T9"/>
                </a:cxn>
                <a:cxn ang="T17">
                  <a:pos x="T10" y="T11"/>
                </a:cxn>
              </a:cxnLst>
              <a:rect l="T18" t="T19" r="T20" b="T21"/>
              <a:pathLst>
                <a:path w="2495" h="869">
                  <a:moveTo>
                    <a:pt x="0" y="869"/>
                  </a:moveTo>
                  <a:cubicBezTo>
                    <a:pt x="250" y="487"/>
                    <a:pt x="500" y="106"/>
                    <a:pt x="772" y="53"/>
                  </a:cubicBezTo>
                  <a:cubicBezTo>
                    <a:pt x="1044" y="0"/>
                    <a:pt x="1421" y="439"/>
                    <a:pt x="1633" y="552"/>
                  </a:cubicBezTo>
                  <a:cubicBezTo>
                    <a:pt x="1845" y="665"/>
                    <a:pt x="1936" y="695"/>
                    <a:pt x="2042" y="733"/>
                  </a:cubicBezTo>
                  <a:cubicBezTo>
                    <a:pt x="2148" y="771"/>
                    <a:pt x="2193" y="755"/>
                    <a:pt x="2268" y="778"/>
                  </a:cubicBezTo>
                  <a:cubicBezTo>
                    <a:pt x="2343" y="801"/>
                    <a:pt x="2442" y="846"/>
                    <a:pt x="2495" y="869"/>
                  </a:cubicBezTo>
                </a:path>
              </a:pathLst>
            </a:custGeom>
            <a:solidFill>
              <a:srgbClr val="CCFFCC"/>
            </a:solidFill>
            <a:ln w="9525">
              <a:solidFill>
                <a:schemeClr val="tx1"/>
              </a:solidFill>
              <a:round/>
              <a:headEnd/>
              <a:tailEnd/>
            </a:ln>
          </p:spPr>
          <p:txBody>
            <a:bodyPr/>
            <a:lstStyle/>
            <a:p>
              <a:pPr eaLnBrk="0" hangingPunct="0"/>
              <a:endParaRPr lang="es-ES"/>
            </a:p>
          </p:txBody>
        </p:sp>
        <p:sp>
          <p:nvSpPr>
            <p:cNvPr id="20485" name="Freeform 5"/>
            <p:cNvSpPr>
              <a:spLocks/>
            </p:cNvSpPr>
            <p:nvPr/>
          </p:nvSpPr>
          <p:spPr bwMode="auto">
            <a:xfrm>
              <a:off x="657" y="1820"/>
              <a:ext cx="1407" cy="612"/>
            </a:xfrm>
            <a:custGeom>
              <a:avLst/>
              <a:gdLst>
                <a:gd name="T0" fmla="*/ 0 w 1407"/>
                <a:gd name="T1" fmla="*/ 605 h 612"/>
                <a:gd name="T2" fmla="*/ 363 w 1407"/>
                <a:gd name="T3" fmla="*/ 15 h 612"/>
                <a:gd name="T4" fmla="*/ 862 w 1407"/>
                <a:gd name="T5" fmla="*/ 514 h 612"/>
                <a:gd name="T6" fmla="*/ 1407 w 1407"/>
                <a:gd name="T7" fmla="*/ 605 h 612"/>
                <a:gd name="T8" fmla="*/ 0 60000 65536"/>
                <a:gd name="T9" fmla="*/ 0 60000 65536"/>
                <a:gd name="T10" fmla="*/ 0 60000 65536"/>
                <a:gd name="T11" fmla="*/ 0 60000 65536"/>
                <a:gd name="T12" fmla="*/ 0 w 1407"/>
                <a:gd name="T13" fmla="*/ 0 h 612"/>
                <a:gd name="T14" fmla="*/ 1407 w 1407"/>
                <a:gd name="T15" fmla="*/ 612 h 612"/>
              </a:gdLst>
              <a:ahLst/>
              <a:cxnLst>
                <a:cxn ang="T8">
                  <a:pos x="T0" y="T1"/>
                </a:cxn>
                <a:cxn ang="T9">
                  <a:pos x="T2" y="T3"/>
                </a:cxn>
                <a:cxn ang="T10">
                  <a:pos x="T4" y="T5"/>
                </a:cxn>
                <a:cxn ang="T11">
                  <a:pos x="T6" y="T7"/>
                </a:cxn>
              </a:cxnLst>
              <a:rect l="T12" t="T13" r="T14" b="T15"/>
              <a:pathLst>
                <a:path w="1407" h="612">
                  <a:moveTo>
                    <a:pt x="0" y="605"/>
                  </a:moveTo>
                  <a:cubicBezTo>
                    <a:pt x="109" y="317"/>
                    <a:pt x="219" y="30"/>
                    <a:pt x="363" y="15"/>
                  </a:cubicBezTo>
                  <a:cubicBezTo>
                    <a:pt x="507" y="0"/>
                    <a:pt x="688" y="416"/>
                    <a:pt x="862" y="514"/>
                  </a:cubicBezTo>
                  <a:cubicBezTo>
                    <a:pt x="1036" y="612"/>
                    <a:pt x="1221" y="608"/>
                    <a:pt x="1407" y="605"/>
                  </a:cubicBezTo>
                </a:path>
              </a:pathLst>
            </a:custGeom>
            <a:solidFill>
              <a:srgbClr val="99CCFF">
                <a:alpha val="50195"/>
              </a:srgbClr>
            </a:solidFill>
            <a:ln w="9525">
              <a:solidFill>
                <a:schemeClr val="tx1"/>
              </a:solidFill>
              <a:round/>
              <a:headEnd/>
              <a:tailEnd/>
            </a:ln>
          </p:spPr>
          <p:txBody>
            <a:bodyPr/>
            <a:lstStyle/>
            <a:p>
              <a:pPr eaLnBrk="0" hangingPunct="0"/>
              <a:endParaRPr lang="es-ES"/>
            </a:p>
          </p:txBody>
        </p:sp>
        <p:sp>
          <p:nvSpPr>
            <p:cNvPr id="20486" name="Freeform 6"/>
            <p:cNvSpPr>
              <a:spLocks/>
            </p:cNvSpPr>
            <p:nvPr/>
          </p:nvSpPr>
          <p:spPr bwMode="auto">
            <a:xfrm>
              <a:off x="793" y="1246"/>
              <a:ext cx="3901" cy="1186"/>
            </a:xfrm>
            <a:custGeom>
              <a:avLst/>
              <a:gdLst>
                <a:gd name="T0" fmla="*/ 0 w 3901"/>
                <a:gd name="T1" fmla="*/ 1186 h 1186"/>
                <a:gd name="T2" fmla="*/ 1089 w 3901"/>
                <a:gd name="T3" fmla="*/ 1050 h 1186"/>
                <a:gd name="T4" fmla="*/ 1542 w 3901"/>
                <a:gd name="T5" fmla="*/ 596 h 1186"/>
                <a:gd name="T6" fmla="*/ 1815 w 3901"/>
                <a:gd name="T7" fmla="*/ 234 h 1186"/>
                <a:gd name="T8" fmla="*/ 2087 w 3901"/>
                <a:gd name="T9" fmla="*/ 7 h 1186"/>
                <a:gd name="T10" fmla="*/ 2676 w 3901"/>
                <a:gd name="T11" fmla="*/ 279 h 1186"/>
                <a:gd name="T12" fmla="*/ 3039 w 3901"/>
                <a:gd name="T13" fmla="*/ 687 h 1186"/>
                <a:gd name="T14" fmla="*/ 3312 w 3901"/>
                <a:gd name="T15" fmla="*/ 959 h 1186"/>
                <a:gd name="T16" fmla="*/ 3584 w 3901"/>
                <a:gd name="T17" fmla="*/ 1095 h 1186"/>
                <a:gd name="T18" fmla="*/ 3901 w 3901"/>
                <a:gd name="T19" fmla="*/ 1186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1"/>
                <a:gd name="T31" fmla="*/ 0 h 1186"/>
                <a:gd name="T32" fmla="*/ 3901 w 3901"/>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1" h="1186">
                  <a:moveTo>
                    <a:pt x="0" y="1186"/>
                  </a:moveTo>
                  <a:cubicBezTo>
                    <a:pt x="416" y="1167"/>
                    <a:pt x="832" y="1148"/>
                    <a:pt x="1089" y="1050"/>
                  </a:cubicBezTo>
                  <a:cubicBezTo>
                    <a:pt x="1346" y="952"/>
                    <a:pt x="1421" y="732"/>
                    <a:pt x="1542" y="596"/>
                  </a:cubicBezTo>
                  <a:cubicBezTo>
                    <a:pt x="1663" y="460"/>
                    <a:pt x="1724" y="332"/>
                    <a:pt x="1815" y="234"/>
                  </a:cubicBezTo>
                  <a:cubicBezTo>
                    <a:pt x="1906" y="136"/>
                    <a:pt x="1944" y="0"/>
                    <a:pt x="2087" y="7"/>
                  </a:cubicBezTo>
                  <a:cubicBezTo>
                    <a:pt x="2230" y="14"/>
                    <a:pt x="2517" y="166"/>
                    <a:pt x="2676" y="279"/>
                  </a:cubicBezTo>
                  <a:cubicBezTo>
                    <a:pt x="2835" y="392"/>
                    <a:pt x="2933" y="574"/>
                    <a:pt x="3039" y="687"/>
                  </a:cubicBezTo>
                  <a:cubicBezTo>
                    <a:pt x="3145" y="800"/>
                    <a:pt x="3221" y="891"/>
                    <a:pt x="3312" y="959"/>
                  </a:cubicBezTo>
                  <a:cubicBezTo>
                    <a:pt x="3403" y="1027"/>
                    <a:pt x="3486" y="1057"/>
                    <a:pt x="3584" y="1095"/>
                  </a:cubicBezTo>
                  <a:cubicBezTo>
                    <a:pt x="3682" y="1133"/>
                    <a:pt x="3791" y="1159"/>
                    <a:pt x="3901" y="1186"/>
                  </a:cubicBezTo>
                </a:path>
              </a:pathLst>
            </a:custGeom>
            <a:solidFill>
              <a:srgbClr val="FFFF00">
                <a:alpha val="50195"/>
              </a:srgbClr>
            </a:solidFill>
            <a:ln w="9525">
              <a:solidFill>
                <a:schemeClr val="tx1"/>
              </a:solidFill>
              <a:round/>
              <a:headEnd/>
              <a:tailEnd/>
            </a:ln>
          </p:spPr>
          <p:txBody>
            <a:bodyPr/>
            <a:lstStyle/>
            <a:p>
              <a:pPr eaLnBrk="0" hangingPunct="0"/>
              <a:endParaRPr lang="es-ES"/>
            </a:p>
          </p:txBody>
        </p:sp>
        <p:sp>
          <p:nvSpPr>
            <p:cNvPr id="20487" name="Freeform 7"/>
            <p:cNvSpPr>
              <a:spLocks/>
            </p:cNvSpPr>
            <p:nvPr/>
          </p:nvSpPr>
          <p:spPr bwMode="auto">
            <a:xfrm>
              <a:off x="3334" y="1525"/>
              <a:ext cx="1315" cy="900"/>
            </a:xfrm>
            <a:custGeom>
              <a:avLst/>
              <a:gdLst>
                <a:gd name="T0" fmla="*/ 0 w 1270"/>
                <a:gd name="T1" fmla="*/ 764 h 764"/>
                <a:gd name="T2" fmla="*/ 409 w 1270"/>
                <a:gd name="T3" fmla="*/ 38 h 764"/>
                <a:gd name="T4" fmla="*/ 817 w 1270"/>
                <a:gd name="T5" fmla="*/ 537 h 764"/>
                <a:gd name="T6" fmla="*/ 1270 w 1270"/>
                <a:gd name="T7" fmla="*/ 764 h 764"/>
                <a:gd name="T8" fmla="*/ 0 60000 65536"/>
                <a:gd name="T9" fmla="*/ 0 60000 65536"/>
                <a:gd name="T10" fmla="*/ 0 60000 65536"/>
                <a:gd name="T11" fmla="*/ 0 60000 65536"/>
                <a:gd name="T12" fmla="*/ 0 w 1270"/>
                <a:gd name="T13" fmla="*/ 0 h 764"/>
                <a:gd name="T14" fmla="*/ 1270 w 1270"/>
                <a:gd name="T15" fmla="*/ 764 h 764"/>
              </a:gdLst>
              <a:ahLst/>
              <a:cxnLst>
                <a:cxn ang="T8">
                  <a:pos x="T0" y="T1"/>
                </a:cxn>
                <a:cxn ang="T9">
                  <a:pos x="T2" y="T3"/>
                </a:cxn>
                <a:cxn ang="T10">
                  <a:pos x="T4" y="T5"/>
                </a:cxn>
                <a:cxn ang="T11">
                  <a:pos x="T6" y="T7"/>
                </a:cxn>
              </a:cxnLst>
              <a:rect l="T12" t="T13" r="T14" b="T15"/>
              <a:pathLst>
                <a:path w="1270" h="764">
                  <a:moveTo>
                    <a:pt x="0" y="764"/>
                  </a:moveTo>
                  <a:cubicBezTo>
                    <a:pt x="136" y="420"/>
                    <a:pt x="273" y="76"/>
                    <a:pt x="409" y="38"/>
                  </a:cubicBezTo>
                  <a:cubicBezTo>
                    <a:pt x="545" y="0"/>
                    <a:pt x="673" y="416"/>
                    <a:pt x="817" y="537"/>
                  </a:cubicBezTo>
                  <a:cubicBezTo>
                    <a:pt x="961" y="658"/>
                    <a:pt x="1115" y="711"/>
                    <a:pt x="1270" y="764"/>
                  </a:cubicBezTo>
                </a:path>
              </a:pathLst>
            </a:custGeom>
            <a:solidFill>
              <a:srgbClr val="FF7C80">
                <a:alpha val="50195"/>
              </a:srgbClr>
            </a:solidFill>
            <a:ln w="9525">
              <a:solidFill>
                <a:schemeClr val="tx1"/>
              </a:solidFill>
              <a:round/>
              <a:headEnd/>
              <a:tailEnd/>
            </a:ln>
          </p:spPr>
          <p:txBody>
            <a:bodyPr/>
            <a:lstStyle/>
            <a:p>
              <a:pPr eaLnBrk="0" hangingPunct="0"/>
              <a:endParaRPr lang="es-ES"/>
            </a:p>
          </p:txBody>
        </p:sp>
        <p:sp>
          <p:nvSpPr>
            <p:cNvPr id="20488" name="Text Box 8"/>
            <p:cNvSpPr txBox="1">
              <a:spLocks noChangeArrowheads="1"/>
            </p:cNvSpPr>
            <p:nvPr/>
          </p:nvSpPr>
          <p:spPr bwMode="auto">
            <a:xfrm>
              <a:off x="1731" y="1728"/>
              <a:ext cx="539" cy="289"/>
            </a:xfrm>
            <a:prstGeom prst="rect">
              <a:avLst/>
            </a:prstGeom>
            <a:noFill/>
            <a:ln w="9525">
              <a:noFill/>
              <a:miter lim="800000"/>
              <a:headEnd/>
              <a:tailEnd/>
            </a:ln>
          </p:spPr>
          <p:txBody>
            <a:bodyPr wrap="none">
              <a:spAutoFit/>
            </a:bodyPr>
            <a:lstStyle/>
            <a:p>
              <a:pPr algn="ctr" eaLnBrk="0" hangingPunct="0"/>
              <a:r>
                <a:rPr lang="es-CO" sz="800" b="1"/>
                <a:t>PROCESOS </a:t>
              </a:r>
            </a:p>
            <a:p>
              <a:pPr algn="ctr" eaLnBrk="0" hangingPunct="0"/>
              <a:r>
                <a:rPr lang="es-CO" sz="800" b="1"/>
                <a:t>DE</a:t>
              </a:r>
            </a:p>
            <a:p>
              <a:pPr algn="ctr" eaLnBrk="0" hangingPunct="0"/>
              <a:r>
                <a:rPr lang="es-CO" sz="800" b="1"/>
                <a:t>PLANEACION</a:t>
              </a:r>
            </a:p>
          </p:txBody>
        </p:sp>
        <p:sp>
          <p:nvSpPr>
            <p:cNvPr id="20489" name="Text Box 9"/>
            <p:cNvSpPr txBox="1">
              <a:spLocks noChangeArrowheads="1"/>
            </p:cNvSpPr>
            <p:nvPr/>
          </p:nvSpPr>
          <p:spPr bwMode="auto">
            <a:xfrm>
              <a:off x="776" y="1920"/>
              <a:ext cx="480" cy="289"/>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 </a:t>
              </a:r>
            </a:p>
            <a:p>
              <a:pPr algn="ctr" eaLnBrk="0" hangingPunct="0"/>
              <a:r>
                <a:rPr lang="es-CO" sz="800" b="1"/>
                <a:t>INICIACION</a:t>
              </a:r>
            </a:p>
          </p:txBody>
        </p:sp>
        <p:sp>
          <p:nvSpPr>
            <p:cNvPr id="20490" name="Line 10"/>
            <p:cNvSpPr>
              <a:spLocks noChangeShapeType="1"/>
            </p:cNvSpPr>
            <p:nvPr/>
          </p:nvSpPr>
          <p:spPr bwMode="auto">
            <a:xfrm>
              <a:off x="654" y="2432"/>
              <a:ext cx="4626" cy="0"/>
            </a:xfrm>
            <a:prstGeom prst="line">
              <a:avLst/>
            </a:prstGeom>
            <a:noFill/>
            <a:ln w="9525">
              <a:solidFill>
                <a:schemeClr val="tx1"/>
              </a:solidFill>
              <a:round/>
              <a:headEnd/>
              <a:tailEnd/>
            </a:ln>
          </p:spPr>
          <p:txBody>
            <a:bodyPr/>
            <a:lstStyle/>
            <a:p>
              <a:endParaRPr lang="es-ES"/>
            </a:p>
          </p:txBody>
        </p:sp>
        <p:sp>
          <p:nvSpPr>
            <p:cNvPr id="20491" name="Text Box 11"/>
            <p:cNvSpPr txBox="1">
              <a:spLocks noChangeArrowheads="1"/>
            </p:cNvSpPr>
            <p:nvPr/>
          </p:nvSpPr>
          <p:spPr bwMode="auto">
            <a:xfrm>
              <a:off x="77" y="1439"/>
              <a:ext cx="552" cy="250"/>
            </a:xfrm>
            <a:prstGeom prst="rect">
              <a:avLst/>
            </a:prstGeom>
            <a:noFill/>
            <a:ln w="9525">
              <a:noFill/>
              <a:miter lim="800000"/>
              <a:headEnd/>
              <a:tailEnd/>
            </a:ln>
          </p:spPr>
          <p:txBody>
            <a:bodyPr wrap="none">
              <a:spAutoFit/>
            </a:bodyPr>
            <a:lstStyle/>
            <a:p>
              <a:pPr algn="ctr" eaLnBrk="0" hangingPunct="0"/>
              <a:r>
                <a:rPr lang="es-CO" sz="1000" b="1"/>
                <a:t>NIVEL DE </a:t>
              </a:r>
            </a:p>
            <a:p>
              <a:pPr algn="ctr" eaLnBrk="0" hangingPunct="0"/>
              <a:r>
                <a:rPr lang="es-CO" sz="1000" b="1"/>
                <a:t>ACTIVIDAD</a:t>
              </a:r>
            </a:p>
          </p:txBody>
        </p:sp>
        <p:sp>
          <p:nvSpPr>
            <p:cNvPr id="20492" name="Text Box 12"/>
            <p:cNvSpPr txBox="1">
              <a:spLocks noChangeArrowheads="1"/>
            </p:cNvSpPr>
            <p:nvPr/>
          </p:nvSpPr>
          <p:spPr bwMode="auto">
            <a:xfrm>
              <a:off x="307" y="2477"/>
              <a:ext cx="648" cy="346"/>
            </a:xfrm>
            <a:prstGeom prst="rect">
              <a:avLst/>
            </a:prstGeom>
            <a:noFill/>
            <a:ln w="9525">
              <a:noFill/>
              <a:miter lim="800000"/>
              <a:headEnd/>
              <a:tailEnd/>
            </a:ln>
          </p:spPr>
          <p:txBody>
            <a:bodyPr wrap="none">
              <a:spAutoFit/>
            </a:bodyPr>
            <a:lstStyle/>
            <a:p>
              <a:pPr algn="ctr" eaLnBrk="0" hangingPunct="0"/>
              <a:r>
                <a:rPr lang="es-CO" sz="1000" b="1"/>
                <a:t>INICIO DEL</a:t>
              </a:r>
            </a:p>
            <a:p>
              <a:pPr algn="ctr" eaLnBrk="0" hangingPunct="0"/>
              <a:r>
                <a:rPr lang="es-CO" sz="1000" b="1"/>
                <a:t>PROYECTO O</a:t>
              </a:r>
            </a:p>
            <a:p>
              <a:pPr algn="ctr" eaLnBrk="0" hangingPunct="0"/>
              <a:r>
                <a:rPr lang="es-CO" sz="1000" b="1"/>
                <a:t>FASE</a:t>
              </a:r>
            </a:p>
          </p:txBody>
        </p:sp>
        <p:sp>
          <p:nvSpPr>
            <p:cNvPr id="20493" name="Text Box 13"/>
            <p:cNvSpPr txBox="1">
              <a:spLocks noChangeArrowheads="1"/>
            </p:cNvSpPr>
            <p:nvPr/>
          </p:nvSpPr>
          <p:spPr bwMode="auto">
            <a:xfrm>
              <a:off x="4605" y="2477"/>
              <a:ext cx="648" cy="346"/>
            </a:xfrm>
            <a:prstGeom prst="rect">
              <a:avLst/>
            </a:prstGeom>
            <a:noFill/>
            <a:ln w="9525">
              <a:noFill/>
              <a:miter lim="800000"/>
              <a:headEnd/>
              <a:tailEnd/>
            </a:ln>
          </p:spPr>
          <p:txBody>
            <a:bodyPr wrap="none">
              <a:spAutoFit/>
            </a:bodyPr>
            <a:lstStyle/>
            <a:p>
              <a:pPr algn="ctr" eaLnBrk="0" hangingPunct="0"/>
              <a:r>
                <a:rPr lang="es-CO" sz="1000" b="1"/>
                <a:t>FIN DEL</a:t>
              </a:r>
            </a:p>
            <a:p>
              <a:pPr algn="ctr" eaLnBrk="0" hangingPunct="0"/>
              <a:r>
                <a:rPr lang="es-CO" sz="1000" b="1"/>
                <a:t>PROYECTO O</a:t>
              </a:r>
            </a:p>
            <a:p>
              <a:pPr algn="ctr" eaLnBrk="0" hangingPunct="0"/>
              <a:r>
                <a:rPr lang="es-CO" sz="1000" b="1"/>
                <a:t>FASE</a:t>
              </a:r>
            </a:p>
          </p:txBody>
        </p:sp>
        <p:sp>
          <p:nvSpPr>
            <p:cNvPr id="20494" name="Text Box 14"/>
            <p:cNvSpPr txBox="1">
              <a:spLocks noChangeArrowheads="1"/>
            </p:cNvSpPr>
            <p:nvPr/>
          </p:nvSpPr>
          <p:spPr bwMode="auto">
            <a:xfrm>
              <a:off x="2701" y="1449"/>
              <a:ext cx="490" cy="289"/>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a:t>
              </a:r>
            </a:p>
            <a:p>
              <a:pPr algn="ctr" eaLnBrk="0" hangingPunct="0"/>
              <a:r>
                <a:rPr lang="es-CO" sz="800" b="1"/>
                <a:t>EJECUCION</a:t>
              </a:r>
            </a:p>
          </p:txBody>
        </p:sp>
        <p:sp>
          <p:nvSpPr>
            <p:cNvPr id="20495" name="Text Box 15"/>
            <p:cNvSpPr txBox="1">
              <a:spLocks noChangeArrowheads="1"/>
            </p:cNvSpPr>
            <p:nvPr/>
          </p:nvSpPr>
          <p:spPr bwMode="auto">
            <a:xfrm>
              <a:off x="3595" y="1920"/>
              <a:ext cx="480" cy="212"/>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 CIERRE</a:t>
              </a:r>
            </a:p>
          </p:txBody>
        </p:sp>
        <p:sp>
          <p:nvSpPr>
            <p:cNvPr id="20496" name="Text Box 16"/>
            <p:cNvSpPr txBox="1">
              <a:spLocks noChangeArrowheads="1"/>
            </p:cNvSpPr>
            <p:nvPr/>
          </p:nvSpPr>
          <p:spPr bwMode="auto">
            <a:xfrm>
              <a:off x="2369" y="2599"/>
              <a:ext cx="545" cy="192"/>
            </a:xfrm>
            <a:prstGeom prst="rect">
              <a:avLst/>
            </a:prstGeom>
            <a:noFill/>
            <a:ln w="9525">
              <a:noFill/>
              <a:miter lim="800000"/>
              <a:headEnd/>
              <a:tailEnd/>
            </a:ln>
          </p:spPr>
          <p:txBody>
            <a:bodyPr wrap="none">
              <a:spAutoFit/>
            </a:bodyPr>
            <a:lstStyle/>
            <a:p>
              <a:pPr algn="ctr" eaLnBrk="0" hangingPunct="0"/>
              <a:r>
                <a:rPr lang="es-CO" sz="1400" b="1"/>
                <a:t>TIEMPO</a:t>
              </a:r>
            </a:p>
          </p:txBody>
        </p:sp>
        <p:sp>
          <p:nvSpPr>
            <p:cNvPr id="20497" name="Line 17"/>
            <p:cNvSpPr>
              <a:spLocks noChangeShapeType="1"/>
            </p:cNvSpPr>
            <p:nvPr/>
          </p:nvSpPr>
          <p:spPr bwMode="auto">
            <a:xfrm>
              <a:off x="1584" y="2592"/>
              <a:ext cx="2208" cy="0"/>
            </a:xfrm>
            <a:prstGeom prst="line">
              <a:avLst/>
            </a:prstGeom>
            <a:noFill/>
            <a:ln w="57150">
              <a:solidFill>
                <a:schemeClr val="tx1"/>
              </a:solidFill>
              <a:round/>
              <a:headEnd/>
              <a:tailEnd type="triangle" w="med" len="med"/>
            </a:ln>
          </p:spPr>
          <p:txBody>
            <a:bodyPr/>
            <a:lstStyle/>
            <a:p>
              <a:endParaRPr lang="es-ES"/>
            </a:p>
          </p:txBody>
        </p:sp>
        <p:sp>
          <p:nvSpPr>
            <p:cNvPr id="20498" name="Line 18"/>
            <p:cNvSpPr>
              <a:spLocks noChangeShapeType="1"/>
            </p:cNvSpPr>
            <p:nvPr/>
          </p:nvSpPr>
          <p:spPr bwMode="auto">
            <a:xfrm flipV="1">
              <a:off x="653" y="1143"/>
              <a:ext cx="0" cy="1296"/>
            </a:xfrm>
            <a:prstGeom prst="line">
              <a:avLst/>
            </a:prstGeom>
            <a:noFill/>
            <a:ln w="9525">
              <a:solidFill>
                <a:schemeClr val="tx1"/>
              </a:solidFill>
              <a:round/>
              <a:headEnd/>
              <a:tailEnd/>
            </a:ln>
          </p:spPr>
          <p:txBody>
            <a:bodyPr/>
            <a:lstStyle/>
            <a:p>
              <a:endParaRPr lang="es-ES"/>
            </a:p>
          </p:txBody>
        </p:sp>
        <p:sp>
          <p:nvSpPr>
            <p:cNvPr id="20499" name="Freeform 19"/>
            <p:cNvSpPr>
              <a:spLocks/>
            </p:cNvSpPr>
            <p:nvPr/>
          </p:nvSpPr>
          <p:spPr bwMode="auto">
            <a:xfrm>
              <a:off x="1020" y="2069"/>
              <a:ext cx="3629" cy="363"/>
            </a:xfrm>
            <a:custGeom>
              <a:avLst/>
              <a:gdLst>
                <a:gd name="T0" fmla="*/ 0 w 3221"/>
                <a:gd name="T1" fmla="*/ 363 h 363"/>
                <a:gd name="T2" fmla="*/ 862 w 3221"/>
                <a:gd name="T3" fmla="*/ 182 h 363"/>
                <a:gd name="T4" fmla="*/ 1134 w 3221"/>
                <a:gd name="T5" fmla="*/ 91 h 363"/>
                <a:gd name="T6" fmla="*/ 1588 w 3221"/>
                <a:gd name="T7" fmla="*/ 0 h 363"/>
                <a:gd name="T8" fmla="*/ 2087 w 3221"/>
                <a:gd name="T9" fmla="*/ 91 h 363"/>
                <a:gd name="T10" fmla="*/ 2404 w 3221"/>
                <a:gd name="T11" fmla="*/ 136 h 363"/>
                <a:gd name="T12" fmla="*/ 2949 w 3221"/>
                <a:gd name="T13" fmla="*/ 272 h 363"/>
                <a:gd name="T14" fmla="*/ 3221 w 3221"/>
                <a:gd name="T15" fmla="*/ 363 h 363"/>
                <a:gd name="T16" fmla="*/ 0 60000 65536"/>
                <a:gd name="T17" fmla="*/ 0 60000 65536"/>
                <a:gd name="T18" fmla="*/ 0 60000 65536"/>
                <a:gd name="T19" fmla="*/ 0 60000 65536"/>
                <a:gd name="T20" fmla="*/ 0 60000 65536"/>
                <a:gd name="T21" fmla="*/ 0 60000 65536"/>
                <a:gd name="T22" fmla="*/ 0 60000 65536"/>
                <a:gd name="T23" fmla="*/ 0 60000 65536"/>
                <a:gd name="T24" fmla="*/ 0 w 3221"/>
                <a:gd name="T25" fmla="*/ 0 h 363"/>
                <a:gd name="T26" fmla="*/ 3221 w 3221"/>
                <a:gd name="T27" fmla="*/ 363 h 3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1" h="363">
                  <a:moveTo>
                    <a:pt x="0" y="363"/>
                  </a:moveTo>
                  <a:cubicBezTo>
                    <a:pt x="336" y="295"/>
                    <a:pt x="673" y="227"/>
                    <a:pt x="862" y="182"/>
                  </a:cubicBezTo>
                  <a:cubicBezTo>
                    <a:pt x="1051" y="137"/>
                    <a:pt x="1013" y="121"/>
                    <a:pt x="1134" y="91"/>
                  </a:cubicBezTo>
                  <a:cubicBezTo>
                    <a:pt x="1255" y="61"/>
                    <a:pt x="1429" y="0"/>
                    <a:pt x="1588" y="0"/>
                  </a:cubicBezTo>
                  <a:cubicBezTo>
                    <a:pt x="1747" y="0"/>
                    <a:pt x="1951" y="68"/>
                    <a:pt x="2087" y="91"/>
                  </a:cubicBezTo>
                  <a:cubicBezTo>
                    <a:pt x="2223" y="114"/>
                    <a:pt x="2261" y="106"/>
                    <a:pt x="2404" y="136"/>
                  </a:cubicBezTo>
                  <a:cubicBezTo>
                    <a:pt x="2547" y="166"/>
                    <a:pt x="2813" y="234"/>
                    <a:pt x="2949" y="272"/>
                  </a:cubicBezTo>
                  <a:cubicBezTo>
                    <a:pt x="3085" y="310"/>
                    <a:pt x="3168" y="348"/>
                    <a:pt x="3221" y="363"/>
                  </a:cubicBezTo>
                </a:path>
              </a:pathLst>
            </a:custGeom>
            <a:solidFill>
              <a:srgbClr val="CC99FF">
                <a:alpha val="50195"/>
              </a:srgbClr>
            </a:solidFill>
            <a:ln w="9525">
              <a:solidFill>
                <a:schemeClr val="tx1"/>
              </a:solidFill>
              <a:round/>
              <a:headEnd/>
              <a:tailEnd/>
            </a:ln>
          </p:spPr>
          <p:txBody>
            <a:bodyPr/>
            <a:lstStyle/>
            <a:p>
              <a:pPr eaLnBrk="0" hangingPunct="0"/>
              <a:endParaRPr lang="es-ES"/>
            </a:p>
          </p:txBody>
        </p:sp>
        <p:sp>
          <p:nvSpPr>
            <p:cNvPr id="20500" name="Text Box 20"/>
            <p:cNvSpPr txBox="1">
              <a:spLocks noChangeArrowheads="1"/>
            </p:cNvSpPr>
            <p:nvPr/>
          </p:nvSpPr>
          <p:spPr bwMode="auto">
            <a:xfrm>
              <a:off x="2547" y="2160"/>
              <a:ext cx="539" cy="212"/>
            </a:xfrm>
            <a:prstGeom prst="rect">
              <a:avLst/>
            </a:prstGeom>
            <a:noFill/>
            <a:ln w="9525">
              <a:noFill/>
              <a:miter lim="800000"/>
              <a:headEnd/>
              <a:tailEnd/>
            </a:ln>
          </p:spPr>
          <p:txBody>
            <a:bodyPr wrap="none">
              <a:spAutoFit/>
            </a:bodyPr>
            <a:lstStyle/>
            <a:p>
              <a:pPr algn="ctr" eaLnBrk="0" hangingPunct="0"/>
              <a:r>
                <a:rPr lang="es-CO" sz="800" b="1"/>
                <a:t>PROCESOS</a:t>
              </a:r>
            </a:p>
            <a:p>
              <a:pPr algn="ctr" eaLnBrk="0" hangingPunct="0"/>
              <a:r>
                <a:rPr lang="es-CO" sz="800" b="1"/>
                <a:t>DE CONTROL</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5786" y="2000240"/>
            <a:ext cx="7810528" cy="1814524"/>
          </a:xfrm>
        </p:spPr>
        <p:txBody>
          <a:bodyPr/>
          <a:lstStyle/>
          <a:p>
            <a:pPr eaLnBrk="1" hangingPunct="1"/>
            <a:r>
              <a:rPr lang="es-ES" dirty="0" smtClean="0"/>
              <a:t>Gestión de Proyectos</a:t>
            </a:r>
            <a:br>
              <a:rPr lang="es-ES" dirty="0" smtClean="0"/>
            </a:br>
            <a:r>
              <a:rPr lang="es-ES" sz="3200" dirty="0" smtClean="0"/>
              <a:t>Conceptos</a:t>
            </a:r>
            <a:r>
              <a:rPr lang="es-ES" dirty="0" smtClean="0"/>
              <a:t> </a:t>
            </a:r>
            <a:r>
              <a:rPr lang="es-ES" dirty="0" smtClean="0"/>
              <a:t/>
            </a:r>
            <a:br>
              <a:rPr lang="es-ES" dirty="0" smtClean="0"/>
            </a:br>
            <a:endParaRPr lang="es-ES" dirty="0" smtClean="0"/>
          </a:p>
        </p:txBody>
      </p:sp>
      <p:sp>
        <p:nvSpPr>
          <p:cNvPr id="5" name="Rectangle 2"/>
          <p:cNvSpPr txBox="1">
            <a:spLocks noChangeArrowheads="1"/>
          </p:cNvSpPr>
          <p:nvPr/>
        </p:nvSpPr>
        <p:spPr bwMode="auto">
          <a:xfrm>
            <a:off x="762000" y="4797152"/>
            <a:ext cx="7772400" cy="1470025"/>
          </a:xfrm>
          <a:prstGeom prst="rect">
            <a:avLst/>
          </a:prstGeom>
          <a:noFill/>
          <a:ln w="9525">
            <a:noFill/>
            <a:miter lim="800000"/>
            <a:headEnd/>
            <a:tailEnd/>
          </a:ln>
          <a:effectLst/>
        </p:spPr>
        <p:txBody>
          <a:bodyPr anchor="ctr"/>
          <a:lstStyle/>
          <a:p>
            <a:pPr algn="ctr">
              <a:defRPr/>
            </a:pPr>
            <a:r>
              <a:rPr lang="es-ES" sz="2400" kern="0" dirty="0">
                <a:solidFill>
                  <a:schemeClr val="tx2"/>
                </a:solidFill>
              </a:rPr>
              <a:t>María Mercedes Corral S. </a:t>
            </a:r>
            <a:r>
              <a:rPr lang="es-ES" sz="2400" kern="0" dirty="0" err="1">
                <a:solidFill>
                  <a:schemeClr val="tx2"/>
                </a:solidFill>
              </a:rPr>
              <a:t>Msc</a:t>
            </a:r>
            <a:r>
              <a:rPr lang="es-ES" sz="2400" kern="0" dirty="0" smtClean="0">
                <a:solidFill>
                  <a:schemeClr val="tx2"/>
                </a:solidFill>
              </a:rPr>
              <a:t>.</a:t>
            </a:r>
          </a:p>
          <a:p>
            <a:pPr algn="ctr">
              <a:defRPr/>
            </a:pPr>
            <a:r>
              <a:rPr lang="es-ES" sz="2400" kern="0" dirty="0" smtClean="0">
                <a:solidFill>
                  <a:schemeClr val="tx2"/>
                </a:solidFill>
              </a:rPr>
              <a:t>Luis Francisco Martínez</a:t>
            </a:r>
          </a:p>
        </p:txBody>
      </p:sp>
    </p:spTree>
    <p:extLst>
      <p:ext uri="{BB962C8B-B14F-4D97-AF65-F5344CB8AC3E}">
        <p14:creationId xmlns:p14="http://schemas.microsoft.com/office/powerpoint/2010/main" val="1347972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143000"/>
          </a:xfrm>
        </p:spPr>
        <p:txBody>
          <a:bodyPr/>
          <a:lstStyle/>
          <a:p>
            <a:r>
              <a:rPr lang="es-MX" dirty="0" smtClean="0"/>
              <a:t>Un proyecto</a:t>
            </a:r>
            <a:endParaRPr lang="es-ES" dirty="0"/>
          </a:p>
        </p:txBody>
      </p:sp>
      <p:sp>
        <p:nvSpPr>
          <p:cNvPr id="3" name="2 Marcador de contenido"/>
          <p:cNvSpPr>
            <a:spLocks noGrp="1"/>
          </p:cNvSpPr>
          <p:nvPr>
            <p:ph idx="1"/>
          </p:nvPr>
        </p:nvSpPr>
        <p:spPr>
          <a:xfrm>
            <a:off x="457200" y="2162274"/>
            <a:ext cx="8229600" cy="4525963"/>
          </a:xfrm>
        </p:spPr>
        <p:txBody>
          <a:bodyPr/>
          <a:lstStyle/>
          <a:p>
            <a:pPr marL="0" indent="0" algn="ctr">
              <a:buNone/>
            </a:pPr>
            <a:r>
              <a:rPr lang="es-MX" sz="4000" i="1" dirty="0" smtClean="0"/>
              <a:t>Para muchas personas, un proyecto es:</a:t>
            </a:r>
          </a:p>
          <a:p>
            <a:pPr algn="ctr"/>
            <a:endParaRPr lang="es-MX" sz="4000" i="1" dirty="0" smtClean="0"/>
          </a:p>
          <a:p>
            <a:pPr algn="ctr">
              <a:buNone/>
            </a:pPr>
            <a:r>
              <a:rPr lang="es-MX" sz="4000" i="1" dirty="0" smtClean="0"/>
              <a:t>“</a:t>
            </a:r>
            <a:r>
              <a:rPr lang="es-MX" sz="4000" b="1" i="1" dirty="0" smtClean="0"/>
              <a:t>Conjunto de tareas necesarias para cumplir una meta”</a:t>
            </a:r>
            <a:endParaRPr lang="es-ES" sz="4000" b="1" i="1" dirty="0"/>
          </a:p>
        </p:txBody>
      </p:sp>
    </p:spTree>
    <p:extLst>
      <p:ext uri="{BB962C8B-B14F-4D97-AF65-F5344CB8AC3E}">
        <p14:creationId xmlns:p14="http://schemas.microsoft.com/office/powerpoint/2010/main" val="1574983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654970" y="1196752"/>
            <a:ext cx="6265069" cy="53935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s-MX" b="1" dirty="0"/>
              <a:t>Qué es un proyecto</a:t>
            </a:r>
            <a:endParaRPr lang="es-ES" b="1" dirty="0"/>
          </a:p>
        </p:txBody>
      </p:sp>
      <p:sp>
        <p:nvSpPr>
          <p:cNvPr id="98307" name="Rectangle 3"/>
          <p:cNvSpPr>
            <a:spLocks noGrp="1" noChangeArrowheads="1"/>
          </p:cNvSpPr>
          <p:nvPr>
            <p:ph type="body" idx="1"/>
          </p:nvPr>
        </p:nvSpPr>
        <p:spPr>
          <a:xfrm>
            <a:off x="1331640" y="1790819"/>
            <a:ext cx="6426900" cy="594122"/>
          </a:xfrm>
          <a:noFill/>
          <a:ln/>
        </p:spPr>
        <p:txBody>
          <a:bodyPr/>
          <a:lstStyle/>
          <a:p>
            <a:pPr marL="266700" indent="0">
              <a:buNone/>
            </a:pPr>
            <a:r>
              <a:rPr lang="es-MX" sz="1500" b="1" dirty="0"/>
              <a:t>Es un esfuerzo </a:t>
            </a:r>
            <a:r>
              <a:rPr lang="es-MX" sz="1800" b="1" u="sng" dirty="0"/>
              <a:t>temporal</a:t>
            </a:r>
            <a:r>
              <a:rPr lang="es-MX" sz="1500" b="1" dirty="0"/>
              <a:t> que se lleva acabo para crear un </a:t>
            </a:r>
            <a:r>
              <a:rPr lang="es-MX" sz="1800" b="1" u="sng" dirty="0"/>
              <a:t>producto, servicio o resultado único</a:t>
            </a:r>
            <a:r>
              <a:rPr lang="es-MX" sz="1500" dirty="0"/>
              <a:t>.</a:t>
            </a:r>
          </a:p>
          <a:p>
            <a:pPr marL="266700" indent="0">
              <a:buNone/>
            </a:pPr>
            <a:endParaRPr lang="es-ES" sz="1500" dirty="0"/>
          </a:p>
        </p:txBody>
      </p:sp>
      <p:sp>
        <p:nvSpPr>
          <p:cNvPr id="98308" name="Text Box 4"/>
          <p:cNvSpPr txBox="1">
            <a:spLocks noChangeArrowheads="1"/>
          </p:cNvSpPr>
          <p:nvPr/>
        </p:nvSpPr>
        <p:spPr bwMode="auto">
          <a:xfrm>
            <a:off x="1494235" y="2655565"/>
            <a:ext cx="2862263" cy="415498"/>
          </a:xfrm>
          <a:prstGeom prst="rect">
            <a:avLst/>
          </a:prstGeom>
          <a:solidFill>
            <a:srgbClr val="99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chemeClr val="folHlink"/>
              </a:buClr>
              <a:buSzPct val="75000"/>
              <a:buFont typeface="Wingdings" pitchFamily="2" charset="2"/>
              <a:buNone/>
            </a:pPr>
            <a:r>
              <a:rPr lang="es-MX" sz="1050" u="sng">
                <a:solidFill>
                  <a:srgbClr val="000099"/>
                </a:solidFill>
                <a:latin typeface="Verdana" pitchFamily="34" charset="0"/>
              </a:rPr>
              <a:t>Temporal</a:t>
            </a:r>
            <a:r>
              <a:rPr lang="es-MX" sz="1050">
                <a:solidFill>
                  <a:srgbClr val="000099"/>
                </a:solidFill>
                <a:latin typeface="Verdana" pitchFamily="34" charset="0"/>
              </a:rPr>
              <a:t>: cada proyecto tiene un comienzo definido y un final definido. </a:t>
            </a:r>
            <a:endParaRPr lang="es-ES" sz="1050">
              <a:solidFill>
                <a:srgbClr val="000099"/>
              </a:solidFill>
              <a:latin typeface="Verdana" pitchFamily="34" charset="0"/>
            </a:endParaRPr>
          </a:p>
        </p:txBody>
      </p:sp>
      <p:sp>
        <p:nvSpPr>
          <p:cNvPr id="98309" name="Text Box 5"/>
          <p:cNvSpPr txBox="1">
            <a:spLocks noChangeArrowheads="1"/>
          </p:cNvSpPr>
          <p:nvPr/>
        </p:nvSpPr>
        <p:spPr bwMode="auto">
          <a:xfrm>
            <a:off x="1494235" y="3411613"/>
            <a:ext cx="2862263" cy="738664"/>
          </a:xfrm>
          <a:prstGeom prst="rect">
            <a:avLst/>
          </a:prstGeom>
          <a:solidFill>
            <a:srgbClr val="99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chemeClr val="folHlink"/>
              </a:buClr>
              <a:buSzPct val="75000"/>
              <a:buFont typeface="Wingdings" pitchFamily="2" charset="2"/>
              <a:buNone/>
            </a:pPr>
            <a:r>
              <a:rPr lang="es-ES" sz="1050" dirty="0">
                <a:solidFill>
                  <a:srgbClr val="000099"/>
                </a:solidFill>
                <a:latin typeface="Verdana" pitchFamily="34" charset="0"/>
              </a:rPr>
              <a:t>Termina cuando se logren los objetivos, cuando se precise que no serán alcanzados o cuando se cancele el proyecto.</a:t>
            </a:r>
          </a:p>
        </p:txBody>
      </p:sp>
      <p:sp>
        <p:nvSpPr>
          <p:cNvPr id="98310" name="Text Box 6"/>
          <p:cNvSpPr txBox="1">
            <a:spLocks noChangeArrowheads="1"/>
          </p:cNvSpPr>
          <p:nvPr/>
        </p:nvSpPr>
        <p:spPr bwMode="auto">
          <a:xfrm>
            <a:off x="4787504" y="2924648"/>
            <a:ext cx="2619375" cy="276999"/>
          </a:xfrm>
          <a:prstGeom prst="rect">
            <a:avLst/>
          </a:prstGeom>
          <a:solidFill>
            <a:srgbClr val="FF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chemeClr val="folHlink"/>
              </a:buClr>
              <a:buSzPct val="75000"/>
              <a:buFont typeface="Wingdings" pitchFamily="2" charset="2"/>
              <a:buNone/>
            </a:pPr>
            <a:r>
              <a:rPr lang="es-ES" sz="1200">
                <a:solidFill>
                  <a:srgbClr val="000099"/>
                </a:solidFill>
                <a:latin typeface="Verdana" pitchFamily="34" charset="0"/>
              </a:rPr>
              <a:t>Entregables UNICOS </a:t>
            </a:r>
          </a:p>
        </p:txBody>
      </p:sp>
      <p:sp>
        <p:nvSpPr>
          <p:cNvPr id="98311" name="Rectangle 7"/>
          <p:cNvSpPr>
            <a:spLocks noChangeArrowheads="1"/>
          </p:cNvSpPr>
          <p:nvPr/>
        </p:nvSpPr>
        <p:spPr bwMode="auto">
          <a:xfrm>
            <a:off x="1169622" y="4977284"/>
            <a:ext cx="5454606"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9525">
              <a:spcBef>
                <a:spcPct val="20000"/>
              </a:spcBef>
            </a:pPr>
            <a:r>
              <a:rPr lang="es-ES" u="sng" dirty="0">
                <a:latin typeface="Arial" pitchFamily="34" charset="0"/>
              </a:rPr>
              <a:t>ELABORACION GRADUAL o PROGRESIVA</a:t>
            </a:r>
            <a:r>
              <a:rPr lang="es-ES" dirty="0">
                <a:latin typeface="Arial" pitchFamily="34" charset="0"/>
              </a:rPr>
              <a:t>: Desarrollo por pasos y avances incrementales				</a:t>
            </a:r>
          </a:p>
        </p:txBody>
      </p:sp>
      <p:cxnSp>
        <p:nvCxnSpPr>
          <p:cNvPr id="98312" name="AutoShape 8"/>
          <p:cNvCxnSpPr>
            <a:cxnSpLocks noChangeShapeType="1"/>
            <a:stCxn id="98307" idx="1"/>
            <a:endCxn id="98308" idx="1"/>
          </p:cNvCxnSpPr>
          <p:nvPr/>
        </p:nvCxnSpPr>
        <p:spPr bwMode="auto">
          <a:xfrm rot="10800000" flipH="1" flipV="1">
            <a:off x="1331639" y="2087880"/>
            <a:ext cx="162595" cy="775434"/>
          </a:xfrm>
          <a:prstGeom prst="bentConnector3">
            <a:avLst>
              <a:gd name="adj1" fmla="val -14059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13" name="AutoShape 9"/>
          <p:cNvCxnSpPr>
            <a:cxnSpLocks noChangeShapeType="1"/>
            <a:stCxn id="98307" idx="2"/>
            <a:endCxn id="98310" idx="0"/>
          </p:cNvCxnSpPr>
          <p:nvPr/>
        </p:nvCxnSpPr>
        <p:spPr bwMode="auto">
          <a:xfrm rot="16200000" flipH="1">
            <a:off x="5051288" y="1878743"/>
            <a:ext cx="539707" cy="155210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14" name="AutoShape 10"/>
          <p:cNvCxnSpPr>
            <a:cxnSpLocks noChangeShapeType="1"/>
            <a:stCxn id="98310" idx="2"/>
            <a:endCxn id="98319" idx="0"/>
          </p:cNvCxnSpPr>
          <p:nvPr/>
        </p:nvCxnSpPr>
        <p:spPr bwMode="auto">
          <a:xfrm flipH="1">
            <a:off x="6096596" y="3201647"/>
            <a:ext cx="596" cy="3671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16" name="AutoShape 12"/>
          <p:cNvCxnSpPr>
            <a:cxnSpLocks noChangeShapeType="1"/>
            <a:stCxn id="98308" idx="2"/>
            <a:endCxn id="98309" idx="0"/>
          </p:cNvCxnSpPr>
          <p:nvPr/>
        </p:nvCxnSpPr>
        <p:spPr bwMode="auto">
          <a:xfrm>
            <a:off x="2925367" y="3071063"/>
            <a:ext cx="0" cy="3405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17" name="Text Box 13"/>
          <p:cNvSpPr txBox="1">
            <a:spLocks noChangeArrowheads="1"/>
          </p:cNvSpPr>
          <p:nvPr/>
        </p:nvSpPr>
        <p:spPr bwMode="auto">
          <a:xfrm>
            <a:off x="1464470" y="4383162"/>
            <a:ext cx="2917031" cy="415498"/>
          </a:xfrm>
          <a:prstGeom prst="rect">
            <a:avLst/>
          </a:prstGeom>
          <a:solidFill>
            <a:srgbClr val="99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chemeClr val="folHlink"/>
              </a:buClr>
              <a:buSzPct val="75000"/>
              <a:buFont typeface="Wingdings" pitchFamily="2" charset="2"/>
              <a:buNone/>
            </a:pPr>
            <a:r>
              <a:rPr lang="es-MX" sz="1050" u="sng">
                <a:solidFill>
                  <a:srgbClr val="000099"/>
                </a:solidFill>
                <a:latin typeface="Verdana" pitchFamily="34" charset="0"/>
              </a:rPr>
              <a:t>Importante</a:t>
            </a:r>
            <a:r>
              <a:rPr lang="es-MX" sz="1050">
                <a:solidFill>
                  <a:srgbClr val="000099"/>
                </a:solidFill>
                <a:latin typeface="Verdana" pitchFamily="34" charset="0"/>
              </a:rPr>
              <a:t>: El producto o servicio puede durar más que el proyecto.</a:t>
            </a:r>
            <a:endParaRPr lang="es-ES" sz="1050" u="sng">
              <a:solidFill>
                <a:srgbClr val="000099"/>
              </a:solidFill>
              <a:latin typeface="Verdana" pitchFamily="34" charset="0"/>
            </a:endParaRPr>
          </a:p>
        </p:txBody>
      </p:sp>
      <p:cxnSp>
        <p:nvCxnSpPr>
          <p:cNvPr id="98318" name="AutoShape 14"/>
          <p:cNvCxnSpPr>
            <a:cxnSpLocks noChangeShapeType="1"/>
            <a:stCxn id="98309" idx="2"/>
            <a:endCxn id="98317" idx="0"/>
          </p:cNvCxnSpPr>
          <p:nvPr/>
        </p:nvCxnSpPr>
        <p:spPr bwMode="auto">
          <a:xfrm rot="5400000">
            <a:off x="2807735" y="4265529"/>
            <a:ext cx="232885" cy="23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19" name="Text Box 15"/>
          <p:cNvSpPr txBox="1">
            <a:spLocks noChangeArrowheads="1"/>
          </p:cNvSpPr>
          <p:nvPr/>
        </p:nvSpPr>
        <p:spPr bwMode="auto">
          <a:xfrm>
            <a:off x="4489847" y="3568775"/>
            <a:ext cx="3213497" cy="1061829"/>
          </a:xfrm>
          <a:prstGeom prst="rect">
            <a:avLst/>
          </a:prstGeom>
          <a:solidFill>
            <a:srgbClr val="FF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indent="-179388">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folHlink"/>
              </a:buClr>
              <a:buSzPct val="75000"/>
              <a:buFont typeface="Wingdings" pitchFamily="2" charset="2"/>
              <a:buChar char="l"/>
            </a:pPr>
            <a:r>
              <a:rPr lang="es-MX" sz="1050" u="sng">
                <a:solidFill>
                  <a:srgbClr val="000099"/>
                </a:solidFill>
                <a:latin typeface="Verdana" pitchFamily="34" charset="0"/>
              </a:rPr>
              <a:t>Producto</a:t>
            </a:r>
            <a:r>
              <a:rPr lang="es-MX" sz="1050">
                <a:solidFill>
                  <a:srgbClr val="000099"/>
                </a:solidFill>
                <a:latin typeface="Verdana" pitchFamily="34" charset="0"/>
              </a:rPr>
              <a:t>: Cuantificable, elemento terminado o componente.</a:t>
            </a:r>
          </a:p>
          <a:p>
            <a:pPr>
              <a:spcBef>
                <a:spcPct val="50000"/>
              </a:spcBef>
              <a:buClr>
                <a:schemeClr val="folHlink"/>
              </a:buClr>
              <a:buSzPct val="75000"/>
              <a:buFont typeface="Wingdings" pitchFamily="2" charset="2"/>
              <a:buChar char="l"/>
            </a:pPr>
            <a:r>
              <a:rPr lang="es-MX" sz="1050" u="sng">
                <a:solidFill>
                  <a:srgbClr val="000099"/>
                </a:solidFill>
                <a:latin typeface="Verdana" pitchFamily="34" charset="0"/>
              </a:rPr>
              <a:t>Servicio</a:t>
            </a:r>
            <a:r>
              <a:rPr lang="es-MX" sz="1050">
                <a:solidFill>
                  <a:srgbClr val="000099"/>
                </a:solidFill>
                <a:latin typeface="Verdana" pitchFamily="34" charset="0"/>
              </a:rPr>
              <a:t>: La capacidad de prestarlo.</a:t>
            </a:r>
          </a:p>
          <a:p>
            <a:pPr>
              <a:spcBef>
                <a:spcPct val="50000"/>
              </a:spcBef>
              <a:buClr>
                <a:schemeClr val="folHlink"/>
              </a:buClr>
              <a:buSzPct val="75000"/>
              <a:buFont typeface="Wingdings" pitchFamily="2" charset="2"/>
              <a:buChar char="l"/>
            </a:pPr>
            <a:r>
              <a:rPr lang="es-MX" sz="1050" u="sng">
                <a:solidFill>
                  <a:srgbClr val="000099"/>
                </a:solidFill>
                <a:latin typeface="Verdana" pitchFamily="34" charset="0"/>
              </a:rPr>
              <a:t>Resultado</a:t>
            </a:r>
            <a:r>
              <a:rPr lang="es-MX" sz="1050">
                <a:solidFill>
                  <a:srgbClr val="000099"/>
                </a:solidFill>
                <a:latin typeface="Verdana" pitchFamily="34" charset="0"/>
              </a:rPr>
              <a:t>: Salidas o documentos (como una investigación)</a:t>
            </a:r>
            <a:endParaRPr lang="es-ES" sz="1050" u="sng">
              <a:solidFill>
                <a:srgbClr val="000099"/>
              </a:solidFill>
              <a:latin typeface="Verdana" pitchFamily="34" charset="0"/>
            </a:endParaRPr>
          </a:p>
        </p:txBody>
      </p:sp>
      <p:sp>
        <p:nvSpPr>
          <p:cNvPr id="28" name="Rectangle 19"/>
          <p:cNvSpPr>
            <a:spLocks noChangeArrowheads="1"/>
          </p:cNvSpPr>
          <p:nvPr/>
        </p:nvSpPr>
        <p:spPr bwMode="auto">
          <a:xfrm>
            <a:off x="3923929" y="5712317"/>
            <a:ext cx="4061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u="sng" dirty="0">
                <a:latin typeface="Arial" pitchFamily="34" charset="0"/>
                <a:cs typeface="Arial" pitchFamily="34" charset="0"/>
              </a:rPr>
              <a:t>EL CICLO DE VIDA DEL PROYECTO</a:t>
            </a:r>
          </a:p>
        </p:txBody>
      </p:sp>
      <p:sp>
        <p:nvSpPr>
          <p:cNvPr id="2" name="1 Flecha a la derecha con bandas"/>
          <p:cNvSpPr/>
          <p:nvPr/>
        </p:nvSpPr>
        <p:spPr bwMode="auto">
          <a:xfrm rot="1934152">
            <a:off x="3485860" y="5662270"/>
            <a:ext cx="270030" cy="303097"/>
          </a:xfrm>
          <a:prstGeom prst="strip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s-CO">
              <a:solidFill>
                <a:schemeClr val="tx1"/>
              </a:solidFill>
              <a:latin typeface="Times"/>
            </a:endParaRPr>
          </a:p>
        </p:txBody>
      </p:sp>
    </p:spTree>
    <p:extLst>
      <p:ext uri="{BB962C8B-B14F-4D97-AF65-F5344CB8AC3E}">
        <p14:creationId xmlns:p14="http://schemas.microsoft.com/office/powerpoint/2010/main" val="3481520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98312"/>
                                        </p:tgtEl>
                                        <p:attrNameLst>
                                          <p:attrName>style.visibility</p:attrName>
                                        </p:attrNameLst>
                                      </p:cBhvr>
                                      <p:to>
                                        <p:strVal val="visible"/>
                                      </p:to>
                                    </p:set>
                                    <p:animEffect transition="in" filter="blinds(horizontal)">
                                      <p:cBhvr>
                                        <p:cTn id="11" dur="500"/>
                                        <p:tgtEl>
                                          <p:spTgt spid="9831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8308"/>
                                        </p:tgtEl>
                                        <p:attrNameLst>
                                          <p:attrName>style.visibility</p:attrName>
                                        </p:attrNameLst>
                                      </p:cBhvr>
                                      <p:to>
                                        <p:strVal val="visible"/>
                                      </p:to>
                                    </p:set>
                                    <p:animEffect transition="in" filter="blinds(horizontal)">
                                      <p:cBhvr>
                                        <p:cTn id="14" dur="500"/>
                                        <p:tgtEl>
                                          <p:spTgt spid="9830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8309"/>
                                        </p:tgtEl>
                                        <p:attrNameLst>
                                          <p:attrName>style.visibility</p:attrName>
                                        </p:attrNameLst>
                                      </p:cBhvr>
                                      <p:to>
                                        <p:strVal val="visible"/>
                                      </p:to>
                                    </p:set>
                                    <p:animEffect transition="in" filter="blinds(horizontal)">
                                      <p:cBhvr>
                                        <p:cTn id="19" dur="500"/>
                                        <p:tgtEl>
                                          <p:spTgt spid="98309"/>
                                        </p:tgtEl>
                                      </p:cBhvr>
                                    </p:animEffect>
                                  </p:childTnLst>
                                </p:cTn>
                              </p:par>
                              <p:par>
                                <p:cTn id="20" presetID="3" presetClass="entr" presetSubtype="10" fill="hold" nodeType="withEffect">
                                  <p:stCondLst>
                                    <p:cond delay="0"/>
                                  </p:stCondLst>
                                  <p:childTnLst>
                                    <p:set>
                                      <p:cBhvr>
                                        <p:cTn id="21" dur="1" fill="hold">
                                          <p:stCondLst>
                                            <p:cond delay="0"/>
                                          </p:stCondLst>
                                        </p:cTn>
                                        <p:tgtEl>
                                          <p:spTgt spid="98316"/>
                                        </p:tgtEl>
                                        <p:attrNameLst>
                                          <p:attrName>style.visibility</p:attrName>
                                        </p:attrNameLst>
                                      </p:cBhvr>
                                      <p:to>
                                        <p:strVal val="visible"/>
                                      </p:to>
                                    </p:set>
                                    <p:animEffect transition="in" filter="blinds(horizontal)">
                                      <p:cBhvr>
                                        <p:cTn id="22" dur="500"/>
                                        <p:tgtEl>
                                          <p:spTgt spid="98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317"/>
                                        </p:tgtEl>
                                        <p:attrNameLst>
                                          <p:attrName>style.visibility</p:attrName>
                                        </p:attrNameLst>
                                      </p:cBhvr>
                                      <p:to>
                                        <p:strVal val="visible"/>
                                      </p:to>
                                    </p:set>
                                    <p:animEffect transition="in" filter="blinds(horizontal)">
                                      <p:cBhvr>
                                        <p:cTn id="27" dur="500"/>
                                        <p:tgtEl>
                                          <p:spTgt spid="98317"/>
                                        </p:tgtEl>
                                      </p:cBhvr>
                                    </p:animEffect>
                                  </p:childTnLst>
                                </p:cTn>
                              </p:par>
                              <p:par>
                                <p:cTn id="28" presetID="3" presetClass="entr" presetSubtype="10" fill="hold" nodeType="withEffect">
                                  <p:stCondLst>
                                    <p:cond delay="0"/>
                                  </p:stCondLst>
                                  <p:childTnLst>
                                    <p:set>
                                      <p:cBhvr>
                                        <p:cTn id="29" dur="1" fill="hold">
                                          <p:stCondLst>
                                            <p:cond delay="0"/>
                                          </p:stCondLst>
                                        </p:cTn>
                                        <p:tgtEl>
                                          <p:spTgt spid="98318"/>
                                        </p:tgtEl>
                                        <p:attrNameLst>
                                          <p:attrName>style.visibility</p:attrName>
                                        </p:attrNameLst>
                                      </p:cBhvr>
                                      <p:to>
                                        <p:strVal val="visible"/>
                                      </p:to>
                                    </p:set>
                                    <p:animEffect transition="in" filter="blinds(horizontal)">
                                      <p:cBhvr>
                                        <p:cTn id="30" dur="500"/>
                                        <p:tgtEl>
                                          <p:spTgt spid="983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12" fill="hold" nodeType="clickEffect">
                                  <p:stCondLst>
                                    <p:cond delay="0"/>
                                  </p:stCondLst>
                                  <p:childTnLst>
                                    <p:set>
                                      <p:cBhvr>
                                        <p:cTn id="34" dur="1" fill="hold">
                                          <p:stCondLst>
                                            <p:cond delay="0"/>
                                          </p:stCondLst>
                                        </p:cTn>
                                        <p:tgtEl>
                                          <p:spTgt spid="98313"/>
                                        </p:tgtEl>
                                        <p:attrNameLst>
                                          <p:attrName>style.visibility</p:attrName>
                                        </p:attrNameLst>
                                      </p:cBhvr>
                                      <p:to>
                                        <p:strVal val="visible"/>
                                      </p:to>
                                    </p:set>
                                    <p:animEffect transition="in" filter="strips(downLeft)">
                                      <p:cBhvr>
                                        <p:cTn id="35" dur="500"/>
                                        <p:tgtEl>
                                          <p:spTgt spid="98313"/>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98310"/>
                                        </p:tgtEl>
                                        <p:attrNameLst>
                                          <p:attrName>style.visibility</p:attrName>
                                        </p:attrNameLst>
                                      </p:cBhvr>
                                      <p:to>
                                        <p:strVal val="visible"/>
                                      </p:to>
                                    </p:set>
                                    <p:animEffect transition="in" filter="strips(downLeft)">
                                      <p:cBhvr>
                                        <p:cTn id="38" dur="500"/>
                                        <p:tgtEl>
                                          <p:spTgt spid="983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98314"/>
                                        </p:tgtEl>
                                        <p:attrNameLst>
                                          <p:attrName>style.visibility</p:attrName>
                                        </p:attrNameLst>
                                      </p:cBhvr>
                                      <p:to>
                                        <p:strVal val="visible"/>
                                      </p:to>
                                    </p:set>
                                    <p:animEffect transition="in" filter="strips(downLeft)">
                                      <p:cBhvr>
                                        <p:cTn id="43" dur="500"/>
                                        <p:tgtEl>
                                          <p:spTgt spid="98314"/>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98319"/>
                                        </p:tgtEl>
                                        <p:attrNameLst>
                                          <p:attrName>style.visibility</p:attrName>
                                        </p:attrNameLst>
                                      </p:cBhvr>
                                      <p:to>
                                        <p:strVal val="visible"/>
                                      </p:to>
                                    </p:set>
                                    <p:animEffect transition="in" filter="strips(downLeft)">
                                      <p:cBhvr>
                                        <p:cTn id="46" dur="500"/>
                                        <p:tgtEl>
                                          <p:spTgt spid="9831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98311"/>
                                        </p:tgtEl>
                                        <p:attrNameLst>
                                          <p:attrName>style.visibility</p:attrName>
                                        </p:attrNameLst>
                                      </p:cBhvr>
                                      <p:to>
                                        <p:strVal val="visible"/>
                                      </p:to>
                                    </p:set>
                                    <p:animEffect transition="in" filter="checkerboard(across)">
                                      <p:cBhvr>
                                        <p:cTn id="51" dur="500"/>
                                        <p:tgtEl>
                                          <p:spTgt spid="9831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1000" fill="hold"/>
                                        <p:tgtEl>
                                          <p:spTgt spid="28"/>
                                        </p:tgtEl>
                                        <p:attrNameLst>
                                          <p:attrName>ppt_w</p:attrName>
                                        </p:attrNameLst>
                                      </p:cBhvr>
                                      <p:tavLst>
                                        <p:tav tm="0">
                                          <p:val>
                                            <p:strVal val="#ppt_w*0.70"/>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Effect transition="in" filter="fade">
                                      <p:cBhvr>
                                        <p:cTn id="58" dur="10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08" grpId="0" animBg="1"/>
      <p:bldP spid="98309" grpId="0" animBg="1"/>
      <p:bldP spid="98310" grpId="0" animBg="1"/>
      <p:bldP spid="98311" grpId="0" animBg="1"/>
      <p:bldP spid="98317" grpId="0" animBg="1"/>
      <p:bldP spid="98319" grpId="0" animBg="1"/>
      <p:bldP spid="28"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838200" y="1075010"/>
            <a:ext cx="7620000" cy="1276350"/>
          </a:xfrm>
        </p:spPr>
        <p:txBody>
          <a:bodyPr>
            <a:normAutofit fontScale="90000"/>
          </a:bodyPr>
          <a:lstStyle/>
          <a:p>
            <a:pPr fontAlgn="auto">
              <a:spcAft>
                <a:spcPts val="0"/>
              </a:spcAft>
              <a:defRPr/>
            </a:pPr>
            <a:r>
              <a:rPr lang="es-MX" dirty="0" smtClean="0"/>
              <a:t>Características de un Proyecto</a:t>
            </a:r>
            <a:endParaRPr lang="es-ES" dirty="0" smtClean="0"/>
          </a:p>
        </p:txBody>
      </p:sp>
      <p:sp>
        <p:nvSpPr>
          <p:cNvPr id="16387" name="Rectangle 3"/>
          <p:cNvSpPr>
            <a:spLocks noGrp="1" noChangeArrowheads="1"/>
          </p:cNvSpPr>
          <p:nvPr>
            <p:ph type="body" sz="half" idx="1"/>
          </p:nvPr>
        </p:nvSpPr>
        <p:spPr>
          <a:xfrm>
            <a:off x="674688" y="2554560"/>
            <a:ext cx="3836987" cy="4114800"/>
          </a:xfrm>
        </p:spPr>
        <p:txBody>
          <a:bodyPr>
            <a:normAutofit fontScale="55000" lnSpcReduction="20000"/>
          </a:bodyPr>
          <a:lstStyle/>
          <a:p>
            <a:pPr marL="365760" indent="-256032" fontAlgn="auto">
              <a:spcAft>
                <a:spcPts val="0"/>
              </a:spcAft>
              <a:buFont typeface="Wingdings 3"/>
              <a:buChar char=""/>
              <a:defRPr/>
            </a:pPr>
            <a:r>
              <a:rPr lang="es-ES" sz="2800" dirty="0" smtClean="0"/>
              <a:t>Definible en términos de un </a:t>
            </a:r>
            <a:r>
              <a:rPr lang="es-ES" sz="2800" dirty="0" smtClean="0">
                <a:solidFill>
                  <a:srgbClr val="FF3300"/>
                </a:solidFill>
              </a:rPr>
              <a:t>objetivo</a:t>
            </a:r>
            <a:r>
              <a:rPr lang="es-ES" sz="2800" dirty="0" smtClean="0"/>
              <a:t> </a:t>
            </a:r>
            <a:r>
              <a:rPr lang="es-ES" sz="2800" dirty="0" smtClean="0"/>
              <a:t>específico</a:t>
            </a:r>
          </a:p>
          <a:p>
            <a:pPr marL="109728" indent="0" fontAlgn="auto">
              <a:spcAft>
                <a:spcPts val="0"/>
              </a:spcAft>
              <a:buNone/>
              <a:defRPr/>
            </a:pPr>
            <a:endParaRPr lang="es-ES" sz="2800" dirty="0" smtClean="0"/>
          </a:p>
          <a:p>
            <a:pPr marL="365760" indent="-256032" fontAlgn="auto">
              <a:spcAft>
                <a:spcPts val="0"/>
              </a:spcAft>
              <a:buFont typeface="Wingdings 3"/>
              <a:buChar char=""/>
              <a:defRPr/>
            </a:pPr>
            <a:r>
              <a:rPr lang="es-ES" sz="2800" dirty="0" smtClean="0"/>
              <a:t>No frecuente, único o no familiar para la </a:t>
            </a:r>
            <a:r>
              <a:rPr lang="es-ES" sz="2800" dirty="0" smtClean="0"/>
              <a:t>organización</a:t>
            </a:r>
          </a:p>
          <a:p>
            <a:pPr marL="109728" indent="0" fontAlgn="auto">
              <a:spcAft>
                <a:spcPts val="0"/>
              </a:spcAft>
              <a:buNone/>
              <a:defRPr/>
            </a:pPr>
            <a:endParaRPr lang="es-ES" sz="2800" dirty="0" smtClean="0"/>
          </a:p>
          <a:p>
            <a:pPr marL="365760" indent="-256032" fontAlgn="auto">
              <a:spcAft>
                <a:spcPts val="0"/>
              </a:spcAft>
              <a:buFont typeface="Wingdings 3"/>
              <a:buChar char=""/>
              <a:defRPr/>
            </a:pPr>
            <a:r>
              <a:rPr lang="es-ES" sz="2800" dirty="0" smtClean="0"/>
              <a:t>Complejo con respecto a interdependencia de tareas </a:t>
            </a:r>
            <a:r>
              <a:rPr lang="es-ES" sz="2800" dirty="0" smtClean="0"/>
              <a:t>detalladas</a:t>
            </a:r>
          </a:p>
          <a:p>
            <a:pPr marL="109728" indent="0" fontAlgn="auto">
              <a:spcAft>
                <a:spcPts val="0"/>
              </a:spcAft>
              <a:buNone/>
              <a:defRPr/>
            </a:pPr>
            <a:endParaRPr lang="es-ES" sz="2800" dirty="0" smtClean="0"/>
          </a:p>
          <a:p>
            <a:pPr marL="365760" indent="-256032" fontAlgn="auto">
              <a:spcAft>
                <a:spcPts val="0"/>
              </a:spcAft>
              <a:buFont typeface="Wingdings 3"/>
              <a:buChar char=""/>
              <a:defRPr/>
            </a:pPr>
            <a:r>
              <a:rPr lang="es-ES" sz="2800" dirty="0" smtClean="0"/>
              <a:t>Crítico para la </a:t>
            </a:r>
            <a:r>
              <a:rPr lang="es-ES" sz="2800" dirty="0" smtClean="0"/>
              <a:t>organización</a:t>
            </a:r>
          </a:p>
          <a:p>
            <a:pPr marL="109728" indent="0" fontAlgn="auto">
              <a:spcAft>
                <a:spcPts val="0"/>
              </a:spcAft>
              <a:buNone/>
              <a:defRPr/>
            </a:pPr>
            <a:endParaRPr lang="es-ES" sz="2800" dirty="0" smtClean="0"/>
          </a:p>
          <a:p>
            <a:pPr marL="365760" indent="-256032" fontAlgn="auto">
              <a:spcAft>
                <a:spcPts val="0"/>
              </a:spcAft>
              <a:buFont typeface="Wingdings 3"/>
              <a:buChar char=""/>
              <a:defRPr/>
            </a:pPr>
            <a:r>
              <a:rPr lang="es-ES" sz="2800" dirty="0" smtClean="0"/>
              <a:t>Límites </a:t>
            </a:r>
            <a:r>
              <a:rPr lang="es-ES" sz="2800" dirty="0" smtClean="0">
                <a:solidFill>
                  <a:srgbClr val="FF3300"/>
                </a:solidFill>
              </a:rPr>
              <a:t>definidos</a:t>
            </a:r>
            <a:r>
              <a:rPr lang="es-ES" sz="2800" dirty="0" smtClean="0"/>
              <a:t> de </a:t>
            </a:r>
            <a:r>
              <a:rPr lang="es-ES" sz="2800" dirty="0" smtClean="0"/>
              <a:t>tiempo</a:t>
            </a:r>
          </a:p>
          <a:p>
            <a:pPr marL="109728" indent="0" fontAlgn="auto">
              <a:spcAft>
                <a:spcPts val="0"/>
              </a:spcAft>
              <a:buNone/>
              <a:defRPr/>
            </a:pPr>
            <a:endParaRPr lang="es-ES" sz="2800" dirty="0" smtClean="0"/>
          </a:p>
          <a:p>
            <a:pPr marL="365760" indent="-256032" fontAlgn="auto">
              <a:spcAft>
                <a:spcPts val="0"/>
              </a:spcAft>
              <a:buFont typeface="Wingdings 3"/>
              <a:buChar char=""/>
              <a:defRPr/>
            </a:pPr>
            <a:r>
              <a:rPr lang="es-ES" sz="2800" dirty="0" smtClean="0"/>
              <a:t>Maneja restricciones, límites y supuestos</a:t>
            </a:r>
            <a:endParaRPr lang="es-ES" sz="2800" dirty="0" smtClean="0"/>
          </a:p>
        </p:txBody>
      </p:sp>
      <p:pic>
        <p:nvPicPr>
          <p:cNvPr id="16388" name="Picture 4" descr="j0308929"/>
          <p:cNvPicPr>
            <a:picLocks noGrp="1" noChangeAspect="1" noChangeArrowheads="1"/>
          </p:cNvPicPr>
          <p:nvPr>
            <p:ph sz="half" idx="2"/>
          </p:nvPr>
        </p:nvPicPr>
        <p:blipFill>
          <a:blip r:embed="rId3"/>
          <a:srcRect/>
          <a:stretch>
            <a:fillRect/>
          </a:stretch>
        </p:blipFill>
        <p:spPr>
          <a:xfrm>
            <a:off x="4754563" y="3408635"/>
            <a:ext cx="3657600" cy="2406650"/>
          </a:xfrm>
        </p:spPr>
      </p:pic>
    </p:spTree>
    <p:extLst>
      <p:ext uri="{BB962C8B-B14F-4D97-AF65-F5344CB8AC3E}">
        <p14:creationId xmlns:p14="http://schemas.microsoft.com/office/powerpoint/2010/main" val="37188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amond(out)">
                                      <p:cBhvr>
                                        <p:cTn id="7" dur="2000"/>
                                        <p:tgtEl>
                                          <p:spTgt spid="1638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387">
                                            <p:txEl>
                                              <p:pRg st="0" end="0"/>
                                            </p:txEl>
                                          </p:spTgt>
                                        </p:tgtEl>
                                        <p:attrNameLst>
                                          <p:attrName>style.visibility</p:attrName>
                                        </p:attrNameLst>
                                      </p:cBhvr>
                                      <p:to>
                                        <p:strVal val="visible"/>
                                      </p:to>
                                    </p:set>
                                    <p:animEffect transition="in" filter="box(out)">
                                      <p:cBhvr>
                                        <p:cTn id="10" dur="500"/>
                                        <p:tgtEl>
                                          <p:spTgt spid="163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box(in)">
                                      <p:cBhvr>
                                        <p:cTn id="15" dur="500"/>
                                        <p:tgtEl>
                                          <p:spTgt spid="16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6387">
                                            <p:txEl>
                                              <p:pRg st="4" end="4"/>
                                            </p:txEl>
                                          </p:spTgt>
                                        </p:tgtEl>
                                        <p:attrNameLst>
                                          <p:attrName>style.visibility</p:attrName>
                                        </p:attrNameLst>
                                      </p:cBhvr>
                                      <p:to>
                                        <p:strVal val="visible"/>
                                      </p:to>
                                    </p:set>
                                    <p:animEffect transition="in" filter="box(in)">
                                      <p:cBhvr>
                                        <p:cTn id="20" dur="500"/>
                                        <p:tgtEl>
                                          <p:spTgt spid="163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Effect transition="in" filter="box(in)">
                                      <p:cBhvr>
                                        <p:cTn id="25" dur="500"/>
                                        <p:tgtEl>
                                          <p:spTgt spid="1638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6387">
                                            <p:txEl>
                                              <p:pRg st="8" end="8"/>
                                            </p:txEl>
                                          </p:spTgt>
                                        </p:tgtEl>
                                        <p:attrNameLst>
                                          <p:attrName>style.visibility</p:attrName>
                                        </p:attrNameLst>
                                      </p:cBhvr>
                                      <p:to>
                                        <p:strVal val="visible"/>
                                      </p:to>
                                    </p:set>
                                    <p:animEffect transition="in" filter="box(in)">
                                      <p:cBhvr>
                                        <p:cTn id="30" dur="500"/>
                                        <p:tgtEl>
                                          <p:spTgt spid="1638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animEffect transition="in" filter="box(in)">
                                      <p:cBhvr>
                                        <p:cTn id="35" dur="500"/>
                                        <p:tgtEl>
                                          <p:spTgt spid="16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4 Diagrama"/>
          <p:cNvGraphicFramePr/>
          <p:nvPr/>
        </p:nvGraphicFramePr>
        <p:xfrm>
          <a:off x="1714480" y="1214422"/>
          <a:ext cx="5643602" cy="481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45" name="Rectangle 2"/>
          <p:cNvSpPr>
            <a:spLocks noGrp="1" noChangeArrowheads="1"/>
          </p:cNvSpPr>
          <p:nvPr>
            <p:ph type="title"/>
          </p:nvPr>
        </p:nvSpPr>
        <p:spPr>
          <a:xfrm>
            <a:off x="457200" y="701824"/>
            <a:ext cx="8229600" cy="1143000"/>
          </a:xfrm>
        </p:spPr>
        <p:txBody>
          <a:bodyPr/>
          <a:lstStyle/>
          <a:p>
            <a:pPr fontAlgn="auto">
              <a:spcAft>
                <a:spcPts val="0"/>
              </a:spcAft>
              <a:defRPr/>
            </a:pPr>
            <a:r>
              <a:rPr lang="es-MX" dirty="0" smtClean="0"/>
              <a:t>Objetivos de un Proyecto</a:t>
            </a:r>
            <a:endParaRPr lang="es-ES" dirty="0" smtClean="0"/>
          </a:p>
        </p:txBody>
      </p:sp>
      <p:sp>
        <p:nvSpPr>
          <p:cNvPr id="25605" name="5 CuadroTexto"/>
          <p:cNvSpPr txBox="1">
            <a:spLocks noChangeArrowheads="1"/>
          </p:cNvSpPr>
          <p:nvPr/>
        </p:nvSpPr>
        <p:spPr bwMode="auto">
          <a:xfrm>
            <a:off x="785813" y="5786438"/>
            <a:ext cx="7635875" cy="369887"/>
          </a:xfrm>
          <a:prstGeom prst="rect">
            <a:avLst/>
          </a:prstGeom>
          <a:noFill/>
          <a:ln w="9525">
            <a:noFill/>
            <a:miter lim="800000"/>
            <a:headEnd/>
            <a:tailEnd/>
          </a:ln>
        </p:spPr>
        <p:txBody>
          <a:bodyPr wrap="none">
            <a:spAutoFit/>
          </a:bodyPr>
          <a:lstStyle/>
          <a:p>
            <a:r>
              <a:rPr lang="es-MX"/>
              <a:t>Consistentes con los planes organizacionales, políticas y procedimientos</a:t>
            </a:r>
            <a:endParaRPr lang="es-ES"/>
          </a:p>
        </p:txBody>
      </p:sp>
    </p:spTree>
    <p:extLst>
      <p:ext uri="{BB962C8B-B14F-4D97-AF65-F5344CB8AC3E}">
        <p14:creationId xmlns:p14="http://schemas.microsoft.com/office/powerpoint/2010/main" val="4204793651"/>
      </p:ext>
    </p:extLst>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graphicEl>
                                              <a:dgm id="{1CA1A488-7FB7-42A1-91A8-D950002CE03C}"/>
                                            </p:graphicEl>
                                          </p:spTgt>
                                        </p:tgtEl>
                                        <p:attrNameLst>
                                          <p:attrName>style.visibility</p:attrName>
                                        </p:attrNameLst>
                                      </p:cBhvr>
                                      <p:to>
                                        <p:strVal val="visible"/>
                                      </p:to>
                                    </p:set>
                                    <p:animEffect transition="in" filter="box(in)">
                                      <p:cBhvr>
                                        <p:cTn id="7" dur="500"/>
                                        <p:tgtEl>
                                          <p:spTgt spid="5">
                                            <p:graphicEl>
                                              <a:dgm id="{1CA1A488-7FB7-42A1-91A8-D950002CE03C}"/>
                                            </p:graphic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graphicEl>
                                              <a:dgm id="{34FDB61E-6F54-47DC-8A86-977ABE342AAC}"/>
                                            </p:graphicEl>
                                          </p:spTgt>
                                        </p:tgtEl>
                                        <p:attrNameLst>
                                          <p:attrName>style.visibility</p:attrName>
                                        </p:attrNameLst>
                                      </p:cBhvr>
                                      <p:to>
                                        <p:strVal val="visible"/>
                                      </p:to>
                                    </p:set>
                                    <p:animEffect transition="in" filter="box(in)">
                                      <p:cBhvr>
                                        <p:cTn id="10" dur="500"/>
                                        <p:tgtEl>
                                          <p:spTgt spid="5">
                                            <p:graphicEl>
                                              <a:dgm id="{34FDB61E-6F54-47DC-8A86-977ABE342AA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
                                            <p:graphicEl>
                                              <a:dgm id="{EDCB785E-488A-4EEC-9CF7-EEB14980A58D}"/>
                                            </p:graphicEl>
                                          </p:spTgt>
                                        </p:tgtEl>
                                        <p:attrNameLst>
                                          <p:attrName>style.visibility</p:attrName>
                                        </p:attrNameLst>
                                      </p:cBhvr>
                                      <p:to>
                                        <p:strVal val="visible"/>
                                      </p:to>
                                    </p:set>
                                    <p:animEffect transition="in" filter="box(in)">
                                      <p:cBhvr>
                                        <p:cTn id="15" dur="500"/>
                                        <p:tgtEl>
                                          <p:spTgt spid="5">
                                            <p:graphicEl>
                                              <a:dgm id="{EDCB785E-488A-4EEC-9CF7-EEB14980A58D}"/>
                                            </p:graphic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
                                            <p:graphicEl>
                                              <a:dgm id="{5FCE3C4E-E338-4BE9-B97E-1C4EFF1A27BC}"/>
                                            </p:graphicEl>
                                          </p:spTgt>
                                        </p:tgtEl>
                                        <p:attrNameLst>
                                          <p:attrName>style.visibility</p:attrName>
                                        </p:attrNameLst>
                                      </p:cBhvr>
                                      <p:to>
                                        <p:strVal val="visible"/>
                                      </p:to>
                                    </p:set>
                                    <p:animEffect transition="in" filter="box(in)">
                                      <p:cBhvr>
                                        <p:cTn id="18" dur="500"/>
                                        <p:tgtEl>
                                          <p:spTgt spid="5">
                                            <p:graphicEl>
                                              <a:dgm id="{5FCE3C4E-E338-4BE9-B97E-1C4EFF1A27B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graphicEl>
                                              <a:dgm id="{30AAB000-F9E1-48A8-BB25-4676C57E7F7A}"/>
                                            </p:graphicEl>
                                          </p:spTgt>
                                        </p:tgtEl>
                                        <p:attrNameLst>
                                          <p:attrName>style.visibility</p:attrName>
                                        </p:attrNameLst>
                                      </p:cBhvr>
                                      <p:to>
                                        <p:strVal val="visible"/>
                                      </p:to>
                                    </p:set>
                                    <p:animEffect transition="in" filter="box(in)">
                                      <p:cBhvr>
                                        <p:cTn id="23" dur="500"/>
                                        <p:tgtEl>
                                          <p:spTgt spid="5">
                                            <p:graphicEl>
                                              <a:dgm id="{30AAB000-F9E1-48A8-BB25-4676C57E7F7A}"/>
                                            </p:graphic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
                                            <p:graphicEl>
                                              <a:dgm id="{870EF2F0-D1AD-4E3F-9998-A32536560BB9}"/>
                                            </p:graphicEl>
                                          </p:spTgt>
                                        </p:tgtEl>
                                        <p:attrNameLst>
                                          <p:attrName>style.visibility</p:attrName>
                                        </p:attrNameLst>
                                      </p:cBhvr>
                                      <p:to>
                                        <p:strVal val="visible"/>
                                      </p:to>
                                    </p:set>
                                    <p:animEffect transition="in" filter="box(in)">
                                      <p:cBhvr>
                                        <p:cTn id="26" dur="500"/>
                                        <p:tgtEl>
                                          <p:spTgt spid="5">
                                            <p:graphicEl>
                                              <a:dgm id="{870EF2F0-D1AD-4E3F-9998-A32536560BB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5">
                                            <p:graphicEl>
                                              <a:dgm id="{6F873D89-0F5A-4139-8D7B-3B4AA31C881A}"/>
                                            </p:graphicEl>
                                          </p:spTgt>
                                        </p:tgtEl>
                                        <p:attrNameLst>
                                          <p:attrName>style.visibility</p:attrName>
                                        </p:attrNameLst>
                                      </p:cBhvr>
                                      <p:to>
                                        <p:strVal val="visible"/>
                                      </p:to>
                                    </p:set>
                                    <p:animEffect transition="in" filter="box(in)">
                                      <p:cBhvr>
                                        <p:cTn id="31" dur="500"/>
                                        <p:tgtEl>
                                          <p:spTgt spid="5">
                                            <p:graphicEl>
                                              <a:dgm id="{6F873D89-0F5A-4139-8D7B-3B4AA31C881A}"/>
                                            </p:graphic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
                                            <p:graphicEl>
                                              <a:dgm id="{08A3CD7C-D53F-4641-ADB1-49797B7CF2B9}"/>
                                            </p:graphicEl>
                                          </p:spTgt>
                                        </p:tgtEl>
                                        <p:attrNameLst>
                                          <p:attrName>style.visibility</p:attrName>
                                        </p:attrNameLst>
                                      </p:cBhvr>
                                      <p:to>
                                        <p:strVal val="visible"/>
                                      </p:to>
                                    </p:set>
                                    <p:animEffect transition="in" filter="box(in)">
                                      <p:cBhvr>
                                        <p:cTn id="34" dur="500"/>
                                        <p:tgtEl>
                                          <p:spTgt spid="5">
                                            <p:graphicEl>
                                              <a:dgm id="{08A3CD7C-D53F-4641-ADB1-49797B7CF2B9}"/>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5">
                                            <p:graphicEl>
                                              <a:dgm id="{204FFA64-8BFD-4DA4-A2AB-054ABD0CC3DD}"/>
                                            </p:graphicEl>
                                          </p:spTgt>
                                        </p:tgtEl>
                                        <p:attrNameLst>
                                          <p:attrName>style.visibility</p:attrName>
                                        </p:attrNameLst>
                                      </p:cBhvr>
                                      <p:to>
                                        <p:strVal val="visible"/>
                                      </p:to>
                                    </p:set>
                                    <p:animEffect transition="in" filter="box(in)">
                                      <p:cBhvr>
                                        <p:cTn id="39" dur="500"/>
                                        <p:tgtEl>
                                          <p:spTgt spid="5">
                                            <p:graphicEl>
                                              <a:dgm id="{204FFA64-8BFD-4DA4-A2AB-054ABD0CC3DD}"/>
                                            </p:graphic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
                                            <p:graphicEl>
                                              <a:dgm id="{8879B601-3B8D-4DA5-AA30-34B08CD0A4DF}"/>
                                            </p:graphicEl>
                                          </p:spTgt>
                                        </p:tgtEl>
                                        <p:attrNameLst>
                                          <p:attrName>style.visibility</p:attrName>
                                        </p:attrNameLst>
                                      </p:cBhvr>
                                      <p:to>
                                        <p:strVal val="visible"/>
                                      </p:to>
                                    </p:set>
                                    <p:animEffect transition="in" filter="box(in)">
                                      <p:cBhvr>
                                        <p:cTn id="42" dur="500"/>
                                        <p:tgtEl>
                                          <p:spTgt spid="5">
                                            <p:graphicEl>
                                              <a:dgm id="{8879B601-3B8D-4DA5-AA30-34B08CD0A4DF}"/>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
                                            <p:graphicEl>
                                              <a:dgm id="{3CBB92C9-2478-41E8-AE46-C7FE52213B91}"/>
                                            </p:graphicEl>
                                          </p:spTgt>
                                        </p:tgtEl>
                                        <p:attrNameLst>
                                          <p:attrName>style.visibility</p:attrName>
                                        </p:attrNameLst>
                                      </p:cBhvr>
                                      <p:to>
                                        <p:strVal val="visible"/>
                                      </p:to>
                                    </p:set>
                                    <p:animEffect transition="in" filter="box(in)">
                                      <p:cBhvr>
                                        <p:cTn id="47" dur="500"/>
                                        <p:tgtEl>
                                          <p:spTgt spid="5">
                                            <p:graphicEl>
                                              <a:dgm id="{3CBB92C9-2478-41E8-AE46-C7FE52213B91}"/>
                                            </p:graphicEl>
                                          </p:spTgt>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5">
                                            <p:graphicEl>
                                              <a:dgm id="{DAE042B2-7C12-467B-BB9E-FD4CEED8339D}"/>
                                            </p:graphicEl>
                                          </p:spTgt>
                                        </p:tgtEl>
                                        <p:attrNameLst>
                                          <p:attrName>style.visibility</p:attrName>
                                        </p:attrNameLst>
                                      </p:cBhvr>
                                      <p:to>
                                        <p:strVal val="visible"/>
                                      </p:to>
                                    </p:set>
                                    <p:animEffect transition="in" filter="box(in)">
                                      <p:cBhvr>
                                        <p:cTn id="50" dur="500"/>
                                        <p:tgtEl>
                                          <p:spTgt spid="5">
                                            <p:graphicEl>
                                              <a:dgm id="{DAE042B2-7C12-467B-BB9E-FD4CEED8339D}"/>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
                                            <p:graphicEl>
                                              <a:dgm id="{22449644-A248-4F1F-95ED-ACA50F97CF51}"/>
                                            </p:graphicEl>
                                          </p:spTgt>
                                        </p:tgtEl>
                                        <p:attrNameLst>
                                          <p:attrName>style.visibility</p:attrName>
                                        </p:attrNameLst>
                                      </p:cBhvr>
                                      <p:to>
                                        <p:strVal val="visible"/>
                                      </p:to>
                                    </p:set>
                                    <p:animEffect transition="in" filter="box(in)">
                                      <p:cBhvr>
                                        <p:cTn id="55" dur="500"/>
                                        <p:tgtEl>
                                          <p:spTgt spid="5">
                                            <p:graphicEl>
                                              <a:dgm id="{22449644-A248-4F1F-95ED-ACA50F97CF51}"/>
                                            </p:graphicEl>
                                          </p:spTgt>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
                                            <p:graphicEl>
                                              <a:dgm id="{B96C3D07-D8B1-40B3-92DE-DFEDBCF93BDB}"/>
                                            </p:graphicEl>
                                          </p:spTgt>
                                        </p:tgtEl>
                                        <p:attrNameLst>
                                          <p:attrName>style.visibility</p:attrName>
                                        </p:attrNameLst>
                                      </p:cBhvr>
                                      <p:to>
                                        <p:strVal val="visible"/>
                                      </p:to>
                                    </p:set>
                                    <p:animEffect transition="in" filter="box(in)">
                                      <p:cBhvr>
                                        <p:cTn id="58" dur="500"/>
                                        <p:tgtEl>
                                          <p:spTgt spid="5">
                                            <p:graphicEl>
                                              <a:dgm id="{B96C3D07-D8B1-40B3-92DE-DFEDBCF93BD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274"/>
          <p:cNvSpPr>
            <a:spLocks noGrp="1" noChangeArrowheads="1"/>
          </p:cNvSpPr>
          <p:nvPr>
            <p:ph type="title"/>
          </p:nvPr>
        </p:nvSpPr>
        <p:spPr>
          <a:xfrm>
            <a:off x="1169622" y="1512588"/>
            <a:ext cx="5948363" cy="475060"/>
          </a:xfrm>
        </p:spPr>
        <p:txBody>
          <a:bodyPr>
            <a:normAutofit fontScale="90000"/>
          </a:bodyPr>
          <a:lstStyle/>
          <a:p>
            <a:pPr>
              <a:defRPr/>
            </a:pPr>
            <a:r>
              <a:rPr lang="es-CO" b="1" dirty="0" smtClean="0">
                <a:solidFill>
                  <a:schemeClr val="tx1"/>
                </a:solidFill>
                <a:ea typeface="+mn-ea"/>
                <a:cs typeface="+mn-cs"/>
              </a:rPr>
              <a:t>¿Por qué trabajar por Proyectos?</a:t>
            </a:r>
          </a:p>
        </p:txBody>
      </p:sp>
      <p:grpSp>
        <p:nvGrpSpPr>
          <p:cNvPr id="2" name="Group 23"/>
          <p:cNvGrpSpPr>
            <a:grpSpLocks/>
          </p:cNvGrpSpPr>
          <p:nvPr/>
        </p:nvGrpSpPr>
        <p:grpSpPr bwMode="auto">
          <a:xfrm>
            <a:off x="456009" y="2430857"/>
            <a:ext cx="3238501" cy="3273029"/>
            <a:chOff x="119" y="981"/>
            <a:chExt cx="2024" cy="2749"/>
          </a:xfrm>
        </p:grpSpPr>
        <p:pic>
          <p:nvPicPr>
            <p:cNvPr id="36884" name="AutoShape 27"/>
            <p:cNvPicPr>
              <a:picLocks noChangeArrowheads="1"/>
            </p:cNvPicPr>
            <p:nvPr/>
          </p:nvPicPr>
          <p:blipFill>
            <a:blip r:embed="rId3" cstate="print"/>
            <a:srcRect/>
            <a:stretch>
              <a:fillRect/>
            </a:stretch>
          </p:blipFill>
          <p:spPr bwMode="auto">
            <a:xfrm>
              <a:off x="119" y="981"/>
              <a:ext cx="2024" cy="2749"/>
            </a:xfrm>
            <a:prstGeom prst="rect">
              <a:avLst/>
            </a:prstGeom>
            <a:noFill/>
            <a:ln w="9525">
              <a:noFill/>
              <a:miter lim="800000"/>
              <a:headEnd/>
              <a:tailEnd/>
            </a:ln>
          </p:spPr>
        </p:pic>
        <p:sp>
          <p:nvSpPr>
            <p:cNvPr id="36885" name="Text Box 5"/>
            <p:cNvSpPr txBox="1">
              <a:spLocks noChangeArrowheads="1"/>
            </p:cNvSpPr>
            <p:nvPr/>
          </p:nvSpPr>
          <p:spPr bwMode="auto">
            <a:xfrm>
              <a:off x="464" y="1169"/>
              <a:ext cx="1401" cy="2358"/>
            </a:xfrm>
            <a:prstGeom prst="rect">
              <a:avLst/>
            </a:prstGeom>
            <a:noFill/>
            <a:ln w="9525">
              <a:noFill/>
              <a:miter lim="800000"/>
              <a:headEnd/>
              <a:tailEnd/>
            </a:ln>
          </p:spPr>
          <p:txBody>
            <a:bodyPr anchor="ctr">
              <a:spAutoFit/>
            </a:bodyPr>
            <a:lstStyle/>
            <a:p>
              <a:pPr algn="ctr">
                <a:lnSpc>
                  <a:spcPct val="80000"/>
                </a:lnSpc>
              </a:pPr>
              <a:endParaRPr lang="es-ES" b="1" dirty="0">
                <a:solidFill>
                  <a:srgbClr val="FFFFFF"/>
                </a:solidFill>
                <a:latin typeface="Verdana" pitchFamily="34" charset="0"/>
              </a:endParaRPr>
            </a:p>
            <a:p>
              <a:pPr algn="ctr">
                <a:lnSpc>
                  <a:spcPct val="80000"/>
                </a:lnSpc>
              </a:pPr>
              <a:r>
                <a:rPr lang="es-ES" b="1" dirty="0">
                  <a:solidFill>
                    <a:srgbClr val="CC0000"/>
                  </a:solidFill>
                  <a:latin typeface="Verdana" pitchFamily="34" charset="0"/>
                </a:rPr>
                <a:t>Cuando falta un modelo de gestión de proyectos estandarizado, se puede observar que:</a:t>
              </a:r>
            </a:p>
            <a:p>
              <a:pPr algn="ctr"/>
              <a:endParaRPr lang="es-ES" b="1" dirty="0">
                <a:solidFill>
                  <a:srgbClr val="CC0000"/>
                </a:solidFill>
                <a:latin typeface="Verdana" pitchFamily="34" charset="0"/>
              </a:endParaRPr>
            </a:p>
          </p:txBody>
        </p:sp>
      </p:grpSp>
      <p:grpSp>
        <p:nvGrpSpPr>
          <p:cNvPr id="3" name="Group 18"/>
          <p:cNvGrpSpPr>
            <a:grpSpLocks/>
          </p:cNvGrpSpPr>
          <p:nvPr/>
        </p:nvGrpSpPr>
        <p:grpSpPr bwMode="auto">
          <a:xfrm>
            <a:off x="3876675" y="2438499"/>
            <a:ext cx="3719513" cy="702469"/>
            <a:chOff x="2296" y="1071"/>
            <a:chExt cx="3124" cy="590"/>
          </a:xfrm>
        </p:grpSpPr>
        <p:sp>
          <p:nvSpPr>
            <p:cNvPr id="36882" name="Rectangle 21"/>
            <p:cNvSpPr txBox="1">
              <a:spLocks noChangeArrowheads="1"/>
            </p:cNvSpPr>
            <p:nvPr/>
          </p:nvSpPr>
          <p:spPr bwMode="auto">
            <a:xfrm>
              <a:off x="2528" y="1071"/>
              <a:ext cx="2892" cy="590"/>
            </a:xfrm>
            <a:prstGeom prst="rect">
              <a:avLst/>
            </a:prstGeom>
            <a:noFill/>
            <a:ln w="9525">
              <a:noFill/>
              <a:miter lim="800000"/>
              <a:headEnd/>
              <a:tailEnd/>
            </a:ln>
          </p:spPr>
          <p:txBody>
            <a:bodyPr/>
            <a:lstStyle/>
            <a:p>
              <a:pPr algn="just" eaLnBrk="0" hangingPunct="0">
                <a:lnSpc>
                  <a:spcPct val="80000"/>
                </a:lnSpc>
                <a:buClr>
                  <a:schemeClr val="folHlink"/>
                </a:buClr>
                <a:buSzPct val="75000"/>
              </a:pPr>
              <a:r>
                <a:rPr lang="es-ES" sz="1200" dirty="0">
                  <a:latin typeface="Verdana" pitchFamily="34" charset="0"/>
                </a:rPr>
                <a:t>Los equipos se concentran solo en “el día a día” y no se enfocan en la estrategia, desaprovechando las oportunidades de crecimiento y de lograr mejores resultados</a:t>
              </a:r>
            </a:p>
          </p:txBody>
        </p:sp>
        <p:pic>
          <p:nvPicPr>
            <p:cNvPr id="36883" name="Picture 13" descr="C:\Users\Malu\AppData\Local\Microsoft\Windows\Temporary Internet Files\Content.IE5\AAXBQYYU\MC900431521[1].png"/>
            <p:cNvPicPr>
              <a:picLocks noChangeAspect="1" noChangeArrowheads="1"/>
            </p:cNvPicPr>
            <p:nvPr/>
          </p:nvPicPr>
          <p:blipFill>
            <a:blip r:embed="rId4" cstate="print"/>
            <a:srcRect/>
            <a:stretch>
              <a:fillRect/>
            </a:stretch>
          </p:blipFill>
          <p:spPr bwMode="auto">
            <a:xfrm>
              <a:off x="2296" y="1253"/>
              <a:ext cx="216" cy="216"/>
            </a:xfrm>
            <a:prstGeom prst="rect">
              <a:avLst/>
            </a:prstGeom>
            <a:noFill/>
            <a:ln w="9525">
              <a:noFill/>
              <a:miter lim="800000"/>
              <a:headEnd/>
              <a:tailEnd/>
            </a:ln>
          </p:spPr>
        </p:pic>
      </p:grpSp>
      <p:grpSp>
        <p:nvGrpSpPr>
          <p:cNvPr id="4" name="Group 20"/>
          <p:cNvGrpSpPr>
            <a:grpSpLocks/>
          </p:cNvGrpSpPr>
          <p:nvPr/>
        </p:nvGrpSpPr>
        <p:grpSpPr bwMode="auto">
          <a:xfrm>
            <a:off x="3876675" y="3877465"/>
            <a:ext cx="3677841" cy="646509"/>
            <a:chOff x="2296" y="2196"/>
            <a:chExt cx="3089" cy="543"/>
          </a:xfrm>
        </p:grpSpPr>
        <p:sp>
          <p:nvSpPr>
            <p:cNvPr id="36880" name="Rectangle 29"/>
            <p:cNvSpPr>
              <a:spLocks noChangeArrowheads="1"/>
            </p:cNvSpPr>
            <p:nvPr/>
          </p:nvSpPr>
          <p:spPr bwMode="auto">
            <a:xfrm>
              <a:off x="2505" y="2196"/>
              <a:ext cx="2880" cy="543"/>
            </a:xfrm>
            <a:prstGeom prst="rect">
              <a:avLst/>
            </a:prstGeom>
            <a:noFill/>
            <a:ln w="9525">
              <a:noFill/>
              <a:miter lim="800000"/>
              <a:headEnd/>
              <a:tailEnd/>
            </a:ln>
          </p:spPr>
          <p:txBody>
            <a:bodyPr>
              <a:spAutoFit/>
            </a:bodyPr>
            <a:lstStyle/>
            <a:p>
              <a:pPr algn="just"/>
              <a:r>
                <a:rPr lang="es-ES" sz="1200">
                  <a:latin typeface="Verdana" pitchFamily="34" charset="0"/>
                </a:rPr>
                <a:t>Las prácticas de administración de la información y documentación son al azar y variables.</a:t>
              </a:r>
            </a:p>
          </p:txBody>
        </p:sp>
        <p:pic>
          <p:nvPicPr>
            <p:cNvPr id="36881" name="Picture 13" descr="C:\Users\Malu\AppData\Local\Microsoft\Windows\Temporary Internet Files\Content.IE5\AAXBQYYU\MC900431521[1].png"/>
            <p:cNvPicPr>
              <a:picLocks noChangeAspect="1" noChangeArrowheads="1"/>
            </p:cNvPicPr>
            <p:nvPr/>
          </p:nvPicPr>
          <p:blipFill>
            <a:blip r:embed="rId4" cstate="print"/>
            <a:srcRect/>
            <a:stretch>
              <a:fillRect/>
            </a:stretch>
          </p:blipFill>
          <p:spPr bwMode="auto">
            <a:xfrm>
              <a:off x="2296" y="2331"/>
              <a:ext cx="216" cy="217"/>
            </a:xfrm>
            <a:prstGeom prst="rect">
              <a:avLst/>
            </a:prstGeom>
            <a:noFill/>
            <a:ln w="9525">
              <a:noFill/>
              <a:miter lim="800000"/>
              <a:headEnd/>
              <a:tailEnd/>
            </a:ln>
          </p:spPr>
        </p:pic>
      </p:grpSp>
      <p:grpSp>
        <p:nvGrpSpPr>
          <p:cNvPr id="5" name="Group 21"/>
          <p:cNvGrpSpPr>
            <a:grpSpLocks/>
          </p:cNvGrpSpPr>
          <p:nvPr/>
        </p:nvGrpSpPr>
        <p:grpSpPr bwMode="auto">
          <a:xfrm>
            <a:off x="3836195" y="4579935"/>
            <a:ext cx="3718322" cy="646510"/>
            <a:chOff x="2262" y="2786"/>
            <a:chExt cx="3123" cy="543"/>
          </a:xfrm>
        </p:grpSpPr>
        <p:sp>
          <p:nvSpPr>
            <p:cNvPr id="36878" name="Rectangle 30"/>
            <p:cNvSpPr>
              <a:spLocks noChangeArrowheads="1"/>
            </p:cNvSpPr>
            <p:nvPr/>
          </p:nvSpPr>
          <p:spPr bwMode="auto">
            <a:xfrm>
              <a:off x="2507" y="2786"/>
              <a:ext cx="2878" cy="543"/>
            </a:xfrm>
            <a:prstGeom prst="rect">
              <a:avLst/>
            </a:prstGeom>
            <a:noFill/>
            <a:ln w="9525">
              <a:noFill/>
              <a:miter lim="800000"/>
              <a:headEnd/>
              <a:tailEnd/>
            </a:ln>
          </p:spPr>
          <p:txBody>
            <a:bodyPr>
              <a:spAutoFit/>
            </a:bodyPr>
            <a:lstStyle/>
            <a:p>
              <a:pPr algn="just"/>
              <a:r>
                <a:rPr lang="es-ES_tradnl" sz="1200" dirty="0">
                  <a:latin typeface="Verdana" pitchFamily="34" charset="0"/>
                </a:rPr>
                <a:t>Se presentan sobre costos y reprocesos, en ocasiones no cuantificados, para alcanzar las metas planteadas</a:t>
              </a:r>
            </a:p>
          </p:txBody>
        </p:sp>
        <p:pic>
          <p:nvPicPr>
            <p:cNvPr id="36879" name="Picture 13" descr="C:\Users\Malu\AppData\Local\Microsoft\Windows\Temporary Internet Files\Content.IE5\AAXBQYYU\MC900431521[1].png"/>
            <p:cNvPicPr>
              <a:picLocks noChangeAspect="1" noChangeArrowheads="1"/>
            </p:cNvPicPr>
            <p:nvPr/>
          </p:nvPicPr>
          <p:blipFill>
            <a:blip r:embed="rId4" cstate="print"/>
            <a:srcRect/>
            <a:stretch>
              <a:fillRect/>
            </a:stretch>
          </p:blipFill>
          <p:spPr bwMode="auto">
            <a:xfrm>
              <a:off x="2262" y="2910"/>
              <a:ext cx="216" cy="216"/>
            </a:xfrm>
            <a:prstGeom prst="rect">
              <a:avLst/>
            </a:prstGeom>
            <a:noFill/>
            <a:ln w="9525">
              <a:noFill/>
              <a:miter lim="800000"/>
              <a:headEnd/>
              <a:tailEnd/>
            </a:ln>
          </p:spPr>
        </p:pic>
      </p:grpSp>
      <p:grpSp>
        <p:nvGrpSpPr>
          <p:cNvPr id="6" name="Group 22"/>
          <p:cNvGrpSpPr>
            <a:grpSpLocks/>
          </p:cNvGrpSpPr>
          <p:nvPr/>
        </p:nvGrpSpPr>
        <p:grpSpPr bwMode="auto">
          <a:xfrm>
            <a:off x="3815953" y="5291930"/>
            <a:ext cx="3718322" cy="461962"/>
            <a:chOff x="2245" y="3384"/>
            <a:chExt cx="3123" cy="388"/>
          </a:xfrm>
        </p:grpSpPr>
        <p:sp>
          <p:nvSpPr>
            <p:cNvPr id="36876" name="Rectangle 30"/>
            <p:cNvSpPr>
              <a:spLocks noChangeArrowheads="1"/>
            </p:cNvSpPr>
            <p:nvPr/>
          </p:nvSpPr>
          <p:spPr bwMode="auto">
            <a:xfrm>
              <a:off x="2490" y="3384"/>
              <a:ext cx="2878" cy="388"/>
            </a:xfrm>
            <a:prstGeom prst="rect">
              <a:avLst/>
            </a:prstGeom>
            <a:noFill/>
            <a:ln w="9525">
              <a:noFill/>
              <a:miter lim="800000"/>
              <a:headEnd/>
              <a:tailEnd/>
            </a:ln>
          </p:spPr>
          <p:txBody>
            <a:bodyPr>
              <a:spAutoFit/>
            </a:bodyPr>
            <a:lstStyle/>
            <a:p>
              <a:pPr algn="just"/>
              <a:r>
                <a:rPr lang="es-ES_tradnl" sz="1200" dirty="0">
                  <a:latin typeface="Verdana" pitchFamily="34" charset="0"/>
                </a:rPr>
                <a:t>Se dificulta enfrentar con éxito los nuevos retos</a:t>
              </a:r>
            </a:p>
          </p:txBody>
        </p:sp>
        <p:pic>
          <p:nvPicPr>
            <p:cNvPr id="36877" name="Picture 13" descr="C:\Users\Malu\AppData\Local\Microsoft\Windows\Temporary Internet Files\Content.IE5\AAXBQYYU\MC900431521[1].png"/>
            <p:cNvPicPr>
              <a:picLocks noChangeAspect="1" noChangeArrowheads="1"/>
            </p:cNvPicPr>
            <p:nvPr/>
          </p:nvPicPr>
          <p:blipFill>
            <a:blip r:embed="rId4" cstate="print"/>
            <a:srcRect/>
            <a:stretch>
              <a:fillRect/>
            </a:stretch>
          </p:blipFill>
          <p:spPr bwMode="auto">
            <a:xfrm>
              <a:off x="2245" y="3458"/>
              <a:ext cx="216" cy="216"/>
            </a:xfrm>
            <a:prstGeom prst="rect">
              <a:avLst/>
            </a:prstGeom>
            <a:noFill/>
            <a:ln w="9525">
              <a:noFill/>
              <a:miter lim="800000"/>
              <a:headEnd/>
              <a:tailEnd/>
            </a:ln>
          </p:spPr>
        </p:pic>
      </p:grpSp>
      <p:grpSp>
        <p:nvGrpSpPr>
          <p:cNvPr id="7" name="Group 19"/>
          <p:cNvGrpSpPr>
            <a:grpSpLocks/>
          </p:cNvGrpSpPr>
          <p:nvPr/>
        </p:nvGrpSpPr>
        <p:grpSpPr bwMode="auto">
          <a:xfrm>
            <a:off x="3869531" y="3321694"/>
            <a:ext cx="3720704" cy="539354"/>
            <a:chOff x="2290" y="1667"/>
            <a:chExt cx="3125" cy="453"/>
          </a:xfrm>
        </p:grpSpPr>
        <p:sp>
          <p:nvSpPr>
            <p:cNvPr id="36874" name="Rectangle 21"/>
            <p:cNvSpPr txBox="1">
              <a:spLocks noChangeArrowheads="1"/>
            </p:cNvSpPr>
            <p:nvPr/>
          </p:nvSpPr>
          <p:spPr bwMode="auto">
            <a:xfrm>
              <a:off x="2523" y="1667"/>
              <a:ext cx="2892" cy="453"/>
            </a:xfrm>
            <a:prstGeom prst="rect">
              <a:avLst/>
            </a:prstGeom>
            <a:noFill/>
            <a:ln w="9525">
              <a:noFill/>
              <a:miter lim="800000"/>
              <a:headEnd/>
              <a:tailEnd/>
            </a:ln>
          </p:spPr>
          <p:txBody>
            <a:bodyPr/>
            <a:lstStyle/>
            <a:p>
              <a:pPr algn="just" eaLnBrk="0" hangingPunct="0">
                <a:lnSpc>
                  <a:spcPct val="80000"/>
                </a:lnSpc>
                <a:buClr>
                  <a:schemeClr val="folHlink"/>
                </a:buClr>
                <a:buSzPct val="75000"/>
              </a:pPr>
              <a:r>
                <a:rPr lang="es-ES" sz="1200" dirty="0">
                  <a:latin typeface="Verdana" pitchFamily="34" charset="0"/>
                </a:rPr>
                <a:t>Se diluye la responsabilidad en las tareas de los proyectos,  dificultando las relaciones entre los equipos. </a:t>
              </a:r>
            </a:p>
          </p:txBody>
        </p:sp>
        <p:pic>
          <p:nvPicPr>
            <p:cNvPr id="36875" name="Picture 13" descr="C:\Users\Malu\AppData\Local\Microsoft\Windows\Temporary Internet Files\Content.IE5\AAXBQYYU\MC900431521[1].png"/>
            <p:cNvPicPr>
              <a:picLocks noChangeAspect="1" noChangeArrowheads="1"/>
            </p:cNvPicPr>
            <p:nvPr/>
          </p:nvPicPr>
          <p:blipFill>
            <a:blip r:embed="rId4" cstate="print"/>
            <a:srcRect/>
            <a:stretch>
              <a:fillRect/>
            </a:stretch>
          </p:blipFill>
          <p:spPr bwMode="auto">
            <a:xfrm>
              <a:off x="2290" y="1803"/>
              <a:ext cx="217" cy="216"/>
            </a:xfrm>
            <a:prstGeom prst="rect">
              <a:avLst/>
            </a:prstGeom>
            <a:noFill/>
            <a:ln w="9525">
              <a:noFill/>
              <a:miter lim="800000"/>
              <a:headEnd/>
              <a:tailEnd/>
            </a:ln>
          </p:spPr>
        </p:pic>
      </p:grpSp>
      <p:grpSp>
        <p:nvGrpSpPr>
          <p:cNvPr id="22" name="Group 22"/>
          <p:cNvGrpSpPr>
            <a:grpSpLocks/>
          </p:cNvGrpSpPr>
          <p:nvPr/>
        </p:nvGrpSpPr>
        <p:grpSpPr bwMode="auto">
          <a:xfrm>
            <a:off x="3815916" y="5775349"/>
            <a:ext cx="3718322" cy="461963"/>
            <a:chOff x="2245" y="3384"/>
            <a:chExt cx="3123" cy="388"/>
          </a:xfrm>
        </p:grpSpPr>
        <p:sp>
          <p:nvSpPr>
            <p:cNvPr id="24" name="Rectangle 30"/>
            <p:cNvSpPr>
              <a:spLocks noChangeArrowheads="1"/>
            </p:cNvSpPr>
            <p:nvPr/>
          </p:nvSpPr>
          <p:spPr bwMode="auto">
            <a:xfrm>
              <a:off x="2490" y="3384"/>
              <a:ext cx="2878" cy="388"/>
            </a:xfrm>
            <a:prstGeom prst="rect">
              <a:avLst/>
            </a:prstGeom>
            <a:noFill/>
            <a:ln w="9525">
              <a:noFill/>
              <a:miter lim="800000"/>
              <a:headEnd/>
              <a:tailEnd/>
            </a:ln>
          </p:spPr>
          <p:txBody>
            <a:bodyPr>
              <a:spAutoFit/>
            </a:bodyPr>
            <a:lstStyle/>
            <a:p>
              <a:pPr algn="just"/>
              <a:r>
                <a:rPr lang="es-ES_tradnl" sz="1200" dirty="0">
                  <a:latin typeface="Verdana" pitchFamily="34" charset="0"/>
                </a:rPr>
                <a:t>La medición de los equipos es subjetiva y no se monitorea la gestión.</a:t>
              </a:r>
              <a:endParaRPr lang="es-ES_tradnl" sz="1200" dirty="0">
                <a:latin typeface="Verdana" pitchFamily="34" charset="0"/>
              </a:endParaRPr>
            </a:p>
          </p:txBody>
        </p:sp>
        <p:pic>
          <p:nvPicPr>
            <p:cNvPr id="25" name="Picture 13" descr="C:\Users\Malu\AppData\Local\Microsoft\Windows\Temporary Internet Files\Content.IE5\AAXBQYYU\MC900431521[1].png"/>
            <p:cNvPicPr>
              <a:picLocks noChangeAspect="1" noChangeArrowheads="1"/>
            </p:cNvPicPr>
            <p:nvPr/>
          </p:nvPicPr>
          <p:blipFill>
            <a:blip r:embed="rId4" cstate="print"/>
            <a:srcRect/>
            <a:stretch>
              <a:fillRect/>
            </a:stretch>
          </p:blipFill>
          <p:spPr bwMode="auto">
            <a:xfrm>
              <a:off x="2245" y="3458"/>
              <a:ext cx="216" cy="216"/>
            </a:xfrm>
            <a:prstGeom prst="rect">
              <a:avLst/>
            </a:prstGeom>
            <a:noFill/>
            <a:ln w="9525">
              <a:noFill/>
              <a:miter lim="800000"/>
              <a:headEnd/>
              <a:tailEnd/>
            </a:ln>
          </p:spPr>
        </p:pic>
      </p:grpSp>
    </p:spTree>
    <p:extLst>
      <p:ext uri="{BB962C8B-B14F-4D97-AF65-F5344CB8AC3E}">
        <p14:creationId xmlns:p14="http://schemas.microsoft.com/office/powerpoint/2010/main" val="3598465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74"/>
          <p:cNvSpPr txBox="1">
            <a:spLocks noChangeArrowheads="1"/>
          </p:cNvSpPr>
          <p:nvPr/>
        </p:nvSpPr>
        <p:spPr bwMode="auto">
          <a:xfrm>
            <a:off x="1115616" y="1417640"/>
            <a:ext cx="5948363" cy="475060"/>
          </a:xfrm>
          <a:prstGeom prst="rect">
            <a:avLst/>
          </a:prstGeom>
          <a:noFill/>
          <a:ln w="9525">
            <a:noFill/>
            <a:miter lim="800000"/>
            <a:headEnd/>
            <a:tailEnd/>
          </a:ln>
        </p:spPr>
        <p:txBody>
          <a:bodyPr anchor="ctr"/>
          <a:lstStyle/>
          <a:p>
            <a:pPr eaLnBrk="0" hangingPunct="0">
              <a:defRPr/>
            </a:pPr>
            <a:r>
              <a:rPr lang="es-CO" sz="2100" b="1" kern="0" dirty="0">
                <a:latin typeface="+mj-lt"/>
              </a:rPr>
              <a:t>¿Por qué trabajar por Proyectos?</a:t>
            </a:r>
          </a:p>
        </p:txBody>
      </p:sp>
      <p:sp>
        <p:nvSpPr>
          <p:cNvPr id="18" name="AutoShape 9"/>
          <p:cNvSpPr>
            <a:spLocks noChangeArrowheads="1"/>
          </p:cNvSpPr>
          <p:nvPr/>
        </p:nvSpPr>
        <p:spPr bwMode="auto">
          <a:xfrm>
            <a:off x="1331641" y="2204889"/>
            <a:ext cx="2321719" cy="381504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ysClr val="window" lastClr="FFFFFF">
                  <a:tint val="80000"/>
                  <a:satMod val="300000"/>
                </a:sysClr>
              </a:gs>
              <a:gs pos="100000">
                <a:sysClr val="window" lastClr="FFFFFF">
                  <a:shade val="30000"/>
                  <a:satMod val="200000"/>
                </a:sysClr>
              </a:gs>
            </a:gsLst>
            <a:path path="circle">
              <a:fillToRect l="50000" t="50000" r="50000" b="50000"/>
            </a:path>
          </a:gradFill>
          <a:ln w="9525">
            <a:solidFill>
              <a:sysClr val="window" lastClr="FFFFFF"/>
            </a:solidFill>
            <a:miter lim="800000"/>
            <a:headEnd/>
            <a:tailEnd/>
          </a:ln>
          <a:effectLst/>
          <a:scene3d>
            <a:camera prst="orthographicFront"/>
            <a:lightRig rig="threePt" dir="t"/>
          </a:scene3d>
          <a:sp3d>
            <a:bevelT/>
          </a:sp3d>
        </p:spPr>
        <p:txBody>
          <a:bodyPr anchor="ctr">
            <a:spAutoFit/>
          </a:bodyPr>
          <a:lstStyle/>
          <a:p>
            <a:pPr algn="ctr">
              <a:lnSpc>
                <a:spcPct val="80000"/>
              </a:lnSpc>
              <a:defRPr/>
            </a:pPr>
            <a:endParaRPr lang="es-ES" b="1" kern="0" dirty="0">
              <a:solidFill>
                <a:sysClr val="windowText" lastClr="000000"/>
              </a:solidFill>
              <a:latin typeface="Verdana" pitchFamily="34" charset="0"/>
              <a:ea typeface="+mj-ea"/>
            </a:endParaRPr>
          </a:p>
          <a:p>
            <a:pPr algn="ctr">
              <a:lnSpc>
                <a:spcPct val="80000"/>
              </a:lnSpc>
              <a:defRPr/>
            </a:pPr>
            <a:r>
              <a:rPr lang="es-ES" b="1" kern="0" dirty="0">
                <a:solidFill>
                  <a:srgbClr val="003399"/>
                </a:solidFill>
                <a:latin typeface="Verdana" pitchFamily="34" charset="0"/>
                <a:ea typeface="+mj-ea"/>
              </a:rPr>
              <a:t>Beneficios de trabajar con un modelo de gestión de proyectos:</a:t>
            </a:r>
          </a:p>
          <a:p>
            <a:pPr algn="ctr">
              <a:defRPr/>
            </a:pPr>
            <a:endParaRPr lang="es-ES" b="1" kern="0" dirty="0">
              <a:solidFill>
                <a:srgbClr val="CC0000"/>
              </a:solidFill>
              <a:latin typeface="Verdana" pitchFamily="34" charset="0"/>
              <a:ea typeface="+mj-ea"/>
            </a:endParaRPr>
          </a:p>
        </p:txBody>
      </p:sp>
      <p:grpSp>
        <p:nvGrpSpPr>
          <p:cNvPr id="2" name="Group 15"/>
          <p:cNvGrpSpPr>
            <a:grpSpLocks/>
          </p:cNvGrpSpPr>
          <p:nvPr/>
        </p:nvGrpSpPr>
        <p:grpSpPr bwMode="auto">
          <a:xfrm>
            <a:off x="3768330" y="3189308"/>
            <a:ext cx="3821906" cy="919163"/>
            <a:chOff x="2301" y="1026"/>
            <a:chExt cx="3210" cy="772"/>
          </a:xfrm>
        </p:grpSpPr>
        <p:sp>
          <p:nvSpPr>
            <p:cNvPr id="37905" name="Rectangle 4"/>
            <p:cNvSpPr txBox="1">
              <a:spLocks noChangeArrowheads="1"/>
            </p:cNvSpPr>
            <p:nvPr/>
          </p:nvSpPr>
          <p:spPr bwMode="auto">
            <a:xfrm>
              <a:off x="2528" y="1026"/>
              <a:ext cx="2983" cy="772"/>
            </a:xfrm>
            <a:prstGeom prst="rect">
              <a:avLst/>
            </a:prstGeom>
            <a:noFill/>
            <a:ln w="9525">
              <a:noFill/>
              <a:miter lim="800000"/>
              <a:headEnd/>
              <a:tailEnd/>
            </a:ln>
          </p:spPr>
          <p:txBody>
            <a:bodyPr/>
            <a:lstStyle/>
            <a:p>
              <a:pPr algn="just"/>
              <a:r>
                <a:rPr lang="es-ES" sz="1125" dirty="0">
                  <a:latin typeface="Verdana" pitchFamily="34" charset="0"/>
                </a:rPr>
                <a:t>El seguimiento y control durante el desarrollo de la ejecución de cada proyecto, así como el trabajo coordinado y comprometido de equipos interdisciplinarios se convierten en algunos de los factores clave para el éxito del negocio.</a:t>
              </a:r>
            </a:p>
          </p:txBody>
        </p:sp>
        <p:pic>
          <p:nvPicPr>
            <p:cNvPr id="37906" name="Picture 13" descr="C:\Users\Malu\AppData\Local\Microsoft\Windows\Temporary Internet Files\Content.IE5\SG5BA01B\MC900433800[1].png"/>
            <p:cNvPicPr>
              <a:picLocks noChangeAspect="1" noChangeArrowheads="1"/>
            </p:cNvPicPr>
            <p:nvPr/>
          </p:nvPicPr>
          <p:blipFill>
            <a:blip r:embed="rId3" cstate="print"/>
            <a:srcRect/>
            <a:stretch>
              <a:fillRect/>
            </a:stretch>
          </p:blipFill>
          <p:spPr bwMode="auto">
            <a:xfrm>
              <a:off x="2301" y="1385"/>
              <a:ext cx="236" cy="235"/>
            </a:xfrm>
            <a:prstGeom prst="rect">
              <a:avLst/>
            </a:prstGeom>
            <a:noFill/>
            <a:ln w="9525">
              <a:noFill/>
              <a:miter lim="800000"/>
              <a:headEnd/>
              <a:tailEnd/>
            </a:ln>
          </p:spPr>
        </p:pic>
      </p:grpSp>
      <p:grpSp>
        <p:nvGrpSpPr>
          <p:cNvPr id="3" name="Group 16"/>
          <p:cNvGrpSpPr>
            <a:grpSpLocks/>
          </p:cNvGrpSpPr>
          <p:nvPr/>
        </p:nvGrpSpPr>
        <p:grpSpPr bwMode="auto">
          <a:xfrm>
            <a:off x="3768330" y="2378494"/>
            <a:ext cx="3821906" cy="848915"/>
            <a:chOff x="2301" y="2043"/>
            <a:chExt cx="3210" cy="713"/>
          </a:xfrm>
        </p:grpSpPr>
        <p:sp>
          <p:nvSpPr>
            <p:cNvPr id="37903" name="Rectangle 10"/>
            <p:cNvSpPr>
              <a:spLocks noChangeArrowheads="1"/>
            </p:cNvSpPr>
            <p:nvPr/>
          </p:nvSpPr>
          <p:spPr bwMode="auto">
            <a:xfrm>
              <a:off x="2562" y="2043"/>
              <a:ext cx="2949" cy="713"/>
            </a:xfrm>
            <a:prstGeom prst="rect">
              <a:avLst/>
            </a:prstGeom>
            <a:noFill/>
            <a:ln w="9525">
              <a:noFill/>
              <a:miter lim="800000"/>
              <a:headEnd/>
              <a:tailEnd/>
            </a:ln>
          </p:spPr>
          <p:txBody>
            <a:bodyPr/>
            <a:lstStyle/>
            <a:p>
              <a:pPr algn="just"/>
              <a:r>
                <a:rPr lang="es-ES" sz="1125" dirty="0">
                  <a:latin typeface="Verdana" pitchFamily="34" charset="0"/>
                </a:rPr>
                <a:t>Una adecuada planificación y la correcta organización de los recursos proporciona entregables ajustados a las restricciones de tiempo, costo y calidad.</a:t>
              </a:r>
            </a:p>
          </p:txBody>
        </p:sp>
        <p:pic>
          <p:nvPicPr>
            <p:cNvPr id="37904" name="Picture 13" descr="C:\Users\Malu\AppData\Local\Microsoft\Windows\Temporary Internet Files\Content.IE5\SG5BA01B\MC900433800[1].png"/>
            <p:cNvPicPr>
              <a:picLocks noChangeAspect="1" noChangeArrowheads="1"/>
            </p:cNvPicPr>
            <p:nvPr/>
          </p:nvPicPr>
          <p:blipFill>
            <a:blip r:embed="rId3" cstate="print"/>
            <a:srcRect/>
            <a:stretch>
              <a:fillRect/>
            </a:stretch>
          </p:blipFill>
          <p:spPr bwMode="auto">
            <a:xfrm>
              <a:off x="2301" y="2282"/>
              <a:ext cx="236" cy="235"/>
            </a:xfrm>
            <a:prstGeom prst="rect">
              <a:avLst/>
            </a:prstGeom>
            <a:noFill/>
            <a:ln w="9525">
              <a:noFill/>
              <a:miter lim="800000"/>
              <a:headEnd/>
              <a:tailEnd/>
            </a:ln>
          </p:spPr>
        </p:pic>
      </p:grpSp>
      <p:grpSp>
        <p:nvGrpSpPr>
          <p:cNvPr id="4" name="Group 17"/>
          <p:cNvGrpSpPr>
            <a:grpSpLocks/>
          </p:cNvGrpSpPr>
          <p:nvPr/>
        </p:nvGrpSpPr>
        <p:grpSpPr bwMode="auto">
          <a:xfrm>
            <a:off x="3758805" y="5278859"/>
            <a:ext cx="3777853" cy="958453"/>
            <a:chOff x="2338" y="2856"/>
            <a:chExt cx="3173" cy="805"/>
          </a:xfrm>
        </p:grpSpPr>
        <p:sp>
          <p:nvSpPr>
            <p:cNvPr id="37901" name="Rectangle 12"/>
            <p:cNvSpPr>
              <a:spLocks noChangeArrowheads="1"/>
            </p:cNvSpPr>
            <p:nvPr/>
          </p:nvSpPr>
          <p:spPr bwMode="auto">
            <a:xfrm>
              <a:off x="2562" y="2856"/>
              <a:ext cx="2949" cy="805"/>
            </a:xfrm>
            <a:prstGeom prst="rect">
              <a:avLst/>
            </a:prstGeom>
            <a:noFill/>
            <a:ln w="9525">
              <a:noFill/>
              <a:miter lim="800000"/>
              <a:headEnd/>
              <a:tailEnd/>
            </a:ln>
          </p:spPr>
          <p:txBody>
            <a:bodyPr>
              <a:spAutoFit/>
            </a:bodyPr>
            <a:lstStyle/>
            <a:p>
              <a:pPr algn="just"/>
              <a:r>
                <a:rPr lang="es-ES_tradnl" sz="1125" dirty="0">
                  <a:latin typeface="Verdana" pitchFamily="34" charset="0"/>
                </a:rPr>
                <a:t>En una organización orientada a la estrategia, los planes de acción y los proyectos son la forma de traducir la estrategia en términos operativos.  Los proyectos aseguran el foco sobre la estrategia.</a:t>
              </a:r>
            </a:p>
          </p:txBody>
        </p:sp>
        <p:pic>
          <p:nvPicPr>
            <p:cNvPr id="37902" name="Picture 13" descr="C:\Users\Malu\AppData\Local\Microsoft\Windows\Temporary Internet Files\Content.IE5\SG5BA01B\MC900433800[1].png"/>
            <p:cNvPicPr>
              <a:picLocks noChangeAspect="1" noChangeArrowheads="1"/>
            </p:cNvPicPr>
            <p:nvPr/>
          </p:nvPicPr>
          <p:blipFill>
            <a:blip r:embed="rId3" cstate="print"/>
            <a:srcRect/>
            <a:stretch>
              <a:fillRect/>
            </a:stretch>
          </p:blipFill>
          <p:spPr bwMode="auto">
            <a:xfrm>
              <a:off x="2338" y="3142"/>
              <a:ext cx="236" cy="236"/>
            </a:xfrm>
            <a:prstGeom prst="rect">
              <a:avLst/>
            </a:prstGeom>
            <a:noFill/>
            <a:ln w="9525">
              <a:noFill/>
              <a:miter lim="800000"/>
              <a:headEnd/>
              <a:tailEnd/>
            </a:ln>
          </p:spPr>
        </p:pic>
      </p:grpSp>
      <p:grpSp>
        <p:nvGrpSpPr>
          <p:cNvPr id="5" name="Group 15"/>
          <p:cNvGrpSpPr>
            <a:grpSpLocks/>
          </p:cNvGrpSpPr>
          <p:nvPr/>
        </p:nvGrpSpPr>
        <p:grpSpPr bwMode="auto">
          <a:xfrm>
            <a:off x="3762376" y="4309687"/>
            <a:ext cx="3821906" cy="919163"/>
            <a:chOff x="2301" y="1106"/>
            <a:chExt cx="3210" cy="772"/>
          </a:xfrm>
        </p:grpSpPr>
        <p:sp>
          <p:nvSpPr>
            <p:cNvPr id="37899" name="Rectangle 4"/>
            <p:cNvSpPr txBox="1">
              <a:spLocks noChangeArrowheads="1"/>
            </p:cNvSpPr>
            <p:nvPr/>
          </p:nvSpPr>
          <p:spPr bwMode="auto">
            <a:xfrm>
              <a:off x="2528" y="1106"/>
              <a:ext cx="2983" cy="772"/>
            </a:xfrm>
            <a:prstGeom prst="rect">
              <a:avLst/>
            </a:prstGeom>
            <a:noFill/>
            <a:ln w="9525">
              <a:noFill/>
              <a:miter lim="800000"/>
              <a:headEnd/>
              <a:tailEnd/>
            </a:ln>
          </p:spPr>
          <p:txBody>
            <a:bodyPr/>
            <a:lstStyle/>
            <a:p>
              <a:pPr algn="just"/>
              <a:r>
                <a:rPr lang="es-ES" sz="1125" dirty="0">
                  <a:latin typeface="Verdana" pitchFamily="34" charset="0"/>
                </a:rPr>
                <a:t>Se capitaliza el conocimiento adquirido y los recursos implementados en los proyectos y así mismo, se convierte en una herramienta de gestión para los líderes que participen del modelo por proyectos.</a:t>
              </a:r>
            </a:p>
          </p:txBody>
        </p:sp>
        <p:pic>
          <p:nvPicPr>
            <p:cNvPr id="37900" name="Picture 13" descr="C:\Users\Malu\AppData\Local\Microsoft\Windows\Temporary Internet Files\Content.IE5\SG5BA01B\MC900433800[1].png"/>
            <p:cNvPicPr>
              <a:picLocks noChangeAspect="1" noChangeArrowheads="1"/>
            </p:cNvPicPr>
            <p:nvPr/>
          </p:nvPicPr>
          <p:blipFill>
            <a:blip r:embed="rId3" cstate="print"/>
            <a:srcRect/>
            <a:stretch>
              <a:fillRect/>
            </a:stretch>
          </p:blipFill>
          <p:spPr bwMode="auto">
            <a:xfrm>
              <a:off x="2301" y="1378"/>
              <a:ext cx="236" cy="235"/>
            </a:xfrm>
            <a:prstGeom prst="rect">
              <a:avLst/>
            </a:prstGeom>
            <a:noFill/>
            <a:ln w="9525">
              <a:noFill/>
              <a:miter lim="800000"/>
              <a:headEnd/>
              <a:tailEnd/>
            </a:ln>
          </p:spPr>
        </p:pic>
      </p:grpSp>
    </p:spTree>
    <p:extLst>
      <p:ext uri="{BB962C8B-B14F-4D97-AF65-F5344CB8AC3E}">
        <p14:creationId xmlns:p14="http://schemas.microsoft.com/office/powerpoint/2010/main" val="1962118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930424"/>
            <a:ext cx="9144000" cy="914400"/>
          </a:xfrm>
        </p:spPr>
        <p:txBody>
          <a:bodyPr/>
          <a:lstStyle/>
          <a:p>
            <a:r>
              <a:rPr lang="es-CO" sz="4000" dirty="0" smtClean="0"/>
              <a:t>Lo que estoy haciendo es un proyecto?</a:t>
            </a:r>
          </a:p>
        </p:txBody>
      </p:sp>
      <p:pic>
        <p:nvPicPr>
          <p:cNvPr id="9219" name="Picture 8"/>
          <p:cNvPicPr>
            <a:picLocks noChangeAspect="1" noChangeArrowheads="1"/>
          </p:cNvPicPr>
          <p:nvPr/>
        </p:nvPicPr>
        <p:blipFill>
          <a:blip r:embed="rId3"/>
          <a:srcRect/>
          <a:stretch>
            <a:fillRect/>
          </a:stretch>
        </p:blipFill>
        <p:spPr bwMode="auto">
          <a:xfrm>
            <a:off x="928688" y="1857375"/>
            <a:ext cx="7620000" cy="2698750"/>
          </a:xfrm>
          <a:prstGeom prst="rect">
            <a:avLst/>
          </a:prstGeom>
          <a:noFill/>
          <a:ln w="9525">
            <a:noFill/>
            <a:miter lim="800000"/>
            <a:headEnd/>
            <a:tailEnd/>
          </a:ln>
        </p:spPr>
      </p:pic>
      <p:pic>
        <p:nvPicPr>
          <p:cNvPr id="9220" name="Picture 12"/>
          <p:cNvPicPr>
            <a:picLocks noChangeAspect="1" noChangeArrowheads="1"/>
          </p:cNvPicPr>
          <p:nvPr/>
        </p:nvPicPr>
        <p:blipFill>
          <a:blip r:embed="rId4"/>
          <a:srcRect b="85149"/>
          <a:stretch>
            <a:fillRect/>
          </a:stretch>
        </p:blipFill>
        <p:spPr bwMode="auto">
          <a:xfrm>
            <a:off x="928688" y="4786313"/>
            <a:ext cx="7618412" cy="169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TotalTime>
  <Words>1844</Words>
  <Application>Microsoft Office PowerPoint</Application>
  <PresentationFormat>Presentación en pantalla (4:3)</PresentationFormat>
  <Paragraphs>262</Paragraphs>
  <Slides>24</Slides>
  <Notes>21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24</vt:i4>
      </vt:variant>
    </vt:vector>
  </HeadingPairs>
  <TitlesOfParts>
    <vt:vector size="35" baseType="lpstr">
      <vt:lpstr>Arial</vt:lpstr>
      <vt:lpstr>Calibri</vt:lpstr>
      <vt:lpstr>Impact</vt:lpstr>
      <vt:lpstr>Times</vt:lpstr>
      <vt:lpstr>Times New Roman</vt:lpstr>
      <vt:lpstr>Verdana</vt:lpstr>
      <vt:lpstr>Wingdings</vt:lpstr>
      <vt:lpstr>Wingdings 3</vt:lpstr>
      <vt:lpstr>Diseño predeterminado</vt:lpstr>
      <vt:lpstr>MSPropertyTreeCtl Class</vt:lpstr>
      <vt:lpstr>Imagen de mapa de bits</vt:lpstr>
      <vt:lpstr>Gestión de Proyectos Conceptos  </vt:lpstr>
      <vt:lpstr>Taller</vt:lpstr>
      <vt:lpstr>Un proyecto</vt:lpstr>
      <vt:lpstr>Qué es un proyecto</vt:lpstr>
      <vt:lpstr>Características de un Proyecto</vt:lpstr>
      <vt:lpstr>Objetivos de un Proyecto</vt:lpstr>
      <vt:lpstr>¿Por qué trabajar por Proyectos?</vt:lpstr>
      <vt:lpstr>Presentación de PowerPoint</vt:lpstr>
      <vt:lpstr>Lo que estoy haciendo es un proyecto?</vt:lpstr>
      <vt:lpstr>Operación .vs. Proyecto</vt:lpstr>
      <vt:lpstr>Presentación de PowerPoint</vt:lpstr>
      <vt:lpstr>Presentación de PowerPoint</vt:lpstr>
      <vt:lpstr>Presentación de PowerPoint</vt:lpstr>
      <vt:lpstr>Áreas de Conocimiento</vt:lpstr>
      <vt:lpstr>Grupos de Procesos</vt:lpstr>
      <vt:lpstr>Presentación de PowerPoint</vt:lpstr>
      <vt:lpstr>Gerente proyecto</vt:lpstr>
      <vt:lpstr>Gerente proyecto</vt:lpstr>
      <vt:lpstr>Armonía de un Proyecto: las 3Ps</vt:lpstr>
      <vt:lpstr>Gerencia de Proyectos</vt:lpstr>
      <vt:lpstr>Factores críticos de éxito</vt:lpstr>
      <vt:lpstr>Presentación de PowerPoint</vt:lpstr>
      <vt:lpstr>Ciclo de vida de la  gerencia de proyectos</vt:lpstr>
      <vt:lpstr>Gestión de Proyectos Conceptos  </vt:lpstr>
    </vt:vector>
  </TitlesOfParts>
  <Company>puj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puj</dc:creator>
  <cp:lastModifiedBy>Luis Francisco Martinez</cp:lastModifiedBy>
  <cp:revision>57</cp:revision>
  <dcterms:created xsi:type="dcterms:W3CDTF">2006-10-12T14:44:12Z</dcterms:created>
  <dcterms:modified xsi:type="dcterms:W3CDTF">2018-04-03T20:44:07Z</dcterms:modified>
</cp:coreProperties>
</file>