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19"/>
  </p:notesMasterIdLst>
  <p:sldIdLst>
    <p:sldId id="256" r:id="rId2"/>
    <p:sldId id="257" r:id="rId3"/>
    <p:sldId id="295" r:id="rId4"/>
    <p:sldId id="298" r:id="rId5"/>
    <p:sldId id="299" r:id="rId6"/>
    <p:sldId id="300" r:id="rId7"/>
    <p:sldId id="301" r:id="rId8"/>
    <p:sldId id="302" r:id="rId9"/>
    <p:sldId id="296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269" r:id="rId1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AEE4"/>
    <a:srgbClr val="079AA5"/>
    <a:srgbClr val="17C6FD"/>
    <a:srgbClr val="71D6FF"/>
    <a:srgbClr val="038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1" autoAdjust="0"/>
    <p:restoredTop sz="86391" autoAdjust="0"/>
  </p:normalViewPr>
  <p:slideViewPr>
    <p:cSldViewPr>
      <p:cViewPr varScale="1">
        <p:scale>
          <a:sx n="101" d="100"/>
          <a:sy n="101" d="100"/>
        </p:scale>
        <p:origin x="-190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A262970-B361-4863-92D2-2906AC915F2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1731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BD0ADB-6535-4FF0-A833-CDBDC826DD05}" type="slidenum">
              <a:rPr lang="es-ES"/>
              <a:pPr/>
              <a:t>1</a:t>
            </a:fld>
            <a:endParaRPr lang="es-E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874A1-2EC2-4EB9-AB4A-118C1A5AC7A9}" type="slidenum">
              <a:rPr lang="es-ES"/>
              <a:pPr/>
              <a:t>10</a:t>
            </a:fld>
            <a:endParaRPr lang="es-E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874A1-2EC2-4EB9-AB4A-118C1A5AC7A9}" type="slidenum">
              <a:rPr lang="es-ES"/>
              <a:pPr/>
              <a:t>11</a:t>
            </a:fld>
            <a:endParaRPr lang="es-E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874A1-2EC2-4EB9-AB4A-118C1A5AC7A9}" type="slidenum">
              <a:rPr lang="es-ES"/>
              <a:pPr/>
              <a:t>12</a:t>
            </a:fld>
            <a:endParaRPr lang="es-E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874A1-2EC2-4EB9-AB4A-118C1A5AC7A9}" type="slidenum">
              <a:rPr lang="es-ES"/>
              <a:pPr/>
              <a:t>13</a:t>
            </a:fld>
            <a:endParaRPr lang="es-E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874A1-2EC2-4EB9-AB4A-118C1A5AC7A9}" type="slidenum">
              <a:rPr lang="es-ES"/>
              <a:pPr/>
              <a:t>14</a:t>
            </a:fld>
            <a:endParaRPr lang="es-E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874A1-2EC2-4EB9-AB4A-118C1A5AC7A9}" type="slidenum">
              <a:rPr lang="es-ES"/>
              <a:pPr/>
              <a:t>15</a:t>
            </a:fld>
            <a:endParaRPr lang="es-E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874A1-2EC2-4EB9-AB4A-118C1A5AC7A9}" type="slidenum">
              <a:rPr lang="es-ES"/>
              <a:pPr/>
              <a:t>16</a:t>
            </a:fld>
            <a:endParaRPr lang="es-E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077278-EABC-4410-B23C-47979FDD8849}" type="slidenum">
              <a:rPr lang="es-ES"/>
              <a:pPr/>
              <a:t>17</a:t>
            </a:fld>
            <a:endParaRPr lang="es-E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874A1-2EC2-4EB9-AB4A-118C1A5AC7A9}" type="slidenum">
              <a:rPr lang="es-ES"/>
              <a:pPr/>
              <a:t>2</a:t>
            </a:fld>
            <a:endParaRPr lang="es-E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874A1-2EC2-4EB9-AB4A-118C1A5AC7A9}" type="slidenum">
              <a:rPr lang="es-ES"/>
              <a:pPr/>
              <a:t>3</a:t>
            </a:fld>
            <a:endParaRPr lang="es-E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874A1-2EC2-4EB9-AB4A-118C1A5AC7A9}" type="slidenum">
              <a:rPr lang="es-ES"/>
              <a:pPr/>
              <a:t>4</a:t>
            </a:fld>
            <a:endParaRPr lang="es-E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874A1-2EC2-4EB9-AB4A-118C1A5AC7A9}" type="slidenum">
              <a:rPr lang="es-ES"/>
              <a:pPr/>
              <a:t>5</a:t>
            </a:fld>
            <a:endParaRPr lang="es-E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874A1-2EC2-4EB9-AB4A-118C1A5AC7A9}" type="slidenum">
              <a:rPr lang="es-ES"/>
              <a:pPr/>
              <a:t>6</a:t>
            </a:fld>
            <a:endParaRPr lang="es-E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874A1-2EC2-4EB9-AB4A-118C1A5AC7A9}" type="slidenum">
              <a:rPr lang="es-ES"/>
              <a:pPr/>
              <a:t>7</a:t>
            </a:fld>
            <a:endParaRPr lang="es-E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874A1-2EC2-4EB9-AB4A-118C1A5AC7A9}" type="slidenum">
              <a:rPr lang="es-ES"/>
              <a:pPr/>
              <a:t>8</a:t>
            </a:fld>
            <a:endParaRPr lang="es-E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874A1-2EC2-4EB9-AB4A-118C1A5AC7A9}" type="slidenum">
              <a:rPr lang="es-ES"/>
              <a:pPr/>
              <a:t>9</a:t>
            </a:fld>
            <a:endParaRPr lang="es-E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81DBF-A63B-40BB-B45B-922EFDF1F3BC}" type="datetime1">
              <a:rPr lang="es-CO" smtClean="0"/>
              <a:pPr>
                <a:defRPr/>
              </a:pPr>
              <a:t>2012-05-04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Maria Mercedes Corral - Universidad Javeriana  </a:t>
            </a:r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A534AC-3FC6-440E-9AFE-8A99A135D5A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90ECD0-D7D4-4473-991D-2A43D4F81E05}" type="datetime1">
              <a:rPr lang="es-CO" smtClean="0"/>
              <a:pPr>
                <a:defRPr/>
              </a:pPr>
              <a:t>2012-05-04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Maria Mercedes Corral - Universidad Javeriana 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D08BC9-AB7E-4AED-BD5F-398072419924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036305-D289-4464-8E3C-93FDD5D14BBF}" type="datetime1">
              <a:rPr lang="es-CO" smtClean="0"/>
              <a:pPr>
                <a:defRPr/>
              </a:pPr>
              <a:t>2012-05-04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Maria Mercedes Corral - Universidad Javeriana 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5BD9B-C034-4692-B3BB-7CAAF78B1DA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B513F8-049F-4A2D-8D75-286381C2DE51}" type="datetime1">
              <a:rPr lang="es-CO" smtClean="0"/>
              <a:pPr>
                <a:defRPr/>
              </a:pPr>
              <a:t>2012-05-04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Maria Mercedes Corral - Universidad Javeriana 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1C1E2-7F55-4E63-821D-A978D88DF2F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AA6F31-FBDB-4106-894C-DD911D991B94}" type="datetime1">
              <a:rPr lang="es-CO" smtClean="0"/>
              <a:pPr>
                <a:defRPr/>
              </a:pPr>
              <a:t>2012-05-04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Maria Mercedes Corral - Universidad Javeriana 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41E4CC-65F1-4421-A5C1-2A7FA985DF48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EA0812-9F3C-446C-8AE4-40A3BE419B83}" type="datetime1">
              <a:rPr lang="es-CO" smtClean="0"/>
              <a:pPr>
                <a:defRPr/>
              </a:pPr>
              <a:t>2012-05-04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Maria Mercedes Corral - Universidad Javeriana 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B37CD-D1E1-4CE7-A659-8ECA0D382D1F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8832BA-F2EE-4608-B156-B85DD0D8BD8D}" type="datetime1">
              <a:rPr lang="es-CO" smtClean="0"/>
              <a:pPr>
                <a:defRPr/>
              </a:pPr>
              <a:t>2012-05-04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Maria Mercedes Corral - Universidad Javeriana  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29E58B-D52F-4F2D-9AD7-B8C470075FB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C75EB7-2336-4284-9C04-FAF15CBFA969}" type="datetime1">
              <a:rPr lang="es-CO" smtClean="0"/>
              <a:pPr>
                <a:defRPr/>
              </a:pPr>
              <a:t>2012-05-04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Maria Mercedes Corral - Universidad Javeriana  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BFA21-C186-48D2-BE12-C8EE89DBD38D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9222AF-DC89-4C9B-8FBF-6E5F98945178}" type="datetime1">
              <a:rPr lang="es-CO" smtClean="0"/>
              <a:pPr>
                <a:defRPr/>
              </a:pPr>
              <a:t>2012-05-04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Maria Mercedes Corral - Universidad Javeriana  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5A42EE-78AA-4449-8F37-3A44936670C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A2289E-090F-4308-A078-A6AB7747BD44}" type="datetime1">
              <a:rPr lang="es-CO" smtClean="0"/>
              <a:pPr>
                <a:defRPr/>
              </a:pPr>
              <a:t>2012-05-04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Maria Mercedes Corral - Universidad Javeriana 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F35586-8B75-4226-96EC-B8B20DB1FCAB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7BA394-86E9-464F-B657-EEA48B465E5A}" type="datetime1">
              <a:rPr lang="es-CO" smtClean="0"/>
              <a:pPr>
                <a:defRPr/>
              </a:pPr>
              <a:t>2012-05-04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Maria Mercedes Corral - Universidad Javeriana 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4B611A66-38F1-42DA-A426-B0DD5348F78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40C86D5B-7244-4B2B-90D0-CC09910AC22A}" type="datetime1">
              <a:rPr lang="es-CO" smtClean="0"/>
              <a:pPr>
                <a:defRPr/>
              </a:pPr>
              <a:t>2012-05-04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pt-BR" smtClean="0"/>
              <a:t>Maria Mercedes Corral - Universidad Javeriana  </a:t>
            </a: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23A534AC-3FC6-440E-9AFE-8A99A135D5A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00100" y="2357430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hangingPunct="1"/>
            <a:r>
              <a:rPr lang="es-ES" dirty="0" smtClean="0"/>
              <a:t>Estimando costos de software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3887788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sz="2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María Mercedes Corral S. </a:t>
            </a:r>
            <a:r>
              <a:rPr lang="es-ES" sz="2400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MsC</a:t>
            </a:r>
            <a:endParaRPr lang="es-ES" sz="2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>
              <a:defRPr/>
            </a:pPr>
            <a:r>
              <a:rPr lang="es-ES_tradnl" sz="2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Gestión de Proyectos Informáticos</a:t>
            </a:r>
            <a:endParaRPr lang="es-ES" sz="2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6" descr="tia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928670"/>
            <a:ext cx="1500166" cy="546819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5572132" y="142852"/>
            <a:ext cx="257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Maestría en Ingeniería de Sistemas</a:t>
            </a:r>
            <a:endParaRPr lang="es-CO" sz="11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21429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3600" dirty="0" smtClean="0">
                <a:solidFill>
                  <a:srgbClr val="02AEE4"/>
                </a:solidFill>
              </a:rPr>
              <a:t>Pasos en la estimación de costos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643050"/>
            <a:ext cx="8229600" cy="4389120"/>
          </a:xfrm>
        </p:spPr>
        <p:txBody>
          <a:bodyPr>
            <a:normAutofit/>
          </a:bodyPr>
          <a:lstStyle/>
          <a:p>
            <a:r>
              <a:rPr lang="es-ES" sz="2800" dirty="0" smtClean="0"/>
              <a:t>Paso 6: Estimación de esfuerzo y tiempo</a:t>
            </a:r>
          </a:p>
          <a:p>
            <a:r>
              <a:rPr lang="es-ES" sz="2800" dirty="0" smtClean="0"/>
              <a:t>Paso 7: Estimar costos de desarrollo</a:t>
            </a:r>
          </a:p>
          <a:p>
            <a:r>
              <a:rPr lang="es-ES" sz="2800" dirty="0" smtClean="0"/>
              <a:t>Paso 8: Estimar costos de mantenimiento</a:t>
            </a:r>
          </a:p>
          <a:p>
            <a:r>
              <a:rPr lang="es-ES" sz="2800" dirty="0" smtClean="0"/>
              <a:t>Paso 9: presentar la estimación al cliente y defenderla</a:t>
            </a:r>
          </a:p>
          <a:p>
            <a:endParaRPr lang="es-ES" sz="2800" dirty="0" smtClean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705CA-FD42-4915-900E-3E027E6257C2}" type="datetime1">
              <a:rPr lang="es-CO" smtClean="0"/>
              <a:pPr>
                <a:defRPr/>
              </a:pPr>
              <a:t>2012-05-04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Maria Mercedes Corral - </a:t>
            </a:r>
            <a:r>
              <a:rPr lang="pt-BR" dirty="0" err="1" smtClean="0"/>
              <a:t>Universidad</a:t>
            </a:r>
            <a:r>
              <a:rPr lang="pt-BR" dirty="0" smtClean="0"/>
              <a:t> </a:t>
            </a:r>
            <a:r>
              <a:rPr lang="pt-BR" dirty="0" err="1" smtClean="0"/>
              <a:t>Javeriana</a:t>
            </a:r>
            <a:r>
              <a:rPr lang="pt-BR" dirty="0" smtClean="0"/>
              <a:t>  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1C1E2-7F55-4E63-821D-A978D88DF2F9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  <p:pic>
        <p:nvPicPr>
          <p:cNvPr id="8" name="Picture 6" descr="tia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175850" cy="428604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5572132" y="142852"/>
            <a:ext cx="257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Maestría en Ingeniería de Sistemas</a:t>
            </a:r>
            <a:endParaRPr lang="es-CO" sz="11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3600" dirty="0" smtClean="0">
                <a:solidFill>
                  <a:srgbClr val="02AEE4"/>
                </a:solidFill>
              </a:rPr>
              <a:t>Seis formas de estimar costos de software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643050"/>
            <a:ext cx="8229600" cy="4389120"/>
          </a:xfrm>
        </p:spPr>
        <p:txBody>
          <a:bodyPr>
            <a:normAutofit/>
          </a:bodyPr>
          <a:lstStyle/>
          <a:p>
            <a:r>
              <a:rPr lang="es-ES" sz="2800" dirty="0" smtClean="0"/>
              <a:t>La estimación de costos de software se puede resumir en los siguientes seis métodos usados por diferentes entidades que producen software:</a:t>
            </a:r>
          </a:p>
          <a:p>
            <a:r>
              <a:rPr lang="es-ES" dirty="0" smtClean="0"/>
              <a:t>Métodos de estimación manual</a:t>
            </a:r>
          </a:p>
          <a:p>
            <a:pPr lvl="1"/>
            <a:r>
              <a:rPr lang="es-ES" dirty="0" smtClean="0"/>
              <a:t>Estimación manual a nivel de proyecto usando “rules of </a:t>
            </a:r>
            <a:r>
              <a:rPr lang="es-ES" dirty="0" err="1" smtClean="0"/>
              <a:t>thumb</a:t>
            </a:r>
            <a:r>
              <a:rPr lang="es-ES" dirty="0" smtClean="0"/>
              <a:t>”</a:t>
            </a:r>
          </a:p>
          <a:p>
            <a:pPr lvl="1"/>
            <a:r>
              <a:rPr lang="es-ES" dirty="0" smtClean="0"/>
              <a:t>Estimación manual a nivel de fase usando ratios y porcentajes</a:t>
            </a:r>
          </a:p>
          <a:p>
            <a:pPr lvl="1"/>
            <a:r>
              <a:rPr lang="es-ES" dirty="0" smtClean="0"/>
              <a:t>Estimación manual a nivel de actividades usando WBS</a:t>
            </a:r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705CA-FD42-4915-900E-3E027E6257C2}" type="datetime1">
              <a:rPr lang="es-CO" smtClean="0"/>
              <a:pPr>
                <a:defRPr/>
              </a:pPr>
              <a:t>2012-05-04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Maria Mercedes Corral - </a:t>
            </a:r>
            <a:r>
              <a:rPr lang="pt-BR" dirty="0" err="1" smtClean="0"/>
              <a:t>Universidad</a:t>
            </a:r>
            <a:r>
              <a:rPr lang="pt-BR" dirty="0" smtClean="0"/>
              <a:t> </a:t>
            </a:r>
            <a:r>
              <a:rPr lang="pt-BR" dirty="0" err="1" smtClean="0"/>
              <a:t>Javeriana</a:t>
            </a:r>
            <a:r>
              <a:rPr lang="pt-BR" dirty="0" smtClean="0"/>
              <a:t>  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1C1E2-7F55-4E63-821D-A978D88DF2F9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  <p:pic>
        <p:nvPicPr>
          <p:cNvPr id="8" name="Picture 6" descr="tia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175850" cy="428604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5572132" y="142852"/>
            <a:ext cx="257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Maestría en Ingeniería de Sistemas</a:t>
            </a:r>
            <a:endParaRPr lang="es-CO" sz="11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7684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3600" dirty="0" smtClean="0">
                <a:solidFill>
                  <a:srgbClr val="02AEE4"/>
                </a:solidFill>
              </a:rPr>
              <a:t>Seis formas de estimar costos de software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643050"/>
            <a:ext cx="8229600" cy="4389120"/>
          </a:xfrm>
        </p:spPr>
        <p:txBody>
          <a:bodyPr>
            <a:normAutofit/>
          </a:bodyPr>
          <a:lstStyle/>
          <a:p>
            <a:r>
              <a:rPr lang="es-ES" dirty="0" smtClean="0"/>
              <a:t>Métodos de estimación automatizados:</a:t>
            </a:r>
          </a:p>
          <a:p>
            <a:pPr lvl="1"/>
            <a:r>
              <a:rPr lang="es-ES" dirty="0" smtClean="0"/>
              <a:t>Estimación automatizada a nivel de proyecto usando estimación macro</a:t>
            </a:r>
          </a:p>
          <a:p>
            <a:pPr lvl="1"/>
            <a:r>
              <a:rPr lang="es-ES" dirty="0" smtClean="0"/>
              <a:t>Estimación automatizada a nivel de fase usando estimación macro</a:t>
            </a:r>
          </a:p>
          <a:p>
            <a:pPr lvl="1"/>
            <a:r>
              <a:rPr lang="es-ES" dirty="0" smtClean="0"/>
              <a:t>Estimación automatizada a nivel de actividades o nivel de tareas usando micro estimación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Las más precisas son la última en cada método.</a:t>
            </a:r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705CA-FD42-4915-900E-3E027E6257C2}" type="datetime1">
              <a:rPr lang="es-CO" smtClean="0"/>
              <a:pPr>
                <a:defRPr/>
              </a:pPr>
              <a:t>2012-05-04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Maria Mercedes Corral - </a:t>
            </a:r>
            <a:r>
              <a:rPr lang="pt-BR" dirty="0" err="1" smtClean="0"/>
              <a:t>Universidad</a:t>
            </a:r>
            <a:r>
              <a:rPr lang="pt-BR" dirty="0" smtClean="0"/>
              <a:t> </a:t>
            </a:r>
            <a:r>
              <a:rPr lang="pt-BR" dirty="0" err="1" smtClean="0"/>
              <a:t>Javeriana</a:t>
            </a:r>
            <a:r>
              <a:rPr lang="pt-BR" dirty="0" smtClean="0"/>
              <a:t>  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1C1E2-7F55-4E63-821D-A978D88DF2F9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  <p:pic>
        <p:nvPicPr>
          <p:cNvPr id="8" name="Picture 6" descr="tia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175850" cy="428604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5572132" y="142852"/>
            <a:ext cx="257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Maestría en Ingeniería de Sistemas</a:t>
            </a:r>
            <a:endParaRPr lang="es-CO" sz="11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2402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3600" dirty="0" smtClean="0">
                <a:solidFill>
                  <a:srgbClr val="02AEE4"/>
                </a:solidFill>
              </a:rPr>
              <a:t>Ventajas y desventajas de cada método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2000240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Métodos de estimación manual</a:t>
            </a:r>
          </a:p>
          <a:p>
            <a:pPr lvl="1"/>
            <a:r>
              <a:rPr lang="es-ES" dirty="0" smtClean="0"/>
              <a:t>Estimación manual a nivel de proyecto usando “rules of </a:t>
            </a:r>
            <a:r>
              <a:rPr lang="es-ES" dirty="0" err="1" smtClean="0"/>
              <a:t>thumb</a:t>
            </a:r>
            <a:r>
              <a:rPr lang="es-ES" dirty="0" smtClean="0"/>
              <a:t>”, es la más antigua, poco precisa, </a:t>
            </a:r>
            <a:r>
              <a:rPr lang="es-ES" dirty="0" err="1" smtClean="0"/>
              <a:t>faciel</a:t>
            </a:r>
            <a:r>
              <a:rPr lang="es-ES" dirty="0" smtClean="0"/>
              <a:t> de hacer,  no se debe utilizar en presupuestos formales de proyectos de software.</a:t>
            </a:r>
          </a:p>
          <a:p>
            <a:pPr lvl="1"/>
            <a:r>
              <a:rPr lang="es-ES" dirty="0" smtClean="0"/>
              <a:t>Estimación manual a nivel de fase usando ratios y porcentajes, usualmente las fases son de una a ocho pasando por </a:t>
            </a:r>
          </a:p>
          <a:p>
            <a:pPr lvl="2"/>
            <a:r>
              <a:rPr lang="es-ES" dirty="0" smtClean="0"/>
              <a:t>Levantamiento de Requerimientos, </a:t>
            </a:r>
          </a:p>
          <a:p>
            <a:pPr lvl="2"/>
            <a:r>
              <a:rPr lang="es-ES" dirty="0" smtClean="0"/>
              <a:t>Análisis y  Diseño, </a:t>
            </a:r>
          </a:p>
          <a:p>
            <a:pPr lvl="2"/>
            <a:r>
              <a:rPr lang="es-ES" dirty="0" smtClean="0"/>
              <a:t>Construcción, </a:t>
            </a:r>
          </a:p>
          <a:p>
            <a:pPr lvl="2"/>
            <a:r>
              <a:rPr lang="es-ES" dirty="0" smtClean="0"/>
              <a:t>Pruebas, Capacitación, </a:t>
            </a:r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705CA-FD42-4915-900E-3E027E6257C2}" type="datetime1">
              <a:rPr lang="es-CO" smtClean="0"/>
              <a:pPr>
                <a:defRPr/>
              </a:pPr>
              <a:t>2012-05-04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Maria Mercedes Corral - </a:t>
            </a:r>
            <a:r>
              <a:rPr lang="pt-BR" dirty="0" err="1" smtClean="0"/>
              <a:t>Universidad</a:t>
            </a:r>
            <a:r>
              <a:rPr lang="pt-BR" dirty="0" smtClean="0"/>
              <a:t> </a:t>
            </a:r>
            <a:r>
              <a:rPr lang="pt-BR" dirty="0" err="1" smtClean="0"/>
              <a:t>Javeriana</a:t>
            </a:r>
            <a:r>
              <a:rPr lang="pt-BR" dirty="0" smtClean="0"/>
              <a:t>  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1C1E2-7F55-4E63-821D-A978D88DF2F9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  <p:pic>
        <p:nvPicPr>
          <p:cNvPr id="8" name="Picture 6" descr="tia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175850" cy="428604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5572132" y="142852"/>
            <a:ext cx="257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Maestría en Ingeniería de Sistemas</a:t>
            </a:r>
            <a:endParaRPr lang="es-CO" sz="11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183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3600" dirty="0" smtClean="0">
                <a:solidFill>
                  <a:srgbClr val="02AEE4"/>
                </a:solidFill>
              </a:rPr>
              <a:t>Ventajas y desventajas de cada método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928802"/>
            <a:ext cx="8229600" cy="438912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s-ES" dirty="0" smtClean="0"/>
              <a:t>Los %s típicos de las fases son:</a:t>
            </a:r>
          </a:p>
          <a:p>
            <a:pPr lvl="2"/>
            <a:r>
              <a:rPr lang="es-ES" dirty="0" smtClean="0"/>
              <a:t>Requerimientos 		10% esfuerzo	2 meses/h</a:t>
            </a:r>
          </a:p>
          <a:p>
            <a:pPr lvl="2"/>
            <a:r>
              <a:rPr lang="es-ES" dirty="0" smtClean="0"/>
              <a:t>Análisis y diseño		20%		4 meses/h</a:t>
            </a:r>
          </a:p>
          <a:p>
            <a:pPr lvl="2"/>
            <a:r>
              <a:rPr lang="es-ES" dirty="0" smtClean="0"/>
              <a:t>Construcción		30%		6 </a:t>
            </a:r>
          </a:p>
          <a:p>
            <a:pPr lvl="2"/>
            <a:r>
              <a:rPr lang="es-ES" dirty="0" smtClean="0"/>
              <a:t>Pruebas			35%		7</a:t>
            </a:r>
          </a:p>
          <a:p>
            <a:pPr lvl="2"/>
            <a:r>
              <a:rPr lang="es-ES" dirty="0" smtClean="0"/>
              <a:t>Instalación, </a:t>
            </a:r>
            <a:r>
              <a:rPr lang="es-ES" dirty="0" err="1" smtClean="0"/>
              <a:t>cap</a:t>
            </a:r>
            <a:r>
              <a:rPr lang="es-ES" dirty="0" smtClean="0"/>
              <a:t>	.	 5%		1 mes /hombre</a:t>
            </a:r>
          </a:p>
          <a:p>
            <a:pPr lvl="2"/>
            <a:r>
              <a:rPr lang="es-ES" dirty="0" smtClean="0"/>
              <a:t>Total			100%		20 meses /hombre</a:t>
            </a:r>
          </a:p>
          <a:p>
            <a:pPr lvl="2">
              <a:buNone/>
            </a:pPr>
            <a:endParaRPr lang="es-ES" dirty="0" smtClean="0"/>
          </a:p>
          <a:p>
            <a:pPr lvl="1"/>
            <a:r>
              <a:rPr lang="es-ES" dirty="0" smtClean="0"/>
              <a:t>La situación con los %s y ratios es que los %s pueden variar mucho de acuerdo con cada actividad dependiendo del proyecto</a:t>
            </a:r>
          </a:p>
          <a:p>
            <a:pPr lvl="1"/>
            <a:r>
              <a:rPr lang="es-ES" dirty="0" smtClean="0"/>
              <a:t>Varias fases se pueden tomar toda la vida del proyecto</a:t>
            </a:r>
          </a:p>
          <a:p>
            <a:pPr lvl="1"/>
            <a:r>
              <a:rPr lang="es-ES" dirty="0" smtClean="0"/>
              <a:t>Algunas fases no se estiman (integración, documentación técnica)</a:t>
            </a:r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705CA-FD42-4915-900E-3E027E6257C2}" type="datetime1">
              <a:rPr lang="es-CO" smtClean="0"/>
              <a:pPr>
                <a:defRPr/>
              </a:pPr>
              <a:t>2012-05-04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Maria Mercedes Corral - </a:t>
            </a:r>
            <a:r>
              <a:rPr lang="pt-BR" dirty="0" err="1" smtClean="0"/>
              <a:t>Universidad</a:t>
            </a:r>
            <a:r>
              <a:rPr lang="pt-BR" dirty="0" smtClean="0"/>
              <a:t> </a:t>
            </a:r>
            <a:r>
              <a:rPr lang="pt-BR" dirty="0" err="1" smtClean="0"/>
              <a:t>Javeriana</a:t>
            </a:r>
            <a:r>
              <a:rPr lang="pt-BR" dirty="0" smtClean="0"/>
              <a:t>  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1C1E2-7F55-4E63-821D-A978D88DF2F9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  <p:pic>
        <p:nvPicPr>
          <p:cNvPr id="8" name="Picture 6" descr="tia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175850" cy="428604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5572132" y="142852"/>
            <a:ext cx="257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Maestría en Ingeniería de Sistemas</a:t>
            </a:r>
            <a:endParaRPr lang="es-CO" sz="11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9655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3600" dirty="0" smtClean="0">
                <a:solidFill>
                  <a:srgbClr val="02AEE4"/>
                </a:solidFill>
              </a:rPr>
              <a:t>Ventajas y desventajas de cada método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2000240"/>
            <a:ext cx="8229600" cy="4389120"/>
          </a:xfrm>
        </p:spPr>
        <p:txBody>
          <a:bodyPr>
            <a:normAutofit/>
          </a:bodyPr>
          <a:lstStyle/>
          <a:p>
            <a:r>
              <a:rPr lang="es-ES" dirty="0" smtClean="0"/>
              <a:t>Métodos de estimación manual</a:t>
            </a:r>
          </a:p>
          <a:p>
            <a:pPr lvl="1"/>
            <a:r>
              <a:rPr lang="es-ES" dirty="0" smtClean="0"/>
              <a:t>Estimación manual a nivel de actividades usando WBS,  es la más precisa de los métodos manuales.</a:t>
            </a:r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705CA-FD42-4915-900E-3E027E6257C2}" type="datetime1">
              <a:rPr lang="es-CO" smtClean="0"/>
              <a:pPr>
                <a:defRPr/>
              </a:pPr>
              <a:t>2012-05-04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Maria Mercedes Corral - </a:t>
            </a:r>
            <a:r>
              <a:rPr lang="pt-BR" dirty="0" err="1" smtClean="0"/>
              <a:t>Universidad</a:t>
            </a:r>
            <a:r>
              <a:rPr lang="pt-BR" dirty="0" smtClean="0"/>
              <a:t> </a:t>
            </a:r>
            <a:r>
              <a:rPr lang="pt-BR" dirty="0" err="1" smtClean="0"/>
              <a:t>Javeriana</a:t>
            </a:r>
            <a:r>
              <a:rPr lang="pt-BR" dirty="0" smtClean="0"/>
              <a:t>  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1C1E2-7F55-4E63-821D-A978D88DF2F9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  <p:pic>
        <p:nvPicPr>
          <p:cNvPr id="8" name="Picture 6" descr="tia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175850" cy="428604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5572132" y="142852"/>
            <a:ext cx="257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Maestría en Ingeniería de Sistemas</a:t>
            </a:r>
            <a:endParaRPr lang="es-CO" sz="11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0456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3600" dirty="0" smtClean="0">
                <a:solidFill>
                  <a:srgbClr val="02AEE4"/>
                </a:solidFill>
              </a:rPr>
              <a:t>Ventajas y desventajas de cada método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643050"/>
            <a:ext cx="8229600" cy="4389120"/>
          </a:xfrm>
        </p:spPr>
        <p:txBody>
          <a:bodyPr>
            <a:normAutofit/>
          </a:bodyPr>
          <a:lstStyle/>
          <a:p>
            <a:r>
              <a:rPr lang="es-ES" dirty="0" smtClean="0"/>
              <a:t>Métodos de estimación automatizados:</a:t>
            </a:r>
          </a:p>
          <a:p>
            <a:pPr lvl="1"/>
            <a:r>
              <a:rPr lang="es-ES" dirty="0" smtClean="0"/>
              <a:t>Son métodos más precisos pero también pueden requerir de inversión adicional, conocimiento de herramientas., </a:t>
            </a:r>
            <a:r>
              <a:rPr lang="es-ES" dirty="0" err="1" smtClean="0"/>
              <a:t>etc</a:t>
            </a:r>
            <a:endParaRPr lang="es-ES" dirty="0" smtClean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705CA-FD42-4915-900E-3E027E6257C2}" type="datetime1">
              <a:rPr lang="es-CO" smtClean="0"/>
              <a:pPr>
                <a:defRPr/>
              </a:pPr>
              <a:t>2012-05-04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Maria Mercedes Corral - </a:t>
            </a:r>
            <a:r>
              <a:rPr lang="pt-BR" dirty="0" err="1" smtClean="0"/>
              <a:t>Universidad</a:t>
            </a:r>
            <a:r>
              <a:rPr lang="pt-BR" dirty="0" smtClean="0"/>
              <a:t> </a:t>
            </a:r>
            <a:r>
              <a:rPr lang="pt-BR" dirty="0" err="1" smtClean="0"/>
              <a:t>Javeriana</a:t>
            </a:r>
            <a:r>
              <a:rPr lang="pt-BR" dirty="0" smtClean="0"/>
              <a:t>  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1C1E2-7F55-4E63-821D-A978D88DF2F9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  <p:pic>
        <p:nvPicPr>
          <p:cNvPr id="8" name="Picture 6" descr="tia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175850" cy="428604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5572132" y="142852"/>
            <a:ext cx="257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Maestría en Ingeniería de Sistemas</a:t>
            </a:r>
            <a:endParaRPr lang="es-CO" sz="11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1362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857232"/>
            <a:ext cx="8229600" cy="1143000"/>
          </a:xfrm>
        </p:spPr>
        <p:txBody>
          <a:bodyPr/>
          <a:lstStyle/>
          <a:p>
            <a:pPr eaLnBrk="1" hangingPunct="1"/>
            <a:r>
              <a:rPr lang="es-ES" sz="2800" dirty="0" smtClean="0">
                <a:solidFill>
                  <a:schemeClr val="accent2"/>
                </a:solidFill>
              </a:rPr>
              <a:t>Referencias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2357430"/>
            <a:ext cx="8208963" cy="37449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sz="2000" dirty="0" smtClean="0">
                <a:solidFill>
                  <a:schemeClr val="accent2"/>
                </a:solidFill>
              </a:rPr>
              <a:t>Autor – Maria Mercedes Corral S, </a:t>
            </a:r>
            <a:r>
              <a:rPr lang="es-ES" sz="2000" dirty="0" err="1" smtClean="0">
                <a:solidFill>
                  <a:schemeClr val="accent2"/>
                </a:solidFill>
              </a:rPr>
              <a:t>MsC</a:t>
            </a:r>
            <a:endParaRPr lang="es-ES" sz="20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2000" dirty="0" smtClean="0"/>
              <a:t>Gestión de Proyectos Informáticos</a:t>
            </a:r>
          </a:p>
          <a:p>
            <a:pPr>
              <a:lnSpc>
                <a:spcPct val="80000"/>
              </a:lnSpc>
              <a:buNone/>
            </a:pPr>
            <a:r>
              <a:rPr lang="es-ES" sz="2000" u="sng" dirty="0" smtClean="0">
                <a:solidFill>
                  <a:schemeClr val="accent1"/>
                </a:solidFill>
              </a:rPr>
              <a:t>mcorral@javeriana.edu.co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sz="2000" dirty="0" smtClean="0"/>
          </a:p>
          <a:p>
            <a:pPr eaLnBrk="1" hangingPunct="1">
              <a:lnSpc>
                <a:spcPct val="80000"/>
              </a:lnSpc>
            </a:pPr>
            <a:r>
              <a:rPr lang="es-ES" sz="2000" dirty="0" err="1" smtClean="0">
                <a:solidFill>
                  <a:schemeClr val="accent2"/>
                </a:solidFill>
              </a:rPr>
              <a:t>Capers</a:t>
            </a:r>
            <a:r>
              <a:rPr lang="es-ES" sz="2000" dirty="0" smtClean="0">
                <a:solidFill>
                  <a:schemeClr val="accent2"/>
                </a:solidFill>
              </a:rPr>
              <a:t> Jones, </a:t>
            </a:r>
            <a:r>
              <a:rPr lang="es-ES" sz="2000" dirty="0" err="1" smtClean="0">
                <a:solidFill>
                  <a:schemeClr val="accent2"/>
                </a:solidFill>
              </a:rPr>
              <a:t>Estimating</a:t>
            </a:r>
            <a:r>
              <a:rPr lang="es-ES" sz="2000" dirty="0" smtClean="0">
                <a:solidFill>
                  <a:schemeClr val="accent2"/>
                </a:solidFill>
              </a:rPr>
              <a:t> software </a:t>
            </a:r>
            <a:r>
              <a:rPr lang="es-ES" sz="2000" dirty="0" err="1" smtClean="0">
                <a:solidFill>
                  <a:schemeClr val="accent2"/>
                </a:solidFill>
              </a:rPr>
              <a:t>costs</a:t>
            </a:r>
            <a:r>
              <a:rPr lang="es-ES" sz="2000" dirty="0" smtClean="0">
                <a:solidFill>
                  <a:schemeClr val="accent2"/>
                </a:solidFill>
              </a:rPr>
              <a:t>, </a:t>
            </a:r>
            <a:r>
              <a:rPr lang="es-ES" sz="2000" dirty="0" err="1" smtClean="0">
                <a:solidFill>
                  <a:schemeClr val="accent2"/>
                </a:solidFill>
              </a:rPr>
              <a:t>Second</a:t>
            </a:r>
            <a:r>
              <a:rPr lang="es-ES" sz="2000" dirty="0" smtClean="0">
                <a:solidFill>
                  <a:schemeClr val="accent2"/>
                </a:solidFill>
              </a:rPr>
              <a:t> </a:t>
            </a:r>
            <a:r>
              <a:rPr lang="es-ES" sz="2000" dirty="0" err="1" smtClean="0">
                <a:solidFill>
                  <a:schemeClr val="accent2"/>
                </a:solidFill>
              </a:rPr>
              <a:t>edition</a:t>
            </a:r>
            <a:endParaRPr lang="es-ES" sz="20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s-ES" sz="20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s-ES" sz="16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sz="1000" dirty="0" smtClean="0"/>
          </a:p>
          <a:p>
            <a:pPr eaLnBrk="1" hangingPunct="1">
              <a:lnSpc>
                <a:spcPct val="80000"/>
              </a:lnSpc>
            </a:pPr>
            <a:endParaRPr lang="es-ES" sz="1000" dirty="0" smtClean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8B2E5E-36D6-4081-9B31-AEEA50701111}" type="datetime1">
              <a:rPr lang="es-CO" smtClean="0"/>
              <a:pPr>
                <a:defRPr/>
              </a:pPr>
              <a:t>2012-05-04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Maria Mercedes Corral - Universidad Javeriana 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1C1E2-7F55-4E63-821D-A978D88DF2F9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  <p:pic>
        <p:nvPicPr>
          <p:cNvPr id="8" name="Picture 6" descr="tia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928670"/>
            <a:ext cx="1500166" cy="546819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5572132" y="142852"/>
            <a:ext cx="257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Maestría en Ingeniería de Sistemas</a:t>
            </a:r>
            <a:endParaRPr lang="es-CO" sz="11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s-ES" sz="3600" dirty="0" smtClean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643050"/>
            <a:ext cx="8229600" cy="4389120"/>
          </a:xfrm>
        </p:spPr>
        <p:txBody>
          <a:bodyPr>
            <a:normAutofit/>
          </a:bodyPr>
          <a:lstStyle/>
          <a:p>
            <a:r>
              <a:rPr lang="es-ES" sz="2800" dirty="0" smtClean="0"/>
              <a:t>Introducción</a:t>
            </a:r>
          </a:p>
          <a:p>
            <a:r>
              <a:rPr lang="es-ES" sz="2800" dirty="0" smtClean="0"/>
              <a:t>Pasos en la estimación de costos</a:t>
            </a:r>
          </a:p>
          <a:p>
            <a:r>
              <a:rPr lang="es-ES" sz="2800" dirty="0" smtClean="0"/>
              <a:t>Seis formas de estimar costos de software</a:t>
            </a:r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705CA-FD42-4915-900E-3E027E6257C2}" type="datetime1">
              <a:rPr lang="es-CO" smtClean="0"/>
              <a:pPr>
                <a:defRPr/>
              </a:pPr>
              <a:t>2012-05-04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Maria Mercedes Corral - </a:t>
            </a:r>
            <a:r>
              <a:rPr lang="pt-BR" dirty="0" err="1" smtClean="0"/>
              <a:t>Universidad</a:t>
            </a:r>
            <a:r>
              <a:rPr lang="pt-BR" dirty="0" smtClean="0"/>
              <a:t> </a:t>
            </a:r>
            <a:r>
              <a:rPr lang="pt-BR" dirty="0" err="1" smtClean="0"/>
              <a:t>Javeriana</a:t>
            </a:r>
            <a:r>
              <a:rPr lang="pt-BR" dirty="0" smtClean="0"/>
              <a:t>  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1C1E2-7F55-4E63-821D-A978D88DF2F9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  <p:pic>
        <p:nvPicPr>
          <p:cNvPr id="8" name="Picture 6" descr="tia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175850" cy="428604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5572132" y="142852"/>
            <a:ext cx="257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Maestría en Ingeniería de Sistemas</a:t>
            </a:r>
            <a:endParaRPr lang="es-CO" sz="11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3600" dirty="0" smtClean="0">
                <a:solidFill>
                  <a:srgbClr val="02AEE4"/>
                </a:solidFill>
              </a:rPr>
              <a:t>Introducción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643050"/>
            <a:ext cx="8229600" cy="4389120"/>
          </a:xfrm>
        </p:spPr>
        <p:txBody>
          <a:bodyPr>
            <a:normAutofit/>
          </a:bodyPr>
          <a:lstStyle/>
          <a:p>
            <a:r>
              <a:rPr lang="es-ES" sz="2800" dirty="0" smtClean="0"/>
              <a:t>Antecedentes – desde 1940 viene siendo importante la estimación de costo de software</a:t>
            </a:r>
          </a:p>
          <a:p>
            <a:r>
              <a:rPr lang="es-ES" sz="2800" dirty="0" smtClean="0"/>
              <a:t>Por que las desviaciones en la estimación de costos?</a:t>
            </a:r>
          </a:p>
          <a:p>
            <a:r>
              <a:rPr lang="es-ES" sz="2800" dirty="0" smtClean="0"/>
              <a:t>Existen herramientas que ayudan a la estimación más precisa</a:t>
            </a:r>
          </a:p>
          <a:p>
            <a:r>
              <a:rPr lang="es-ES" sz="2800" dirty="0" smtClean="0"/>
              <a:t>Es importante tratar de determinar el tamaño del proyecto.</a:t>
            </a:r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705CA-FD42-4915-900E-3E027E6257C2}" type="datetime1">
              <a:rPr lang="es-CO" smtClean="0"/>
              <a:pPr>
                <a:defRPr/>
              </a:pPr>
              <a:t>2012-05-04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Maria Mercedes Corral - </a:t>
            </a:r>
            <a:r>
              <a:rPr lang="pt-BR" dirty="0" err="1" smtClean="0"/>
              <a:t>Universidad</a:t>
            </a:r>
            <a:r>
              <a:rPr lang="pt-BR" dirty="0" smtClean="0"/>
              <a:t> </a:t>
            </a:r>
            <a:r>
              <a:rPr lang="pt-BR" dirty="0" err="1" smtClean="0"/>
              <a:t>Javeriana</a:t>
            </a:r>
            <a:r>
              <a:rPr lang="pt-BR" dirty="0" smtClean="0"/>
              <a:t>  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1C1E2-7F55-4E63-821D-A978D88DF2F9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pic>
        <p:nvPicPr>
          <p:cNvPr id="8" name="Picture 6" descr="tia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175850" cy="428604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5572132" y="142852"/>
            <a:ext cx="257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Maestría en Ingeniería de Sistemas</a:t>
            </a:r>
            <a:endParaRPr lang="es-CO" sz="11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3600" dirty="0" smtClean="0">
                <a:solidFill>
                  <a:srgbClr val="02AEE4"/>
                </a:solidFill>
              </a:rPr>
              <a:t>Principios de estimación de software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643050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s-ES" sz="2800" dirty="0" smtClean="0"/>
              <a:t>El punto de inicio para la estimación de software es el tamaño del proyecto in términos de líneas de código físicas, declaraciones lógicas o puntos funcionales o las tres métricas.</a:t>
            </a:r>
          </a:p>
          <a:p>
            <a:r>
              <a:rPr lang="es-ES" sz="2800" dirty="0" smtClean="0"/>
              <a:t>Luego se puede producir la estimación con base en los atributos del proyecto como por ejemplo</a:t>
            </a:r>
          </a:p>
          <a:p>
            <a:pPr lvl="1"/>
            <a:r>
              <a:rPr lang="es-ES" dirty="0" smtClean="0"/>
              <a:t>Rata de cambio de requerimientos</a:t>
            </a:r>
          </a:p>
          <a:p>
            <a:pPr lvl="1"/>
            <a:r>
              <a:rPr lang="es-ES" dirty="0" smtClean="0"/>
              <a:t>Experiencia del equipo de desarrollo en este tipo de proyectos</a:t>
            </a:r>
          </a:p>
          <a:p>
            <a:pPr lvl="1"/>
            <a:r>
              <a:rPr lang="es-ES" dirty="0" smtClean="0"/>
              <a:t>Métodos usados para el desarrollo (Agiles, Cascada)</a:t>
            </a:r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705CA-FD42-4915-900E-3E027E6257C2}" type="datetime1">
              <a:rPr lang="es-CO" smtClean="0"/>
              <a:pPr>
                <a:defRPr/>
              </a:pPr>
              <a:t>2012-05-04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Maria Mercedes Corral - </a:t>
            </a:r>
            <a:r>
              <a:rPr lang="pt-BR" dirty="0" err="1" smtClean="0"/>
              <a:t>Universidad</a:t>
            </a:r>
            <a:r>
              <a:rPr lang="pt-BR" dirty="0" smtClean="0"/>
              <a:t> </a:t>
            </a:r>
            <a:r>
              <a:rPr lang="pt-BR" dirty="0" err="1" smtClean="0"/>
              <a:t>Javeriana</a:t>
            </a:r>
            <a:r>
              <a:rPr lang="pt-BR" dirty="0" smtClean="0"/>
              <a:t>  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1C1E2-7F55-4E63-821D-A978D88DF2F9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pic>
        <p:nvPicPr>
          <p:cNvPr id="8" name="Picture 6" descr="tia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175850" cy="428604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5572132" y="142852"/>
            <a:ext cx="257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Maestría en Ingeniería de Sistemas</a:t>
            </a:r>
            <a:endParaRPr lang="es-CO" sz="11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3600" dirty="0" smtClean="0">
                <a:solidFill>
                  <a:srgbClr val="02AEE4"/>
                </a:solidFill>
              </a:rPr>
              <a:t>Principios de estimación de software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643050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s-ES" sz="2800" dirty="0" smtClean="0"/>
              <a:t> Atributos del proyecto (cont..)</a:t>
            </a:r>
          </a:p>
          <a:p>
            <a:pPr lvl="1"/>
            <a:r>
              <a:rPr lang="es-ES" dirty="0" smtClean="0"/>
              <a:t>Lenguaje de programación utilizado</a:t>
            </a:r>
          </a:p>
          <a:p>
            <a:pPr lvl="1"/>
            <a:r>
              <a:rPr lang="es-ES" dirty="0" smtClean="0"/>
              <a:t>Presencia o ausencia de artefactos utilizables</a:t>
            </a:r>
          </a:p>
          <a:p>
            <a:pPr lvl="1"/>
            <a:r>
              <a:rPr lang="es-ES" dirty="0" smtClean="0"/>
              <a:t>Espacio de trabajo</a:t>
            </a:r>
          </a:p>
          <a:p>
            <a:pPr lvl="1"/>
            <a:r>
              <a:rPr lang="es-ES" dirty="0" smtClean="0"/>
              <a:t>Distribución geográfica del equipo de desarrollo</a:t>
            </a:r>
          </a:p>
          <a:p>
            <a:pPr lvl="1"/>
            <a:r>
              <a:rPr lang="es-ES" dirty="0" smtClean="0"/>
              <a:t>Presión sobre la agenda de trabajo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Otros atributos son:</a:t>
            </a:r>
          </a:p>
          <a:p>
            <a:pPr lvl="1"/>
            <a:r>
              <a:rPr lang="es-ES" dirty="0" smtClean="0"/>
              <a:t>Experiencia en desarrollos similares</a:t>
            </a:r>
          </a:p>
          <a:p>
            <a:pPr lvl="1"/>
            <a:r>
              <a:rPr lang="es-ES" dirty="0" smtClean="0"/>
              <a:t>Metodología de desarrollo</a:t>
            </a:r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705CA-FD42-4915-900E-3E027E6257C2}" type="datetime1">
              <a:rPr lang="es-CO" smtClean="0"/>
              <a:pPr>
                <a:defRPr/>
              </a:pPr>
              <a:t>2012-05-04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Maria Mercedes Corral - </a:t>
            </a:r>
            <a:r>
              <a:rPr lang="pt-BR" dirty="0" err="1" smtClean="0"/>
              <a:t>Universidad</a:t>
            </a:r>
            <a:r>
              <a:rPr lang="pt-BR" dirty="0" smtClean="0"/>
              <a:t> </a:t>
            </a:r>
            <a:r>
              <a:rPr lang="pt-BR" dirty="0" err="1" smtClean="0"/>
              <a:t>Javeriana</a:t>
            </a:r>
            <a:r>
              <a:rPr lang="pt-BR" dirty="0" smtClean="0"/>
              <a:t>  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1C1E2-7F55-4E63-821D-A978D88DF2F9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pic>
        <p:nvPicPr>
          <p:cNvPr id="8" name="Picture 6" descr="tia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175850" cy="428604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5572132" y="142852"/>
            <a:ext cx="257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Maestría en Ingeniería de Sistemas</a:t>
            </a:r>
            <a:endParaRPr lang="es-CO" sz="11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3600" dirty="0" smtClean="0">
                <a:solidFill>
                  <a:srgbClr val="02AEE4"/>
                </a:solidFill>
              </a:rPr>
              <a:t>Principios de estimación de software</a:t>
            </a:r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705CA-FD42-4915-900E-3E027E6257C2}" type="datetime1">
              <a:rPr lang="es-CO" smtClean="0"/>
              <a:pPr>
                <a:defRPr/>
              </a:pPr>
              <a:t>2012-05-04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Maria Mercedes Corral - </a:t>
            </a:r>
            <a:r>
              <a:rPr lang="pt-BR" dirty="0" err="1" smtClean="0"/>
              <a:t>Universidad</a:t>
            </a:r>
            <a:r>
              <a:rPr lang="pt-BR" dirty="0" smtClean="0"/>
              <a:t> </a:t>
            </a:r>
            <a:r>
              <a:rPr lang="pt-BR" dirty="0" err="1" smtClean="0"/>
              <a:t>Javeriana</a:t>
            </a:r>
            <a:r>
              <a:rPr lang="pt-BR" dirty="0" smtClean="0"/>
              <a:t>  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1C1E2-7F55-4E63-821D-A978D88DF2F9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pic>
        <p:nvPicPr>
          <p:cNvPr id="8" name="Picture 6" descr="tia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175850" cy="428604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5572132" y="142852"/>
            <a:ext cx="257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Maestría en Ingeniería de Sistemas</a:t>
            </a:r>
            <a:endParaRPr lang="es-CO" sz="11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grpSp>
        <p:nvGrpSpPr>
          <p:cNvPr id="18" name="17 Grupo"/>
          <p:cNvGrpSpPr/>
          <p:nvPr/>
        </p:nvGrpSpPr>
        <p:grpSpPr>
          <a:xfrm>
            <a:off x="1142976" y="3071810"/>
            <a:ext cx="6929486" cy="1357322"/>
            <a:chOff x="1142976" y="2786058"/>
            <a:chExt cx="6929486" cy="1357322"/>
          </a:xfrm>
        </p:grpSpPr>
        <p:sp>
          <p:nvSpPr>
            <p:cNvPr id="12" name="11 Rectángulo"/>
            <p:cNvSpPr/>
            <p:nvPr/>
          </p:nvSpPr>
          <p:spPr>
            <a:xfrm>
              <a:off x="1142976" y="2786058"/>
              <a:ext cx="1785950" cy="13573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Tamaño del proyecto</a:t>
              </a:r>
              <a:endParaRPr lang="es-CO" dirty="0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3571868" y="2786058"/>
              <a:ext cx="1785950" cy="13573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Atributos del proyecto</a:t>
              </a:r>
              <a:endParaRPr lang="es-CO" dirty="0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6286512" y="2786058"/>
              <a:ext cx="1785950" cy="13573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 smtClean="0"/>
            </a:p>
            <a:p>
              <a:pPr algn="ctr"/>
              <a:r>
                <a:rPr lang="es-CO" dirty="0" smtClean="0"/>
                <a:t>Estimación: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s-CO" sz="1400" dirty="0" smtClean="0"/>
                <a:t>Fechas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s-CO" sz="1400" dirty="0" smtClean="0"/>
                <a:t>Costos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s-CO" sz="1400" dirty="0" smtClean="0"/>
                <a:t>Esfuerzo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s-CO" sz="1400" dirty="0" smtClean="0"/>
                <a:t>Entregables</a:t>
              </a:r>
            </a:p>
            <a:p>
              <a:pPr algn="ctr"/>
              <a:endParaRPr lang="es-CO" dirty="0"/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3071802" y="3214686"/>
              <a:ext cx="3642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3600" dirty="0" smtClean="0"/>
                <a:t>*</a:t>
              </a:r>
              <a:endParaRPr lang="es-CO" sz="3600" dirty="0"/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5643570" y="3143248"/>
              <a:ext cx="4539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3600" dirty="0" smtClean="0"/>
                <a:t>=</a:t>
              </a:r>
              <a:endParaRPr lang="es-CO" sz="3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3600" dirty="0" smtClean="0">
                <a:solidFill>
                  <a:srgbClr val="02AEE4"/>
                </a:solidFill>
              </a:rPr>
              <a:t>Principios de estimación de software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643050"/>
            <a:ext cx="8229600" cy="4389120"/>
          </a:xfrm>
        </p:spPr>
        <p:txBody>
          <a:bodyPr>
            <a:normAutofit/>
          </a:bodyPr>
          <a:lstStyle/>
          <a:p>
            <a:r>
              <a:rPr lang="es-ES" sz="2800" dirty="0" smtClean="0"/>
              <a:t> Como regla general la estimación de software debe tener en cuenta cuatro atributos claves:</a:t>
            </a:r>
          </a:p>
          <a:p>
            <a:pPr lvl="1"/>
            <a:r>
              <a:rPr lang="es-ES" dirty="0" smtClean="0"/>
              <a:t>El personal</a:t>
            </a:r>
          </a:p>
          <a:p>
            <a:pPr lvl="1"/>
            <a:r>
              <a:rPr lang="es-ES" dirty="0" smtClean="0"/>
              <a:t>La tecnología</a:t>
            </a:r>
          </a:p>
          <a:p>
            <a:pPr lvl="1"/>
            <a:r>
              <a:rPr lang="es-ES" dirty="0" smtClean="0"/>
              <a:t>Herramientas</a:t>
            </a:r>
          </a:p>
          <a:p>
            <a:pPr lvl="1"/>
            <a:r>
              <a:rPr lang="es-ES" dirty="0" smtClean="0"/>
              <a:t>El ambiente de programación</a:t>
            </a:r>
          </a:p>
          <a:p>
            <a:pPr lvl="1"/>
            <a:endParaRPr lang="es-ES" dirty="0" smtClean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705CA-FD42-4915-900E-3E027E6257C2}" type="datetime1">
              <a:rPr lang="es-CO" smtClean="0"/>
              <a:pPr>
                <a:defRPr/>
              </a:pPr>
              <a:t>2012-05-04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Maria Mercedes Corral - </a:t>
            </a:r>
            <a:r>
              <a:rPr lang="pt-BR" dirty="0" err="1" smtClean="0"/>
              <a:t>Universidad</a:t>
            </a:r>
            <a:r>
              <a:rPr lang="pt-BR" dirty="0" smtClean="0"/>
              <a:t> </a:t>
            </a:r>
            <a:r>
              <a:rPr lang="pt-BR" dirty="0" err="1" smtClean="0"/>
              <a:t>Javeriana</a:t>
            </a:r>
            <a:r>
              <a:rPr lang="pt-BR" dirty="0" smtClean="0"/>
              <a:t>  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1C1E2-7F55-4E63-821D-A978D88DF2F9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pic>
        <p:nvPicPr>
          <p:cNvPr id="8" name="Picture 6" descr="tia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175850" cy="428604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5572132" y="142852"/>
            <a:ext cx="257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Maestría en Ingeniería de Sistemas</a:t>
            </a:r>
            <a:endParaRPr lang="es-CO" sz="11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3600" dirty="0" smtClean="0">
                <a:solidFill>
                  <a:srgbClr val="02AEE4"/>
                </a:solidFill>
              </a:rPr>
              <a:t>Principios de estimación de software</a:t>
            </a:r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705CA-FD42-4915-900E-3E027E6257C2}" type="datetime1">
              <a:rPr lang="es-CO" smtClean="0"/>
              <a:pPr>
                <a:defRPr/>
              </a:pPr>
              <a:t>2012-05-04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Maria Mercedes Corral - </a:t>
            </a:r>
            <a:r>
              <a:rPr lang="pt-BR" dirty="0" err="1" smtClean="0"/>
              <a:t>Universidad</a:t>
            </a:r>
            <a:r>
              <a:rPr lang="pt-BR" dirty="0" smtClean="0"/>
              <a:t> </a:t>
            </a:r>
            <a:r>
              <a:rPr lang="pt-BR" dirty="0" err="1" smtClean="0"/>
              <a:t>Javeriana</a:t>
            </a:r>
            <a:r>
              <a:rPr lang="pt-BR" dirty="0" smtClean="0"/>
              <a:t>  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1C1E2-7F55-4E63-821D-A978D88DF2F9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pic>
        <p:nvPicPr>
          <p:cNvPr id="8" name="Picture 6" descr="tia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175850" cy="428604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5572132" y="142852"/>
            <a:ext cx="257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Maestría en Ingeniería de Sistemas</a:t>
            </a:r>
            <a:endParaRPr lang="es-CO" sz="11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grpSp>
        <p:nvGrpSpPr>
          <p:cNvPr id="33" name="32 Grupo"/>
          <p:cNvGrpSpPr/>
          <p:nvPr/>
        </p:nvGrpSpPr>
        <p:grpSpPr>
          <a:xfrm>
            <a:off x="1071538" y="1714488"/>
            <a:ext cx="6215106" cy="4000528"/>
            <a:chOff x="1071538" y="1714488"/>
            <a:chExt cx="6215106" cy="4000528"/>
          </a:xfrm>
        </p:grpSpPr>
        <p:sp>
          <p:nvSpPr>
            <p:cNvPr id="12" name="11 Rectángulo"/>
            <p:cNvSpPr/>
            <p:nvPr/>
          </p:nvSpPr>
          <p:spPr>
            <a:xfrm>
              <a:off x="3643306" y="3214686"/>
              <a:ext cx="1285884" cy="12144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Calidad  y productividad</a:t>
              </a:r>
              <a:endParaRPr lang="es-CO" dirty="0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3357554" y="1714488"/>
              <a:ext cx="1785950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err="1" smtClean="0"/>
                <a:t>Tecnologia</a:t>
              </a:r>
              <a:endParaRPr lang="es-CO" dirty="0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1071538" y="3429000"/>
              <a:ext cx="1785950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Personal</a:t>
              </a:r>
              <a:endParaRPr lang="es-CO" dirty="0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5500694" y="3429000"/>
              <a:ext cx="1785950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Procesos</a:t>
              </a:r>
              <a:endParaRPr lang="es-CO" dirty="0"/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3428992" y="4929198"/>
              <a:ext cx="1785950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Ambiente</a:t>
              </a:r>
              <a:endParaRPr lang="es-CO" dirty="0"/>
            </a:p>
          </p:txBody>
        </p:sp>
        <p:cxnSp>
          <p:nvCxnSpPr>
            <p:cNvPr id="21" name="20 Forma"/>
            <p:cNvCxnSpPr>
              <a:stCxn id="15" idx="2"/>
              <a:endCxn id="16" idx="3"/>
            </p:cNvCxnSpPr>
            <p:nvPr/>
          </p:nvCxnSpPr>
          <p:spPr>
            <a:xfrm rot="5400000">
              <a:off x="5250662" y="4179099"/>
              <a:ext cx="1107289" cy="1178727"/>
            </a:xfrm>
            <a:prstGeom prst="curved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Forma"/>
            <p:cNvCxnSpPr>
              <a:stCxn id="16" idx="1"/>
              <a:endCxn id="14" idx="2"/>
            </p:cNvCxnSpPr>
            <p:nvPr/>
          </p:nvCxnSpPr>
          <p:spPr>
            <a:xfrm rot="10800000">
              <a:off x="1964514" y="4214819"/>
              <a:ext cx="1464479" cy="1107289"/>
            </a:xfrm>
            <a:prstGeom prst="curved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Forma"/>
            <p:cNvCxnSpPr>
              <a:stCxn id="14" idx="0"/>
              <a:endCxn id="13" idx="1"/>
            </p:cNvCxnSpPr>
            <p:nvPr/>
          </p:nvCxnSpPr>
          <p:spPr>
            <a:xfrm rot="5400000" flipH="1" flipV="1">
              <a:off x="2000232" y="2071679"/>
              <a:ext cx="1321603" cy="1393041"/>
            </a:xfrm>
            <a:prstGeom prst="curved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Forma"/>
            <p:cNvCxnSpPr>
              <a:stCxn id="13" idx="3"/>
              <a:endCxn id="15" idx="0"/>
            </p:cNvCxnSpPr>
            <p:nvPr/>
          </p:nvCxnSpPr>
          <p:spPr>
            <a:xfrm>
              <a:off x="5143504" y="2107397"/>
              <a:ext cx="1250165" cy="1321603"/>
            </a:xfrm>
            <a:prstGeom prst="curved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>
              <a:stCxn id="12" idx="3"/>
              <a:endCxn id="15" idx="1"/>
            </p:cNvCxnSpPr>
            <p:nvPr/>
          </p:nvCxnSpPr>
          <p:spPr>
            <a:xfrm>
              <a:off x="4929190" y="3821909"/>
              <a:ext cx="571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recto"/>
            <p:cNvCxnSpPr>
              <a:stCxn id="12" idx="1"/>
              <a:endCxn id="14" idx="3"/>
            </p:cNvCxnSpPr>
            <p:nvPr/>
          </p:nvCxnSpPr>
          <p:spPr>
            <a:xfrm rot="10800000">
              <a:off x="2857488" y="3821909"/>
              <a:ext cx="7858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35716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sz="3600" dirty="0" smtClean="0">
                <a:solidFill>
                  <a:srgbClr val="02AEE4"/>
                </a:solidFill>
              </a:rPr>
              <a:t>Pasos en la estimación de costos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643050"/>
            <a:ext cx="8229600" cy="4389120"/>
          </a:xfrm>
        </p:spPr>
        <p:txBody>
          <a:bodyPr>
            <a:normAutofit/>
          </a:bodyPr>
          <a:lstStyle/>
          <a:p>
            <a:r>
              <a:rPr lang="es-ES" sz="2800" dirty="0" smtClean="0"/>
              <a:t>Paso 0: Análisis de requerimientos</a:t>
            </a:r>
          </a:p>
          <a:p>
            <a:r>
              <a:rPr lang="es-ES" sz="2800" dirty="0" smtClean="0"/>
              <a:t>Paso 1: Iniciar la estimación del tamaño</a:t>
            </a:r>
          </a:p>
          <a:p>
            <a:r>
              <a:rPr lang="es-ES" sz="2800" dirty="0" smtClean="0"/>
              <a:t>Paso 2: Identificar actividades a incluir</a:t>
            </a:r>
          </a:p>
          <a:p>
            <a:r>
              <a:rPr lang="es-ES" sz="2800" dirty="0" smtClean="0"/>
              <a:t>Paso 3: Estimación de potenciales defectos</a:t>
            </a:r>
          </a:p>
          <a:p>
            <a:r>
              <a:rPr lang="es-ES" sz="2800" dirty="0" smtClean="0"/>
              <a:t>Paso 4: Estimación de los requerimientos de personal</a:t>
            </a:r>
          </a:p>
          <a:p>
            <a:r>
              <a:rPr lang="es-ES" sz="2800" dirty="0" smtClean="0"/>
              <a:t>Paso 5: Ajuste de suposiciones hechas por experiencia</a:t>
            </a:r>
          </a:p>
          <a:p>
            <a:endParaRPr lang="es-ES" sz="2800" dirty="0" smtClean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705CA-FD42-4915-900E-3E027E6257C2}" type="datetime1">
              <a:rPr lang="es-CO" smtClean="0"/>
              <a:pPr>
                <a:defRPr/>
              </a:pPr>
              <a:t>2012-05-04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Maria Mercedes Corral - </a:t>
            </a:r>
            <a:r>
              <a:rPr lang="pt-BR" dirty="0" err="1" smtClean="0"/>
              <a:t>Universidad</a:t>
            </a:r>
            <a:r>
              <a:rPr lang="pt-BR" dirty="0" smtClean="0"/>
              <a:t> </a:t>
            </a:r>
            <a:r>
              <a:rPr lang="pt-BR" dirty="0" err="1" smtClean="0"/>
              <a:t>Javeriana</a:t>
            </a:r>
            <a:r>
              <a:rPr lang="pt-BR" dirty="0" smtClean="0"/>
              <a:t>  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1C1E2-7F55-4E63-821D-A978D88DF2F9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  <p:pic>
        <p:nvPicPr>
          <p:cNvPr id="8" name="Picture 6" descr="tia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175850" cy="428604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5572132" y="142852"/>
            <a:ext cx="2571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Maestría en Ingeniería de Sistemas</a:t>
            </a:r>
            <a:endParaRPr lang="es-CO" sz="1100" dirty="0">
              <a:solidFill>
                <a:schemeClr val="accent1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Personalizado 3">
      <a:dk1>
        <a:sysClr val="windowText" lastClr="000000"/>
      </a:dk1>
      <a:lt1>
        <a:sysClr val="window" lastClr="FFFFFF"/>
      </a:lt1>
      <a:dk2>
        <a:srgbClr val="04617B"/>
      </a:dk2>
      <a:lt2>
        <a:srgbClr val="105964"/>
      </a:lt2>
      <a:accent1>
        <a:srgbClr val="0F6FC6"/>
      </a:accent1>
      <a:accent2>
        <a:srgbClr val="009DD9"/>
      </a:accent2>
      <a:accent3>
        <a:srgbClr val="0B5394"/>
      </a:accent3>
      <a:accent4>
        <a:srgbClr val="073763"/>
      </a:accent4>
      <a:accent5>
        <a:srgbClr val="6ADAFA"/>
      </a:accent5>
      <a:accent6>
        <a:srgbClr val="05294A"/>
      </a:accent6>
      <a:hlink>
        <a:srgbClr val="05294A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</TotalTime>
  <Words>871</Words>
  <Application>Microsoft Office PowerPoint</Application>
  <PresentationFormat>Presentación en pantalla (4:3)</PresentationFormat>
  <Paragraphs>193</Paragraphs>
  <Slides>17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Flujo</vt:lpstr>
      <vt:lpstr>Estimando costos de software</vt:lpstr>
      <vt:lpstr>Agenda</vt:lpstr>
      <vt:lpstr>Introducción</vt:lpstr>
      <vt:lpstr>Principios de estimación de software</vt:lpstr>
      <vt:lpstr>Principios de estimación de software</vt:lpstr>
      <vt:lpstr>Principios de estimación de software</vt:lpstr>
      <vt:lpstr>Principios de estimación de software</vt:lpstr>
      <vt:lpstr>Principios de estimación de software</vt:lpstr>
      <vt:lpstr>Pasos en la estimación de costos</vt:lpstr>
      <vt:lpstr>Pasos en la estimación de costos</vt:lpstr>
      <vt:lpstr>Seis formas de estimar costos de software</vt:lpstr>
      <vt:lpstr>Seis formas de estimar costos de software</vt:lpstr>
      <vt:lpstr>Ventajas y desventajas de cada método</vt:lpstr>
      <vt:lpstr>Ventajas y desventajas de cada método</vt:lpstr>
      <vt:lpstr>Ventajas y desventajas de cada método</vt:lpstr>
      <vt:lpstr>Ventajas y desventajas de cada método</vt:lpstr>
      <vt:lpstr>Referencias</vt:lpstr>
    </vt:vector>
  </TitlesOfParts>
  <Company>puj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puj</dc:creator>
  <cp:lastModifiedBy>Alberto</cp:lastModifiedBy>
  <cp:revision>103</cp:revision>
  <dcterms:created xsi:type="dcterms:W3CDTF">2006-10-12T14:44:12Z</dcterms:created>
  <dcterms:modified xsi:type="dcterms:W3CDTF">2012-05-04T06:00:07Z</dcterms:modified>
</cp:coreProperties>
</file>