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257" r:id="rId3"/>
    <p:sldId id="270" r:id="rId4"/>
    <p:sldId id="274" r:id="rId5"/>
    <p:sldId id="275" r:id="rId6"/>
    <p:sldId id="276" r:id="rId7"/>
    <p:sldId id="277" r:id="rId8"/>
    <p:sldId id="271" r:id="rId9"/>
    <p:sldId id="295" r:id="rId10"/>
    <p:sldId id="296" r:id="rId11"/>
    <p:sldId id="297" r:id="rId12"/>
    <p:sldId id="272" r:id="rId13"/>
    <p:sldId id="279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3" r:id="rId27"/>
    <p:sldId id="269" r:id="rId2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11" autoAdjust="0"/>
    <p:restoredTop sz="86391" autoAdjust="0"/>
  </p:normalViewPr>
  <p:slideViewPr>
    <p:cSldViewPr>
      <p:cViewPr varScale="1">
        <p:scale>
          <a:sx n="76" d="100"/>
          <a:sy n="76" d="100"/>
        </p:scale>
        <p:origin x="-90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B3E47BF-7518-4EDF-8CD5-0C5957A04F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393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4481B-7934-49CB-93E1-24521506D88D}" type="slidenum">
              <a:rPr lang="es-ES"/>
              <a:pPr/>
              <a:t>1</a:t>
            </a:fld>
            <a:endParaRPr lang="es-E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E47BF-7518-4EDF-8CD5-0C5957A04F20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E47BF-7518-4EDF-8CD5-0C5957A04F20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760A2-490D-4555-959B-B0A24965DABE}" type="slidenum">
              <a:rPr lang="es-ES"/>
              <a:pPr/>
              <a:t>12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14A10-CC53-4310-BD3A-4FE5EAA3DCC2}" type="slidenum">
              <a:rPr lang="es-ES"/>
              <a:pPr/>
              <a:t>13</a:t>
            </a:fld>
            <a:endParaRPr lang="es-E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Aceptar riesgos trae la </a:t>
            </a:r>
            <a:r>
              <a:rPr lang="es-MX" dirty="0" smtClean="0"/>
              <a:t>amenaza </a:t>
            </a:r>
            <a:r>
              <a:rPr lang="es-MX" dirty="0"/>
              <a:t>de fallar pero también la recompensa de reducir costos o tiempo.</a:t>
            </a:r>
          </a:p>
          <a:p>
            <a:r>
              <a:rPr lang="es-MX" dirty="0"/>
              <a:t>RM. Es el proceso por el cual el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smtClean="0"/>
              <a:t>manager </a:t>
            </a:r>
            <a:r>
              <a:rPr lang="es-MX" dirty="0"/>
              <a:t>y el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err="1"/>
              <a:t>team</a:t>
            </a:r>
            <a:r>
              <a:rPr lang="es-MX" dirty="0"/>
              <a:t>, identifican, analizan, clasifican y determinan que acciones tomar ante los posibles riesgos de un proyecto. Esto implica costos y riesgos segundarios que la solución de problemas pueda generar.</a:t>
            </a:r>
          </a:p>
          <a:p>
            <a:r>
              <a:rPr lang="es-MX" dirty="0"/>
              <a:t>Un proyecto crítico debe tener un análisis completo de riesgos, es decir es directamente proporcional a la criticidad y complejidad del proyecto.</a:t>
            </a:r>
          </a:p>
          <a:p>
            <a:r>
              <a:rPr lang="es-MX" dirty="0"/>
              <a:t>Disposición a aceptar el riesgo = </a:t>
            </a:r>
            <a:r>
              <a:rPr lang="es-MX" dirty="0" err="1"/>
              <a:t>Utility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 o tolerancia al riesgo.</a:t>
            </a:r>
          </a:p>
          <a:p>
            <a:r>
              <a:rPr lang="es-MX" dirty="0"/>
              <a:t> 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76B-868F-4EEC-85A7-F9E73A343C05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760A2-490D-4555-959B-B0A24965DABE}" type="slidenum">
              <a:rPr lang="es-ES"/>
              <a:pPr/>
              <a:t>2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760A2-490D-4555-959B-B0A24965DABE}" type="slidenum">
              <a:rPr lang="es-ES"/>
              <a:pPr/>
              <a:t>26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C89510-C743-47EA-8098-12B7245CF4D5}" type="slidenum">
              <a:rPr lang="es-ES"/>
              <a:pPr/>
              <a:t>27</a:t>
            </a:fld>
            <a:endParaRPr lang="es-E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760A2-490D-4555-959B-B0A24965DABE}" type="slidenum">
              <a:rPr lang="es-ES"/>
              <a:pPr/>
              <a:t>3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76206-FD11-4AC8-ABD5-A9D3A4A4009C}" type="slidenum">
              <a:rPr lang="es-ES"/>
              <a:pPr/>
              <a:t>4</a:t>
            </a:fld>
            <a:endParaRPr lang="es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D8EF0-3BA1-4FA4-94C2-6F35D52E1240}" type="slidenum">
              <a:rPr lang="es-ES"/>
              <a:pPr/>
              <a:t>5</a:t>
            </a:fld>
            <a:endParaRPr lang="es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59290B-414D-474A-8140-4A40D0AA7B28}" type="slidenum">
              <a:rPr lang="es-ES"/>
              <a:pPr/>
              <a:t>6</a:t>
            </a:fld>
            <a:endParaRPr lang="es-E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D0774-2DB9-411D-B60F-030370207934}" type="slidenum">
              <a:rPr lang="es-ES"/>
              <a:pPr/>
              <a:t>7</a:t>
            </a:fld>
            <a:endParaRPr lang="es-E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760A2-490D-4555-959B-B0A24965DABE}" type="slidenum">
              <a:rPr lang="es-ES"/>
              <a:pPr/>
              <a:t>8</a:t>
            </a:fld>
            <a:endParaRPr lang="es-E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E47BF-7518-4EDF-8CD5-0C5957A04F20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0DE54-4E26-458E-891A-D03A58E97A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83910-2CBF-48EF-BE7C-FFED355422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0151D-821B-41CB-93F8-4D5E14FE32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91D3-F481-4C8D-8A8A-5EEFEE865D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5582F-B90C-4BAC-98E3-BD03AFB80E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49E5F-8EF4-4441-AC0A-C45DCFE43F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44EDB-5843-47AC-ADE0-7AEF57917C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E7484-FEB4-44D0-986C-60C9021BAAF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4AE4A-7CDB-41CA-B502-A64B622563A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C5F8C-587E-4D22-B16F-7BA74A53931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9882E-1203-42C1-B368-B4F6CD3E48C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A18B40F-55AD-4AF5-8201-ACBD60A29C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corral@javeriana.edu.c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i.cmu.edu/risk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130425"/>
            <a:ext cx="7772400" cy="1470025"/>
          </a:xfrm>
        </p:spPr>
        <p:txBody>
          <a:bodyPr/>
          <a:lstStyle/>
          <a:p>
            <a:pPr eaLnBrk="1" hangingPunct="1"/>
            <a:r>
              <a:rPr lang="es-ES" dirty="0" smtClean="0"/>
              <a:t>Otras Gerencias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3887788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Maria Mercedes Corral S, </a:t>
            </a:r>
            <a:r>
              <a:rPr lang="es-ES" sz="2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MsC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s-ES_tradnl" sz="2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Gerencia de Proyectos Informáticos</a:t>
            </a:r>
            <a:endParaRPr lang="es-ES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 smtClean="0">
                <a:solidFill>
                  <a:schemeClr val="accent2"/>
                </a:solidFill>
              </a:rPr>
              <a:t>Herramientas</a:t>
            </a:r>
            <a:endParaRPr lang="es-CO" sz="4000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Diagramas jerárquicos</a:t>
            </a:r>
          </a:p>
          <a:p>
            <a:r>
              <a:rPr lang="es-CO" dirty="0" smtClean="0"/>
              <a:t>Matriz de responsabilidades</a:t>
            </a:r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 smtClean="0">
                <a:solidFill>
                  <a:schemeClr val="accent2"/>
                </a:solidFill>
              </a:rPr>
              <a:t>Matriz</a:t>
            </a:r>
            <a:endParaRPr lang="es-CO" sz="4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500034" y="1785928"/>
          <a:ext cx="8229600" cy="445773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1500198"/>
                <a:gridCol w="1243002"/>
                <a:gridCol w="1371600"/>
                <a:gridCol w="1371600"/>
                <a:gridCol w="1371600"/>
                <a:gridCol w="1371600"/>
              </a:tblGrid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RACI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Personas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Actividades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Ana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Carlos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Pedro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Juan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Maria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Definir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Diseñar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Desarrollar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955">
                <a:tc>
                  <a:txBody>
                    <a:bodyPr/>
                    <a:lstStyle/>
                    <a:p>
                      <a:r>
                        <a:rPr lang="es-CO" dirty="0" smtClean="0"/>
                        <a:t>Probar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</a:t>
                      </a:r>
                      <a:endParaRPr lang="es-C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000100" y="6357958"/>
            <a:ext cx="573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R= Responsable A =Aprueba C= Consulta I = Informa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</a:rPr>
              <a:t>Gerencia del Riesgo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8229600" cy="1143000"/>
          </a:xfrm>
          <a:noFill/>
          <a:ln/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Generalidades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El objetivo de RM: Disminuir la incertidumbre</a:t>
            </a:r>
          </a:p>
          <a:p>
            <a:pPr lvl="1">
              <a:lnSpc>
                <a:spcPct val="90000"/>
              </a:lnSpc>
            </a:pPr>
            <a:r>
              <a:rPr lang="es-MX" sz="2000" dirty="0"/>
              <a:t>&gt;&gt; la probabilidad de tener eventos + (oportunidades)</a:t>
            </a:r>
          </a:p>
          <a:p>
            <a:pPr lvl="1">
              <a:lnSpc>
                <a:spcPct val="90000"/>
              </a:lnSpc>
            </a:pPr>
            <a:r>
              <a:rPr lang="es-MX" sz="2000" dirty="0"/>
              <a:t>&lt;&lt; la probabilidad de tener eventos – (amenazas)</a:t>
            </a:r>
          </a:p>
          <a:p>
            <a:pPr lvl="1">
              <a:lnSpc>
                <a:spcPct val="90000"/>
              </a:lnSpc>
            </a:pPr>
            <a:endParaRPr lang="es-MX" sz="2000" dirty="0"/>
          </a:p>
          <a:p>
            <a:pPr>
              <a:lnSpc>
                <a:spcPct val="90000"/>
              </a:lnSpc>
            </a:pPr>
            <a:r>
              <a:rPr lang="es-MX" sz="2400" dirty="0"/>
              <a:t>Riesgo: evento incierto o condición que si ocurre tiene un efecto + o – en por lo menos uno de los objetivos del proyecto (tiempo, costo, alcance y/o calidad).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Percepción del riesgo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Responsabilidad del Project </a:t>
            </a:r>
            <a:r>
              <a:rPr lang="es-MX" sz="2400" dirty="0" err="1"/>
              <a:t>Team</a:t>
            </a:r>
            <a:r>
              <a:rPr lang="es-MX" sz="2400" dirty="0"/>
              <a:t>. (PM, PT y algunos </a:t>
            </a:r>
            <a:r>
              <a:rPr lang="es-MX" sz="2400" dirty="0" err="1"/>
              <a:t>Stakeholders</a:t>
            </a:r>
            <a:r>
              <a:rPr lang="es-MX" sz="2400" dirty="0"/>
              <a:t>)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s-MX" sz="4000" dirty="0" smtClean="0">
                <a:solidFill>
                  <a:schemeClr val="accent2"/>
                </a:solidFill>
              </a:rPr>
              <a:t>Procesos de la G. Riesgo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s-MX" dirty="0"/>
              <a:t>Son 6 procesos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Management </a:t>
            </a:r>
            <a:r>
              <a:rPr lang="es-MX" i="1" dirty="0" err="1">
                <a:solidFill>
                  <a:schemeClr val="accent2"/>
                </a:solidFill>
              </a:rPr>
              <a:t>Planning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Identification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>
                <a:solidFill>
                  <a:schemeClr val="accent2"/>
                </a:solidFill>
              </a:rPr>
              <a:t>Qualitative</a:t>
            </a:r>
            <a:r>
              <a:rPr lang="es-MX" i="1" dirty="0">
                <a:solidFill>
                  <a:schemeClr val="accent2"/>
                </a:solidFill>
              </a:rPr>
              <a:t> </a:t>
            </a: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Analysis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>
                <a:solidFill>
                  <a:schemeClr val="accent2"/>
                </a:solidFill>
              </a:rPr>
              <a:t>Quantitative</a:t>
            </a:r>
            <a:r>
              <a:rPr lang="es-MX" i="1" dirty="0"/>
              <a:t> </a:t>
            </a: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 err="1">
                <a:solidFill>
                  <a:schemeClr val="accent2"/>
                </a:solidFill>
              </a:rPr>
              <a:t>Analysis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i="1" dirty="0" err="1"/>
              <a:t>Risk</a:t>
            </a:r>
            <a:r>
              <a:rPr lang="es-MX" i="1" dirty="0"/>
              <a:t> </a:t>
            </a:r>
            <a:r>
              <a:rPr lang="es-MX" i="1" dirty="0">
                <a:solidFill>
                  <a:schemeClr val="accent2"/>
                </a:solidFill>
              </a:rPr>
              <a:t>Response </a:t>
            </a:r>
            <a:r>
              <a:rPr lang="es-MX" i="1" dirty="0" err="1">
                <a:solidFill>
                  <a:schemeClr val="accent2"/>
                </a:solidFill>
              </a:rPr>
              <a:t>Planning</a:t>
            </a:r>
            <a:endParaRPr lang="es-MX" i="1" dirty="0">
              <a:solidFill>
                <a:schemeClr val="accent2"/>
              </a:solidFill>
            </a:endParaRP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s-MX" dirty="0" err="1"/>
              <a:t>Risk</a:t>
            </a:r>
            <a:r>
              <a:rPr lang="es-MX" dirty="0"/>
              <a:t> </a:t>
            </a:r>
            <a:r>
              <a:rPr lang="es-MX" dirty="0" err="1">
                <a:solidFill>
                  <a:schemeClr val="accent2"/>
                </a:solidFill>
              </a:rPr>
              <a:t>Monitoring</a:t>
            </a:r>
            <a:r>
              <a:rPr lang="es-MX" dirty="0">
                <a:solidFill>
                  <a:schemeClr val="accent2"/>
                </a:solidFill>
              </a:rPr>
              <a:t> and Control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30084" name="AutoShape 4"/>
          <p:cNvSpPr>
            <a:spLocks/>
          </p:cNvSpPr>
          <p:nvPr/>
        </p:nvSpPr>
        <p:spPr bwMode="auto">
          <a:xfrm>
            <a:off x="6243638" y="2036763"/>
            <a:ext cx="684212" cy="2570162"/>
          </a:xfrm>
          <a:prstGeom prst="rightBrace">
            <a:avLst>
              <a:gd name="adj1" fmla="val 313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085" name="AutoShape 5"/>
          <p:cNvSpPr>
            <a:spLocks/>
          </p:cNvSpPr>
          <p:nvPr/>
        </p:nvSpPr>
        <p:spPr bwMode="auto">
          <a:xfrm>
            <a:off x="6264275" y="4649788"/>
            <a:ext cx="406400" cy="844550"/>
          </a:xfrm>
          <a:prstGeom prst="rightBrace">
            <a:avLst>
              <a:gd name="adj1" fmla="val 1731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7054850" y="3113088"/>
            <a:ext cx="178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/>
              <a:t>PLANEACIÓN</a:t>
            </a:r>
            <a:endParaRPr lang="es-ES"/>
          </a:p>
        </p:txBody>
      </p:sp>
      <p:sp>
        <p:nvSpPr>
          <p:cNvPr id="430087" name="Text Box 7"/>
          <p:cNvSpPr txBox="1">
            <a:spLocks noChangeArrowheads="1"/>
          </p:cNvSpPr>
          <p:nvPr/>
        </p:nvSpPr>
        <p:spPr bwMode="auto">
          <a:xfrm>
            <a:off x="7053263" y="4929188"/>
            <a:ext cx="178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MX"/>
              <a:t>CONTROL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428604"/>
            <a:ext cx="8229600" cy="1143000"/>
          </a:xfrm>
        </p:spPr>
        <p:txBody>
          <a:bodyPr/>
          <a:lstStyle/>
          <a:p>
            <a:r>
              <a:rPr lang="es-MX" sz="4000" dirty="0" err="1">
                <a:solidFill>
                  <a:schemeClr val="accent2"/>
                </a:solidFill>
              </a:rPr>
              <a:t>Risk</a:t>
            </a:r>
            <a:r>
              <a:rPr lang="es-MX" sz="4000" dirty="0">
                <a:solidFill>
                  <a:schemeClr val="accent2"/>
                </a:solidFill>
              </a:rPr>
              <a:t>  </a:t>
            </a:r>
            <a:r>
              <a:rPr lang="es-MX" sz="4000" dirty="0" err="1">
                <a:solidFill>
                  <a:schemeClr val="accent2"/>
                </a:solidFill>
              </a:rPr>
              <a:t>Breakdown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dirty="0" err="1">
                <a:solidFill>
                  <a:schemeClr val="accent2"/>
                </a:solidFill>
              </a:rPr>
              <a:t>Structure</a:t>
            </a:r>
            <a:r>
              <a:rPr lang="es-MX" sz="4000" dirty="0">
                <a:solidFill>
                  <a:schemeClr val="accent2"/>
                </a:solidFill>
              </a:rPr>
              <a:t> </a:t>
            </a:r>
            <a:r>
              <a:rPr lang="es-MX" sz="4000" b="1" dirty="0">
                <a:solidFill>
                  <a:schemeClr val="accent2"/>
                </a:solidFill>
              </a:rPr>
              <a:t>(RBS)</a:t>
            </a:r>
            <a:endParaRPr lang="es-ES" sz="4000" b="1" dirty="0">
              <a:solidFill>
                <a:schemeClr val="accent2"/>
              </a:solidFill>
            </a:endParaRPr>
          </a:p>
        </p:txBody>
      </p:sp>
      <p:pic>
        <p:nvPicPr>
          <p:cNvPr id="440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38" y="1476375"/>
            <a:ext cx="784701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Escalas de impacto (ejemplo)</a:t>
            </a:r>
            <a:endParaRPr lang="es-ES" sz="4000" dirty="0">
              <a:solidFill>
                <a:schemeClr val="accent2"/>
              </a:solidFill>
            </a:endParaRPr>
          </a:p>
        </p:txBody>
      </p:sp>
      <p:pic>
        <p:nvPicPr>
          <p:cNvPr id="441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460500"/>
            <a:ext cx="8799513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MX" sz="4000" dirty="0" smtClean="0">
                <a:solidFill>
                  <a:schemeClr val="accent2"/>
                </a:solidFill>
              </a:rPr>
              <a:t>Mapa de Manejo de Riesgos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Mapa</a:t>
            </a:r>
            <a:endParaRPr lang="es-E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El mapa es una guía práctica  para entender la trayectoria para incrementar la habilidad para manejar riesgos por medio de transiciones a través de los cinco estados. En cada estado existe una visión de la dirección del camino a seguir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Mapa</a:t>
            </a:r>
            <a:endParaRPr lang="es-ES"/>
          </a:p>
        </p:txBody>
      </p:sp>
      <p:sp>
        <p:nvSpPr>
          <p:cNvPr id="176133" name="Oval 5"/>
          <p:cNvSpPr>
            <a:spLocks noChangeArrowheads="1"/>
          </p:cNvSpPr>
          <p:nvPr/>
        </p:nvSpPr>
        <p:spPr bwMode="auto">
          <a:xfrm>
            <a:off x="844750" y="3914775"/>
            <a:ext cx="1539478" cy="1457325"/>
          </a:xfrm>
          <a:prstGeom prst="ellipse">
            <a:avLst/>
          </a:prstGeom>
          <a:solidFill>
            <a:srgbClr val="FF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1.</a:t>
            </a:r>
          </a:p>
          <a:p>
            <a:pPr algn="ctr"/>
            <a:r>
              <a:rPr lang="es-MX" dirty="0"/>
              <a:t>Problema</a:t>
            </a:r>
            <a:endParaRPr lang="es-ES" dirty="0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4004073" y="3996928"/>
            <a:ext cx="1539478" cy="1457325"/>
          </a:xfrm>
          <a:prstGeom prst="ellipse">
            <a:avLst/>
          </a:prstGeom>
          <a:solidFill>
            <a:srgbClr val="AAA9C7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3.</a:t>
            </a:r>
          </a:p>
          <a:p>
            <a:pPr algn="ctr"/>
            <a:r>
              <a:rPr lang="es-MX" dirty="0"/>
              <a:t>Prevención</a:t>
            </a:r>
            <a:endParaRPr lang="es-ES" dirty="0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7002662" y="3914775"/>
            <a:ext cx="1539478" cy="1457325"/>
          </a:xfrm>
          <a:prstGeom prst="ellipse">
            <a:avLst/>
          </a:prstGeom>
          <a:solidFill>
            <a:srgbClr val="A4F4B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5.</a:t>
            </a:r>
          </a:p>
          <a:p>
            <a:pPr algn="ctr"/>
            <a:r>
              <a:rPr lang="es-MX" dirty="0"/>
              <a:t>Oportunidad</a:t>
            </a:r>
            <a:endParaRPr lang="es-ES" dirty="0"/>
          </a:p>
        </p:txBody>
      </p:sp>
      <p:sp>
        <p:nvSpPr>
          <p:cNvPr id="176136" name="Oval 8"/>
          <p:cNvSpPr>
            <a:spLocks noChangeArrowheads="1"/>
          </p:cNvSpPr>
          <p:nvPr/>
        </p:nvSpPr>
        <p:spPr bwMode="auto">
          <a:xfrm>
            <a:off x="5463184" y="1889522"/>
            <a:ext cx="1539478" cy="1457325"/>
          </a:xfrm>
          <a:prstGeom prst="ellipse">
            <a:avLst/>
          </a:prstGeom>
          <a:solidFill>
            <a:srgbClr val="75BA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4.</a:t>
            </a:r>
          </a:p>
          <a:p>
            <a:pPr algn="ctr"/>
            <a:r>
              <a:rPr lang="es-MX" dirty="0"/>
              <a:t>Anticipación</a:t>
            </a:r>
            <a:endParaRPr lang="es-ES" dirty="0"/>
          </a:p>
        </p:txBody>
      </p:sp>
      <p:sp>
        <p:nvSpPr>
          <p:cNvPr id="176137" name="Oval 9"/>
          <p:cNvSpPr>
            <a:spLocks noChangeArrowheads="1"/>
          </p:cNvSpPr>
          <p:nvPr/>
        </p:nvSpPr>
        <p:spPr bwMode="auto">
          <a:xfrm>
            <a:off x="2466381" y="1971675"/>
            <a:ext cx="1539478" cy="1457325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102870" tIns="51435" rIns="102870" bIns="51435" anchor="ctr"/>
          <a:lstStyle/>
          <a:p>
            <a:pPr algn="ctr"/>
            <a:r>
              <a:rPr lang="es-MX" dirty="0"/>
              <a:t>2.</a:t>
            </a:r>
          </a:p>
          <a:p>
            <a:pPr algn="ctr"/>
            <a:r>
              <a:rPr lang="es-MX" dirty="0"/>
              <a:t>Mitigar</a:t>
            </a:r>
            <a:endParaRPr lang="es-ES" dirty="0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V="1">
            <a:off x="2060972" y="3266481"/>
            <a:ext cx="728663" cy="73044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761185" y="3186113"/>
            <a:ext cx="810816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5220296" y="3266481"/>
            <a:ext cx="728663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6759774" y="3186113"/>
            <a:ext cx="728663" cy="81081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lIns="102870" tIns="51435" rIns="102870" bIns="51435"/>
          <a:lstStyle/>
          <a:p>
            <a:endParaRPr lang="es-ES"/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2443163" y="3855840"/>
            <a:ext cx="1297791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Ventaja</a:t>
            </a:r>
          </a:p>
          <a:p>
            <a:r>
              <a:rPr lang="es-MX"/>
              <a:t>competitiva</a:t>
            </a:r>
            <a:endParaRPr lang="es-E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4004072" y="2861072"/>
            <a:ext cx="1336263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Satisfacción</a:t>
            </a:r>
          </a:p>
          <a:p>
            <a:r>
              <a:rPr lang="es-MX"/>
              <a:t>cliente</a:t>
            </a:r>
            <a:endParaRPr lang="es-ES"/>
          </a:p>
        </p:txBody>
      </p:sp>
      <p:sp>
        <p:nvSpPr>
          <p:cNvPr id="176149" name="Text Box 21"/>
          <p:cNvSpPr txBox="1">
            <a:spLocks noChangeArrowheads="1"/>
          </p:cNvSpPr>
          <p:nvPr/>
        </p:nvSpPr>
        <p:spPr bwMode="auto">
          <a:xfrm>
            <a:off x="5522119" y="4018359"/>
            <a:ext cx="1259319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Incremento</a:t>
            </a:r>
          </a:p>
          <a:p>
            <a:r>
              <a:rPr lang="es-MX"/>
              <a:t>predicción</a:t>
            </a:r>
            <a:endParaRPr lang="es-E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7222331" y="2884290"/>
            <a:ext cx="1515800" cy="65787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102870" tIns="51435" rIns="102870" bIns="51435">
            <a:spAutoFit/>
          </a:bodyPr>
          <a:lstStyle/>
          <a:p>
            <a:r>
              <a:rPr lang="es-MX"/>
              <a:t>Maximizando</a:t>
            </a:r>
          </a:p>
          <a:p>
            <a:r>
              <a:rPr lang="es-MX"/>
              <a:t>oportunidades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/>
          <a:lstStyle/>
          <a:p>
            <a:pPr eaLnBrk="1" hangingPunct="1"/>
            <a:r>
              <a:rPr lang="es-ES" dirty="0" smtClean="0">
                <a:solidFill>
                  <a:schemeClr val="accent2"/>
                </a:solidFill>
              </a:rPr>
              <a:t>Otras Gerencias en la GP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2285992"/>
            <a:ext cx="8229600" cy="3429024"/>
          </a:xfrm>
        </p:spPr>
        <p:txBody>
          <a:bodyPr/>
          <a:lstStyle/>
          <a:p>
            <a:pPr eaLnBrk="1" hangingPunct="1"/>
            <a:r>
              <a:rPr lang="es-CO" sz="4000" dirty="0" smtClean="0">
                <a:solidFill>
                  <a:schemeClr val="accent2"/>
                </a:solidFill>
              </a:rPr>
              <a:t>Gerencia de las comunicaciones</a:t>
            </a:r>
          </a:p>
          <a:p>
            <a:pPr eaLnBrk="1" hangingPunct="1"/>
            <a:r>
              <a:rPr lang="es-CO" sz="4000" dirty="0" smtClean="0">
                <a:solidFill>
                  <a:schemeClr val="accent2"/>
                </a:solidFill>
              </a:rPr>
              <a:t>Gerencia de recurso humano</a:t>
            </a:r>
          </a:p>
          <a:p>
            <a:pPr eaLnBrk="1" hangingPunct="1"/>
            <a:r>
              <a:rPr lang="es-CO" sz="4000" dirty="0" smtClean="0">
                <a:solidFill>
                  <a:schemeClr val="accent2"/>
                </a:solidFill>
              </a:rPr>
              <a:t>Gerencia de riesgo</a:t>
            </a:r>
          </a:p>
          <a:p>
            <a:pPr eaLnBrk="1" hangingPunct="1"/>
            <a:r>
              <a:rPr lang="es-CO" sz="4000" dirty="0" smtClean="0"/>
              <a:t>Gerencia de adquisición y calidad</a:t>
            </a:r>
            <a:endParaRPr lang="es-E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Mapa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408194" cy="48256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dirty="0"/>
              <a:t>Para lograr el siguiente estado usted necesita: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Visión </a:t>
            </a:r>
            <a:r>
              <a:rPr lang="es-MX" dirty="0"/>
              <a:t>– guía el camino al </a:t>
            </a:r>
            <a:r>
              <a:rPr lang="es-MX" dirty="0" err="1"/>
              <a:t>ss</a:t>
            </a:r>
            <a:r>
              <a:rPr lang="es-MX" dirty="0"/>
              <a:t> estado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Metas</a:t>
            </a:r>
            <a:r>
              <a:rPr lang="es-MX" dirty="0"/>
              <a:t> – provee realizaciones incrementales  en la capacidad para manejar el riesgo</a:t>
            </a:r>
          </a:p>
          <a:p>
            <a:pPr lvl="1">
              <a:lnSpc>
                <a:spcPct val="90000"/>
              </a:lnSpc>
            </a:pP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Estrategia</a:t>
            </a:r>
            <a:r>
              <a:rPr lang="es-MX" dirty="0"/>
              <a:t> – </a:t>
            </a:r>
            <a:r>
              <a:rPr lang="es-MX" dirty="0" smtClean="0"/>
              <a:t>actividad </a:t>
            </a:r>
            <a:r>
              <a:rPr lang="es-MX" dirty="0"/>
              <a:t>que soporta el logro de las metas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s-MX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MX" dirty="0"/>
              <a:t>   </a:t>
            </a:r>
            <a:r>
              <a:rPr lang="es-MX" dirty="0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Las cuales son proporcionadas por el Mapa de Manejo de Riesgos</a:t>
            </a:r>
            <a:endParaRPr lang="es-ES" dirty="0">
              <a:solidFill>
                <a:srgbClr val="CC0066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proceso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El proceso se relaciona con las actividades  de ejecución del manejo de riesgos efectiva y eficientemente.</a:t>
            </a:r>
          </a:p>
          <a:p>
            <a:r>
              <a:rPr lang="es-MX"/>
              <a:t>El 1er paso es definir el proceso 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identificación</a:t>
            </a:r>
            <a:r>
              <a:rPr lang="es-MX"/>
              <a:t> de los riesgos y la fuente de ellos</a:t>
            </a:r>
          </a:p>
          <a:p>
            <a:r>
              <a:rPr lang="es-MX"/>
              <a:t>El siguiente paso es definir el 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análisis.</a:t>
            </a:r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del proceso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Luego está el proceso de desarrollo y ejecución del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plan</a:t>
            </a:r>
            <a:r>
              <a:rPr lang="es-MX"/>
              <a:t> de acción de riesgos</a:t>
            </a:r>
          </a:p>
          <a:p>
            <a:r>
              <a:rPr lang="es-MX"/>
              <a:t>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seguimiento</a:t>
            </a:r>
          </a:p>
          <a:p>
            <a:r>
              <a:rPr lang="es-MX"/>
              <a:t>Proceso de </a:t>
            </a:r>
            <a:r>
              <a:rPr lang="es-MX">
                <a:solidFill>
                  <a:srgbClr val="CC0066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resolver</a:t>
            </a:r>
          </a:p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la infraestructura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Desarrollo de políticas</a:t>
            </a:r>
          </a:p>
          <a:p>
            <a:r>
              <a:rPr lang="es-MX"/>
              <a:t>Definir procesos estándar</a:t>
            </a:r>
          </a:p>
          <a:p>
            <a:r>
              <a:rPr lang="es-MX"/>
              <a:t>Entrenar tecnología para riesgos</a:t>
            </a:r>
          </a:p>
          <a:p>
            <a:r>
              <a:rPr lang="es-MX"/>
              <a:t>Verificar quejas</a:t>
            </a:r>
          </a:p>
          <a:p>
            <a:r>
              <a:rPr lang="es-MX"/>
              <a:t>Mejorar la práctica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</a:t>
            </a:r>
            <a:r>
              <a:rPr lang="es-MX" sz="4000" dirty="0" smtClean="0">
                <a:solidFill>
                  <a:schemeClr val="accent2"/>
                </a:solidFill>
              </a:rPr>
              <a:t>implementación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Establecer la iniciativa</a:t>
            </a:r>
          </a:p>
          <a:p>
            <a:r>
              <a:rPr lang="es-MX" dirty="0"/>
              <a:t>Desarrollar el plan</a:t>
            </a:r>
          </a:p>
          <a:p>
            <a:r>
              <a:rPr lang="es-MX" dirty="0"/>
              <a:t>Elaborar el proceso estándar</a:t>
            </a:r>
          </a:p>
          <a:p>
            <a:r>
              <a:rPr lang="es-MX" dirty="0"/>
              <a:t>Evaluar los riesgos</a:t>
            </a:r>
          </a:p>
          <a:p>
            <a:r>
              <a:rPr lang="es-MX" dirty="0"/>
              <a:t>Controlar los riesgos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es-MX" sz="4000" dirty="0">
                <a:solidFill>
                  <a:schemeClr val="accent2"/>
                </a:solidFill>
              </a:rPr>
              <a:t>Direcciones para la gente</a:t>
            </a:r>
            <a:endParaRPr lang="es-ES" sz="4000" dirty="0">
              <a:solidFill>
                <a:schemeClr val="accent2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Problema</a:t>
            </a:r>
          </a:p>
          <a:p>
            <a:r>
              <a:rPr lang="es-MX"/>
              <a:t>Mitigar</a:t>
            </a:r>
          </a:p>
          <a:p>
            <a:r>
              <a:rPr lang="es-MX"/>
              <a:t>Prevenir</a:t>
            </a:r>
          </a:p>
          <a:p>
            <a:r>
              <a:rPr lang="es-MX"/>
              <a:t>Anticipar</a:t>
            </a:r>
          </a:p>
          <a:p>
            <a:r>
              <a:rPr lang="es-MX"/>
              <a:t>Oportunidad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</a:rPr>
              <a:t>Gerencia de Adquisición y Calidad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2285992"/>
            <a:ext cx="8229600" cy="3429024"/>
          </a:xfrm>
        </p:spPr>
        <p:txBody>
          <a:bodyPr/>
          <a:lstStyle/>
          <a:p>
            <a:pPr eaLnBrk="1" hangingPunct="1"/>
            <a:r>
              <a:rPr lang="es-ES" sz="4000" dirty="0" smtClean="0"/>
              <a:t>Siguiente Clase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28688"/>
            <a:ext cx="8229600" cy="1143000"/>
          </a:xfrm>
        </p:spPr>
        <p:txBody>
          <a:bodyPr/>
          <a:lstStyle/>
          <a:p>
            <a:pPr eaLnBrk="1" hangingPunct="1"/>
            <a:r>
              <a:rPr lang="es-ES" sz="2800" dirty="0" smtClean="0">
                <a:solidFill>
                  <a:schemeClr val="accent2"/>
                </a:solidFill>
              </a:rPr>
              <a:t>Referencias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12963"/>
            <a:ext cx="8208963" cy="3744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sz="1600" dirty="0" smtClean="0">
                <a:solidFill>
                  <a:schemeClr val="accent2"/>
                </a:solidFill>
              </a:rPr>
              <a:t>Autor – Maria Mercedes Corral S, </a:t>
            </a:r>
            <a:r>
              <a:rPr lang="es-ES" sz="1600" dirty="0" err="1" smtClean="0">
                <a:solidFill>
                  <a:schemeClr val="accent2"/>
                </a:solidFill>
              </a:rPr>
              <a:t>MsC</a:t>
            </a:r>
            <a:endParaRPr lang="es-ES" sz="16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1600" dirty="0" smtClean="0"/>
              <a:t>Gestión de Proyectos Informáticos</a:t>
            </a:r>
          </a:p>
          <a:p>
            <a:pPr>
              <a:lnSpc>
                <a:spcPct val="80000"/>
              </a:lnSpc>
              <a:buNone/>
            </a:pPr>
            <a:r>
              <a:rPr lang="es-ES" sz="1600" u="sng" dirty="0" smtClean="0">
                <a:solidFill>
                  <a:schemeClr val="accent1"/>
                </a:solidFill>
                <a:hlinkClick r:id="rId3"/>
              </a:rPr>
              <a:t>mcorral@javeriana.edu.co</a:t>
            </a:r>
            <a:endParaRPr lang="es-ES" sz="1600" u="sng" dirty="0" smtClean="0">
              <a:solidFill>
                <a:schemeClr val="accent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s-ES" sz="1600" u="sng" dirty="0" smtClean="0">
              <a:solidFill>
                <a:schemeClr val="accent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" sz="1600" dirty="0" smtClean="0">
                <a:solidFill>
                  <a:schemeClr val="accent2"/>
                </a:solidFill>
              </a:rPr>
              <a:t>PMBOK, </a:t>
            </a:r>
            <a:r>
              <a:rPr lang="es-ES" sz="1600" dirty="0" err="1" smtClean="0">
                <a:solidFill>
                  <a:schemeClr val="accent2"/>
                </a:solidFill>
              </a:rPr>
              <a:t>Fourth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r>
              <a:rPr lang="es-ES" sz="1600" dirty="0" err="1" smtClean="0">
                <a:solidFill>
                  <a:schemeClr val="accent2"/>
                </a:solidFill>
              </a:rPr>
              <a:t>Edition</a:t>
            </a:r>
            <a:endParaRPr lang="es-ES" sz="1000" dirty="0" smtClean="0"/>
          </a:p>
          <a:p>
            <a:pPr eaLnBrk="1" hangingPunct="1">
              <a:lnSpc>
                <a:spcPct val="80000"/>
              </a:lnSpc>
            </a:pPr>
            <a:endParaRPr lang="es-ES" sz="1000" dirty="0" smtClean="0"/>
          </a:p>
          <a:p>
            <a:pPr eaLnBrk="1" hangingPunct="1">
              <a:lnSpc>
                <a:spcPct val="80000"/>
              </a:lnSpc>
            </a:pPr>
            <a:r>
              <a:rPr lang="es-ES" sz="1600" dirty="0" smtClean="0">
                <a:solidFill>
                  <a:schemeClr val="accent2"/>
                </a:solidFill>
              </a:rPr>
              <a:t>Harold </a:t>
            </a:r>
            <a:r>
              <a:rPr lang="es-ES" sz="1600" dirty="0" err="1" smtClean="0">
                <a:solidFill>
                  <a:schemeClr val="accent2"/>
                </a:solidFill>
              </a:rPr>
              <a:t>Kerzner</a:t>
            </a:r>
            <a:r>
              <a:rPr lang="es-ES" sz="1600" dirty="0" smtClean="0">
                <a:solidFill>
                  <a:schemeClr val="accent2"/>
                </a:solidFill>
              </a:rPr>
              <a:t>, Project Management, A </a:t>
            </a:r>
            <a:r>
              <a:rPr lang="es-ES" sz="1600" dirty="0" err="1" smtClean="0">
                <a:solidFill>
                  <a:schemeClr val="accent2"/>
                </a:solidFill>
              </a:rPr>
              <a:t>system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r>
              <a:rPr lang="es-ES" sz="1600" dirty="0" err="1" smtClean="0">
                <a:solidFill>
                  <a:schemeClr val="accent2"/>
                </a:solidFill>
              </a:rPr>
              <a:t>approach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r>
              <a:rPr lang="es-ES" sz="1600" dirty="0" err="1" smtClean="0">
                <a:solidFill>
                  <a:schemeClr val="accent2"/>
                </a:solidFill>
              </a:rPr>
              <a:t>to</a:t>
            </a:r>
            <a:r>
              <a:rPr lang="es-ES" sz="1600" dirty="0" smtClean="0">
                <a:solidFill>
                  <a:schemeClr val="accent2"/>
                </a:solidFill>
              </a:rPr>
              <a:t> </a:t>
            </a:r>
            <a:r>
              <a:rPr lang="es-ES" sz="1600" dirty="0" err="1" smtClean="0">
                <a:solidFill>
                  <a:schemeClr val="accent2"/>
                </a:solidFill>
              </a:rPr>
              <a:t>Planning</a:t>
            </a:r>
            <a:r>
              <a:rPr lang="es-ES" sz="1600" dirty="0" smtClean="0">
                <a:solidFill>
                  <a:schemeClr val="accent2"/>
                </a:solidFill>
              </a:rPr>
              <a:t>, </a:t>
            </a:r>
            <a:r>
              <a:rPr lang="es-ES" sz="1600" dirty="0" err="1" smtClean="0">
                <a:solidFill>
                  <a:schemeClr val="accent2"/>
                </a:solidFill>
              </a:rPr>
              <a:t>Schedulling</a:t>
            </a:r>
            <a:r>
              <a:rPr lang="es-ES" sz="1600" dirty="0" smtClean="0">
                <a:solidFill>
                  <a:schemeClr val="accent2"/>
                </a:solidFill>
              </a:rPr>
              <a:t> and </a:t>
            </a:r>
            <a:r>
              <a:rPr lang="es-ES" sz="1600" dirty="0" err="1" smtClean="0">
                <a:solidFill>
                  <a:schemeClr val="accent2"/>
                </a:solidFill>
              </a:rPr>
              <a:t>Controlling</a:t>
            </a:r>
            <a:endParaRPr lang="es-ES" sz="16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s-ES" sz="16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600" dirty="0" smtClean="0"/>
              <a:t>Alberto Cueto, Profesor Maestría y Especialización U. de los Andes</a:t>
            </a:r>
          </a:p>
          <a:p>
            <a:pPr eaLnBrk="1" hangingPunct="1">
              <a:lnSpc>
                <a:spcPct val="80000"/>
              </a:lnSpc>
            </a:pPr>
            <a:endParaRPr lang="es-ES_tradnl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>
                <a:hlinkClick r:id="rId4"/>
              </a:rPr>
              <a:t>http://www.sei.cmu.edu/risk/index.html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s-ES" sz="1600" dirty="0" smtClean="0"/>
          </a:p>
          <a:p>
            <a:pPr eaLnBrk="1" hangingPunct="1">
              <a:lnSpc>
                <a:spcPct val="80000"/>
              </a:lnSpc>
            </a:pPr>
            <a:endParaRPr lang="es-ES_tradnl" sz="1600" dirty="0" smtClean="0"/>
          </a:p>
          <a:p>
            <a:pPr eaLnBrk="1" hangingPunct="1">
              <a:lnSpc>
                <a:spcPct val="80000"/>
              </a:lnSpc>
            </a:pPr>
            <a:endParaRPr lang="es-ES" sz="16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</a:rPr>
              <a:t>Gerencia de las Comunicaciones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68313" y="1989138"/>
            <a:ext cx="8345487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>
              <a:spcBef>
                <a:spcPct val="10000"/>
              </a:spcBef>
            </a:pP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Considera aspectos de la teoría de la comunicación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sz="1600">
                <a:solidFill>
                  <a:schemeClr val="tx1"/>
                </a:solidFill>
                <a:cs typeface="Times New Roman" pitchFamily="18" charset="0"/>
              </a:rPr>
              <a:t>Modelos de envío y recibo</a:t>
            </a: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, ciclos de retroalimentación y barreras de comunicación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sz="1600">
                <a:solidFill>
                  <a:schemeClr val="tx1"/>
                </a:solidFill>
                <a:cs typeface="Times New Roman" pitchFamily="18" charset="0"/>
              </a:rPr>
              <a:t>Selección del medio, </a:t>
            </a: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escrito/oral; formal escrita/reportes informales, cara a cara/correo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sz="1600">
                <a:solidFill>
                  <a:schemeClr val="tx1"/>
                </a:solidFill>
                <a:cs typeface="Times New Roman" pitchFamily="18" charset="0"/>
              </a:rPr>
              <a:t>Estilo de redacción,</a:t>
            </a: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 voz pasiva, sentencia estructurada y selección de palabras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sz="1600">
                <a:solidFill>
                  <a:schemeClr val="tx1"/>
                </a:solidFill>
                <a:cs typeface="Times New Roman" pitchFamily="18" charset="0"/>
              </a:rPr>
              <a:t>Técnicas de presentación,</a:t>
            </a: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 lenguaje corporal, ayudas audiovisuales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sz="1600">
                <a:solidFill>
                  <a:schemeClr val="tx1"/>
                </a:solidFill>
                <a:cs typeface="Times New Roman" pitchFamily="18" charset="0"/>
              </a:rPr>
              <a:t>Técnicas para manejo de reuniones,</a:t>
            </a:r>
            <a:r>
              <a:rPr lang="es-ES" sz="1600" b="0">
                <a:solidFill>
                  <a:schemeClr val="tx1"/>
                </a:solidFill>
                <a:cs typeface="Times New Roman" pitchFamily="18" charset="0"/>
              </a:rPr>
              <a:t> agenda, manejo de conflictos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208588" y="4365625"/>
            <a:ext cx="1441450" cy="1871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Decodificar</a:t>
            </a:r>
          </a:p>
          <a:p>
            <a:endParaRPr lang="es-ES" sz="900">
              <a:solidFill>
                <a:schemeClr val="tx1"/>
              </a:solidFill>
            </a:endParaRPr>
          </a:p>
          <a:p>
            <a:r>
              <a:rPr lang="es-ES">
                <a:solidFill>
                  <a:schemeClr val="tx1"/>
                </a:solidFill>
              </a:rPr>
              <a:t>Codificar</a:t>
            </a:r>
          </a:p>
        </p:txBody>
      </p:sp>
      <p:sp>
        <p:nvSpPr>
          <p:cNvPr id="323588" name="Line 4"/>
          <p:cNvSpPr>
            <a:spLocks noChangeShapeType="1"/>
          </p:cNvSpPr>
          <p:nvPr/>
        </p:nvSpPr>
        <p:spPr bwMode="auto">
          <a:xfrm>
            <a:off x="2268538" y="4652963"/>
            <a:ext cx="4319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3562350" y="4221163"/>
            <a:ext cx="144145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Mensaje</a:t>
            </a:r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>
            <a:off x="5580063" y="4508500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>
            <a:off x="5795963" y="4508500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5684838" y="4508500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5003800" y="4076700"/>
            <a:ext cx="144145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Ruido</a:t>
            </a: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3563938" y="4941888"/>
            <a:ext cx="144145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Medio</a:t>
            </a:r>
          </a:p>
        </p:txBody>
      </p:sp>
      <p:sp>
        <p:nvSpPr>
          <p:cNvPr id="323595" name="Rectangle 11"/>
          <p:cNvSpPr>
            <a:spLocks noChangeArrowheads="1"/>
          </p:cNvSpPr>
          <p:nvPr/>
        </p:nvSpPr>
        <p:spPr bwMode="auto">
          <a:xfrm>
            <a:off x="2987675" y="5805488"/>
            <a:ext cx="2520950" cy="431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Feedback  del mensaje</a:t>
            </a:r>
          </a:p>
        </p:txBody>
      </p:sp>
      <p:sp>
        <p:nvSpPr>
          <p:cNvPr id="323596" name="Line 12"/>
          <p:cNvSpPr>
            <a:spLocks noChangeShapeType="1"/>
          </p:cNvSpPr>
          <p:nvPr/>
        </p:nvSpPr>
        <p:spPr bwMode="auto">
          <a:xfrm rot="10800000">
            <a:off x="2268538" y="5805488"/>
            <a:ext cx="4319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7" name="Line 13"/>
          <p:cNvSpPr>
            <a:spLocks noChangeShapeType="1"/>
          </p:cNvSpPr>
          <p:nvPr/>
        </p:nvSpPr>
        <p:spPr bwMode="auto">
          <a:xfrm>
            <a:off x="2522538" y="5661025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8" name="Line 14"/>
          <p:cNvSpPr>
            <a:spLocks noChangeShapeType="1"/>
          </p:cNvSpPr>
          <p:nvPr/>
        </p:nvSpPr>
        <p:spPr bwMode="auto">
          <a:xfrm>
            <a:off x="2738438" y="5661025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599" name="Line 15"/>
          <p:cNvSpPr>
            <a:spLocks noChangeShapeType="1"/>
          </p:cNvSpPr>
          <p:nvPr/>
        </p:nvSpPr>
        <p:spPr bwMode="auto">
          <a:xfrm>
            <a:off x="2627313" y="5661025"/>
            <a:ext cx="144462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601" name="Rectangle 17"/>
          <p:cNvSpPr>
            <a:spLocks noChangeArrowheads="1"/>
          </p:cNvSpPr>
          <p:nvPr/>
        </p:nvSpPr>
        <p:spPr bwMode="auto">
          <a:xfrm>
            <a:off x="287338" y="1341438"/>
            <a:ext cx="3563937" cy="601662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CCE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CO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Aspectos a tener en cuenta</a:t>
            </a:r>
            <a:endParaRPr lang="es-ES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23602" name="Rectangle 18"/>
          <p:cNvSpPr>
            <a:spLocks noChangeArrowheads="1"/>
          </p:cNvSpPr>
          <p:nvPr/>
        </p:nvSpPr>
        <p:spPr bwMode="auto">
          <a:xfrm>
            <a:off x="2122488" y="4078288"/>
            <a:ext cx="1441450" cy="1871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s-ES">
                <a:solidFill>
                  <a:schemeClr val="tx1"/>
                </a:solidFill>
              </a:rPr>
              <a:t>Codificar</a:t>
            </a:r>
          </a:p>
          <a:p>
            <a:endParaRPr lang="es-ES" sz="1200">
              <a:solidFill>
                <a:schemeClr val="tx1"/>
              </a:solidFill>
            </a:endParaRPr>
          </a:p>
          <a:p>
            <a:endParaRPr lang="es-ES" sz="1400">
              <a:solidFill>
                <a:schemeClr val="tx1"/>
              </a:solidFill>
            </a:endParaRPr>
          </a:p>
          <a:p>
            <a:r>
              <a:rPr lang="es-ES">
                <a:solidFill>
                  <a:schemeClr val="tx1"/>
                </a:solidFill>
              </a:rPr>
              <a:t>Decodificar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7325" y="3933825"/>
            <a:ext cx="2286000" cy="2381250"/>
            <a:chOff x="118" y="2478"/>
            <a:chExt cx="1440" cy="1500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18" y="2478"/>
              <a:ext cx="1440" cy="1500"/>
              <a:chOff x="215" y="2478"/>
              <a:chExt cx="1440" cy="1500"/>
            </a:xfrm>
          </p:grpSpPr>
          <p:pic>
            <p:nvPicPr>
              <p:cNvPr id="3102" name="Picture 21" descr="speaking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15" y="2478"/>
                <a:ext cx="1440" cy="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3074" name="Object 22"/>
              <p:cNvGraphicFramePr>
                <a:graphicFrameLocks noChangeAspect="1"/>
              </p:cNvGraphicFramePr>
              <p:nvPr/>
            </p:nvGraphicFramePr>
            <p:xfrm>
              <a:off x="567" y="3702"/>
              <a:ext cx="63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83" name="Imagen de mapa de bits" r:id="rId5" imgW="1886213" imgH="400000" progId="Paint.Picture">
                      <p:embed/>
                    </p:oleObj>
                  </mc:Choice>
                  <mc:Fallback>
                    <p:oleObj name="Imagen de mapa de bits" r:id="rId5" imgW="1886213" imgH="400000" progId="Paint.Picture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7" y="3702"/>
                            <a:ext cx="635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33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01" name="Rectangle 23"/>
            <p:cNvSpPr>
              <a:spLocks noChangeArrowheads="1"/>
            </p:cNvSpPr>
            <p:nvPr/>
          </p:nvSpPr>
          <p:spPr bwMode="auto">
            <a:xfrm>
              <a:off x="476" y="3521"/>
              <a:ext cx="817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ES">
                  <a:solidFill>
                    <a:schemeClr val="tx1"/>
                  </a:solidFill>
                </a:rPr>
                <a:t>Emisor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726238" y="3644900"/>
            <a:ext cx="1733550" cy="2520950"/>
            <a:chOff x="4237" y="2296"/>
            <a:chExt cx="1092" cy="1588"/>
          </a:xfrm>
        </p:grpSpPr>
        <p:pic>
          <p:nvPicPr>
            <p:cNvPr id="3098" name="Picture 25" descr="listeni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37" y="2296"/>
              <a:ext cx="1092" cy="1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9" name="Rectangle 26"/>
            <p:cNvSpPr>
              <a:spLocks noChangeArrowheads="1"/>
            </p:cNvSpPr>
            <p:nvPr/>
          </p:nvSpPr>
          <p:spPr bwMode="auto">
            <a:xfrm>
              <a:off x="4328" y="3521"/>
              <a:ext cx="817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s-ES">
                  <a:solidFill>
                    <a:schemeClr val="tx1"/>
                  </a:solidFill>
                </a:rPr>
                <a:t>Receptor</a:t>
              </a:r>
            </a:p>
          </p:txBody>
        </p:sp>
      </p:grpSp>
      <p:sp>
        <p:nvSpPr>
          <p:cNvPr id="323614" name="Oval 30"/>
          <p:cNvSpPr>
            <a:spLocks noChangeArrowheads="1"/>
          </p:cNvSpPr>
          <p:nvPr/>
        </p:nvSpPr>
        <p:spPr bwMode="auto">
          <a:xfrm>
            <a:off x="6905625" y="5661025"/>
            <a:ext cx="1223963" cy="4746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615" name="Oval 31"/>
          <p:cNvSpPr>
            <a:spLocks noChangeArrowheads="1"/>
          </p:cNvSpPr>
          <p:nvPr/>
        </p:nvSpPr>
        <p:spPr bwMode="auto">
          <a:xfrm>
            <a:off x="3500430" y="4214818"/>
            <a:ext cx="1223963" cy="4746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616" name="Oval 32"/>
          <p:cNvSpPr>
            <a:spLocks noChangeArrowheads="1"/>
          </p:cNvSpPr>
          <p:nvPr/>
        </p:nvSpPr>
        <p:spPr bwMode="auto">
          <a:xfrm>
            <a:off x="3500430" y="4929198"/>
            <a:ext cx="1223963" cy="4746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23617" name="Oval 33"/>
          <p:cNvSpPr>
            <a:spLocks noChangeArrowheads="1"/>
          </p:cNvSpPr>
          <p:nvPr/>
        </p:nvSpPr>
        <p:spPr bwMode="auto">
          <a:xfrm>
            <a:off x="755650" y="5618163"/>
            <a:ext cx="1223963" cy="4746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CO"/>
          </a:p>
        </p:txBody>
      </p:sp>
      <p:sp>
        <p:nvSpPr>
          <p:cNvPr id="31" name="30 Rectángulo"/>
          <p:cNvSpPr/>
          <p:nvPr/>
        </p:nvSpPr>
        <p:spPr>
          <a:xfrm>
            <a:off x="3143240" y="714356"/>
            <a:ext cx="5643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solidFill>
                  <a:schemeClr val="accent2"/>
                </a:solidFill>
              </a:rPr>
              <a:t>Gerencia de las Comunicaciones</a:t>
            </a:r>
            <a:endParaRPr lang="es-CO" sz="2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3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323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323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323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32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323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0" fill="hold"/>
                                        <p:tgtEl>
                                          <p:spTgt spid="323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/>
      <p:bldP spid="323587" grpId="0" build="p"/>
      <p:bldP spid="323588" grpId="0" animBg="1"/>
      <p:bldP spid="323589" grpId="0"/>
      <p:bldP spid="323590" grpId="0" animBg="1"/>
      <p:bldP spid="323591" grpId="0" animBg="1"/>
      <p:bldP spid="323592" grpId="0" animBg="1"/>
      <p:bldP spid="323593" grpId="0"/>
      <p:bldP spid="323594" grpId="0"/>
      <p:bldP spid="323595" grpId="0"/>
      <p:bldP spid="323596" grpId="0" animBg="1"/>
      <p:bldP spid="323597" grpId="0" animBg="1"/>
      <p:bldP spid="323598" grpId="0" animBg="1"/>
      <p:bldP spid="323599" grpId="0" animBg="1"/>
      <p:bldP spid="323602" grpId="0" build="p"/>
      <p:bldP spid="323614" grpId="0" animBg="1"/>
      <p:bldP spid="323615" grpId="0" animBg="1"/>
      <p:bldP spid="323616" grpId="0" animBg="1"/>
      <p:bldP spid="3236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250825" y="2228850"/>
            <a:ext cx="8345488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No verbal: 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Cerca del 55% (gestos, comportamientos, lenguaje corporal)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Paralingual: 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El tono de voz y el acento ayudan a transmitir un mensaje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Feedback: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 confirmar lo transmitido o lo recibido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_tradnl">
                <a:solidFill>
                  <a:schemeClr val="tx1"/>
                </a:solidFill>
                <a:cs typeface="Times New Roman" pitchFamily="18" charset="0"/>
              </a:rPr>
              <a:t>Escucha activa:</a:t>
            </a:r>
            <a:r>
              <a:rPr lang="es-ES_tradnl" b="0">
                <a:solidFill>
                  <a:schemeClr val="tx1"/>
                </a:solidFill>
                <a:cs typeface="Times New Roman" pitchFamily="18" charset="0"/>
              </a:rPr>
              <a:t> confirmar el mensaje recibido a través de feedback, preguntas, parafraseo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Escucha efectiva: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 Involucrarse en la experiencia de escuchar. Poner atención a pistas visuales, características paralinguales, ponerse en los pies del otro, preguntar</a:t>
            </a:r>
            <a:endParaRPr lang="es-ES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3130" name="Rectangle 26"/>
          <p:cNvSpPr>
            <a:spLocks noChangeArrowheads="1"/>
          </p:cNvSpPr>
          <p:nvPr/>
        </p:nvSpPr>
        <p:spPr bwMode="auto">
          <a:xfrm>
            <a:off x="287338" y="1509713"/>
            <a:ext cx="5292725" cy="601662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CCE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CO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Términos que describen el proceso de comunicación</a:t>
            </a:r>
            <a:endParaRPr lang="es-ES" i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3142" name="Rectangle 38"/>
          <p:cNvSpPr>
            <a:spLocks noChangeArrowheads="1"/>
          </p:cNvSpPr>
          <p:nvPr/>
        </p:nvSpPr>
        <p:spPr bwMode="auto">
          <a:xfrm>
            <a:off x="250825" y="3681413"/>
            <a:ext cx="8345488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Formal escrito: 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Comunicaciones complejas, planes de gerencia de proyectos, project charter, comunicaciones a larga distancia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Formal verbal: 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presentaciones, discursos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>
                <a:solidFill>
                  <a:schemeClr val="tx1"/>
                </a:solidFill>
                <a:cs typeface="Times New Roman" pitchFamily="18" charset="0"/>
              </a:rPr>
              <a:t>Informal escrita:</a:t>
            </a:r>
            <a:r>
              <a:rPr lang="es-ES" b="0">
                <a:solidFill>
                  <a:schemeClr val="tx1"/>
                </a:solidFill>
                <a:cs typeface="Times New Roman" pitchFamily="18" charset="0"/>
              </a:rPr>
              <a:t> correo, notas o apuntes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_tradnl">
                <a:solidFill>
                  <a:schemeClr val="tx1"/>
                </a:solidFill>
                <a:cs typeface="Times New Roman" pitchFamily="18" charset="0"/>
              </a:rPr>
              <a:t>Informal verbal:</a:t>
            </a:r>
            <a:r>
              <a:rPr lang="es-ES_tradnl" b="0">
                <a:solidFill>
                  <a:schemeClr val="tx1"/>
                </a:solidFill>
                <a:cs typeface="Times New Roman" pitchFamily="18" charset="0"/>
              </a:rPr>
              <a:t> reuniones, conversaciones</a:t>
            </a:r>
            <a:endParaRPr lang="es-ES" b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3143" name="Rectangle 39"/>
          <p:cNvSpPr>
            <a:spLocks noChangeArrowheads="1"/>
          </p:cNvSpPr>
          <p:nvPr/>
        </p:nvSpPr>
        <p:spPr bwMode="auto">
          <a:xfrm>
            <a:off x="287338" y="2932113"/>
            <a:ext cx="3563937" cy="601662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CCE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CO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Métodos de comunicación</a:t>
            </a:r>
            <a:endParaRPr lang="es-ES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03144" name="Rectangle 40"/>
          <p:cNvSpPr>
            <a:spLocks noChangeArrowheads="1"/>
          </p:cNvSpPr>
          <p:nvPr/>
        </p:nvSpPr>
        <p:spPr bwMode="auto">
          <a:xfrm>
            <a:off x="250825" y="5170488"/>
            <a:ext cx="8345488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b="0" dirty="0">
                <a:solidFill>
                  <a:schemeClr val="tx1"/>
                </a:solidFill>
                <a:cs typeface="Times New Roman" pitchFamily="18" charset="0"/>
              </a:rPr>
              <a:t>Puede el Gerente de proyectos controlar todas las comunicaciones?</a:t>
            </a: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" b="0" dirty="0">
                <a:solidFill>
                  <a:schemeClr val="tx1"/>
                </a:solidFill>
                <a:cs typeface="Times New Roman" pitchFamily="18" charset="0"/>
              </a:rPr>
              <a:t>Debería tratar de controlarlas?</a:t>
            </a:r>
          </a:p>
          <a:p>
            <a:pPr marL="617538" lvl="1" indent="-261938" algn="just">
              <a:spcBef>
                <a:spcPct val="10000"/>
              </a:spcBef>
              <a:buFont typeface="Times New Roman" pitchFamily="18" charset="0"/>
              <a:buChar char="−"/>
            </a:pPr>
            <a:r>
              <a:rPr lang="es-ES" b="0" dirty="0">
                <a:solidFill>
                  <a:schemeClr val="tx1"/>
                </a:solidFill>
                <a:cs typeface="Times New Roman" pitchFamily="18" charset="0"/>
              </a:rPr>
              <a:t>De lo contrario se pueden generar fallas de comunicación, supuestos, </a:t>
            </a:r>
            <a:r>
              <a:rPr lang="es-ES" b="0" dirty="0" err="1">
                <a:solidFill>
                  <a:schemeClr val="tx1"/>
                </a:solidFill>
                <a:cs typeface="Times New Roman" pitchFamily="18" charset="0"/>
              </a:rPr>
              <a:t>scope</a:t>
            </a:r>
            <a:r>
              <a:rPr lang="es-ES" b="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s-ES" b="0" dirty="0" err="1">
                <a:solidFill>
                  <a:schemeClr val="tx1"/>
                </a:solidFill>
                <a:cs typeface="Times New Roman" pitchFamily="18" charset="0"/>
              </a:rPr>
              <a:t>creep</a:t>
            </a:r>
            <a:endParaRPr lang="es-ES" b="0" dirty="0">
              <a:solidFill>
                <a:schemeClr val="tx1"/>
              </a:solidFill>
              <a:cs typeface="Times New Roman" pitchFamily="18" charset="0"/>
            </a:endParaRPr>
          </a:p>
          <a:p>
            <a:pPr marL="174625" indent="-174625" algn="just">
              <a:spcBef>
                <a:spcPct val="10000"/>
              </a:spcBef>
              <a:buFontTx/>
              <a:buChar char="•"/>
            </a:pPr>
            <a:r>
              <a:rPr lang="es-ES_tradnl" b="0" dirty="0">
                <a:solidFill>
                  <a:schemeClr val="tx1"/>
                </a:solidFill>
                <a:cs typeface="Times New Roman" pitchFamily="18" charset="0"/>
              </a:rPr>
              <a:t>Tiempo del gerente del proyecto que se gasta en la comunicaciones?</a:t>
            </a:r>
            <a:endParaRPr lang="es-ES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03145" name="Rectangle 41"/>
          <p:cNvSpPr>
            <a:spLocks noChangeArrowheads="1"/>
          </p:cNvSpPr>
          <p:nvPr/>
        </p:nvSpPr>
        <p:spPr bwMode="auto">
          <a:xfrm>
            <a:off x="287338" y="4437063"/>
            <a:ext cx="3563937" cy="601662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CCE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s-CO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Control de las comunicaciones</a:t>
            </a:r>
            <a:endParaRPr lang="es-ES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3152" name="Picture 48" descr="j01963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2060575"/>
            <a:ext cx="468313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49" descr="j03463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5963" y="1341438"/>
            <a:ext cx="5397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03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3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3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3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06" grpId="1"/>
      <p:bldP spid="303130" grpId="0" animBg="1"/>
      <p:bldP spid="303142" grpId="0"/>
      <p:bldP spid="303142" grpId="1"/>
      <p:bldP spid="303143" grpId="0" animBg="1"/>
      <p:bldP spid="303144" grpId="0" build="p"/>
      <p:bldP spid="3031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79388" y="1600200"/>
            <a:ext cx="4316412" cy="4924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Communications management process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Communications management plan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What should be reported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Information distribution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</a:rPr>
              <a:t>Communications model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Nonverbal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Percent of communication that is nonverbal</a:t>
            </a:r>
          </a:p>
          <a:p>
            <a:pPr lvl="1">
              <a:lnSpc>
                <a:spcPct val="80000"/>
              </a:lnSpc>
            </a:pPr>
            <a:r>
              <a:rPr lang="en-US" sz="2000" dirty="0" err="1" smtClean="0">
                <a:latin typeface="Times New Roman" pitchFamily="18" charset="0"/>
              </a:rPr>
              <a:t>Paralingual</a:t>
            </a:r>
            <a:endParaRPr lang="en-US" sz="2000" dirty="0" smtClean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Active listening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Effective listening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Times New Roman" pitchFamily="18" charset="0"/>
              </a:rPr>
              <a:t>Feedback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8200" y="1600200"/>
            <a:ext cx="4316413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Communications methods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Formal / informal written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latin typeface="Times New Roman" pitchFamily="18" charset="0"/>
              </a:rPr>
              <a:t>Formal / informal verbal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Communication channels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Percent of time a project manager spends communicating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Rules for meetings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Issue logs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Lessons learned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Communication blockers</a:t>
            </a:r>
          </a:p>
          <a:p>
            <a:pPr>
              <a:lnSpc>
                <a:spcPct val="80000"/>
              </a:lnSpc>
            </a:pPr>
            <a:r>
              <a:rPr lang="en-US" sz="2400" smtClean="0">
                <a:latin typeface="Times New Roman" pitchFamily="18" charset="0"/>
              </a:rPr>
              <a:t>Control of communications</a:t>
            </a: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43042" y="714356"/>
            <a:ext cx="6770687" cy="6477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200" dirty="0" smtClean="0">
                <a:solidFill>
                  <a:schemeClr val="accent2"/>
                </a:solidFill>
                <a:latin typeface="Times New Roman" pitchFamily="18" charset="0"/>
              </a:rPr>
              <a:t>Conceptos Claves</a:t>
            </a:r>
            <a:endParaRPr lang="es-ES" sz="32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097713" y="6242050"/>
            <a:ext cx="1665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s-MX" sz="1600" b="0" i="1">
                <a:solidFill>
                  <a:schemeClr val="tx1"/>
                </a:solidFill>
              </a:rPr>
              <a:t>[Mulcahy, 20005]</a:t>
            </a:r>
            <a:endParaRPr lang="es-ES" sz="1600" b="0" i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323850" y="1341438"/>
            <a:ext cx="874871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s-ES" sz="2400">
                <a:solidFill>
                  <a:schemeClr val="tx1"/>
                </a:solidFill>
              </a:rPr>
              <a:t>En los reportes de desempeño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Suministrar reportes con información del estado actual del proyecto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Suministrar reportes de progreso con información de lo que el equipo ha terminado y de lo que está por terminar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Suministrar información de expectativas futuras frente a lo que falta del proyecto o de una fase en particular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Análisis de varianzas para determinar justificaciones relacionadas con costos, cronograma, alcance y calidad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Análisis de tendencias para identificar patrones en el tiempo y expectativas sobre resultados futuros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El análisis de valor ganado permite, mediante fórmulas, determinar y predecir el desempeño del proyecto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Las solicitudes de cambio, puede derivarse o generarse en reportes de desempeño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79388" y="1600200"/>
            <a:ext cx="8713787" cy="478155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s-ES" sz="2400" b="1" smtClean="0">
                <a:latin typeface="Times New Roman" pitchFamily="18" charset="0"/>
              </a:rPr>
              <a:t>En la Planeación de las Comunicaciones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El proceso de comunicaciones se centra en definir quien necesita qué, cuando lo necesita y cómo se entrega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Los requerimientos de comunicación se definen con base en los requerimientos o necesidades de los stakeholders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La planeación de las comunicaciones se completa al inicio del proceso de planeación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Las comunicaciones están influenciadas por la estructura organizacional y su desempeño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Las restricciones y supuestos pueden afectar la planeación de las comunicaciones</a:t>
            </a:r>
          </a:p>
          <a:p>
            <a:pPr algn="just">
              <a:lnSpc>
                <a:spcPct val="80000"/>
              </a:lnSpc>
            </a:pPr>
            <a:r>
              <a:rPr lang="es-ES" sz="2400" smtClean="0">
                <a:latin typeface="Times New Roman" pitchFamily="18" charset="0"/>
              </a:rPr>
              <a:t>El contenido de un mensaje puede ser positivo o negativo. El hecho de que el receptor lo conozca no implica que esté de acuerdo</a:t>
            </a:r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57356" y="714356"/>
            <a:ext cx="6770687" cy="6477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" sz="3200" dirty="0">
                <a:solidFill>
                  <a:schemeClr val="accent2"/>
                </a:solidFill>
                <a:latin typeface="Times New Roman" pitchFamily="18" charset="0"/>
              </a:rPr>
              <a:t>Aspectos a considerar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250825" y="1773238"/>
            <a:ext cx="8748713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s-ES" sz="2800">
                <a:solidFill>
                  <a:schemeClr val="tx1"/>
                </a:solidFill>
              </a:rPr>
              <a:t>Con el Plan de Gerencia de las Comunicaciones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800" b="0">
                <a:solidFill>
                  <a:schemeClr val="tx1"/>
                </a:solidFill>
              </a:rPr>
              <a:t>Hacer explícito instrucciones de cómo recolectar y distribuir la información del proyecto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800" b="0">
                <a:solidFill>
                  <a:schemeClr val="tx1"/>
                </a:solidFill>
              </a:rPr>
              <a:t>Definir instrucciones sobre los métodos de comunicación (reportes impresos, correos, presentaciones, etc.)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800" b="0">
                <a:solidFill>
                  <a:schemeClr val="tx1"/>
                </a:solidFill>
              </a:rPr>
              <a:t>Incluir una agenda de las comunicaciones esperadas (reportes y reuniones)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" sz="2800" b="0">
                <a:solidFill>
                  <a:schemeClr val="tx1"/>
                </a:solidFill>
              </a:rPr>
              <a:t>Proveer un método para acceder a la información necesaria de las comunicaciones programadas en forma regular </a:t>
            </a: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179388" y="1600200"/>
            <a:ext cx="835342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sz="2400">
                <a:solidFill>
                  <a:schemeClr val="tx1"/>
                </a:solidFill>
              </a:rPr>
              <a:t>En el manejo de los Stakeholders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Las reuniones presenciales (face to face) son mejores para resolver issues con los stakeholders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El gerente del proyecto es responsable del manejo de los stakeholders del proyecto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El documento de Issue log relaciona los issues generados entre los stakeholders y el proyecto. El documento se debe actualizar cada vez que se resuelve un issue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s-ES" sz="2400" b="0">
                <a:solidFill>
                  <a:schemeClr val="tx1"/>
                </a:solidFill>
              </a:rPr>
              <a:t>Involucrar activamente a los stakeholders en el proyecto, incrementa la probabilidad de que el proyecto no sufra cambios inoportunos o inesperados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4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404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04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4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04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404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 build="p"/>
      <p:bldP spid="404488" grpId="1" build="p"/>
      <p:bldP spid="404482" grpId="0" build="p"/>
      <p:bldP spid="404482" grpId="1" build="p"/>
      <p:bldP spid="404487" grpId="0" build="p"/>
      <p:bldP spid="404487" grpId="1" build="allAtOnce"/>
      <p:bldP spid="40448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sz="4000" dirty="0" smtClean="0">
                <a:solidFill>
                  <a:schemeClr val="accent2"/>
                </a:solidFill>
              </a:rPr>
              <a:t>Gerencia del Recurso Humano</a:t>
            </a: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dirty="0" smtClean="0">
                <a:solidFill>
                  <a:schemeClr val="accent2"/>
                </a:solidFill>
              </a:rPr>
              <a:t>Plan de recurso humano</a:t>
            </a:r>
            <a:endParaRPr lang="es-CO" sz="4000" dirty="0">
              <a:solidFill>
                <a:schemeClr val="accent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Actividades del recurso humano</a:t>
            </a:r>
          </a:p>
          <a:p>
            <a:r>
              <a:rPr lang="es-CO" dirty="0" smtClean="0"/>
              <a:t>Factores de ambiente y/o culturales</a:t>
            </a:r>
          </a:p>
          <a:p>
            <a:r>
              <a:rPr lang="es-CO" dirty="0" smtClean="0"/>
              <a:t>Procesos organizacionales</a:t>
            </a:r>
          </a:p>
          <a:p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1340</Words>
  <Application>Microsoft Office PowerPoint</Application>
  <PresentationFormat>Presentación en pantalla (4:3)</PresentationFormat>
  <Paragraphs>254</Paragraphs>
  <Slides>27</Slides>
  <Notes>27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9" baseType="lpstr">
      <vt:lpstr>Diseño predeterminado</vt:lpstr>
      <vt:lpstr>Imagen de mapa de bits</vt:lpstr>
      <vt:lpstr>Otras Gerencias</vt:lpstr>
      <vt:lpstr>Otras Gerencias en la GP</vt:lpstr>
      <vt:lpstr>Gerencia de las Comunicaciones</vt:lpstr>
      <vt:lpstr>Presentación de PowerPoint</vt:lpstr>
      <vt:lpstr>Presentación de PowerPoint</vt:lpstr>
      <vt:lpstr>Conceptos Claves</vt:lpstr>
      <vt:lpstr>Aspectos a considerar</vt:lpstr>
      <vt:lpstr>Gerencia del Recurso Humano</vt:lpstr>
      <vt:lpstr>Plan de recurso humano</vt:lpstr>
      <vt:lpstr>Herramientas</vt:lpstr>
      <vt:lpstr>Matriz</vt:lpstr>
      <vt:lpstr>Gerencia del Riesgo</vt:lpstr>
      <vt:lpstr>Generalidades</vt:lpstr>
      <vt:lpstr>Procesos de la G. Riesgo</vt:lpstr>
      <vt:lpstr>Risk  Breakdown Structure (RBS)</vt:lpstr>
      <vt:lpstr>Escalas de impacto (ejemplo)</vt:lpstr>
      <vt:lpstr>Mapa de Manejo de Riesgos</vt:lpstr>
      <vt:lpstr>Mapa</vt:lpstr>
      <vt:lpstr>Mapa</vt:lpstr>
      <vt:lpstr>Direcciones del Mapa</vt:lpstr>
      <vt:lpstr>Direcciones del proceso</vt:lpstr>
      <vt:lpstr>Direcciones del proceso</vt:lpstr>
      <vt:lpstr>Direcciones para la infraestructura</vt:lpstr>
      <vt:lpstr>Direcciones para implementación</vt:lpstr>
      <vt:lpstr>Direcciones para la gente</vt:lpstr>
      <vt:lpstr>Gerencia de Adquisición y Calidad</vt:lpstr>
      <vt:lpstr>Referencias</vt:lpstr>
    </vt:vector>
  </TitlesOfParts>
  <Company>puj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puj</dc:creator>
  <cp:lastModifiedBy>Alberto</cp:lastModifiedBy>
  <cp:revision>37</cp:revision>
  <dcterms:created xsi:type="dcterms:W3CDTF">2006-10-12T14:44:12Z</dcterms:created>
  <dcterms:modified xsi:type="dcterms:W3CDTF">2012-09-24T05:01:26Z</dcterms:modified>
</cp:coreProperties>
</file>