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26"/>
  </p:notesMasterIdLst>
  <p:sldIdLst>
    <p:sldId id="295" r:id="rId2"/>
    <p:sldId id="296" r:id="rId3"/>
    <p:sldId id="312" r:id="rId4"/>
    <p:sldId id="313" r:id="rId5"/>
    <p:sldId id="308" r:id="rId6"/>
    <p:sldId id="310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11" r:id="rId18"/>
    <p:sldId id="298" r:id="rId19"/>
    <p:sldId id="299" r:id="rId20"/>
    <p:sldId id="307" r:id="rId21"/>
    <p:sldId id="300" r:id="rId22"/>
    <p:sldId id="306" r:id="rId23"/>
    <p:sldId id="303" r:id="rId24"/>
    <p:sldId id="304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EE4"/>
    <a:srgbClr val="079AA5"/>
    <a:srgbClr val="17C6FD"/>
    <a:srgbClr val="71D6FF"/>
    <a:srgbClr val="0382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86391" autoAdjust="0"/>
  </p:normalViewPr>
  <p:slideViewPr>
    <p:cSldViewPr>
      <p:cViewPr varScale="1">
        <p:scale>
          <a:sx n="95" d="100"/>
          <a:sy n="95" d="100"/>
        </p:scale>
        <p:origin x="-3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A262970-B361-4863-92D2-2906AC915F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BD0ADB-6535-4FF0-A833-CDBDC826DD05}" type="slidenum">
              <a:rPr lang="es-ES"/>
              <a:pPr/>
              <a:t>1</a:t>
            </a:fld>
            <a:endParaRPr lang="es-E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10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11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12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13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14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62970-B361-4863-92D2-2906AC915F28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62970-B361-4863-92D2-2906AC915F28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17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18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19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2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20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5BFE8D-43D2-4B93-8127-BDB8B948FCA5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22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23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77278-EABC-4410-B23C-47979FDD8849}" type="slidenum">
              <a:rPr lang="es-ES"/>
              <a:pPr/>
              <a:t>24</a:t>
            </a:fld>
            <a:endParaRPr lang="es-E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62970-B361-4863-92D2-2906AC915F28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62970-B361-4863-92D2-2906AC915F28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B8920-D2F3-4C77-8507-D6419539DCF8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s-ES" smtClean="0"/>
              <a:t>Los procesos de un proyecto caen en dos categorías principales:</a:t>
            </a:r>
            <a:endParaRPr lang="es-CO" b="1" smtClean="0"/>
          </a:p>
          <a:p>
            <a:pPr eaLnBrk="1" hangingPunct="1">
              <a:buFontTx/>
              <a:buChar char="•"/>
            </a:pPr>
            <a:r>
              <a:rPr lang="es-CO" b="1" smtClean="0"/>
              <a:t>Procesos de Gerencia de Proyectos</a:t>
            </a:r>
            <a:r>
              <a:rPr lang="es-ES" smtClean="0"/>
              <a:t>: Son aquellos procesos enfocados a la descripción y organización del trabajo del proyecto. </a:t>
            </a:r>
            <a:endParaRPr lang="es-ES" b="1" smtClean="0"/>
          </a:p>
          <a:p>
            <a:pPr eaLnBrk="1" hangingPunct="1">
              <a:buFontTx/>
              <a:buChar char="•"/>
            </a:pPr>
            <a:r>
              <a:rPr lang="es-ES" b="1" smtClean="0"/>
              <a:t>Procesos Orientados al Producto del Proyecto</a:t>
            </a:r>
            <a:r>
              <a:rPr lang="es-ES" smtClean="0"/>
              <a:t>: Son aquellos procesos que tienen que ver con la especificación y creación del producto objeto del proyecto.</a:t>
            </a:r>
          </a:p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3B601-B32E-44D9-8097-DE0F3CAC0B12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s-CO" dirty="0" smtClean="0"/>
              <a:t>La gerencia de proyectos es un proceso iterativo. En cada fase, existe una iteración entre los procesos de planeación, ejecución y control. 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eaLnBrk="1" hangingPunct="1"/>
            <a:r>
              <a:rPr lang="es-ES" dirty="0" smtClean="0"/>
              <a:t>En cada fase del proyecto se hace una secuencia completa de los procesos de iniciación, planeación, ejecución, control y cierre. Al comienzo de cada etapa se debe validar que el proyecto sigue siendo viable y factible, que los objetivos siguen siendo válidos y que el alcance no se ha modificado.</a:t>
            </a:r>
          </a:p>
          <a:p>
            <a:pPr eaLnBrk="1" hangingPunct="1"/>
            <a:endParaRPr lang="es-ES_tradnl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7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8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9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81DBF-A63B-40BB-B45B-922EFDF1F3BC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534AC-3FC6-440E-9AFE-8A99A135D5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90ECD0-D7D4-4473-991D-2A43D4F81E05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08BC9-AB7E-4AED-BD5F-39807241992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036305-D289-4464-8E3C-93FDD5D14BBF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5BD9B-C034-4692-B3BB-7CAAF78B1DA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513F8-049F-4A2D-8D75-286381C2DE51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A6F31-FBDB-4106-894C-DD911D991B94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1E4CC-65F1-4421-A5C1-2A7FA985DF4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EA0812-9F3C-446C-8AE4-40A3BE419B83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B37CD-D1E1-4CE7-A659-8ECA0D382D1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8832BA-F2EE-4608-B156-B85DD0D8BD8D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9E58B-D52F-4F2D-9AD7-B8C470075FB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C75EB7-2336-4284-9C04-FAF15CBFA969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BFA21-C186-48D2-BE12-C8EE89DBD38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9222AF-DC89-4C9B-8FBF-6E5F98945178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A42EE-78AA-4449-8F37-3A44936670C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A2289E-090F-4308-A078-A6AB7747BD44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35586-8B75-4226-96EC-B8B20DB1FCA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BA394-86E9-464F-B657-EEA48B465E5A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4B611A66-38F1-42DA-A426-B0DD5348F78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0C86D5B-7244-4B2B-90D0-CC09910AC22A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3A534AC-3FC6-440E-9AFE-8A99A135D5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00100" y="2357430"/>
            <a:ext cx="7772400" cy="14700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" dirty="0" smtClean="0"/>
              <a:t>Aspectos financieros de los proyectos</a:t>
            </a:r>
            <a:endParaRPr lang="es-E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388778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2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María Mercedes Corral S. </a:t>
            </a:r>
            <a:r>
              <a:rPr lang="es-ES" sz="24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MsC</a:t>
            </a:r>
            <a:endParaRPr lang="es-ES" sz="2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es-ES_tradnl" sz="2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Gestión de Proyectos Informáticos</a:t>
            </a:r>
            <a:endParaRPr lang="es-ES" sz="2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928670"/>
            <a:ext cx="1500166" cy="546819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Seis formas de estimar costos de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dirty="0" smtClean="0"/>
              <a:t>Métodos de estimación automatizados:</a:t>
            </a:r>
          </a:p>
          <a:p>
            <a:pPr lvl="1"/>
            <a:r>
              <a:rPr lang="es-ES" dirty="0" smtClean="0"/>
              <a:t>Estimación automatizada a nivel de proyecto usando estimación macro</a:t>
            </a:r>
          </a:p>
          <a:p>
            <a:pPr lvl="1"/>
            <a:r>
              <a:rPr lang="es-ES" dirty="0" smtClean="0"/>
              <a:t>Estimación automatizada a nivel de fase usando estimación macro</a:t>
            </a:r>
          </a:p>
          <a:p>
            <a:pPr lvl="1"/>
            <a:r>
              <a:rPr lang="es-ES" dirty="0" smtClean="0"/>
              <a:t>Estimación automatizada a nivel de actividades o nivel de tareas usando micro estimación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Las más precisas son la última en cada método.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Ventajas y desventajas de cada método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00024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Métodos de estimación manual</a:t>
            </a:r>
          </a:p>
          <a:p>
            <a:pPr lvl="1"/>
            <a:r>
              <a:rPr lang="es-ES" dirty="0" smtClean="0"/>
              <a:t>Estimación manual a nivel de proyecto usando “rules of </a:t>
            </a:r>
            <a:r>
              <a:rPr lang="es-ES" dirty="0" err="1" smtClean="0"/>
              <a:t>thumb</a:t>
            </a:r>
            <a:r>
              <a:rPr lang="es-ES" dirty="0" smtClean="0"/>
              <a:t>”, es la más antigua, poco precisa, </a:t>
            </a:r>
            <a:r>
              <a:rPr lang="es-ES" dirty="0" err="1" smtClean="0"/>
              <a:t>faciel</a:t>
            </a:r>
            <a:r>
              <a:rPr lang="es-ES" dirty="0" smtClean="0"/>
              <a:t> de hacer,  no se debe utilizar en presupuestos formales de proyectos de software.</a:t>
            </a:r>
          </a:p>
          <a:p>
            <a:pPr lvl="1"/>
            <a:r>
              <a:rPr lang="es-ES" dirty="0" smtClean="0"/>
              <a:t>Estimación manual a nivel de fase usando ratios y porcentajes, usualmente las fases son de una a ocho pasando por </a:t>
            </a:r>
          </a:p>
          <a:p>
            <a:pPr lvl="2"/>
            <a:r>
              <a:rPr lang="es-ES" dirty="0" smtClean="0"/>
              <a:t>Levantamiento de Requerimientos, </a:t>
            </a:r>
          </a:p>
          <a:p>
            <a:pPr lvl="2"/>
            <a:r>
              <a:rPr lang="es-ES" dirty="0" smtClean="0"/>
              <a:t>Análisis y  Diseño, </a:t>
            </a:r>
          </a:p>
          <a:p>
            <a:pPr lvl="2"/>
            <a:r>
              <a:rPr lang="es-ES" dirty="0" smtClean="0"/>
              <a:t>Construcción, </a:t>
            </a:r>
          </a:p>
          <a:p>
            <a:pPr lvl="2"/>
            <a:r>
              <a:rPr lang="es-ES" dirty="0" smtClean="0"/>
              <a:t>Pruebas, Capacitación, 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Ventajas y desventajas de cada método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928802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s-ES" dirty="0" smtClean="0"/>
              <a:t>Los %s típicos de las fases son:</a:t>
            </a:r>
          </a:p>
          <a:p>
            <a:pPr lvl="2"/>
            <a:r>
              <a:rPr lang="es-ES" dirty="0" smtClean="0"/>
              <a:t>Requerimientos 	</a:t>
            </a:r>
            <a:r>
              <a:rPr lang="es-ES" dirty="0" smtClean="0"/>
              <a:t>	10</a:t>
            </a:r>
            <a:r>
              <a:rPr lang="es-ES" dirty="0" smtClean="0"/>
              <a:t>% esfuerzo	2 meses/h</a:t>
            </a:r>
          </a:p>
          <a:p>
            <a:pPr lvl="2"/>
            <a:r>
              <a:rPr lang="es-ES" dirty="0" smtClean="0"/>
              <a:t>Análisis y </a:t>
            </a:r>
            <a:r>
              <a:rPr lang="es-ES" dirty="0" smtClean="0"/>
              <a:t>diseño	</a:t>
            </a:r>
            <a:r>
              <a:rPr lang="es-ES" dirty="0" smtClean="0"/>
              <a:t>	20%		4 meses/h</a:t>
            </a:r>
          </a:p>
          <a:p>
            <a:pPr lvl="2"/>
            <a:r>
              <a:rPr lang="es-ES" dirty="0" smtClean="0"/>
              <a:t>Construcción		30%		6 </a:t>
            </a:r>
          </a:p>
          <a:p>
            <a:pPr lvl="2"/>
            <a:r>
              <a:rPr lang="es-ES" dirty="0" smtClean="0"/>
              <a:t>Pruebas		</a:t>
            </a:r>
            <a:r>
              <a:rPr lang="es-ES" dirty="0" smtClean="0"/>
              <a:t>	35</a:t>
            </a:r>
            <a:r>
              <a:rPr lang="es-ES" dirty="0" smtClean="0"/>
              <a:t>%		7</a:t>
            </a:r>
          </a:p>
          <a:p>
            <a:pPr lvl="2"/>
            <a:r>
              <a:rPr lang="es-ES" dirty="0" smtClean="0"/>
              <a:t>Instalación, </a:t>
            </a:r>
            <a:r>
              <a:rPr lang="es-ES" dirty="0" err="1" smtClean="0"/>
              <a:t>cap</a:t>
            </a:r>
            <a:r>
              <a:rPr lang="es-ES" dirty="0" smtClean="0"/>
              <a:t>	.</a:t>
            </a:r>
            <a:r>
              <a:rPr lang="es-ES" dirty="0" smtClean="0"/>
              <a:t>	 5%		1 mes /hombre</a:t>
            </a:r>
          </a:p>
          <a:p>
            <a:pPr lvl="2"/>
            <a:r>
              <a:rPr lang="es-ES" dirty="0" smtClean="0"/>
              <a:t>Total			100%		20 meses /hombre</a:t>
            </a:r>
          </a:p>
          <a:p>
            <a:pPr lvl="2">
              <a:buNone/>
            </a:pPr>
            <a:endParaRPr lang="es-ES" dirty="0" smtClean="0"/>
          </a:p>
          <a:p>
            <a:pPr lvl="1"/>
            <a:r>
              <a:rPr lang="es-ES" dirty="0" smtClean="0"/>
              <a:t>La situación con los %s y ratios es que los %s pueden variar mucho de acuerdo con cada actividad dependiendo del proyecto</a:t>
            </a:r>
          </a:p>
          <a:p>
            <a:pPr lvl="1"/>
            <a:r>
              <a:rPr lang="es-ES" dirty="0" smtClean="0"/>
              <a:t>Varias fases se pueden tomar toda la vida del proyecto</a:t>
            </a:r>
          </a:p>
          <a:p>
            <a:pPr lvl="1"/>
            <a:r>
              <a:rPr lang="es-ES" dirty="0" smtClean="0"/>
              <a:t>Algunas fases no se estiman (integración, documentación técnica)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Ventajas y desventajas de cada método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000240"/>
            <a:ext cx="8229600" cy="4389120"/>
          </a:xfrm>
        </p:spPr>
        <p:txBody>
          <a:bodyPr>
            <a:normAutofit/>
          </a:bodyPr>
          <a:lstStyle/>
          <a:p>
            <a:r>
              <a:rPr lang="es-ES" dirty="0" smtClean="0"/>
              <a:t>Métodos de estimación manual</a:t>
            </a:r>
          </a:p>
          <a:p>
            <a:pPr lvl="1"/>
            <a:r>
              <a:rPr lang="es-ES" dirty="0" smtClean="0"/>
              <a:t>Estimación manual a nivel de actividades usando WBS,  es la más precisa de los métodos manuales.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Ventajas y desventajas de cada método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dirty="0" smtClean="0"/>
              <a:t>Métodos de estimación automatizados:</a:t>
            </a:r>
          </a:p>
          <a:p>
            <a:pPr lvl="1"/>
            <a:r>
              <a:rPr lang="es-ES" dirty="0" smtClean="0"/>
              <a:t>Son métodos más precisos pero también pueden requerir de inversión adicional, conocimiento de herramientas., </a:t>
            </a:r>
            <a:r>
              <a:rPr lang="es-ES" dirty="0" err="1" smtClean="0"/>
              <a:t>etc</a:t>
            </a:r>
            <a:endParaRPr lang="es-ES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CO" sz="3600" dirty="0" err="1" smtClean="0">
                <a:solidFill>
                  <a:srgbClr val="02AEE4"/>
                </a:solidFill>
              </a:rPr>
              <a:t>Ej</a:t>
            </a:r>
            <a:r>
              <a:rPr lang="es-CO" sz="3600" dirty="0" smtClean="0">
                <a:solidFill>
                  <a:srgbClr val="02AEE4"/>
                </a:solidFill>
              </a:rPr>
              <a:t>: Costos del proyecto</a:t>
            </a:r>
            <a:endParaRPr lang="es-CO" sz="3600" dirty="0">
              <a:solidFill>
                <a:srgbClr val="02AEE4"/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smtClean="0"/>
              <a:t>Contratista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Contratante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513F8-049F-4A2D-8D75-286381C2DE51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pic>
        <p:nvPicPr>
          <p:cNvPr id="9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CO" sz="3600" dirty="0" err="1" smtClean="0">
                <a:solidFill>
                  <a:srgbClr val="02AEE4"/>
                </a:solidFill>
              </a:rPr>
              <a:t>Ej</a:t>
            </a:r>
            <a:r>
              <a:rPr lang="es-CO" sz="3600" dirty="0" smtClean="0">
                <a:solidFill>
                  <a:srgbClr val="02AEE4"/>
                </a:solidFill>
              </a:rPr>
              <a:t>: Costos del proyecto</a:t>
            </a:r>
            <a:endParaRPr lang="es-CO" sz="3600" dirty="0">
              <a:solidFill>
                <a:srgbClr val="02AEE4"/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smtClean="0"/>
              <a:t>Contratista</a:t>
            </a:r>
          </a:p>
          <a:p>
            <a:pPr lvl="1"/>
            <a:r>
              <a:rPr lang="es-CO" dirty="0" smtClean="0"/>
              <a:t>Nómina, gastos de viaje</a:t>
            </a:r>
          </a:p>
          <a:p>
            <a:pPr lvl="1"/>
            <a:r>
              <a:rPr lang="es-CO" dirty="0" smtClean="0"/>
              <a:t>Herramientas</a:t>
            </a:r>
          </a:p>
          <a:p>
            <a:pPr lvl="1"/>
            <a:r>
              <a:rPr lang="es-CO" dirty="0" smtClean="0"/>
              <a:t>Equipos</a:t>
            </a:r>
          </a:p>
          <a:p>
            <a:pPr lvl="1"/>
            <a:r>
              <a:rPr lang="es-CO" dirty="0" smtClean="0"/>
              <a:t>Capacitación.</a:t>
            </a:r>
            <a:endParaRPr lang="es-CO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Contratante</a:t>
            </a:r>
          </a:p>
          <a:p>
            <a:pPr lvl="1"/>
            <a:r>
              <a:rPr lang="es-CO" dirty="0" smtClean="0"/>
              <a:t>Entregables</a:t>
            </a:r>
          </a:p>
          <a:p>
            <a:pPr lvl="2"/>
            <a:r>
              <a:rPr lang="es-CO" dirty="0" smtClean="0"/>
              <a:t>Documentos</a:t>
            </a:r>
          </a:p>
          <a:p>
            <a:pPr lvl="2"/>
            <a:r>
              <a:rPr lang="es-CO" dirty="0" smtClean="0"/>
              <a:t>Código</a:t>
            </a:r>
          </a:p>
          <a:p>
            <a:pPr lvl="2"/>
            <a:r>
              <a:rPr lang="es-CO" dirty="0" smtClean="0"/>
              <a:t>Cursos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513F8-049F-4A2D-8D75-286381C2DE51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pic>
        <p:nvPicPr>
          <p:cNvPr id="9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Contratación y negociación de servicios informáticos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2071678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Factores </a:t>
            </a:r>
            <a:r>
              <a:rPr lang="es-ES" sz="2800" dirty="0" smtClean="0"/>
              <a:t>claves de éxito de un contrato de servicios informáticos</a:t>
            </a:r>
          </a:p>
          <a:p>
            <a:r>
              <a:rPr lang="es-ES" sz="2800" dirty="0" smtClean="0"/>
              <a:t>Clasificación de los </a:t>
            </a:r>
            <a:r>
              <a:rPr lang="es-ES" sz="2800" dirty="0" smtClean="0"/>
              <a:t>servicios </a:t>
            </a:r>
            <a:r>
              <a:rPr lang="es-ES" sz="2800" dirty="0" smtClean="0"/>
              <a:t>informáticos</a:t>
            </a:r>
          </a:p>
          <a:p>
            <a:r>
              <a:rPr lang="es-ES" sz="2800" dirty="0" smtClean="0"/>
              <a:t>Contratación</a:t>
            </a:r>
          </a:p>
          <a:p>
            <a:r>
              <a:rPr lang="es-ES" sz="2800" dirty="0" smtClean="0"/>
              <a:t>Acuerdos</a:t>
            </a:r>
          </a:p>
          <a:p>
            <a:r>
              <a:rPr lang="es-ES" sz="2800" dirty="0" smtClean="0"/>
              <a:t>Precios</a:t>
            </a:r>
          </a:p>
          <a:p>
            <a:endParaRPr lang="es-ES" sz="2800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 dirty="0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50004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Factores claves de éxito de un contrato de servicios informáticos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928802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Definición exacta del problema</a:t>
            </a:r>
          </a:p>
          <a:p>
            <a:r>
              <a:rPr lang="es-ES" sz="2800" dirty="0" smtClean="0"/>
              <a:t>Rol de cada parte debe estar claramente definido y comprometido</a:t>
            </a:r>
          </a:p>
          <a:p>
            <a:r>
              <a:rPr lang="es-ES" sz="2800" dirty="0" smtClean="0"/>
              <a:t>Proveedor del servicio debe ser el adecuado</a:t>
            </a:r>
          </a:p>
          <a:p>
            <a:r>
              <a:rPr lang="es-ES" sz="2800" dirty="0" smtClean="0"/>
              <a:t>Gerencia del proyecto adecuada</a:t>
            </a:r>
          </a:p>
          <a:p>
            <a:r>
              <a:rPr lang="es-ES" sz="2800" dirty="0" smtClean="0"/>
              <a:t>Contrato equitativo y realista</a:t>
            </a:r>
            <a:endParaRPr lang="es-ES" sz="2800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Clasificación de los servicios informáticos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Dos criterios desde el punto de vista de su repercusión en la contratación:</a:t>
            </a:r>
          </a:p>
          <a:p>
            <a:endParaRPr lang="es-ES" sz="2800" dirty="0" smtClean="0"/>
          </a:p>
          <a:p>
            <a:pPr lvl="1"/>
            <a:r>
              <a:rPr lang="es-ES" dirty="0" smtClean="0"/>
              <a:t>El grado de incertidumbre que se tiene sobre los resultados que debe producir el servicio</a:t>
            </a:r>
          </a:p>
          <a:p>
            <a:pPr lvl="1"/>
            <a:r>
              <a:rPr lang="es-ES" dirty="0" smtClean="0"/>
              <a:t>El rol y nivel de compromiso que asumen las partes, es decir el grado de interacción </a:t>
            </a:r>
            <a:endParaRPr lang="es-ES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" sz="3600" dirty="0" smtClean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En la Gerencia de proyectos:</a:t>
            </a:r>
          </a:p>
          <a:p>
            <a:pPr lvl="1"/>
            <a:r>
              <a:rPr lang="es-ES" dirty="0" smtClean="0"/>
              <a:t>Planeaci</a:t>
            </a:r>
            <a:r>
              <a:rPr lang="es-ES" dirty="0" smtClean="0"/>
              <a:t>ón de costos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En el ciclo de vida del proyecto:</a:t>
            </a:r>
          </a:p>
          <a:p>
            <a:pPr lvl="1"/>
            <a:r>
              <a:rPr lang="es-ES" dirty="0" smtClean="0"/>
              <a:t>Costos, inversión y gastos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Contratación y negociación de servicios informáticos</a:t>
            </a:r>
            <a:endParaRPr lang="es-ES" dirty="0" smtClean="0"/>
          </a:p>
          <a:p>
            <a:endParaRPr lang="es-ES" sz="2800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 dirty="0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Clasificación de los servicios informáticos</a:t>
            </a:r>
            <a:endParaRPr lang="es-ES" sz="3600" dirty="0" smtClean="0">
              <a:solidFill>
                <a:schemeClr val="accent2"/>
              </a:solidFill>
            </a:endParaRP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1343395"/>
            <a:ext cx="5000660" cy="463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>
                <a:solidFill>
                  <a:srgbClr val="02AEE4"/>
                </a:solidFill>
              </a:rPr>
              <a:t>Negociación</a:t>
            </a:r>
            <a:endParaRPr lang="es-ES" sz="3600" dirty="0">
              <a:solidFill>
                <a:srgbClr val="02AEE4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z="2800" dirty="0" smtClean="0"/>
              <a:t>Esquemas </a:t>
            </a:r>
            <a:r>
              <a:rPr lang="es-MX" sz="2800" dirty="0" smtClean="0"/>
              <a:t>de negociación</a:t>
            </a:r>
          </a:p>
          <a:p>
            <a:pPr lvl="1" eaLnBrk="1" hangingPunct="1"/>
            <a:r>
              <a:rPr lang="es-MX" sz="2400" dirty="0" smtClean="0"/>
              <a:t>Precio y plazo fijo</a:t>
            </a:r>
          </a:p>
          <a:p>
            <a:pPr lvl="1" eaLnBrk="1" hangingPunct="1"/>
            <a:r>
              <a:rPr lang="es-MX" sz="2400" dirty="0" smtClean="0"/>
              <a:t>Tiempo y recurso</a:t>
            </a:r>
          </a:p>
          <a:p>
            <a:pPr lvl="1" eaLnBrk="1" hangingPunct="1"/>
            <a:r>
              <a:rPr lang="es-MX" sz="2400" dirty="0" smtClean="0"/>
              <a:t>Por etapas</a:t>
            </a:r>
          </a:p>
          <a:p>
            <a:pPr lvl="1" eaLnBrk="1" hangingPunct="1"/>
            <a:r>
              <a:rPr lang="es-MX" sz="2400" dirty="0" smtClean="0"/>
              <a:t>Convenios marco</a:t>
            </a:r>
          </a:p>
          <a:p>
            <a:pPr lvl="1" eaLnBrk="1" hangingPunct="1"/>
            <a:r>
              <a:rPr lang="es-MX" sz="2400" dirty="0" smtClean="0"/>
              <a:t>De riesgo compartido</a:t>
            </a:r>
          </a:p>
          <a:p>
            <a:pPr lvl="1" eaLnBrk="1" hangingPunct="1"/>
            <a:endParaRPr lang="es-MX" sz="2400" dirty="0" smtClean="0"/>
          </a:p>
          <a:p>
            <a:pPr eaLnBrk="1" hangingPunct="1"/>
            <a:endParaRPr lang="es-MX" dirty="0" smtClean="0"/>
          </a:p>
        </p:txBody>
      </p:sp>
      <p:pic>
        <p:nvPicPr>
          <p:cNvPr id="4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" sz="3600" dirty="0" smtClean="0">
                <a:solidFill>
                  <a:schemeClr val="accent2"/>
                </a:solidFill>
              </a:rPr>
              <a:t>Contratación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Investigación de mercados sobre los posibles proveedores del servicio</a:t>
            </a:r>
          </a:p>
          <a:p>
            <a:r>
              <a:rPr lang="es-ES" sz="2800" dirty="0" smtClean="0"/>
              <a:t>Elaboración de RFP </a:t>
            </a:r>
          </a:p>
          <a:p>
            <a:r>
              <a:rPr lang="es-ES" sz="2800" dirty="0" smtClean="0"/>
              <a:t>Evaluación de propuestas</a:t>
            </a:r>
          </a:p>
          <a:p>
            <a:pPr lvl="1"/>
            <a:r>
              <a:rPr lang="es-ES" dirty="0" smtClean="0"/>
              <a:t>Criterios de evaluación	: jurídicos, técnicos, </a:t>
            </a:r>
            <a:r>
              <a:rPr lang="es-ES" dirty="0" err="1" smtClean="0"/>
              <a:t>economicos</a:t>
            </a:r>
            <a:r>
              <a:rPr lang="es-ES" dirty="0" smtClean="0"/>
              <a:t>, culturales</a:t>
            </a:r>
            <a:endParaRPr lang="es-ES" dirty="0" smtClean="0"/>
          </a:p>
          <a:p>
            <a:r>
              <a:rPr lang="es-ES" sz="2800" dirty="0" smtClean="0"/>
              <a:t>Selección de contratista</a:t>
            </a:r>
            <a:endParaRPr lang="es-ES" sz="2800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" sz="3600" dirty="0" smtClean="0">
                <a:solidFill>
                  <a:schemeClr val="accent2"/>
                </a:solidFill>
              </a:rPr>
              <a:t>Precios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pPr marL="514350" indent="-514350"/>
            <a:r>
              <a:rPr lang="es-ES" sz="2800" dirty="0" smtClean="0"/>
              <a:t>El precio en función del costo-valor</a:t>
            </a:r>
          </a:p>
          <a:p>
            <a:pPr marL="514350" indent="-514350"/>
            <a:r>
              <a:rPr lang="es-ES" sz="2800" dirty="0" smtClean="0"/>
              <a:t>Precio = (Costo + Valor)+ (Impuestos + Utilidad)</a:t>
            </a:r>
          </a:p>
          <a:p>
            <a:pPr marL="514350" indent="-514350"/>
            <a:endParaRPr lang="es-ES" sz="2800" dirty="0" smtClean="0"/>
          </a:p>
          <a:p>
            <a:pPr marL="514350" indent="-514350"/>
            <a:r>
              <a:rPr lang="es-ES" sz="2800" dirty="0" smtClean="0"/>
              <a:t>El precio de un producto de software</a:t>
            </a:r>
          </a:p>
          <a:p>
            <a:pPr marL="514350" indent="-514350"/>
            <a:r>
              <a:rPr lang="es-ES" sz="2800" dirty="0" smtClean="0"/>
              <a:t>Precio = (Costo + Valor</a:t>
            </a:r>
            <a:r>
              <a:rPr lang="es-ES" sz="2800" dirty="0" smtClean="0"/>
              <a:t>)* Mercado+ </a:t>
            </a:r>
            <a:r>
              <a:rPr lang="es-ES" sz="2800" dirty="0" smtClean="0"/>
              <a:t>(Impuestos + Utilidad)</a:t>
            </a:r>
          </a:p>
          <a:p>
            <a:pPr marL="514350" indent="-514350"/>
            <a:endParaRPr lang="es-ES" sz="2800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857232"/>
            <a:ext cx="8229600" cy="1143000"/>
          </a:xfrm>
        </p:spPr>
        <p:txBody>
          <a:bodyPr/>
          <a:lstStyle/>
          <a:p>
            <a:pPr eaLnBrk="1" hangingPunct="1"/>
            <a:r>
              <a:rPr lang="es-ES" sz="2800" dirty="0" smtClean="0">
                <a:solidFill>
                  <a:schemeClr val="accent2"/>
                </a:solidFill>
              </a:rPr>
              <a:t>Referencias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2357430"/>
            <a:ext cx="8208963" cy="3744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000" dirty="0" smtClean="0">
                <a:solidFill>
                  <a:schemeClr val="accent2"/>
                </a:solidFill>
              </a:rPr>
              <a:t>Autor – Maria Mercedes Corral S, </a:t>
            </a:r>
            <a:r>
              <a:rPr lang="es-ES" sz="2000" dirty="0" err="1" smtClean="0">
                <a:solidFill>
                  <a:schemeClr val="accent2"/>
                </a:solidFill>
              </a:rPr>
              <a:t>MsC</a:t>
            </a:r>
            <a:endParaRPr lang="es-E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000" dirty="0" smtClean="0"/>
              <a:t>Gestión de Proyectos Informáticos</a:t>
            </a:r>
          </a:p>
          <a:p>
            <a:pPr>
              <a:lnSpc>
                <a:spcPct val="80000"/>
              </a:lnSpc>
              <a:buNone/>
            </a:pPr>
            <a:r>
              <a:rPr lang="es-ES" sz="2000" u="sng" dirty="0" smtClean="0">
                <a:solidFill>
                  <a:schemeClr val="accent1"/>
                </a:solidFill>
              </a:rPr>
              <a:t>mcorral@javeriana.edu.co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dirty="0" smtClean="0">
                <a:solidFill>
                  <a:schemeClr val="accent2"/>
                </a:solidFill>
              </a:rPr>
              <a:t>Orlando Cuevas, Guía de contratación de servicios </a:t>
            </a:r>
            <a:r>
              <a:rPr lang="es-ES" sz="2000" dirty="0" smtClean="0">
                <a:solidFill>
                  <a:schemeClr val="accent2"/>
                </a:solidFill>
              </a:rPr>
              <a:t>informáticos</a:t>
            </a:r>
          </a:p>
          <a:p>
            <a:pPr eaLnBrk="1" hangingPunct="1">
              <a:lnSpc>
                <a:spcPct val="80000"/>
              </a:lnSpc>
            </a:pPr>
            <a:endParaRPr lang="es-E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s-ES" sz="2000" dirty="0" smtClean="0">
                <a:solidFill>
                  <a:schemeClr val="accent2"/>
                </a:solidFill>
              </a:rPr>
              <a:t>PMBOK,  </a:t>
            </a:r>
            <a:r>
              <a:rPr lang="es-ES" sz="2000" dirty="0" err="1" smtClean="0">
                <a:solidFill>
                  <a:schemeClr val="accent2"/>
                </a:solidFill>
              </a:rPr>
              <a:t>Fourth</a:t>
            </a:r>
            <a:r>
              <a:rPr lang="es-ES" sz="2000" dirty="0" smtClean="0">
                <a:solidFill>
                  <a:schemeClr val="accent2"/>
                </a:solidFill>
              </a:rPr>
              <a:t> </a:t>
            </a:r>
            <a:r>
              <a:rPr lang="es-ES" sz="2000" dirty="0" err="1" smtClean="0">
                <a:solidFill>
                  <a:schemeClr val="accent2"/>
                </a:solidFill>
              </a:rPr>
              <a:t>Edition</a:t>
            </a:r>
            <a:endParaRPr lang="es-E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s-E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s-E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1000" dirty="0" smtClean="0"/>
          </a:p>
          <a:p>
            <a:pPr eaLnBrk="1" hangingPunct="1">
              <a:lnSpc>
                <a:spcPct val="80000"/>
              </a:lnSpc>
            </a:pPr>
            <a:endParaRPr lang="es-ES" sz="1000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8B2E5E-36D6-4081-9B31-AEEA50701111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928670"/>
            <a:ext cx="1500166" cy="546819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CO" sz="3600" dirty="0" smtClean="0">
                <a:solidFill>
                  <a:srgbClr val="02AEE4"/>
                </a:solidFill>
              </a:rPr>
              <a:t>Plan de Costos en el proyecto</a:t>
            </a:r>
            <a:endParaRPr lang="es-CO" sz="3600" dirty="0">
              <a:solidFill>
                <a:srgbClr val="02AEE4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389120"/>
          </a:xfrm>
        </p:spPr>
        <p:txBody>
          <a:bodyPr>
            <a:normAutofit fontScale="40000" lnSpcReduction="20000"/>
          </a:bodyPr>
          <a:lstStyle/>
          <a:p>
            <a:r>
              <a:rPr lang="es-CO" sz="5100" dirty="0" smtClean="0"/>
              <a:t>La planeación de costos incluye la determinación de los costos estimados del proyecto y la elaboración del presupuesto de costos, </a:t>
            </a:r>
            <a:r>
              <a:rPr lang="es-CO" sz="5100" dirty="0" smtClean="0"/>
              <a:t>teniendo </a:t>
            </a:r>
            <a:r>
              <a:rPr lang="es-CO" sz="5100" dirty="0" smtClean="0"/>
              <a:t>en cuenta las siguientes categorías:</a:t>
            </a:r>
          </a:p>
          <a:p>
            <a:pPr lvl="1"/>
            <a:r>
              <a:rPr lang="es-CO" sz="4500" dirty="0" smtClean="0"/>
              <a:t>Según su naturaleza, directos e indirectos.</a:t>
            </a:r>
          </a:p>
          <a:p>
            <a:pPr lvl="1"/>
            <a:r>
              <a:rPr lang="es-CO" sz="4500" dirty="0" smtClean="0"/>
              <a:t>Según la variabilidad frente a la producción, fijos variables</a:t>
            </a:r>
          </a:p>
          <a:p>
            <a:pPr lvl="1"/>
            <a:r>
              <a:rPr lang="es-CO" sz="4500" dirty="0" smtClean="0"/>
              <a:t>Según relación con el producto directos e indirectos</a:t>
            </a:r>
          </a:p>
          <a:p>
            <a:pPr lvl="1"/>
            <a:r>
              <a:rPr lang="es-CO" sz="4500" dirty="0" smtClean="0"/>
              <a:t>Viajes </a:t>
            </a:r>
            <a:r>
              <a:rPr lang="es-CO" sz="4500" dirty="0" smtClean="0"/>
              <a:t>y </a:t>
            </a:r>
            <a:r>
              <a:rPr lang="es-CO" sz="4500" dirty="0" smtClean="0"/>
              <a:t>transporte, Entrenamiento</a:t>
            </a:r>
          </a:p>
          <a:p>
            <a:pPr lvl="1"/>
            <a:r>
              <a:rPr lang="es-CO" sz="4500" dirty="0" smtClean="0"/>
              <a:t>C</a:t>
            </a:r>
            <a:r>
              <a:rPr lang="es-CO" sz="4500" dirty="0" smtClean="0"/>
              <a:t>ostos </a:t>
            </a:r>
            <a:r>
              <a:rPr lang="es-CO" sz="4500" dirty="0" smtClean="0"/>
              <a:t>de desarrollo e investigación</a:t>
            </a:r>
          </a:p>
          <a:p>
            <a:pPr lvl="1"/>
            <a:r>
              <a:rPr lang="es-CO" sz="4500" dirty="0" smtClean="0"/>
              <a:t>Costos de mercadeo o </a:t>
            </a:r>
            <a:r>
              <a:rPr lang="es-CO" sz="4500" dirty="0" smtClean="0"/>
              <a:t>publicidad</a:t>
            </a:r>
          </a:p>
          <a:p>
            <a:pPr lvl="1"/>
            <a:r>
              <a:rPr lang="es-CO" sz="4500" dirty="0" smtClean="0"/>
              <a:t>Eventos</a:t>
            </a:r>
          </a:p>
          <a:p>
            <a:pPr lvl="1"/>
            <a:r>
              <a:rPr lang="es-CO" sz="4500" dirty="0" smtClean="0"/>
              <a:t>Honorarios, consultorías</a:t>
            </a:r>
            <a:endParaRPr lang="es-CO" sz="4500" dirty="0" smtClean="0"/>
          </a:p>
          <a:p>
            <a:pPr lvl="1"/>
            <a:endParaRPr lang="es-CO" sz="3400" dirty="0" smtClean="0"/>
          </a:p>
          <a:p>
            <a:r>
              <a:rPr lang="es-CO" sz="5000" dirty="0" smtClean="0"/>
              <a:t>Inversión</a:t>
            </a:r>
            <a:endParaRPr lang="es-CO" sz="5000" dirty="0" smtClean="0"/>
          </a:p>
          <a:p>
            <a:pPr lvl="1"/>
            <a:r>
              <a:rPr lang="es-CO" sz="4500" dirty="0" smtClean="0"/>
              <a:t>Equipos</a:t>
            </a:r>
          </a:p>
          <a:p>
            <a:pPr lvl="1"/>
            <a:r>
              <a:rPr lang="es-CO" sz="4500" dirty="0" smtClean="0"/>
              <a:t>Hardware y software requerido</a:t>
            </a:r>
          </a:p>
          <a:p>
            <a:pPr lvl="1"/>
            <a:r>
              <a:rPr lang="es-CO" sz="4500" dirty="0" smtClean="0"/>
              <a:t>Oficinas e infraestructura física</a:t>
            </a:r>
          </a:p>
          <a:p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513F8-049F-4A2D-8D75-286381C2DE51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pic>
        <p:nvPicPr>
          <p:cNvPr id="7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La estimación de costos se desarrollará sobre los siguientes requerimientos previamente elaborados:</a:t>
            </a:r>
          </a:p>
          <a:p>
            <a:pPr lvl="1"/>
            <a:r>
              <a:rPr lang="es-CO" dirty="0" smtClean="0"/>
              <a:t>Estructura de descomposición del trabajo (WBS).</a:t>
            </a:r>
          </a:p>
          <a:p>
            <a:pPr lvl="1"/>
            <a:r>
              <a:rPr lang="es-CO" dirty="0" smtClean="0"/>
              <a:t>Definición de los requerimientos de </a:t>
            </a:r>
            <a:r>
              <a:rPr lang="es-CO" dirty="0" smtClean="0"/>
              <a:t>recursos- .</a:t>
            </a:r>
            <a:endParaRPr lang="es-CO" dirty="0" smtClean="0"/>
          </a:p>
          <a:p>
            <a:pPr lvl="1"/>
            <a:r>
              <a:rPr lang="es-CO" dirty="0" smtClean="0"/>
              <a:t>Definición de las actividades requeridas y su </a:t>
            </a:r>
            <a:r>
              <a:rPr lang="es-CO" dirty="0" smtClean="0"/>
              <a:t>duración - cronograma.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513F8-049F-4A2D-8D75-286381C2DE51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28596" y="357166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smtClean="0">
                <a:ln>
                  <a:noFill/>
                </a:ln>
                <a:solidFill>
                  <a:srgbClr val="02AEE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Costos en el proyecto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rgbClr val="02AEE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s-CO" sz="3600" dirty="0" smtClean="0">
                <a:solidFill>
                  <a:srgbClr val="02AEE4"/>
                </a:solidFill>
              </a:rPr>
              <a:t>Ciclo de </a:t>
            </a:r>
            <a:r>
              <a:rPr lang="es-CO" sz="3600" dirty="0" smtClean="0">
                <a:solidFill>
                  <a:srgbClr val="02AEE4"/>
                </a:solidFill>
              </a:rPr>
              <a:t>vida del proyecto</a:t>
            </a:r>
            <a:endParaRPr lang="es-CO" sz="3600" dirty="0" smtClean="0">
              <a:solidFill>
                <a:srgbClr val="02AEE4"/>
              </a:solidFill>
            </a:endParaRPr>
          </a:p>
        </p:txBody>
      </p:sp>
      <p:sp>
        <p:nvSpPr>
          <p:cNvPr id="1028" name="Line 23"/>
          <p:cNvSpPr>
            <a:spLocks noChangeShapeType="1"/>
          </p:cNvSpPr>
          <p:nvPr/>
        </p:nvSpPr>
        <p:spPr bwMode="auto">
          <a:xfrm>
            <a:off x="323850" y="3789363"/>
            <a:ext cx="83518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29" name="Text Box 24"/>
          <p:cNvSpPr txBox="1">
            <a:spLocks noChangeArrowheads="1"/>
          </p:cNvSpPr>
          <p:nvPr/>
        </p:nvSpPr>
        <p:spPr bwMode="auto">
          <a:xfrm>
            <a:off x="2635250" y="1268413"/>
            <a:ext cx="4264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CO" sz="2800"/>
              <a:t>Ciclo de vida del proyecto</a:t>
            </a:r>
          </a:p>
        </p:txBody>
      </p:sp>
      <p:sp>
        <p:nvSpPr>
          <p:cNvPr id="1030" name="Text Box 25"/>
          <p:cNvSpPr txBox="1">
            <a:spLocks noChangeArrowheads="1"/>
          </p:cNvSpPr>
          <p:nvPr/>
        </p:nvSpPr>
        <p:spPr bwMode="auto">
          <a:xfrm>
            <a:off x="1606550" y="6294438"/>
            <a:ext cx="6602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CO" sz="2800" dirty="0"/>
              <a:t>Ciclo de vida de la gerencia del proyecto</a:t>
            </a:r>
          </a:p>
        </p:txBody>
      </p:sp>
      <p:sp>
        <p:nvSpPr>
          <p:cNvPr id="1031" name="Text Box 26"/>
          <p:cNvSpPr txBox="1">
            <a:spLocks noChangeArrowheads="1"/>
          </p:cNvSpPr>
          <p:nvPr/>
        </p:nvSpPr>
        <p:spPr bwMode="auto">
          <a:xfrm>
            <a:off x="6732588" y="1916113"/>
            <a:ext cx="217646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CO" sz="2000"/>
              <a:t>Procesos para generar el producto o servicio resultado del proyecto</a:t>
            </a:r>
          </a:p>
        </p:txBody>
      </p:sp>
      <p:sp>
        <p:nvSpPr>
          <p:cNvPr id="1032" name="Text Box 27"/>
          <p:cNvSpPr txBox="1">
            <a:spLocks noChangeArrowheads="1"/>
          </p:cNvSpPr>
          <p:nvPr/>
        </p:nvSpPr>
        <p:spPr bwMode="auto">
          <a:xfrm>
            <a:off x="6732588" y="4149725"/>
            <a:ext cx="21764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CO" sz="2000"/>
              <a:t>Procesos para administrar el proyecto</a:t>
            </a:r>
          </a:p>
        </p:txBody>
      </p:sp>
      <p:sp>
        <p:nvSpPr>
          <p:cNvPr id="160796" name="Oval 28"/>
          <p:cNvSpPr>
            <a:spLocks noChangeArrowheads="1"/>
          </p:cNvSpPr>
          <p:nvPr/>
        </p:nvSpPr>
        <p:spPr bwMode="auto">
          <a:xfrm>
            <a:off x="1619250" y="2492375"/>
            <a:ext cx="865188" cy="557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2212194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s-E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39975" y="4083050"/>
            <a:ext cx="3384550" cy="2298700"/>
            <a:chOff x="930" y="1071"/>
            <a:chExt cx="3674" cy="2495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930" y="1075"/>
            <a:ext cx="3674" cy="2487"/>
          </p:xfrm>
          <a:graphic>
            <a:graphicData uri="http://schemas.openxmlformats.org/presentationml/2006/ole">
              <p:oleObj spid="_x0000_s2050" name="Imagen de mapa de bits" r:id="rId4" imgW="5296639" imgH="3591426" progId="PBrush">
                <p:embed/>
              </p:oleObj>
            </a:graphicData>
          </a:graphic>
        </p:graphicFrame>
        <p:sp>
          <p:nvSpPr>
            <p:cNvPr id="1047" name="Oval 31"/>
            <p:cNvSpPr>
              <a:spLocks noChangeArrowheads="1"/>
            </p:cNvSpPr>
            <p:nvPr/>
          </p:nvSpPr>
          <p:spPr bwMode="auto">
            <a:xfrm>
              <a:off x="1111" y="1162"/>
              <a:ext cx="1089" cy="5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s-CO" sz="1400"/>
                <a:t>Iniciación</a:t>
              </a:r>
            </a:p>
          </p:txBody>
        </p:sp>
        <p:sp>
          <p:nvSpPr>
            <p:cNvPr id="1048" name="Oval 32"/>
            <p:cNvSpPr>
              <a:spLocks noChangeArrowheads="1"/>
            </p:cNvSpPr>
            <p:nvPr/>
          </p:nvSpPr>
          <p:spPr bwMode="auto">
            <a:xfrm>
              <a:off x="2562" y="1162"/>
              <a:ext cx="1089" cy="5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s-CO" sz="1400"/>
                <a:t>Planeación</a:t>
              </a:r>
            </a:p>
          </p:txBody>
        </p:sp>
        <p:sp>
          <p:nvSpPr>
            <p:cNvPr id="1049" name="Oval 33"/>
            <p:cNvSpPr>
              <a:spLocks noChangeArrowheads="1"/>
            </p:cNvSpPr>
            <p:nvPr/>
          </p:nvSpPr>
          <p:spPr bwMode="auto">
            <a:xfrm>
              <a:off x="1791" y="1978"/>
              <a:ext cx="1089" cy="5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s-CO" sz="1400"/>
                <a:t>Control</a:t>
              </a:r>
            </a:p>
          </p:txBody>
        </p:sp>
        <p:sp>
          <p:nvSpPr>
            <p:cNvPr id="1050" name="Oval 34"/>
            <p:cNvSpPr>
              <a:spLocks noChangeArrowheads="1"/>
            </p:cNvSpPr>
            <p:nvPr/>
          </p:nvSpPr>
          <p:spPr bwMode="auto">
            <a:xfrm>
              <a:off x="3333" y="1978"/>
              <a:ext cx="1089" cy="5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s-CO" sz="1400"/>
                <a:t>Ejecución</a:t>
              </a:r>
            </a:p>
          </p:txBody>
        </p:sp>
        <p:sp>
          <p:nvSpPr>
            <p:cNvPr id="1051" name="Oval 35"/>
            <p:cNvSpPr>
              <a:spLocks noChangeArrowheads="1"/>
            </p:cNvSpPr>
            <p:nvPr/>
          </p:nvSpPr>
          <p:spPr bwMode="auto">
            <a:xfrm>
              <a:off x="2607" y="2795"/>
              <a:ext cx="1089" cy="5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s-CO" sz="1400"/>
                <a:t>Cierre</a:t>
              </a:r>
            </a:p>
          </p:txBody>
        </p:sp>
        <p:sp>
          <p:nvSpPr>
            <p:cNvPr id="1052" name="Rectangle 36"/>
            <p:cNvSpPr>
              <a:spLocks noChangeArrowheads="1"/>
            </p:cNvSpPr>
            <p:nvPr/>
          </p:nvSpPr>
          <p:spPr bwMode="auto">
            <a:xfrm>
              <a:off x="1020" y="2795"/>
              <a:ext cx="1316" cy="5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s-ES"/>
            </a:p>
          </p:txBody>
        </p:sp>
        <p:sp>
          <p:nvSpPr>
            <p:cNvPr id="1053" name="Rectangle 37"/>
            <p:cNvSpPr>
              <a:spLocks noChangeArrowheads="1"/>
            </p:cNvSpPr>
            <p:nvPr/>
          </p:nvSpPr>
          <p:spPr bwMode="auto">
            <a:xfrm>
              <a:off x="930" y="1071"/>
              <a:ext cx="3674" cy="2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s-ES"/>
            </a:p>
          </p:txBody>
        </p:sp>
      </p:grpSp>
      <p:sp>
        <p:nvSpPr>
          <p:cNvPr id="160806" name="Oval 38"/>
          <p:cNvSpPr>
            <a:spLocks noChangeArrowheads="1"/>
          </p:cNvSpPr>
          <p:nvPr/>
        </p:nvSpPr>
        <p:spPr bwMode="auto">
          <a:xfrm>
            <a:off x="5076825" y="2492375"/>
            <a:ext cx="865188" cy="557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2212194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s-ES"/>
          </a:p>
        </p:txBody>
      </p:sp>
      <p:sp>
        <p:nvSpPr>
          <p:cNvPr id="160807" name="Oval 39"/>
          <p:cNvSpPr>
            <a:spLocks noChangeArrowheads="1"/>
          </p:cNvSpPr>
          <p:nvPr/>
        </p:nvSpPr>
        <p:spPr bwMode="auto">
          <a:xfrm>
            <a:off x="2771775" y="2060575"/>
            <a:ext cx="865188" cy="557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2212194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s-ES"/>
          </a:p>
        </p:txBody>
      </p:sp>
      <p:sp>
        <p:nvSpPr>
          <p:cNvPr id="160808" name="Oval 40"/>
          <p:cNvSpPr>
            <a:spLocks noChangeArrowheads="1"/>
          </p:cNvSpPr>
          <p:nvPr/>
        </p:nvSpPr>
        <p:spPr bwMode="auto">
          <a:xfrm>
            <a:off x="2771775" y="2852738"/>
            <a:ext cx="865188" cy="557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2212194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s-ES"/>
          </a:p>
        </p:txBody>
      </p:sp>
      <p:sp>
        <p:nvSpPr>
          <p:cNvPr id="160809" name="Oval 41"/>
          <p:cNvSpPr>
            <a:spLocks noChangeArrowheads="1"/>
          </p:cNvSpPr>
          <p:nvPr/>
        </p:nvSpPr>
        <p:spPr bwMode="auto">
          <a:xfrm>
            <a:off x="3924300" y="2492375"/>
            <a:ext cx="865188" cy="557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2212194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s-ES"/>
          </a:p>
        </p:txBody>
      </p:sp>
      <p:cxnSp>
        <p:nvCxnSpPr>
          <p:cNvPr id="1039" name="AutoShape 42"/>
          <p:cNvCxnSpPr>
            <a:cxnSpLocks noChangeShapeType="1"/>
            <a:stCxn id="160796" idx="7"/>
            <a:endCxn id="160807" idx="2"/>
          </p:cNvCxnSpPr>
          <p:nvPr/>
        </p:nvCxnSpPr>
        <p:spPr bwMode="auto">
          <a:xfrm flipV="1">
            <a:off x="2357438" y="2339975"/>
            <a:ext cx="414337" cy="233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40" name="AutoShape 43"/>
          <p:cNvCxnSpPr>
            <a:cxnSpLocks noChangeShapeType="1"/>
            <a:stCxn id="160796" idx="5"/>
            <a:endCxn id="160808" idx="2"/>
          </p:cNvCxnSpPr>
          <p:nvPr/>
        </p:nvCxnSpPr>
        <p:spPr bwMode="auto">
          <a:xfrm>
            <a:off x="2357438" y="2968625"/>
            <a:ext cx="414337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41" name="AutoShape 44"/>
          <p:cNvCxnSpPr>
            <a:cxnSpLocks noChangeShapeType="1"/>
            <a:stCxn id="160807" idx="6"/>
            <a:endCxn id="160809" idx="1"/>
          </p:cNvCxnSpPr>
          <p:nvPr/>
        </p:nvCxnSpPr>
        <p:spPr bwMode="auto">
          <a:xfrm>
            <a:off x="3636963" y="2339975"/>
            <a:ext cx="414337" cy="233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42" name="AutoShape 45"/>
          <p:cNvCxnSpPr>
            <a:cxnSpLocks noChangeShapeType="1"/>
            <a:stCxn id="160808" idx="6"/>
            <a:endCxn id="160809" idx="3"/>
          </p:cNvCxnSpPr>
          <p:nvPr/>
        </p:nvCxnSpPr>
        <p:spPr bwMode="auto">
          <a:xfrm flipV="1">
            <a:off x="3636963" y="2968625"/>
            <a:ext cx="414337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43" name="AutoShape 46"/>
          <p:cNvCxnSpPr>
            <a:cxnSpLocks noChangeShapeType="1"/>
            <a:stCxn id="160809" idx="6"/>
            <a:endCxn id="160806" idx="2"/>
          </p:cNvCxnSpPr>
          <p:nvPr/>
        </p:nvCxnSpPr>
        <p:spPr bwMode="auto">
          <a:xfrm>
            <a:off x="4789488" y="2771775"/>
            <a:ext cx="2873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44" name="Line 47"/>
          <p:cNvSpPr>
            <a:spLocks noChangeShapeType="1"/>
          </p:cNvSpPr>
          <p:nvPr/>
        </p:nvSpPr>
        <p:spPr bwMode="auto">
          <a:xfrm>
            <a:off x="2771775" y="36449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045" name="Line 48"/>
          <p:cNvSpPr>
            <a:spLocks noChangeShapeType="1"/>
          </p:cNvSpPr>
          <p:nvPr/>
        </p:nvSpPr>
        <p:spPr bwMode="auto">
          <a:xfrm>
            <a:off x="3995738" y="36449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046" name="Line 49"/>
          <p:cNvSpPr>
            <a:spLocks noChangeShapeType="1"/>
          </p:cNvSpPr>
          <p:nvPr/>
        </p:nvSpPr>
        <p:spPr bwMode="auto">
          <a:xfrm>
            <a:off x="5219700" y="36449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pic>
        <p:nvPicPr>
          <p:cNvPr id="30" name="Picture 6" descr="tiar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31" name="30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2" name="9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 dirty="0"/>
          </a:p>
        </p:txBody>
      </p:sp>
      <p:sp>
        <p:nvSpPr>
          <p:cNvPr id="33" name="10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34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s-CO" sz="3600" dirty="0" smtClean="0">
                <a:solidFill>
                  <a:srgbClr val="02AEE4"/>
                </a:solidFill>
              </a:rPr>
              <a:t>Ciclo de Vida </a:t>
            </a:r>
            <a:r>
              <a:rPr lang="es-CO" sz="3600" dirty="0" smtClean="0">
                <a:solidFill>
                  <a:srgbClr val="02AEE4"/>
                </a:solidFill>
              </a:rPr>
              <a:t>Proyecto. </a:t>
            </a:r>
            <a:r>
              <a:rPr lang="es-CO" sz="3600" dirty="0" smtClean="0">
                <a:solidFill>
                  <a:srgbClr val="02AEE4"/>
                </a:solidFill>
              </a:rPr>
              <a:t>y GP 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060450" y="2403475"/>
            <a:ext cx="3414713" cy="2836863"/>
            <a:chOff x="668" y="1514"/>
            <a:chExt cx="2151" cy="1787"/>
          </a:xfrm>
        </p:grpSpPr>
        <p:sp>
          <p:nvSpPr>
            <p:cNvPr id="21529" name="Rectangle 8"/>
            <p:cNvSpPr>
              <a:spLocks noChangeArrowheads="1"/>
            </p:cNvSpPr>
            <p:nvPr/>
          </p:nvSpPr>
          <p:spPr bwMode="auto">
            <a:xfrm>
              <a:off x="668" y="1668"/>
              <a:ext cx="2151" cy="1633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s-ES"/>
            </a:p>
          </p:txBody>
        </p:sp>
        <p:sp>
          <p:nvSpPr>
            <p:cNvPr id="21530" name="Oval 9"/>
            <p:cNvSpPr>
              <a:spLocks noChangeArrowheads="1"/>
            </p:cNvSpPr>
            <p:nvPr/>
          </p:nvSpPr>
          <p:spPr bwMode="auto">
            <a:xfrm>
              <a:off x="688" y="1722"/>
              <a:ext cx="716" cy="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8000" rIns="18000" anchor="ctr">
              <a:spAutoFit/>
            </a:bodyPr>
            <a:lstStyle/>
            <a:p>
              <a:pPr algn="ctr" eaLnBrk="0" hangingPunct="0"/>
              <a:r>
                <a:rPr lang="es-CO" sz="1400"/>
                <a:t>Procesos</a:t>
              </a:r>
            </a:p>
            <a:p>
              <a:pPr algn="ctr" eaLnBrk="0" hangingPunct="0"/>
              <a:r>
                <a:rPr lang="es-CO" sz="1400"/>
                <a:t>Iniciación </a:t>
              </a:r>
            </a:p>
          </p:txBody>
        </p:sp>
        <p:sp>
          <p:nvSpPr>
            <p:cNvPr id="21531" name="Oval 10"/>
            <p:cNvSpPr>
              <a:spLocks noChangeArrowheads="1"/>
            </p:cNvSpPr>
            <p:nvPr/>
          </p:nvSpPr>
          <p:spPr bwMode="auto">
            <a:xfrm>
              <a:off x="1681" y="1777"/>
              <a:ext cx="790" cy="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 eaLnBrk="0" hangingPunct="0"/>
              <a:r>
                <a:rPr lang="es-CO" sz="1400"/>
                <a:t>Procesos </a:t>
              </a:r>
            </a:p>
            <a:p>
              <a:pPr algn="ctr" eaLnBrk="0" hangingPunct="0"/>
              <a:r>
                <a:rPr lang="es-CO" sz="1400"/>
                <a:t>Planeación</a:t>
              </a:r>
            </a:p>
          </p:txBody>
        </p:sp>
        <p:sp>
          <p:nvSpPr>
            <p:cNvPr id="21532" name="Oval 11"/>
            <p:cNvSpPr>
              <a:spLocks noChangeArrowheads="1"/>
            </p:cNvSpPr>
            <p:nvPr/>
          </p:nvSpPr>
          <p:spPr bwMode="auto">
            <a:xfrm>
              <a:off x="2064" y="2407"/>
              <a:ext cx="713" cy="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 eaLnBrk="0" hangingPunct="0"/>
              <a:r>
                <a:rPr lang="es-CO" sz="1400"/>
                <a:t>Procesos </a:t>
              </a:r>
            </a:p>
            <a:p>
              <a:pPr algn="ctr" eaLnBrk="0" hangingPunct="0"/>
              <a:r>
                <a:rPr lang="es-CO" sz="1400"/>
                <a:t>Ejecución</a:t>
              </a:r>
            </a:p>
          </p:txBody>
        </p:sp>
        <p:sp>
          <p:nvSpPr>
            <p:cNvPr id="21533" name="Oval 12"/>
            <p:cNvSpPr>
              <a:spLocks noChangeArrowheads="1"/>
            </p:cNvSpPr>
            <p:nvPr/>
          </p:nvSpPr>
          <p:spPr bwMode="auto">
            <a:xfrm>
              <a:off x="814" y="2357"/>
              <a:ext cx="675" cy="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 eaLnBrk="0" hangingPunct="0"/>
              <a:r>
                <a:rPr lang="es-CO" sz="1400"/>
                <a:t>Procesos</a:t>
              </a:r>
            </a:p>
            <a:p>
              <a:pPr algn="ctr" eaLnBrk="0" hangingPunct="0"/>
              <a:r>
                <a:rPr lang="es-CO" sz="1400"/>
                <a:t>Control</a:t>
              </a:r>
            </a:p>
          </p:txBody>
        </p:sp>
        <p:sp>
          <p:nvSpPr>
            <p:cNvPr id="21534" name="Oval 13"/>
            <p:cNvSpPr>
              <a:spLocks noChangeArrowheads="1"/>
            </p:cNvSpPr>
            <p:nvPr/>
          </p:nvSpPr>
          <p:spPr bwMode="auto">
            <a:xfrm>
              <a:off x="1512" y="2821"/>
              <a:ext cx="674" cy="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 eaLnBrk="0" hangingPunct="0"/>
              <a:r>
                <a:rPr lang="es-CO" sz="1400"/>
                <a:t>Procesos</a:t>
              </a:r>
            </a:p>
            <a:p>
              <a:pPr algn="ctr" eaLnBrk="0" hangingPunct="0"/>
              <a:r>
                <a:rPr lang="es-CO" sz="1400"/>
                <a:t>Cierre</a:t>
              </a:r>
            </a:p>
          </p:txBody>
        </p:sp>
        <p:sp>
          <p:nvSpPr>
            <p:cNvPr id="21535" name="Line 14"/>
            <p:cNvSpPr>
              <a:spLocks noChangeShapeType="1"/>
            </p:cNvSpPr>
            <p:nvPr/>
          </p:nvSpPr>
          <p:spPr bwMode="auto">
            <a:xfrm>
              <a:off x="1405" y="1894"/>
              <a:ext cx="2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36" name="Line 15"/>
            <p:cNvSpPr>
              <a:spLocks noChangeShapeType="1"/>
            </p:cNvSpPr>
            <p:nvPr/>
          </p:nvSpPr>
          <p:spPr bwMode="auto">
            <a:xfrm>
              <a:off x="2333" y="2166"/>
              <a:ext cx="169" cy="18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37" name="Line 16"/>
            <p:cNvSpPr>
              <a:spLocks noChangeShapeType="1"/>
            </p:cNvSpPr>
            <p:nvPr/>
          </p:nvSpPr>
          <p:spPr bwMode="auto">
            <a:xfrm flipH="1">
              <a:off x="1489" y="2529"/>
              <a:ext cx="63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38" name="Line 17"/>
            <p:cNvSpPr>
              <a:spLocks noChangeShapeType="1"/>
            </p:cNvSpPr>
            <p:nvPr/>
          </p:nvSpPr>
          <p:spPr bwMode="auto">
            <a:xfrm flipV="1">
              <a:off x="1489" y="2614"/>
              <a:ext cx="575" cy="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39" name="Line 18"/>
            <p:cNvSpPr>
              <a:spLocks noChangeShapeType="1"/>
            </p:cNvSpPr>
            <p:nvPr/>
          </p:nvSpPr>
          <p:spPr bwMode="auto">
            <a:xfrm>
              <a:off x="1363" y="2801"/>
              <a:ext cx="169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40" name="Line 19"/>
            <p:cNvSpPr>
              <a:spLocks noChangeShapeType="1"/>
            </p:cNvSpPr>
            <p:nvPr/>
          </p:nvSpPr>
          <p:spPr bwMode="auto">
            <a:xfrm flipV="1">
              <a:off x="1363" y="2121"/>
              <a:ext cx="337" cy="22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41" name="Rectangle 20"/>
            <p:cNvSpPr>
              <a:spLocks noChangeArrowheads="1"/>
            </p:cNvSpPr>
            <p:nvPr/>
          </p:nvSpPr>
          <p:spPr bwMode="auto">
            <a:xfrm>
              <a:off x="668" y="1532"/>
              <a:ext cx="2151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s-ES"/>
            </a:p>
          </p:txBody>
        </p:sp>
        <p:sp>
          <p:nvSpPr>
            <p:cNvPr id="21542" name="Text Box 21"/>
            <p:cNvSpPr txBox="1">
              <a:spLocks noChangeArrowheads="1"/>
            </p:cNvSpPr>
            <p:nvPr/>
          </p:nvSpPr>
          <p:spPr bwMode="auto">
            <a:xfrm>
              <a:off x="1477" y="1514"/>
              <a:ext cx="5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CO" sz="1400" b="1"/>
                <a:t>Fase   n</a:t>
              </a:r>
            </a:p>
          </p:txBody>
        </p:sp>
      </p:grpSp>
      <p:sp>
        <p:nvSpPr>
          <p:cNvPr id="21508" name="AutoShape 37"/>
          <p:cNvSpPr>
            <a:spLocks noChangeArrowheads="1"/>
          </p:cNvSpPr>
          <p:nvPr/>
        </p:nvSpPr>
        <p:spPr bwMode="auto">
          <a:xfrm>
            <a:off x="7767638" y="5664200"/>
            <a:ext cx="736600" cy="935038"/>
          </a:xfrm>
          <a:custGeom>
            <a:avLst/>
            <a:gdLst>
              <a:gd name="T0" fmla="*/ 626042 w 21600"/>
              <a:gd name="T1" fmla="*/ 133546 h 21600"/>
              <a:gd name="T2" fmla="*/ 362605 w 21600"/>
              <a:gd name="T3" fmla="*/ 116923 h 21600"/>
              <a:gd name="T4" fmla="*/ 497171 w 21600"/>
              <a:gd name="T5" fmla="*/ 300511 h 21600"/>
              <a:gd name="T6" fmla="*/ 828675 w 21600"/>
              <a:gd name="T7" fmla="*/ 467519 h 21600"/>
              <a:gd name="T8" fmla="*/ 644525 w 21600"/>
              <a:gd name="T9" fmla="*/ 701278 h 21600"/>
              <a:gd name="T10" fmla="*/ 460375 w 21600"/>
              <a:gd name="T11" fmla="*/ 46751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763" y="5399"/>
                  <a:pt x="10726" y="5400"/>
                  <a:pt x="10689" y="5401"/>
                </a:cubicBezTo>
                <a:lnTo>
                  <a:pt x="10578" y="2"/>
                </a:lnTo>
                <a:cubicBezTo>
                  <a:pt x="10652" y="0"/>
                  <a:pt x="10726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  <p:sp>
        <p:nvSpPr>
          <p:cNvPr id="21509" name="AutoShape 38"/>
          <p:cNvSpPr>
            <a:spLocks noChangeArrowheads="1"/>
          </p:cNvSpPr>
          <p:nvPr/>
        </p:nvSpPr>
        <p:spPr bwMode="auto">
          <a:xfrm>
            <a:off x="4114800" y="2640013"/>
            <a:ext cx="736600" cy="935037"/>
          </a:xfrm>
          <a:custGeom>
            <a:avLst/>
            <a:gdLst>
              <a:gd name="T0" fmla="*/ 626042 w 21600"/>
              <a:gd name="T1" fmla="*/ 133546 h 21600"/>
              <a:gd name="T2" fmla="*/ 362605 w 21600"/>
              <a:gd name="T3" fmla="*/ 116923 h 21600"/>
              <a:gd name="T4" fmla="*/ 497171 w 21600"/>
              <a:gd name="T5" fmla="*/ 300510 h 21600"/>
              <a:gd name="T6" fmla="*/ 828675 w 21600"/>
              <a:gd name="T7" fmla="*/ 467519 h 21600"/>
              <a:gd name="T8" fmla="*/ 644525 w 21600"/>
              <a:gd name="T9" fmla="*/ 701278 h 21600"/>
              <a:gd name="T10" fmla="*/ 460375 w 21600"/>
              <a:gd name="T11" fmla="*/ 46751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763" y="5399"/>
                  <a:pt x="10726" y="5400"/>
                  <a:pt x="10689" y="5401"/>
                </a:cubicBezTo>
                <a:lnTo>
                  <a:pt x="10578" y="2"/>
                </a:lnTo>
                <a:cubicBezTo>
                  <a:pt x="10652" y="0"/>
                  <a:pt x="10726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  <p:sp>
        <p:nvSpPr>
          <p:cNvPr id="21510" name="AutoShape 39"/>
          <p:cNvSpPr>
            <a:spLocks noChangeArrowheads="1"/>
          </p:cNvSpPr>
          <p:nvPr/>
        </p:nvSpPr>
        <p:spPr bwMode="auto">
          <a:xfrm>
            <a:off x="528638" y="1703388"/>
            <a:ext cx="736600" cy="935037"/>
          </a:xfrm>
          <a:custGeom>
            <a:avLst/>
            <a:gdLst>
              <a:gd name="T0" fmla="*/ 626042 w 21600"/>
              <a:gd name="T1" fmla="*/ 133546 h 21600"/>
              <a:gd name="T2" fmla="*/ 362605 w 21600"/>
              <a:gd name="T3" fmla="*/ 116923 h 21600"/>
              <a:gd name="T4" fmla="*/ 497171 w 21600"/>
              <a:gd name="T5" fmla="*/ 300510 h 21600"/>
              <a:gd name="T6" fmla="*/ 828675 w 21600"/>
              <a:gd name="T7" fmla="*/ 467519 h 21600"/>
              <a:gd name="T8" fmla="*/ 644525 w 21600"/>
              <a:gd name="T9" fmla="*/ 701278 h 21600"/>
              <a:gd name="T10" fmla="*/ 460375 w 21600"/>
              <a:gd name="T11" fmla="*/ 46751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763" y="5399"/>
                  <a:pt x="10726" y="5400"/>
                  <a:pt x="10689" y="5401"/>
                </a:cubicBezTo>
                <a:lnTo>
                  <a:pt x="10578" y="2"/>
                </a:lnTo>
                <a:cubicBezTo>
                  <a:pt x="10652" y="0"/>
                  <a:pt x="10726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s-ES"/>
          </a:p>
        </p:txBody>
      </p:sp>
      <p:sp>
        <p:nvSpPr>
          <p:cNvPr id="21511" name="Text Box 40"/>
          <p:cNvSpPr txBox="1">
            <a:spLocks noChangeArrowheads="1"/>
          </p:cNvSpPr>
          <p:nvPr/>
        </p:nvSpPr>
        <p:spPr bwMode="auto">
          <a:xfrm>
            <a:off x="776288" y="1341438"/>
            <a:ext cx="171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s-CO" sz="800" b="1"/>
          </a:p>
        </p:txBody>
      </p:sp>
      <p:sp>
        <p:nvSpPr>
          <p:cNvPr id="21512" name="Text Box 41"/>
          <p:cNvSpPr txBox="1">
            <a:spLocks noChangeArrowheads="1"/>
          </p:cNvSpPr>
          <p:nvPr/>
        </p:nvSpPr>
        <p:spPr bwMode="auto">
          <a:xfrm>
            <a:off x="395288" y="1341438"/>
            <a:ext cx="2160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CO" sz="1400" b="1"/>
              <a:t>Fases anteriores</a:t>
            </a:r>
          </a:p>
        </p:txBody>
      </p:sp>
      <p:sp>
        <p:nvSpPr>
          <p:cNvPr id="21513" name="Text Box 42"/>
          <p:cNvSpPr txBox="1">
            <a:spLocks noChangeArrowheads="1"/>
          </p:cNvSpPr>
          <p:nvPr/>
        </p:nvSpPr>
        <p:spPr bwMode="auto">
          <a:xfrm>
            <a:off x="7305675" y="6477000"/>
            <a:ext cx="170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s-CO" sz="1400" b="1"/>
              <a:t>Fases posteriores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716463" y="3357563"/>
            <a:ext cx="3414712" cy="2836862"/>
            <a:chOff x="668" y="1514"/>
            <a:chExt cx="2151" cy="1787"/>
          </a:xfrm>
        </p:grpSpPr>
        <p:sp>
          <p:nvSpPr>
            <p:cNvPr id="21515" name="Rectangle 45"/>
            <p:cNvSpPr>
              <a:spLocks noChangeArrowheads="1"/>
            </p:cNvSpPr>
            <p:nvPr/>
          </p:nvSpPr>
          <p:spPr bwMode="auto">
            <a:xfrm>
              <a:off x="668" y="1668"/>
              <a:ext cx="2151" cy="1633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s-ES"/>
            </a:p>
          </p:txBody>
        </p:sp>
        <p:sp>
          <p:nvSpPr>
            <p:cNvPr id="21516" name="Oval 46"/>
            <p:cNvSpPr>
              <a:spLocks noChangeArrowheads="1"/>
            </p:cNvSpPr>
            <p:nvPr/>
          </p:nvSpPr>
          <p:spPr bwMode="auto">
            <a:xfrm>
              <a:off x="688" y="1722"/>
              <a:ext cx="716" cy="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8000" rIns="18000" anchor="ctr">
              <a:spAutoFit/>
            </a:bodyPr>
            <a:lstStyle/>
            <a:p>
              <a:pPr algn="ctr" eaLnBrk="0" hangingPunct="0"/>
              <a:r>
                <a:rPr lang="es-CO" sz="1400"/>
                <a:t>Procesos</a:t>
              </a:r>
            </a:p>
            <a:p>
              <a:pPr algn="ctr" eaLnBrk="0" hangingPunct="0"/>
              <a:r>
                <a:rPr lang="es-CO" sz="1400"/>
                <a:t>Iniciación </a:t>
              </a:r>
            </a:p>
          </p:txBody>
        </p:sp>
        <p:sp>
          <p:nvSpPr>
            <p:cNvPr id="21517" name="Oval 47"/>
            <p:cNvSpPr>
              <a:spLocks noChangeArrowheads="1"/>
            </p:cNvSpPr>
            <p:nvPr/>
          </p:nvSpPr>
          <p:spPr bwMode="auto">
            <a:xfrm>
              <a:off x="1681" y="1777"/>
              <a:ext cx="790" cy="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 eaLnBrk="0" hangingPunct="0"/>
              <a:r>
                <a:rPr lang="es-CO" sz="1400"/>
                <a:t>Procesos </a:t>
              </a:r>
            </a:p>
            <a:p>
              <a:pPr algn="ctr" eaLnBrk="0" hangingPunct="0"/>
              <a:r>
                <a:rPr lang="es-CO" sz="1400"/>
                <a:t>Planeación</a:t>
              </a:r>
            </a:p>
          </p:txBody>
        </p:sp>
        <p:sp>
          <p:nvSpPr>
            <p:cNvPr id="21518" name="Oval 48"/>
            <p:cNvSpPr>
              <a:spLocks noChangeArrowheads="1"/>
            </p:cNvSpPr>
            <p:nvPr/>
          </p:nvSpPr>
          <p:spPr bwMode="auto">
            <a:xfrm>
              <a:off x="2064" y="2407"/>
              <a:ext cx="713" cy="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 eaLnBrk="0" hangingPunct="0"/>
              <a:r>
                <a:rPr lang="es-CO" sz="1400"/>
                <a:t>Procesos </a:t>
              </a:r>
            </a:p>
            <a:p>
              <a:pPr algn="ctr" eaLnBrk="0" hangingPunct="0"/>
              <a:r>
                <a:rPr lang="es-CO" sz="1400"/>
                <a:t>Ejecución</a:t>
              </a:r>
            </a:p>
          </p:txBody>
        </p:sp>
        <p:sp>
          <p:nvSpPr>
            <p:cNvPr id="21519" name="Oval 49"/>
            <p:cNvSpPr>
              <a:spLocks noChangeArrowheads="1"/>
            </p:cNvSpPr>
            <p:nvPr/>
          </p:nvSpPr>
          <p:spPr bwMode="auto">
            <a:xfrm>
              <a:off x="814" y="2357"/>
              <a:ext cx="675" cy="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 eaLnBrk="0" hangingPunct="0"/>
              <a:r>
                <a:rPr lang="es-CO" sz="1400"/>
                <a:t>Procesos</a:t>
              </a:r>
            </a:p>
            <a:p>
              <a:pPr algn="ctr" eaLnBrk="0" hangingPunct="0"/>
              <a:r>
                <a:rPr lang="es-CO" sz="1400"/>
                <a:t>Control</a:t>
              </a:r>
            </a:p>
          </p:txBody>
        </p:sp>
        <p:sp>
          <p:nvSpPr>
            <p:cNvPr id="21520" name="Oval 50"/>
            <p:cNvSpPr>
              <a:spLocks noChangeArrowheads="1"/>
            </p:cNvSpPr>
            <p:nvPr/>
          </p:nvSpPr>
          <p:spPr bwMode="auto">
            <a:xfrm>
              <a:off x="1512" y="2821"/>
              <a:ext cx="674" cy="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anchor="ctr">
              <a:spAutoFit/>
            </a:bodyPr>
            <a:lstStyle/>
            <a:p>
              <a:pPr algn="ctr" eaLnBrk="0" hangingPunct="0"/>
              <a:r>
                <a:rPr lang="es-CO" sz="1400"/>
                <a:t>Procesos</a:t>
              </a:r>
            </a:p>
            <a:p>
              <a:pPr algn="ctr" eaLnBrk="0" hangingPunct="0"/>
              <a:r>
                <a:rPr lang="es-CO" sz="1400"/>
                <a:t>Cierre</a:t>
              </a:r>
            </a:p>
          </p:txBody>
        </p:sp>
        <p:sp>
          <p:nvSpPr>
            <p:cNvPr id="21521" name="Line 51"/>
            <p:cNvSpPr>
              <a:spLocks noChangeShapeType="1"/>
            </p:cNvSpPr>
            <p:nvPr/>
          </p:nvSpPr>
          <p:spPr bwMode="auto">
            <a:xfrm>
              <a:off x="1405" y="1894"/>
              <a:ext cx="2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2" name="Line 52"/>
            <p:cNvSpPr>
              <a:spLocks noChangeShapeType="1"/>
            </p:cNvSpPr>
            <p:nvPr/>
          </p:nvSpPr>
          <p:spPr bwMode="auto">
            <a:xfrm>
              <a:off x="2333" y="2166"/>
              <a:ext cx="169" cy="18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3" name="Line 53"/>
            <p:cNvSpPr>
              <a:spLocks noChangeShapeType="1"/>
            </p:cNvSpPr>
            <p:nvPr/>
          </p:nvSpPr>
          <p:spPr bwMode="auto">
            <a:xfrm flipH="1">
              <a:off x="1489" y="2529"/>
              <a:ext cx="63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4" name="Line 54"/>
            <p:cNvSpPr>
              <a:spLocks noChangeShapeType="1"/>
            </p:cNvSpPr>
            <p:nvPr/>
          </p:nvSpPr>
          <p:spPr bwMode="auto">
            <a:xfrm flipV="1">
              <a:off x="1489" y="2614"/>
              <a:ext cx="575" cy="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5" name="Line 55"/>
            <p:cNvSpPr>
              <a:spLocks noChangeShapeType="1"/>
            </p:cNvSpPr>
            <p:nvPr/>
          </p:nvSpPr>
          <p:spPr bwMode="auto">
            <a:xfrm>
              <a:off x="1363" y="2801"/>
              <a:ext cx="169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6" name="Line 56"/>
            <p:cNvSpPr>
              <a:spLocks noChangeShapeType="1"/>
            </p:cNvSpPr>
            <p:nvPr/>
          </p:nvSpPr>
          <p:spPr bwMode="auto">
            <a:xfrm flipV="1">
              <a:off x="1363" y="2121"/>
              <a:ext cx="337" cy="22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7" name="Rectangle 57"/>
            <p:cNvSpPr>
              <a:spLocks noChangeArrowheads="1"/>
            </p:cNvSpPr>
            <p:nvPr/>
          </p:nvSpPr>
          <p:spPr bwMode="auto">
            <a:xfrm>
              <a:off x="668" y="1532"/>
              <a:ext cx="2151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s-ES"/>
            </a:p>
          </p:txBody>
        </p:sp>
        <p:sp>
          <p:nvSpPr>
            <p:cNvPr id="21528" name="Text Box 58"/>
            <p:cNvSpPr txBox="1">
              <a:spLocks noChangeArrowheads="1"/>
            </p:cNvSpPr>
            <p:nvPr/>
          </p:nvSpPr>
          <p:spPr bwMode="auto">
            <a:xfrm>
              <a:off x="1384" y="1514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CO" sz="1400" b="1"/>
                <a:t>Fase   n + 1</a:t>
              </a:r>
            </a:p>
          </p:txBody>
        </p:sp>
      </p:grpSp>
      <p:pic>
        <p:nvPicPr>
          <p:cNvPr id="39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40" name="39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1" name="9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 dirty="0"/>
          </a:p>
        </p:txBody>
      </p:sp>
      <p:sp>
        <p:nvSpPr>
          <p:cNvPr id="42" name="10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43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3571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Pasos en la estimación de costos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Paso 0: Análisis de requerimientos</a:t>
            </a:r>
          </a:p>
          <a:p>
            <a:r>
              <a:rPr lang="es-ES" sz="2800" dirty="0" smtClean="0"/>
              <a:t>Paso 1: Iniciar la estimación del tamaño</a:t>
            </a:r>
          </a:p>
          <a:p>
            <a:r>
              <a:rPr lang="es-ES" sz="2800" dirty="0" smtClean="0"/>
              <a:t>Paso 2: Identificar actividades a incluir</a:t>
            </a:r>
          </a:p>
          <a:p>
            <a:r>
              <a:rPr lang="es-ES" sz="2800" dirty="0" smtClean="0"/>
              <a:t>Paso 3: Estimación de potenciales defectos</a:t>
            </a:r>
          </a:p>
          <a:p>
            <a:r>
              <a:rPr lang="es-ES" sz="2800" dirty="0" smtClean="0"/>
              <a:t>Paso 4: Estimación de los requerimientos de personal</a:t>
            </a:r>
          </a:p>
          <a:p>
            <a:r>
              <a:rPr lang="es-ES" sz="2800" dirty="0" smtClean="0"/>
              <a:t>Paso 5: Ajuste de suposiciones hechas por experiencia</a:t>
            </a:r>
          </a:p>
          <a:p>
            <a:endParaRPr lang="es-ES" sz="2800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Pasos en la estimación de costos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Paso 6: Estimación de esfuerzo y tiempo</a:t>
            </a:r>
          </a:p>
          <a:p>
            <a:r>
              <a:rPr lang="es-ES" sz="2800" dirty="0" smtClean="0"/>
              <a:t>Paso 7: Estimar costos de desarrollo</a:t>
            </a:r>
          </a:p>
          <a:p>
            <a:r>
              <a:rPr lang="es-ES" sz="2800" dirty="0" smtClean="0"/>
              <a:t>Paso 8: Estimar costos de mantenimiento</a:t>
            </a:r>
          </a:p>
          <a:p>
            <a:r>
              <a:rPr lang="es-ES" sz="2800" dirty="0" smtClean="0"/>
              <a:t>Paso 9: presentar la estimación al cliente y defenderla</a:t>
            </a:r>
          </a:p>
          <a:p>
            <a:endParaRPr lang="es-ES" sz="2800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Seis formas de estimar costos de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La estimación de costos de software se puede resumir en los siguientes seis métodos usados por diferentes entidades que producen software:</a:t>
            </a:r>
          </a:p>
          <a:p>
            <a:r>
              <a:rPr lang="es-ES" dirty="0" smtClean="0"/>
              <a:t>Métodos de estimación manual</a:t>
            </a:r>
          </a:p>
          <a:p>
            <a:pPr lvl="1"/>
            <a:r>
              <a:rPr lang="es-ES" dirty="0" smtClean="0"/>
              <a:t>Estimación manual a nivel de proyecto usando “rules of </a:t>
            </a:r>
            <a:r>
              <a:rPr lang="es-ES" dirty="0" err="1" smtClean="0"/>
              <a:t>thumb</a:t>
            </a:r>
            <a:r>
              <a:rPr lang="es-ES" dirty="0" smtClean="0"/>
              <a:t>”</a:t>
            </a:r>
          </a:p>
          <a:p>
            <a:pPr lvl="1"/>
            <a:r>
              <a:rPr lang="es-ES" dirty="0" smtClean="0"/>
              <a:t>Estimación manual a nivel de fase usando ratios y porcentajes</a:t>
            </a:r>
          </a:p>
          <a:p>
            <a:pPr lvl="1"/>
            <a:r>
              <a:rPr lang="es-ES" dirty="0" smtClean="0"/>
              <a:t>Estimación manual a nivel de actividades usando WBS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2009-11-04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Personalizado 3">
      <a:dk1>
        <a:sysClr val="windowText" lastClr="000000"/>
      </a:dk1>
      <a:lt1>
        <a:sysClr val="window" lastClr="FFFFFF"/>
      </a:lt1>
      <a:dk2>
        <a:srgbClr val="04617B"/>
      </a:dk2>
      <a:lt2>
        <a:srgbClr val="105964"/>
      </a:lt2>
      <a:accent1>
        <a:srgbClr val="0F6FC6"/>
      </a:accent1>
      <a:accent2>
        <a:srgbClr val="009DD9"/>
      </a:accent2>
      <a:accent3>
        <a:srgbClr val="0B5394"/>
      </a:accent3>
      <a:accent4>
        <a:srgbClr val="073763"/>
      </a:accent4>
      <a:accent5>
        <a:srgbClr val="6ADAFA"/>
      </a:accent5>
      <a:accent6>
        <a:srgbClr val="05294A"/>
      </a:accent6>
      <a:hlink>
        <a:srgbClr val="05294A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1262</Words>
  <Application>Microsoft Office PowerPoint</Application>
  <PresentationFormat>Presentación en pantalla (4:3)</PresentationFormat>
  <Paragraphs>297</Paragraphs>
  <Slides>24</Slides>
  <Notes>24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Flujo</vt:lpstr>
      <vt:lpstr>Imagen de mapa de bits</vt:lpstr>
      <vt:lpstr>Aspectos financieros de los proyectos</vt:lpstr>
      <vt:lpstr>Agenda</vt:lpstr>
      <vt:lpstr>Plan de Costos en el proyecto</vt:lpstr>
      <vt:lpstr>Diapositiva 4</vt:lpstr>
      <vt:lpstr>Ciclo de vida del proyecto</vt:lpstr>
      <vt:lpstr>Ciclo de Vida Proyecto. y GP </vt:lpstr>
      <vt:lpstr>Pasos en la estimación de costos</vt:lpstr>
      <vt:lpstr>Pasos en la estimación de costos</vt:lpstr>
      <vt:lpstr>Seis formas de estimar costos de software</vt:lpstr>
      <vt:lpstr>Seis formas de estimar costos de software</vt:lpstr>
      <vt:lpstr>Ventajas y desventajas de cada método</vt:lpstr>
      <vt:lpstr>Ventajas y desventajas de cada método</vt:lpstr>
      <vt:lpstr>Ventajas y desventajas de cada método</vt:lpstr>
      <vt:lpstr>Ventajas y desventajas de cada método</vt:lpstr>
      <vt:lpstr>Ej: Costos del proyecto</vt:lpstr>
      <vt:lpstr>Ej: Costos del proyecto</vt:lpstr>
      <vt:lpstr>Contratación y negociación de servicios informáticos</vt:lpstr>
      <vt:lpstr>Factores claves de éxito de un contrato de servicios informáticos</vt:lpstr>
      <vt:lpstr>Clasificación de los servicios informáticos</vt:lpstr>
      <vt:lpstr>Clasificación de los servicios informáticos</vt:lpstr>
      <vt:lpstr>Negociación</vt:lpstr>
      <vt:lpstr>Contratación</vt:lpstr>
      <vt:lpstr>Precios</vt:lpstr>
      <vt:lpstr>Referencias</vt:lpstr>
    </vt:vector>
  </TitlesOfParts>
  <Company>puj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puj</dc:creator>
  <cp:lastModifiedBy>Alberto Cueto</cp:lastModifiedBy>
  <cp:revision>100</cp:revision>
  <dcterms:created xsi:type="dcterms:W3CDTF">2006-10-12T14:44:12Z</dcterms:created>
  <dcterms:modified xsi:type="dcterms:W3CDTF">2009-11-04T20:06:59Z</dcterms:modified>
</cp:coreProperties>
</file>