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2"/>
  </p:notesMasterIdLst>
  <p:sldIdLst>
    <p:sldId id="447" r:id="rId2"/>
    <p:sldId id="630" r:id="rId3"/>
    <p:sldId id="689" r:id="rId4"/>
    <p:sldId id="707" r:id="rId5"/>
    <p:sldId id="708" r:id="rId6"/>
    <p:sldId id="632" r:id="rId7"/>
    <p:sldId id="633" r:id="rId8"/>
    <p:sldId id="634" r:id="rId9"/>
    <p:sldId id="688" r:id="rId10"/>
    <p:sldId id="635" r:id="rId11"/>
    <p:sldId id="636" r:id="rId12"/>
    <p:sldId id="637" r:id="rId13"/>
    <p:sldId id="638" r:id="rId14"/>
    <p:sldId id="640" r:id="rId15"/>
    <p:sldId id="639" r:id="rId16"/>
    <p:sldId id="641" r:id="rId17"/>
    <p:sldId id="642" r:id="rId18"/>
    <p:sldId id="645" r:id="rId19"/>
    <p:sldId id="644" r:id="rId20"/>
    <p:sldId id="646" r:id="rId21"/>
    <p:sldId id="643" r:id="rId22"/>
    <p:sldId id="647" r:id="rId23"/>
    <p:sldId id="650" r:id="rId24"/>
    <p:sldId id="651" r:id="rId25"/>
    <p:sldId id="709" r:id="rId26"/>
    <p:sldId id="653" r:id="rId27"/>
    <p:sldId id="654" r:id="rId28"/>
    <p:sldId id="704" r:id="rId29"/>
    <p:sldId id="655" r:id="rId30"/>
    <p:sldId id="705" r:id="rId31"/>
    <p:sldId id="656" r:id="rId32"/>
    <p:sldId id="657" r:id="rId33"/>
    <p:sldId id="658" r:id="rId34"/>
    <p:sldId id="659" r:id="rId35"/>
    <p:sldId id="706" r:id="rId36"/>
    <p:sldId id="661" r:id="rId37"/>
    <p:sldId id="662" r:id="rId38"/>
    <p:sldId id="663" r:id="rId39"/>
    <p:sldId id="664" r:id="rId40"/>
    <p:sldId id="665" r:id="rId41"/>
    <p:sldId id="666" r:id="rId42"/>
    <p:sldId id="667" r:id="rId43"/>
    <p:sldId id="668" r:id="rId44"/>
    <p:sldId id="717" r:id="rId45"/>
    <p:sldId id="710" r:id="rId46"/>
    <p:sldId id="683" r:id="rId47"/>
    <p:sldId id="684" r:id="rId48"/>
    <p:sldId id="697" r:id="rId49"/>
    <p:sldId id="698" r:id="rId50"/>
    <p:sldId id="700" r:id="rId51"/>
    <p:sldId id="701" r:id="rId52"/>
    <p:sldId id="702" r:id="rId53"/>
    <p:sldId id="685" r:id="rId54"/>
    <p:sldId id="711" r:id="rId55"/>
    <p:sldId id="712" r:id="rId56"/>
    <p:sldId id="713" r:id="rId57"/>
    <p:sldId id="714" r:id="rId58"/>
    <p:sldId id="715" r:id="rId59"/>
    <p:sldId id="716" r:id="rId60"/>
    <p:sldId id="686" r:id="rId6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F140D"/>
    <a:srgbClr val="CA1818"/>
    <a:srgbClr val="811111"/>
    <a:srgbClr val="791919"/>
    <a:srgbClr val="A42222"/>
    <a:srgbClr val="D6543E"/>
    <a:srgbClr val="11E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76" autoAdjust="0"/>
    <p:restoredTop sz="89630" autoAdjust="0"/>
  </p:normalViewPr>
  <p:slideViewPr>
    <p:cSldViewPr>
      <p:cViewPr varScale="1">
        <p:scale>
          <a:sx n="65" d="100"/>
          <a:sy n="65" d="100"/>
        </p:scale>
        <p:origin x="7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fld id="{622B9A04-391A-4A80-8634-C734DD39D50C}" type="datetimeFigureOut">
              <a:rPr lang="es-CO"/>
              <a:pPr>
                <a:defRPr/>
              </a:pPr>
              <a:t>20/07/2018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fld id="{81BF5874-4ED5-41F8-ADE7-FA9A8353701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837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/>
          </a:p>
          <a:p>
            <a:pPr>
              <a:spcBef>
                <a:spcPct val="0"/>
              </a:spcBef>
            </a:pPr>
            <a:r>
              <a:t>Para obtener más plantillas de muestra, haga clic en la pestaña Archivo y después, en la ficha Nuevo, haga clic en Plantillas de muestra.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9456D8-EAF4-45F3-B767-76DF2C11F54E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8233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BD9843B-775F-4DD0-83DE-564521012F53}" type="slidenum">
              <a:rPr lang="es-ES" altLang="es-CO"/>
              <a:pPr algn="r" eaLnBrk="1" hangingPunct="1">
                <a:spcBef>
                  <a:spcPct val="0"/>
                </a:spcBef>
              </a:pPr>
              <a:t>10</a:t>
            </a:fld>
            <a:endParaRPr lang="es-ES" altLang="es-CO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069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0B90D0-7CCE-44F4-8C2A-15C576B6882E}" type="slidenum">
              <a:rPr lang="es-ES" altLang="es-CO" smtClean="0"/>
              <a:pPr>
                <a:spcBef>
                  <a:spcPct val="0"/>
                </a:spcBef>
              </a:pPr>
              <a:t>11</a:t>
            </a:fld>
            <a:endParaRPr lang="es-ES" altLang="es-CO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137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86D204-406E-4514-82D2-65C74DFCAE42}" type="slidenum">
              <a:rPr lang="es-ES" altLang="es-CO" smtClean="0"/>
              <a:pPr>
                <a:spcBef>
                  <a:spcPct val="0"/>
                </a:spcBef>
              </a:pPr>
              <a:t>12</a:t>
            </a:fld>
            <a:endParaRPr lang="es-ES" altLang="es-CO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628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D3152D-21EC-49C8-B86F-1EBE6CD409C2}" type="slidenum">
              <a:rPr lang="es-ES" altLang="es-CO" smtClean="0"/>
              <a:pPr>
                <a:spcBef>
                  <a:spcPct val="0"/>
                </a:spcBef>
              </a:pPr>
              <a:t>13</a:t>
            </a:fld>
            <a:endParaRPr lang="es-ES" altLang="es-CO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375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6BAC8E-E7F4-48EE-93BA-E3654B59FD1F}" type="slidenum">
              <a:rPr lang="es-ES" altLang="es-CO"/>
              <a:pPr algn="r" eaLnBrk="1" hangingPunct="1">
                <a:spcBef>
                  <a:spcPct val="0"/>
                </a:spcBef>
              </a:pPr>
              <a:t>14</a:t>
            </a:fld>
            <a:endParaRPr lang="es-ES" altLang="es-CO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22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AC5D2E-5F36-41E9-B79C-5133C5D52A1F}" type="slidenum">
              <a:rPr lang="es-ES" altLang="es-CO" smtClean="0"/>
              <a:pPr>
                <a:spcBef>
                  <a:spcPct val="0"/>
                </a:spcBef>
              </a:pPr>
              <a:t>15</a:t>
            </a:fld>
            <a:endParaRPr lang="es-ES" altLang="es-CO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86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CA63513-2D0F-488B-8503-577E4880DB69}" type="slidenum">
              <a:rPr lang="es-ES" altLang="es-CO"/>
              <a:pPr algn="r" eaLnBrk="1" hangingPunct="1">
                <a:spcBef>
                  <a:spcPct val="0"/>
                </a:spcBef>
              </a:pPr>
              <a:t>16</a:t>
            </a:fld>
            <a:endParaRPr lang="es-ES" altLang="es-CO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624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59BA0A7-E5B4-40C1-8892-4D1649A2D189}" type="slidenum">
              <a:rPr lang="es-ES" altLang="es-CO"/>
              <a:pPr algn="r" eaLnBrk="1" hangingPunct="1">
                <a:spcBef>
                  <a:spcPct val="0"/>
                </a:spcBef>
              </a:pPr>
              <a:t>17</a:t>
            </a:fld>
            <a:endParaRPr lang="es-ES" altLang="es-CO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845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643A1E1-FC93-4515-819B-E83EA881902A}" type="slidenum">
              <a:rPr lang="es-ES" altLang="es-CO"/>
              <a:pPr algn="r" eaLnBrk="1" hangingPunct="1">
                <a:spcBef>
                  <a:spcPct val="0"/>
                </a:spcBef>
              </a:pPr>
              <a:t>18</a:t>
            </a:fld>
            <a:endParaRPr lang="es-ES" altLang="es-CO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77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8C1347C-6E4C-4ADA-BD73-55E04E822E84}" type="slidenum">
              <a:rPr lang="es-ES" altLang="es-CO"/>
              <a:pPr algn="r" eaLnBrk="1" hangingPunct="1">
                <a:spcBef>
                  <a:spcPct val="0"/>
                </a:spcBef>
              </a:pPr>
              <a:t>19</a:t>
            </a:fld>
            <a:endParaRPr lang="es-ES" altLang="es-CO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188387-C3D0-4C31-B2FD-5DEA6610B24C}" type="slidenum">
              <a:rPr lang="es-ES" altLang="es-CO" smtClean="0"/>
              <a:pPr>
                <a:spcBef>
                  <a:spcPct val="0"/>
                </a:spcBef>
              </a:pPr>
              <a:t>2</a:t>
            </a:fld>
            <a:endParaRPr lang="es-ES" altLang="es-CO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11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57CEA53-765A-427C-815C-5ADFA5A89661}" type="slidenum">
              <a:rPr lang="es-ES" altLang="es-CO"/>
              <a:pPr algn="r" eaLnBrk="1" hangingPunct="1">
                <a:spcBef>
                  <a:spcPct val="0"/>
                </a:spcBef>
              </a:pPr>
              <a:t>20</a:t>
            </a:fld>
            <a:endParaRPr lang="es-ES" altLang="es-C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74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486289D-5EB2-4A80-A9EA-D140C204B96D}" type="slidenum">
              <a:rPr lang="es-ES" altLang="es-CO"/>
              <a:pPr algn="r" eaLnBrk="1" hangingPunct="1">
                <a:spcBef>
                  <a:spcPct val="0"/>
                </a:spcBef>
              </a:pPr>
              <a:t>21</a:t>
            </a:fld>
            <a:endParaRPr lang="es-ES" altLang="es-CO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45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71BEC9-893E-49EF-9D22-F578EF1B13FF}" type="slidenum">
              <a:rPr lang="es-ES" altLang="es-CO"/>
              <a:pPr algn="r" eaLnBrk="1" hangingPunct="1">
                <a:spcBef>
                  <a:spcPct val="0"/>
                </a:spcBef>
              </a:pPr>
              <a:t>22</a:t>
            </a:fld>
            <a:endParaRPr lang="es-ES" altLang="es-CO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584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2D767B3-8B2F-4DF6-B1B0-A94D7C7C4200}" type="slidenum">
              <a:rPr lang="es-ES" altLang="es-CO"/>
              <a:pPr algn="r" eaLnBrk="1" hangingPunct="1">
                <a:spcBef>
                  <a:spcPct val="0"/>
                </a:spcBef>
              </a:pPr>
              <a:t>24</a:t>
            </a:fld>
            <a:endParaRPr lang="es-ES" altLang="es-CO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64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A40B421-AA21-4DCB-804F-229C97B99563}" type="slidenum">
              <a:rPr lang="es-ES" altLang="es-CO"/>
              <a:pPr algn="r" eaLnBrk="1" hangingPunct="1">
                <a:spcBef>
                  <a:spcPct val="0"/>
                </a:spcBef>
              </a:pPr>
              <a:t>26</a:t>
            </a:fld>
            <a:endParaRPr lang="es-ES" altLang="es-CO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24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B52EB8C-A547-4556-B8C9-AFAE2FB32EF1}" type="slidenum">
              <a:rPr lang="es-ES" altLang="es-CO"/>
              <a:pPr algn="r" eaLnBrk="1" hangingPunct="1">
                <a:spcBef>
                  <a:spcPct val="0"/>
                </a:spcBef>
              </a:pPr>
              <a:t>27</a:t>
            </a:fld>
            <a:endParaRPr lang="es-ES" altLang="es-CO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13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B52EB8C-A547-4556-B8C9-AFAE2FB32EF1}" type="slidenum">
              <a:rPr lang="es-ES" altLang="es-CO"/>
              <a:pPr algn="r" eaLnBrk="1" hangingPunct="1">
                <a:spcBef>
                  <a:spcPct val="0"/>
                </a:spcBef>
              </a:pPr>
              <a:t>28</a:t>
            </a:fld>
            <a:endParaRPr lang="es-ES" altLang="es-CO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38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5A49BB-2441-4198-9D4B-89A17D84679B}" type="slidenum">
              <a:rPr lang="es-ES" altLang="es-CO"/>
              <a:pPr algn="r" eaLnBrk="1" hangingPunct="1">
                <a:spcBef>
                  <a:spcPct val="0"/>
                </a:spcBef>
              </a:pPr>
              <a:t>29</a:t>
            </a:fld>
            <a:endParaRPr lang="es-ES" altLang="es-CO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0647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B52EB8C-A547-4556-B8C9-AFAE2FB32EF1}" type="slidenum">
              <a:rPr lang="es-ES" altLang="es-CO"/>
              <a:pPr algn="r" eaLnBrk="1" hangingPunct="1">
                <a:spcBef>
                  <a:spcPct val="0"/>
                </a:spcBef>
              </a:pPr>
              <a:t>30</a:t>
            </a:fld>
            <a:endParaRPr lang="es-ES" altLang="es-CO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497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188387-C3D0-4C31-B2FD-5DEA6610B24C}" type="slidenum">
              <a:rPr lang="es-ES" altLang="es-CO" smtClean="0"/>
              <a:pPr>
                <a:spcBef>
                  <a:spcPct val="0"/>
                </a:spcBef>
              </a:pPr>
              <a:t>3</a:t>
            </a:fld>
            <a:endParaRPr lang="es-ES" altLang="es-CO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9435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8CD4B02-1C1B-45D6-B1B2-58BE18D6E52F}" type="slidenum">
              <a:rPr lang="es-ES" altLang="es-CO"/>
              <a:pPr algn="r" eaLnBrk="1" hangingPunct="1">
                <a:spcBef>
                  <a:spcPct val="0"/>
                </a:spcBef>
              </a:pPr>
              <a:t>31</a:t>
            </a:fld>
            <a:endParaRPr lang="es-ES" altLang="es-CO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369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7007B37-F017-4A54-A6AF-A466F2F0ABF7}" type="slidenum">
              <a:rPr lang="es-ES" altLang="es-CO"/>
              <a:pPr algn="r" eaLnBrk="1" hangingPunct="1">
                <a:spcBef>
                  <a:spcPct val="0"/>
                </a:spcBef>
              </a:pPr>
              <a:t>32</a:t>
            </a:fld>
            <a:endParaRPr lang="es-ES" altLang="es-CO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664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E825B08-1502-4DD5-B1C1-209EE6AD24EF}" type="slidenum">
              <a:rPr lang="es-ES" altLang="es-CO"/>
              <a:pPr algn="r" eaLnBrk="1" hangingPunct="1">
                <a:spcBef>
                  <a:spcPct val="0"/>
                </a:spcBef>
              </a:pPr>
              <a:t>33</a:t>
            </a:fld>
            <a:endParaRPr lang="es-ES" altLang="es-CO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3503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8D670E7-6627-4F25-B138-1DC8F905FF97}" type="slidenum">
              <a:rPr lang="es-ES" altLang="es-CO"/>
              <a:pPr algn="r" eaLnBrk="1" hangingPunct="1">
                <a:spcBef>
                  <a:spcPct val="0"/>
                </a:spcBef>
              </a:pPr>
              <a:t>34</a:t>
            </a:fld>
            <a:endParaRPr lang="es-ES" altLang="es-CO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4455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B52EB8C-A547-4556-B8C9-AFAE2FB32EF1}" type="slidenum">
              <a:rPr lang="es-ES" altLang="es-CO"/>
              <a:pPr algn="r" eaLnBrk="1" hangingPunct="1">
                <a:spcBef>
                  <a:spcPct val="0"/>
                </a:spcBef>
              </a:pPr>
              <a:t>35</a:t>
            </a:fld>
            <a:endParaRPr lang="es-ES" altLang="es-CO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2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264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106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0541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1458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556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582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7567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2577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80953F-FA25-438E-85AF-B8799C610ECE}" type="slidenum">
              <a:rPr lang="es-ES" altLang="es-CO" smtClean="0"/>
              <a:pPr>
                <a:spcBef>
                  <a:spcPct val="0"/>
                </a:spcBef>
              </a:pPr>
              <a:t>43</a:t>
            </a:fld>
            <a:endParaRPr lang="es-ES" altLang="es-CO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1767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80953F-FA25-438E-85AF-B8799C610ECE}" type="slidenum">
              <a:rPr lang="es-ES" altLang="es-CO" smtClean="0"/>
              <a:pPr>
                <a:spcBef>
                  <a:spcPct val="0"/>
                </a:spcBef>
              </a:pPr>
              <a:t>44</a:t>
            </a:fld>
            <a:endParaRPr lang="es-ES" altLang="es-CO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103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665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487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968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5935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725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3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76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0008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81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340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98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678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81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394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892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3851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06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43694B-E862-466B-8F4B-9E86DC02D145}" type="slidenum">
              <a:rPr lang="es-ES" altLang="es-CO" smtClean="0"/>
              <a:pPr>
                <a:spcBef>
                  <a:spcPct val="0"/>
                </a:spcBef>
              </a:pPr>
              <a:t>6</a:t>
            </a:fld>
            <a:endParaRPr lang="es-ES" altLang="es-CO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134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40196F-D393-4BC6-9412-9170A28C4C69}" type="slidenum">
              <a:rPr lang="es-ES" altLang="es-CO" smtClean="0"/>
              <a:pPr>
                <a:spcBef>
                  <a:spcPct val="0"/>
                </a:spcBef>
              </a:pPr>
              <a:t>7</a:t>
            </a:fld>
            <a:endParaRPr lang="es-ES" altLang="es-CO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01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323A49-C81C-421B-A603-F527C5E75006}" type="slidenum">
              <a:rPr lang="es-ES" altLang="es-CO" smtClean="0"/>
              <a:pPr>
                <a:spcBef>
                  <a:spcPct val="0"/>
                </a:spcBef>
              </a:pPr>
              <a:t>8</a:t>
            </a:fld>
            <a:endParaRPr lang="es-ES" altLang="es-CO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2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323A49-C81C-421B-A603-F527C5E75006}" type="slidenum">
              <a:rPr lang="es-ES" altLang="es-CO" smtClean="0"/>
              <a:pPr>
                <a:spcBef>
                  <a:spcPct val="0"/>
                </a:spcBef>
              </a:pPr>
              <a:t>9</a:t>
            </a:fld>
            <a:endParaRPr lang="es-ES" altLang="es-CO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78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03613" y="4697413"/>
            <a:ext cx="5624512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0638" y="2436813"/>
            <a:ext cx="7669212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/>
          <p:nvPr userDrawn="1"/>
        </p:nvSpPr>
        <p:spPr>
          <a:xfrm>
            <a:off x="8755063" y="5338763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F47F28"/>
              </a:solidFill>
            </a:endParaRPr>
          </a:p>
        </p:txBody>
      </p:sp>
      <p:sp>
        <p:nvSpPr>
          <p:cNvPr id="7" name="15 Rectángulo"/>
          <p:cNvSpPr/>
          <p:nvPr userDrawn="1"/>
        </p:nvSpPr>
        <p:spPr>
          <a:xfrm>
            <a:off x="7708900" y="2482850"/>
            <a:ext cx="1371600" cy="2212975"/>
          </a:xfrm>
          <a:prstGeom prst="rect">
            <a:avLst/>
          </a:prstGeom>
          <a:gradFill flip="none" rotWithShape="1">
            <a:gsLst>
              <a:gs pos="0">
                <a:srgbClr val="CA1818">
                  <a:shade val="30000"/>
                  <a:satMod val="115000"/>
                </a:srgbClr>
              </a:gs>
              <a:gs pos="50000">
                <a:srgbClr val="CA1818">
                  <a:shade val="67500"/>
                  <a:satMod val="115000"/>
                </a:srgbClr>
              </a:gs>
              <a:gs pos="100000">
                <a:srgbClr val="CA1818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581400" y="4164355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es-ES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3733800"/>
            <a:ext cx="73152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es-E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F9AD0A7-46A2-491A-B1C9-E46099A806C6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multimedia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595313" y="4800600"/>
            <a:ext cx="4873625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9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es-ES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1"/>
            <a:ext cx="4873752" cy="3812823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es-ES"/>
            </a:lvl1pPr>
          </a:lstStyle>
          <a:p>
            <a:pPr lvl="0"/>
            <a:endParaRPr lang="es-E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2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es-ES" sz="2400">
                <a:solidFill>
                  <a:schemeClr val="bg1"/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6CE42D2-3FE5-4F83-8905-7025B7009C8D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1792288" y="4800600"/>
            <a:ext cx="550068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es-ES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lvl="0"/>
            <a:endParaRPr lang="es-E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/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24565BD-00FB-4C06-8193-02846E3EC10E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texto vertica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es-ES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0679D-0013-45DA-9886-CFCEB36EB053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9"/>
            <a:ext cx="2057400" cy="5851525"/>
          </a:xfrm>
        </p:spPr>
        <p:txBody>
          <a:bodyPr vert="eaVert"/>
          <a:lstStyle/>
          <a:p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5105400" cy="5851525"/>
          </a:xfrm>
        </p:spPr>
        <p:txBody>
          <a:bodyPr vert="eaVert"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E4A33884-5E92-480B-ACD0-ADDFB4AB3DEC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300" y="-34925"/>
            <a:ext cx="7235825" cy="10064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187450" y="1412875"/>
            <a:ext cx="3619500" cy="4419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959350" y="1412875"/>
            <a:ext cx="3619500" cy="4419600"/>
          </a:xfrm>
        </p:spPr>
        <p:txBody>
          <a:bodyPr rtlCol="0">
            <a:normAutofit/>
          </a:bodyPr>
          <a:lstStyle/>
          <a:p>
            <a:pPr lvl="0"/>
            <a:endParaRPr lang="es-CO" noProof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C874E-204B-4591-B9EF-387EC2006E00}" type="datetimeFigureOut">
              <a:rPr lang="es-CO"/>
              <a:pPr>
                <a:defRPr/>
              </a:pPr>
              <a:t>20/07/2018</a:t>
            </a:fld>
            <a:endParaRPr lang="es-CO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B6B612-164C-4FB3-8230-2B091074BB9F}" type="slidenum">
              <a:rPr lang="es-CO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528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20800-373E-4108-9236-F074EF1ECE1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60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8686800" y="5265738"/>
            <a:ext cx="4572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007328" y="1992355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/>
              <a:t>       </a:t>
            </a:r>
          </a:p>
        </p:txBody>
      </p:sp>
      <p:pic>
        <p:nvPicPr>
          <p:cNvPr id="7" name="Picture 26" descr="tiara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69850"/>
            <a:ext cx="16891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7"/>
          </a:xfrm>
        </p:spPr>
        <p:txBody>
          <a:bodyPr>
            <a:normAutofit/>
          </a:bodyPr>
          <a:lstStyle>
            <a:lvl1pPr algn="l" eaLnBrk="1" latinLnBrk="0" hangingPunct="1">
              <a:defRPr kumimoji="0" lang="es-ES" sz="3000" b="1" cap="all"/>
            </a:lvl1pPr>
          </a:lstStyle>
          <a:p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2" y="5105401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es-ES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569075"/>
            <a:ext cx="2133600" cy="365125"/>
          </a:xfrm>
        </p:spPr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790B22C-2EC4-44F8-AA72-E10C2527D88A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contenid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/>
          <p:cNvSpPr/>
          <p:nvPr userDrawn="1"/>
        </p:nvSpPr>
        <p:spPr>
          <a:xfrm>
            <a:off x="0" y="6553200"/>
            <a:ext cx="9144000" cy="3148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pic>
        <p:nvPicPr>
          <p:cNvPr id="5" name="Picture 26" descr="tiara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69850"/>
            <a:ext cx="16891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8 CuadroTexto"/>
          <p:cNvSpPr txBox="1"/>
          <p:nvPr userDrawn="1"/>
        </p:nvSpPr>
        <p:spPr>
          <a:xfrm>
            <a:off x="457200" y="6580188"/>
            <a:ext cx="8229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100" dirty="0">
                <a:solidFill>
                  <a:schemeClr val="bg1"/>
                </a:solidFill>
                <a:latin typeface="+mn-lt"/>
              </a:rPr>
              <a:t>AES-Procesos</a:t>
            </a:r>
            <a:r>
              <a:rPr lang="es-CO" sz="1100" baseline="0" dirty="0">
                <a:solidFill>
                  <a:schemeClr val="bg1"/>
                </a:solidFill>
                <a:latin typeface="+mn-lt"/>
              </a:rPr>
              <a:t> de Negocio</a:t>
            </a:r>
            <a:endParaRPr lang="es-ES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>
            <a:lvl1pPr algn="l" eaLnBrk="1" latinLnBrk="0" hangingPunct="1">
              <a:defRPr kumimoji="0" lang="es-ES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D627B77-3C1C-47FC-A3D3-1A1202D6513A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Énfasi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1309AF1-3F9F-4E52-B9B0-5B80C3133061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6" descr="tiar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54900" y="0"/>
            <a:ext cx="16891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es-ES" sz="280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3"/>
            <a:ext cx="4038600" cy="3971455"/>
          </a:xfrm>
        </p:spPr>
        <p:txBody>
          <a:bodyPr/>
          <a:lstStyle>
            <a:lvl1pPr eaLnBrk="1" latinLnBrk="0" hangingPunct="1">
              <a:defRPr kumimoji="0" lang="es-ES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1"/>
            <a:ext cx="4038600" cy="3971455"/>
          </a:xfrm>
        </p:spPr>
        <p:txBody>
          <a:bodyPr/>
          <a:lstStyle>
            <a:lvl1pPr eaLnBrk="1" latinLnBrk="0" hangingPunct="1">
              <a:defRPr kumimoji="0" lang="es-ES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F99D5-A68B-4D09-873F-E45C9A82D17D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2444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es-ES"/>
            </a:lvl1pPr>
          </a:lstStyle>
          <a:p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4EF412E-A1D1-4BAE-91C7-709B34530DBB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ólo el título: Énfasi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es-ES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3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es-ES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/>
            <a:endParaRPr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A0D72-AF50-4033-8A1A-E2DE9E3F855A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con texto 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es-ES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es-ES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F5BC142-E103-49FC-A234-D820AE555589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1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es-ES" sz="2800">
                <a:solidFill>
                  <a:schemeClr val="bg1"/>
                </a:solidFill>
              </a:defRPr>
            </a:lvl1pPr>
            <a:lvl2pPr eaLnBrk="1" latinLnBrk="0" hangingPunct="1">
              <a:defRPr kumimoji="0" lang="es-ES" sz="2800">
                <a:solidFill>
                  <a:schemeClr val="bg1"/>
                </a:solidFill>
              </a:defRPr>
            </a:lvl2pPr>
            <a:lvl3pPr eaLnBrk="1" latinLnBrk="0" hangingPunct="1">
              <a:defRPr kumimoji="0" lang="es-ES" sz="2400">
                <a:solidFill>
                  <a:schemeClr val="bg1"/>
                </a:solidFill>
              </a:defRPr>
            </a:lvl3pPr>
            <a:lvl4pPr eaLnBrk="1" latinLnBrk="0" hangingPunct="1">
              <a:defRPr kumimoji="0" lang="es-ES" sz="2000">
                <a:solidFill>
                  <a:schemeClr val="bg1"/>
                </a:solidFill>
              </a:defRPr>
            </a:lvl4pPr>
            <a:lvl5pPr eaLnBrk="1" latinLnBrk="0" hangingPunct="1">
              <a:defRPr kumimoji="0" lang="es-ES" sz="2000">
                <a:solidFill>
                  <a:schemeClr val="bg1"/>
                </a:solidFill>
              </a:defRPr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es-E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13D4454-2E55-45C2-878D-920925686B9A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CO"/>
              <a:t>12/17/2009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135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755FD26D-62DB-4D31-8BDE-AB4497DE057F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26" descr="tiara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7508875" y="76200"/>
            <a:ext cx="155892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lang="es-ES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s-ES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jpeg"/><Relationship Id="rId5" Type="http://schemas.openxmlformats.org/officeDocument/2006/relationships/image" Target="../media/image43.png"/><Relationship Id="rId4" Type="http://schemas.openxmlformats.org/officeDocument/2006/relationships/image" Target="../media/image4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jpeg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4338638"/>
            <a:ext cx="4953000" cy="1416050"/>
          </a:xfrm>
        </p:spPr>
        <p:txBody>
          <a:bodyPr/>
          <a:lstStyle/>
          <a:p>
            <a:r>
              <a:rPr sz="2400">
                <a:solidFill>
                  <a:srgbClr val="5C5C5C"/>
                </a:solidFill>
              </a:rPr>
              <a:t>Conferencista: Carlos Rafael Robles</a:t>
            </a:r>
          </a:p>
          <a:p>
            <a:r>
              <a:rPr sz="2400">
                <a:solidFill>
                  <a:srgbClr val="5C5C5C"/>
                </a:solidFill>
              </a:rPr>
              <a:t>c.robles@javeriana.edu.co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554288"/>
            <a:ext cx="5638800" cy="2093912"/>
          </a:xfrm>
        </p:spPr>
        <p:txBody>
          <a:bodyPr>
            <a:normAutofit fontScale="90000"/>
          </a:bodyPr>
          <a:lstStyle/>
          <a:p>
            <a:pPr algn="l"/>
            <a:br>
              <a:rPr sz="2200" b="0" dirty="0">
                <a:solidFill>
                  <a:srgbClr val="262626"/>
                </a:solidFill>
                <a:latin typeface="Arial" charset="0"/>
                <a:cs typeface="Arial" charset="0"/>
              </a:rPr>
            </a:br>
            <a:br>
              <a:rPr sz="2200" b="0" dirty="0">
                <a:solidFill>
                  <a:srgbClr val="262626"/>
                </a:solidFill>
                <a:latin typeface="Arial" charset="0"/>
                <a:cs typeface="Arial" charset="0"/>
              </a:rPr>
            </a:br>
            <a:br>
              <a:rPr sz="2200" b="0" dirty="0">
                <a:solidFill>
                  <a:srgbClr val="262626"/>
                </a:solidFill>
                <a:latin typeface="Arial" charset="0"/>
                <a:cs typeface="Arial" charset="0"/>
              </a:rPr>
            </a:br>
            <a:br>
              <a:rPr sz="2200" b="0" dirty="0">
                <a:solidFill>
                  <a:srgbClr val="262626"/>
                </a:solidFill>
                <a:latin typeface="Arial" charset="0"/>
                <a:cs typeface="Arial" charset="0"/>
              </a:rPr>
            </a:br>
            <a:br>
              <a:rPr sz="2200" b="0" dirty="0">
                <a:solidFill>
                  <a:srgbClr val="262626"/>
                </a:solidFill>
                <a:latin typeface="Arial" charset="0"/>
                <a:cs typeface="Arial" charset="0"/>
              </a:rPr>
            </a:br>
            <a:br>
              <a:rPr sz="2200" b="0" dirty="0">
                <a:solidFill>
                  <a:srgbClr val="262626"/>
                </a:solidFill>
                <a:latin typeface="Arial" charset="0"/>
                <a:cs typeface="Arial" charset="0"/>
              </a:rPr>
            </a:br>
            <a:r>
              <a:rPr sz="3200" b="0" dirty="0">
                <a:solidFill>
                  <a:srgbClr val="FFFFFF"/>
                </a:solidFill>
                <a:latin typeface="Arial" charset="0"/>
                <a:cs typeface="Arial" charset="0"/>
              </a:rPr>
              <a:t>Estrategia de Negocio</a:t>
            </a:r>
            <a:br>
              <a:rPr sz="5000" b="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endParaRPr sz="2000" b="0" dirty="0">
              <a:latin typeface="Arial" charset="0"/>
              <a:cs typeface="Arial" charset="0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1" y="2514600"/>
            <a:ext cx="1783318" cy="22496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412" name="1 Marcador de número de diapositiva"/>
          <p:cNvSpPr>
            <a:spLocks noGrp="1"/>
          </p:cNvSpPr>
          <p:nvPr>
            <p:ph type="sldNum" sz="quarter" idx="17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648B37-2342-45DF-B212-A31F475B536F}" type="slidenum">
              <a:rPr lang="es-CO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CO"/>
          </a:p>
        </p:txBody>
      </p:sp>
      <p:sp>
        <p:nvSpPr>
          <p:cNvPr id="4" name="3 Rectángulo"/>
          <p:cNvSpPr/>
          <p:nvPr/>
        </p:nvSpPr>
        <p:spPr>
          <a:xfrm>
            <a:off x="1017588" y="914400"/>
            <a:ext cx="381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4648200" y="889000"/>
            <a:ext cx="4191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7415" name="Picture 26" descr="tiar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3213" y="469900"/>
            <a:ext cx="3305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8755063" y="2470150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F47F28"/>
              </a:solidFill>
            </a:endParaRPr>
          </a:p>
        </p:txBody>
      </p:sp>
      <p:sp>
        <p:nvSpPr>
          <p:cNvPr id="17417" name="Title 4"/>
          <p:cNvSpPr txBox="1">
            <a:spLocks/>
          </p:cNvSpPr>
          <p:nvPr/>
        </p:nvSpPr>
        <p:spPr bwMode="auto">
          <a:xfrm>
            <a:off x="1524000" y="1573213"/>
            <a:ext cx="5638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br>
              <a:rPr lang="pt-BR" sz="1100" dirty="0">
                <a:latin typeface="Arial" charset="0"/>
                <a:cs typeface="Arial" charset="0"/>
              </a:rPr>
            </a:br>
            <a:br>
              <a:rPr lang="pt-BR" sz="1100" dirty="0">
                <a:latin typeface="Arial" charset="0"/>
                <a:cs typeface="Arial" charset="0"/>
              </a:rPr>
            </a:br>
            <a:br>
              <a:rPr lang="pt-BR" sz="1100" dirty="0">
                <a:latin typeface="Arial" charset="0"/>
                <a:cs typeface="Arial" charset="0"/>
              </a:rPr>
            </a:br>
            <a:br>
              <a:rPr lang="pt-BR" sz="1100" dirty="0">
                <a:latin typeface="Arial" charset="0"/>
                <a:cs typeface="Arial" charset="0"/>
              </a:rPr>
            </a:br>
            <a:br>
              <a:rPr lang="pt-BR" sz="1100" dirty="0">
                <a:latin typeface="Arial" charset="0"/>
                <a:cs typeface="Arial" charset="0"/>
              </a:rPr>
            </a:br>
            <a:br>
              <a:rPr lang="pt-BR" sz="1100" dirty="0">
                <a:latin typeface="Arial" charset="0"/>
                <a:cs typeface="Arial" charset="0"/>
              </a:rPr>
            </a:br>
            <a:br>
              <a:rPr lang="pt-BR" sz="1100" dirty="0">
                <a:latin typeface="Arial" charset="0"/>
                <a:cs typeface="Arial" charset="0"/>
              </a:rPr>
            </a:br>
            <a:br>
              <a:rPr lang="pt-BR" sz="1100" dirty="0">
                <a:latin typeface="Arial" charset="0"/>
                <a:cs typeface="Arial" charset="0"/>
              </a:rPr>
            </a:br>
            <a:br>
              <a:rPr lang="pt-BR" sz="1100" dirty="0">
                <a:latin typeface="Arial" charset="0"/>
                <a:cs typeface="Arial" charset="0"/>
              </a:rPr>
            </a:br>
            <a:r>
              <a:rPr lang="pt-BR" sz="2400" dirty="0">
                <a:latin typeface="Arial" charset="0"/>
                <a:cs typeface="Arial" charset="0"/>
              </a:rPr>
              <a:t>AES - </a:t>
            </a:r>
            <a:r>
              <a:rPr lang="pt-BR" sz="2400" dirty="0" err="1">
                <a:latin typeface="Arial" charset="0"/>
                <a:cs typeface="Arial" charset="0"/>
              </a:rPr>
              <a:t>Procesos</a:t>
            </a:r>
            <a:r>
              <a:rPr lang="pt-BR" sz="2400" dirty="0">
                <a:latin typeface="Arial" charset="0"/>
                <a:cs typeface="Arial" charset="0"/>
              </a:rPr>
              <a:t> de Negocio</a:t>
            </a:r>
            <a:br>
              <a:rPr lang="pt-BR" sz="3200" dirty="0">
                <a:latin typeface="Arial" charset="0"/>
                <a:cs typeface="Arial" charset="0"/>
              </a:rPr>
            </a:br>
            <a:endParaRPr lang="pt-BR" sz="1100" dirty="0">
              <a:latin typeface="Arial" charset="0"/>
              <a:cs typeface="Arial" charset="0"/>
            </a:endParaRPr>
          </a:p>
        </p:txBody>
      </p:sp>
      <p:sp>
        <p:nvSpPr>
          <p:cNvPr id="17418" name="5 Marcador de pie de página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 sz="2800">
                <a:solidFill>
                  <a:schemeClr val="accent2"/>
                </a:solidFill>
              </a:rPr>
              <a:t>Análisis Ambiental</a:t>
            </a:r>
          </a:p>
          <a:p>
            <a:pPr eaLnBrk="1" hangingPunct="1">
              <a:buFontTx/>
              <a:buNone/>
            </a:pPr>
            <a:r>
              <a:rPr lang="es-MX" altLang="es-CO" sz="2800">
                <a:solidFill>
                  <a:schemeClr val="accent2"/>
                </a:solidFill>
              </a:rPr>
              <a:t>	Externo</a:t>
            </a:r>
          </a:p>
          <a:p>
            <a:pPr eaLnBrk="1" hangingPunct="1">
              <a:buFontTx/>
              <a:buNone/>
            </a:pPr>
            <a:r>
              <a:rPr lang="es-MX" altLang="es-CO" sz="2800">
                <a:solidFill>
                  <a:schemeClr val="accent2"/>
                </a:solidFill>
              </a:rPr>
              <a:t>	PESTEL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/>
              <a:t>Políticas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/>
              <a:t>Económicas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/>
              <a:t>Sociales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/>
              <a:t>Tecnológicas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/>
              <a:t>Ambientales (E)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/>
              <a:t>Legales </a:t>
            </a:r>
            <a:endParaRPr lang="es-ES" altLang="es-CO" sz="280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447" y="1834609"/>
            <a:ext cx="4047619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52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 sz="2800">
                <a:solidFill>
                  <a:schemeClr val="accent2"/>
                </a:solidFill>
              </a:rPr>
              <a:t>EFAS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/>
              <a:t>Oportunidades 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/>
              <a:t>Amenazas</a:t>
            </a:r>
          </a:p>
          <a:p>
            <a:pPr eaLnBrk="1" hangingPunct="1"/>
            <a:endParaRPr lang="es-ES" altLang="es-CO" sz="2800"/>
          </a:p>
        </p:txBody>
      </p:sp>
    </p:spTree>
    <p:extLst>
      <p:ext uri="{BB962C8B-B14F-4D97-AF65-F5344CB8AC3E}">
        <p14:creationId xmlns:p14="http://schemas.microsoft.com/office/powerpoint/2010/main" val="26169801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>
                <a:solidFill>
                  <a:schemeClr val="accent2"/>
                </a:solidFill>
              </a:rPr>
              <a:t>Análisis Ambiental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Interno: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/>
              <a:t> Modelo de Negocio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/>
              <a:t> Diagnostico Organizacional </a:t>
            </a:r>
          </a:p>
          <a:p>
            <a:pPr lvl="2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/>
              <a:t>K&amp;R</a:t>
            </a:r>
          </a:p>
          <a:p>
            <a:pPr lvl="2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/>
              <a:t>7S´s de McKensey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98625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192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MX" altLang="es-CO">
                <a:solidFill>
                  <a:schemeClr val="accent2"/>
                </a:solidFill>
              </a:rPr>
              <a:t>Análisis Ambiental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>
                <a:solidFill>
                  <a:schemeClr val="accent2"/>
                </a:solidFill>
              </a:rPr>
              <a:t>Ambiente interno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/>
              <a:t>Modelo de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None/>
            </a:pPr>
            <a:r>
              <a:rPr lang="es-MX" altLang="es-CO"/>
              <a:t> Negocio</a:t>
            </a:r>
            <a:endParaRPr lang="es-ES" altLang="es-CO"/>
          </a:p>
        </p:txBody>
      </p:sp>
      <p:pic>
        <p:nvPicPr>
          <p:cNvPr id="21507" name="Picture 5" descr="business model canv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47800"/>
            <a:ext cx="55626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12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 sz="2400">
                <a:solidFill>
                  <a:schemeClr val="accent2"/>
                </a:solidFill>
              </a:rPr>
              <a:t>Modelo de Negocio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/>
              <a:t>Propuesta de Valor</a:t>
            </a:r>
            <a:endParaRPr lang="es-ES" altLang="es-CO" sz="2400"/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000"/>
              <a:t>Novedad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000"/>
              <a:t>Desempeño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000"/>
              <a:t>Personalización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000"/>
              <a:t>Hacer un buen trabajo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000"/>
              <a:t>Diseño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000"/>
              <a:t>Estatus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000"/>
              <a:t>Precio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000"/>
              <a:t>Reducción de costos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000"/>
              <a:t>Reducción de riesgo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000"/>
              <a:t>Acceso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000"/>
              <a:t>Facilidad de uso</a:t>
            </a:r>
            <a:endParaRPr lang="es-ES" altLang="es-CO" sz="2000"/>
          </a:p>
        </p:txBody>
      </p:sp>
      <p:pic>
        <p:nvPicPr>
          <p:cNvPr id="25603" name="Picture 4" descr="BusinessModelVa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3178175"/>
            <a:ext cx="4411662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1B9A0725-48C8-4570-8B8B-96766FDF3DC8}"/>
              </a:ext>
            </a:extLst>
          </p:cNvPr>
          <p:cNvSpPr/>
          <p:nvPr/>
        </p:nvSpPr>
        <p:spPr>
          <a:xfrm>
            <a:off x="6629400" y="1905000"/>
            <a:ext cx="457200" cy="12731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739726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 sz="2800">
                <a:solidFill>
                  <a:schemeClr val="accent2"/>
                </a:solidFill>
              </a:rPr>
              <a:t>Modelo de Negocio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/>
              <a:t>Segmentos de Clientes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/>
              <a:t>Masivos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/>
              <a:t>Nichos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/>
              <a:t>Segmentados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/>
              <a:t>Diversificado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/>
              <a:t>Multicara</a:t>
            </a:r>
            <a:endParaRPr lang="es-ES" altLang="es-CO" sz="2400"/>
          </a:p>
        </p:txBody>
      </p:sp>
      <p:pic>
        <p:nvPicPr>
          <p:cNvPr id="23555" name="Picture 5" descr="BusinessModelClien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2570162"/>
            <a:ext cx="4411662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029EA53F-7D39-4BB0-9DF4-8074AB870AA4}"/>
              </a:ext>
            </a:extLst>
          </p:cNvPr>
          <p:cNvSpPr/>
          <p:nvPr/>
        </p:nvSpPr>
        <p:spPr>
          <a:xfrm>
            <a:off x="8001000" y="1315678"/>
            <a:ext cx="457200" cy="12731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567073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 sz="2800">
                <a:solidFill>
                  <a:schemeClr val="accent2"/>
                </a:solidFill>
              </a:rPr>
              <a:t>Modelo de Negocio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/>
              <a:t>Canales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/>
              <a:t>Fuerza de ventas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/>
              <a:t>Tienda Online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/>
              <a:t>Tiendas físicas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/>
              <a:t>Supermercados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/>
              <a:t>Socios</a:t>
            </a:r>
            <a:endParaRPr lang="es-ES" altLang="es-CO" sz="2400"/>
          </a:p>
        </p:txBody>
      </p:sp>
      <p:pic>
        <p:nvPicPr>
          <p:cNvPr id="27651" name="Picture 4" descr="BusinessModelCan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757" y="2514600"/>
            <a:ext cx="4411662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4B459F85-C7DB-4450-9F1D-A1E723F8EDD4}"/>
              </a:ext>
            </a:extLst>
          </p:cNvPr>
          <p:cNvSpPr/>
          <p:nvPr/>
        </p:nvSpPr>
        <p:spPr>
          <a:xfrm rot="10800000">
            <a:off x="7391400" y="3984625"/>
            <a:ext cx="457200" cy="12731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897439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 sz="2800" dirty="0">
                <a:solidFill>
                  <a:schemeClr val="accent2"/>
                </a:solidFill>
              </a:rPr>
              <a:t>Modelo de Negocio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 dirty="0"/>
              <a:t>Relación con el cliente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 dirty="0"/>
              <a:t>Asistencia personal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 dirty="0"/>
              <a:t>Asistencia Dedicada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 dirty="0"/>
              <a:t>Auto-Servicio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 dirty="0"/>
              <a:t>Comunidades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 dirty="0"/>
              <a:t>Co-creación</a:t>
            </a:r>
            <a:endParaRPr lang="es-ES" altLang="es-CO" sz="2400" dirty="0"/>
          </a:p>
        </p:txBody>
      </p:sp>
      <p:pic>
        <p:nvPicPr>
          <p:cNvPr id="29699" name="Picture 4" descr="BusinessModelC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2590800"/>
            <a:ext cx="4411662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911345C5-5AEA-4A3E-8F3B-B3DE97FBB7FD}"/>
              </a:ext>
            </a:extLst>
          </p:cNvPr>
          <p:cNvSpPr/>
          <p:nvPr/>
        </p:nvSpPr>
        <p:spPr>
          <a:xfrm>
            <a:off x="7315200" y="1116012"/>
            <a:ext cx="457200" cy="12731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577065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 sz="2800" dirty="0">
                <a:solidFill>
                  <a:schemeClr val="accent2"/>
                </a:solidFill>
              </a:rPr>
              <a:t>Modelo de Negocio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 dirty="0"/>
              <a:t>Actividades Claves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 dirty="0"/>
              <a:t>Procesos misionales</a:t>
            </a:r>
          </a:p>
          <a:p>
            <a:pPr marL="457200" lvl="1" indent="0" eaLnBrk="1" hangingPunct="1">
              <a:buClr>
                <a:srgbClr val="FFFF00"/>
              </a:buClr>
              <a:buNone/>
            </a:pPr>
            <a:endParaRPr lang="es-MX" altLang="es-CO" sz="2400" dirty="0"/>
          </a:p>
        </p:txBody>
      </p:sp>
      <p:pic>
        <p:nvPicPr>
          <p:cNvPr id="35843" name="Picture 4" descr="BusinessModelactivida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824162"/>
            <a:ext cx="4411662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9417050B-C512-424F-8A31-2977A306AB68}"/>
              </a:ext>
            </a:extLst>
          </p:cNvPr>
          <p:cNvSpPr/>
          <p:nvPr/>
        </p:nvSpPr>
        <p:spPr>
          <a:xfrm>
            <a:off x="5715000" y="1550987"/>
            <a:ext cx="457200" cy="12731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000446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 sz="2800">
                <a:solidFill>
                  <a:schemeClr val="accent2"/>
                </a:solidFill>
              </a:rPr>
              <a:t>Modelo de Negocio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/>
              <a:t>Recursos Claves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/>
              <a:t>Físicos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/>
              <a:t>Intelectuales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/>
              <a:t>Humanos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/>
              <a:t>Financieros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endParaRPr lang="es-ES" altLang="es-CO" sz="2400"/>
          </a:p>
        </p:txBody>
      </p:sp>
      <p:pic>
        <p:nvPicPr>
          <p:cNvPr id="33795" name="Picture 4" descr="BusinessModelRecurs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2390775"/>
            <a:ext cx="4411662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B17048EE-F9E9-4928-B3B8-97C8DE494B55}"/>
              </a:ext>
            </a:extLst>
          </p:cNvPr>
          <p:cNvSpPr/>
          <p:nvPr/>
        </p:nvSpPr>
        <p:spPr>
          <a:xfrm rot="10800000">
            <a:off x="6172200" y="3830637"/>
            <a:ext cx="457200" cy="12731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245085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6705600" y="5791200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O" altLang="es-CO" sz="4000" b="1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0100" y="1641082"/>
            <a:ext cx="8219256" cy="74789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charset="0"/>
              <a:buNone/>
            </a:pPr>
            <a:r>
              <a:rPr lang="es-CO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Conjunto de actividades interrelacionadas que transforman entradas en salidas generando un valor agregado para el cliente y respetando el concepto de negocio de la compañía.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-47730" y="943045"/>
            <a:ext cx="822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MX" sz="3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¿Qué es un proceso de negocio?</a:t>
            </a:r>
            <a:endParaRPr lang="es-ES" sz="3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987824" y="2780928"/>
            <a:ext cx="237626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Transformación </a:t>
            </a:r>
            <a:r>
              <a:rPr lang="es-CO" sz="1200" dirty="0"/>
              <a:t>(Agregación de valor)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628477" y="34145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Entradas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615439" y="335437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Salidas</a:t>
            </a:r>
          </a:p>
        </p:txBody>
      </p:sp>
      <p:sp>
        <p:nvSpPr>
          <p:cNvPr id="11" name="Flecha abajo 10"/>
          <p:cNvSpPr/>
          <p:nvPr/>
        </p:nvSpPr>
        <p:spPr>
          <a:xfrm>
            <a:off x="3924193" y="4761148"/>
            <a:ext cx="487604" cy="79208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 arriba 11"/>
          <p:cNvSpPr/>
          <p:nvPr/>
        </p:nvSpPr>
        <p:spPr>
          <a:xfrm>
            <a:off x="4618476" y="4005064"/>
            <a:ext cx="527360" cy="1539985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3615665" y="561705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Costos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518476" y="561705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Ingresos </a:t>
            </a:r>
          </a:p>
        </p:txBody>
      </p:sp>
      <p:sp>
        <p:nvSpPr>
          <p:cNvPr id="15" name="Abrir llave 14"/>
          <p:cNvSpPr/>
          <p:nvPr/>
        </p:nvSpPr>
        <p:spPr>
          <a:xfrm>
            <a:off x="3921700" y="4005064"/>
            <a:ext cx="298028" cy="67588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2967593" y="417587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Utilidad</a:t>
            </a: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1547664" y="3284984"/>
            <a:ext cx="12380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5467043" y="3284984"/>
            <a:ext cx="12380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59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MX" altLang="es-CO" sz="2800" dirty="0">
                <a:solidFill>
                  <a:schemeClr val="accent2"/>
                </a:solidFill>
              </a:rPr>
              <a:t>Modelo de Negocio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 dirty="0"/>
              <a:t>Proveedores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 dirty="0"/>
              <a:t>Economías a escala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 dirty="0"/>
              <a:t>Reducción del riesgo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 dirty="0"/>
              <a:t>Adquisición de recursos o actividades particulares</a:t>
            </a:r>
            <a:endParaRPr lang="es-ES" altLang="es-CO" sz="2400" dirty="0"/>
          </a:p>
        </p:txBody>
      </p:sp>
      <p:pic>
        <p:nvPicPr>
          <p:cNvPr id="37891" name="Picture 4" descr="BusinessModelProveedo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03" y="2390775"/>
            <a:ext cx="4411662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95CB274D-06FC-498E-B32D-BDB565DC82B6}"/>
              </a:ext>
            </a:extLst>
          </p:cNvPr>
          <p:cNvSpPr/>
          <p:nvPr/>
        </p:nvSpPr>
        <p:spPr>
          <a:xfrm>
            <a:off x="5486400" y="1295400"/>
            <a:ext cx="457200" cy="12731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8627529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 sz="2800">
                <a:solidFill>
                  <a:schemeClr val="accent2"/>
                </a:solidFill>
              </a:rPr>
              <a:t>Modelo de Negocio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/>
              <a:t>Ingresos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/>
              <a:t>Ventas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/>
              <a:t>Cobro por usar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/>
              <a:t>Suscripción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/>
              <a:t>Publicidad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endParaRPr lang="es-ES" altLang="es-CO" sz="2400"/>
          </a:p>
        </p:txBody>
      </p:sp>
      <p:pic>
        <p:nvPicPr>
          <p:cNvPr id="31747" name="Picture 4" descr="BusinessModelIngres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415" y="2286000"/>
            <a:ext cx="4411662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522BDE62-C84C-4062-8246-E26648E4B16C}"/>
              </a:ext>
            </a:extLst>
          </p:cNvPr>
          <p:cNvSpPr/>
          <p:nvPr/>
        </p:nvSpPr>
        <p:spPr>
          <a:xfrm rot="10800000">
            <a:off x="7543800" y="4191000"/>
            <a:ext cx="457200" cy="12731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1301559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 sz="2800" dirty="0">
                <a:solidFill>
                  <a:schemeClr val="accent2"/>
                </a:solidFill>
              </a:rPr>
              <a:t>Modelo de Negocio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 dirty="0"/>
              <a:t>Costos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400" dirty="0"/>
              <a:t>Costeo ABC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s-ES" altLang="es-CO" sz="2400" dirty="0"/>
          </a:p>
        </p:txBody>
      </p:sp>
      <p:pic>
        <p:nvPicPr>
          <p:cNvPr id="39939" name="Picture 4" descr="BusinessModelCos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57400"/>
            <a:ext cx="4411662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AB188D0B-B22D-4787-9FBB-ABD9EEE7F542}"/>
              </a:ext>
            </a:extLst>
          </p:cNvPr>
          <p:cNvSpPr/>
          <p:nvPr/>
        </p:nvSpPr>
        <p:spPr>
          <a:xfrm rot="10800000">
            <a:off x="5029200" y="3957637"/>
            <a:ext cx="457200" cy="12731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1220959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295400"/>
            <a:ext cx="8629650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4877996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 sz="2800">
                <a:solidFill>
                  <a:schemeClr val="accent2"/>
                </a:solidFill>
              </a:rPr>
              <a:t>IFAS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/>
              <a:t>Fortalezas 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/>
              <a:t>Debilidades</a:t>
            </a:r>
          </a:p>
          <a:p>
            <a:pPr eaLnBrk="1" hangingPunct="1"/>
            <a:endParaRPr lang="es-ES" altLang="es-CO" sz="2800"/>
          </a:p>
        </p:txBody>
      </p:sp>
    </p:spTree>
    <p:extLst>
      <p:ext uri="{BB962C8B-B14F-4D97-AF65-F5344CB8AC3E}">
        <p14:creationId xmlns:p14="http://schemas.microsoft.com/office/powerpoint/2010/main" val="57153301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s-MX" altLang="es-CO" dirty="0">
                <a:solidFill>
                  <a:schemeClr val="accent2"/>
                </a:solidFill>
              </a:rPr>
              <a:t>Proceso básico de Administración Estratégica</a:t>
            </a:r>
          </a:p>
          <a:p>
            <a:pPr marL="609600" indent="-609600" eaLnBrk="1" hangingPunct="1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MX" altLang="es-CO" dirty="0"/>
              <a:t>Análisis Ambiental</a:t>
            </a:r>
          </a:p>
          <a:p>
            <a:pPr marL="609600" indent="-609600" eaLnBrk="1" hangingPunct="1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MX" altLang="es-CO" dirty="0">
                <a:solidFill>
                  <a:schemeClr val="accent2"/>
                </a:solidFill>
              </a:rPr>
              <a:t>Formulación de la estrategia</a:t>
            </a:r>
          </a:p>
          <a:p>
            <a:pPr marL="609600" indent="-609600" eaLnBrk="1" hangingPunct="1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MX" altLang="es-CO" dirty="0"/>
              <a:t>Implementación de la estrategia</a:t>
            </a:r>
          </a:p>
          <a:p>
            <a:pPr marL="609600" indent="-609600" eaLnBrk="1" hangingPunct="1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MX" altLang="es-CO" dirty="0"/>
              <a:t>Evaluación y control</a:t>
            </a:r>
            <a:endParaRPr lang="es-ES" altLang="es-CO" dirty="0"/>
          </a:p>
        </p:txBody>
      </p:sp>
    </p:spTree>
    <p:extLst>
      <p:ext uri="{BB962C8B-B14F-4D97-AF65-F5344CB8AC3E}">
        <p14:creationId xmlns:p14="http://schemas.microsoft.com/office/powerpoint/2010/main" val="1133216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>
                <a:solidFill>
                  <a:schemeClr val="accent2"/>
                </a:solidFill>
              </a:rPr>
              <a:t>Formulación de la estrategia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>
                <a:solidFill>
                  <a:schemeClr val="accent2"/>
                </a:solidFill>
              </a:rPr>
              <a:t>Misión</a:t>
            </a:r>
            <a:r>
              <a:rPr lang="es-MX" altLang="es-CO"/>
              <a:t>: Propósito o razón de ser de la organización (Caso Nokia).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>
                <a:solidFill>
                  <a:schemeClr val="accent2"/>
                </a:solidFill>
              </a:rPr>
              <a:t>Visión</a:t>
            </a:r>
            <a:r>
              <a:rPr lang="es-MX" altLang="es-CO"/>
              <a:t>: El querer ser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>
                <a:solidFill>
                  <a:schemeClr val="accent2"/>
                </a:solidFill>
              </a:rPr>
              <a:t>Objetivos</a:t>
            </a:r>
            <a:r>
              <a:rPr lang="es-MX" altLang="es-CO"/>
              <a:t>: Qué resultados se lograran y cuando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>
                <a:solidFill>
                  <a:schemeClr val="accent2"/>
                </a:solidFill>
              </a:rPr>
              <a:t>Estrategias</a:t>
            </a:r>
            <a:r>
              <a:rPr lang="es-MX" altLang="es-CO"/>
              <a:t>: Plan para lograr los objetivos</a:t>
            </a:r>
          </a:p>
          <a:p>
            <a:pPr eaLnBrk="1" hangingPunct="1"/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456313670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14288" eaLnBrk="1" hangingPunct="1">
              <a:buFontTx/>
              <a:buNone/>
            </a:pPr>
            <a:r>
              <a:rPr lang="es-MX" altLang="es-CO">
                <a:solidFill>
                  <a:schemeClr val="accent2"/>
                </a:solidFill>
              </a:rPr>
              <a:t>Estrategia</a:t>
            </a:r>
            <a:r>
              <a:rPr lang="es-MX" altLang="es-CO"/>
              <a:t>: plan maestro integral que establece la manera en que logrará sus objetivos.</a:t>
            </a:r>
          </a:p>
          <a:p>
            <a:pPr indent="14288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Corporativa</a:t>
            </a:r>
          </a:p>
          <a:p>
            <a:pPr indent="14288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Negocios</a:t>
            </a:r>
          </a:p>
          <a:p>
            <a:pPr indent="14288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Funcional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981394731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Niveles de Estrategia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14288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dirty="0">
                <a:solidFill>
                  <a:schemeClr val="accent2"/>
                </a:solidFill>
              </a:rPr>
              <a:t>Corporativa</a:t>
            </a:r>
          </a:p>
          <a:p>
            <a:pPr indent="14288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dirty="0"/>
              <a:t>Negocios</a:t>
            </a:r>
          </a:p>
          <a:p>
            <a:pPr indent="14288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dirty="0"/>
              <a:t>Funcional</a:t>
            </a:r>
            <a:endParaRPr lang="es-ES" altLang="es-CO" dirty="0"/>
          </a:p>
        </p:txBody>
      </p:sp>
    </p:spTree>
    <p:extLst>
      <p:ext uri="{BB962C8B-B14F-4D97-AF65-F5344CB8AC3E}">
        <p14:creationId xmlns:p14="http://schemas.microsoft.com/office/powerpoint/2010/main" val="1194910724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40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 sz="2800">
                <a:solidFill>
                  <a:schemeClr val="accent2"/>
                </a:solidFill>
              </a:rPr>
              <a:t>Estrategia Corporativa</a:t>
            </a:r>
            <a:endParaRPr lang="es-MX" altLang="es-CO" sz="2800"/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/>
              <a:t>Reducción 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/>
              <a:t>Estabilidad 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/>
              <a:t>Crecimiento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 sz="2400"/>
              <a:t>Integración</a:t>
            </a:r>
          </a:p>
          <a:p>
            <a:pPr lvl="2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ü"/>
            </a:pPr>
            <a:r>
              <a:rPr lang="es-MX" altLang="es-CO" sz="2000"/>
              <a:t>Vertical (cadena de valor)</a:t>
            </a:r>
          </a:p>
          <a:p>
            <a:pPr lvl="2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ü"/>
            </a:pPr>
            <a:r>
              <a:rPr lang="es-MX" altLang="es-CO" sz="2000"/>
              <a:t>Horizontal (competencia, geografía)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 sz="2400"/>
              <a:t>Diversificación</a:t>
            </a:r>
          </a:p>
          <a:p>
            <a:pPr lvl="2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ü"/>
            </a:pPr>
            <a:endParaRPr lang="es-MX" altLang="es-CO" sz="2000"/>
          </a:p>
          <a:p>
            <a:pPr lvl="2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ü"/>
            </a:pPr>
            <a:endParaRPr lang="es-MX" altLang="es-CO" sz="2000"/>
          </a:p>
          <a:p>
            <a:pPr eaLnBrk="1" hangingPunct="1">
              <a:buFontTx/>
              <a:buNone/>
            </a:pPr>
            <a:endParaRPr lang="es-ES" altLang="es-CO" sz="2800"/>
          </a:p>
        </p:txBody>
      </p:sp>
      <p:pic>
        <p:nvPicPr>
          <p:cNvPr id="140291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706813"/>
            <a:ext cx="762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2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602038"/>
            <a:ext cx="952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3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592513"/>
            <a:ext cx="990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4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13" y="4495800"/>
            <a:ext cx="1047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5" name="8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3751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6" name="9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4270375"/>
            <a:ext cx="10572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7" name="10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4992688"/>
            <a:ext cx="1990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3411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6705600" y="5791200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O" altLang="es-CO" sz="4000" b="1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14288" eaLnBrk="1" hangingPunct="1">
              <a:buFontTx/>
              <a:buNone/>
            </a:pPr>
            <a:r>
              <a:rPr lang="es-MX" altLang="es-CO" dirty="0">
                <a:solidFill>
                  <a:schemeClr val="accent2"/>
                </a:solidFill>
              </a:rPr>
              <a:t>Proceso de Administración Estratégica</a:t>
            </a:r>
            <a:r>
              <a:rPr lang="es-MX" altLang="es-CO" dirty="0"/>
              <a:t>: </a:t>
            </a:r>
          </a:p>
          <a:p>
            <a:pPr indent="14288" algn="just" eaLnBrk="1" hangingPunct="1">
              <a:buFontTx/>
              <a:buNone/>
            </a:pPr>
            <a:r>
              <a:rPr lang="es-MX" altLang="es-CO" dirty="0"/>
              <a:t>Conjunto de decisiones y acciones administrativas que determinan el rendimiento a largo plazo de una organización.</a:t>
            </a:r>
            <a:endParaRPr lang="es-ES" altLang="es-CO" dirty="0"/>
          </a:p>
        </p:txBody>
      </p:sp>
    </p:spTree>
    <p:extLst>
      <p:ext uri="{BB962C8B-B14F-4D97-AF65-F5344CB8AC3E}">
        <p14:creationId xmlns:p14="http://schemas.microsoft.com/office/powerpoint/2010/main" val="97212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Niveles de Estrategia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14288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dirty="0">
                <a:solidFill>
                  <a:schemeClr val="tx1"/>
                </a:solidFill>
              </a:rPr>
              <a:t>Corporativa</a:t>
            </a:r>
          </a:p>
          <a:p>
            <a:pPr indent="14288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dirty="0">
                <a:solidFill>
                  <a:schemeClr val="accent2"/>
                </a:solidFill>
              </a:rPr>
              <a:t>Negocios</a:t>
            </a:r>
          </a:p>
          <a:p>
            <a:pPr indent="14288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dirty="0"/>
              <a:t>Funcional</a:t>
            </a:r>
            <a:endParaRPr lang="es-ES" altLang="es-CO" dirty="0"/>
          </a:p>
        </p:txBody>
      </p:sp>
    </p:spTree>
    <p:extLst>
      <p:ext uri="{BB962C8B-B14F-4D97-AF65-F5344CB8AC3E}">
        <p14:creationId xmlns:p14="http://schemas.microsoft.com/office/powerpoint/2010/main" val="976718878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>
                <a:solidFill>
                  <a:schemeClr val="accent2"/>
                </a:solidFill>
              </a:rPr>
              <a:t>Estrategia de Negocio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Competir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Cooperar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143129727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 dirty="0">
                <a:solidFill>
                  <a:schemeClr val="accent2"/>
                </a:solidFill>
              </a:rPr>
              <a:t>Estrategias competitivas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dirty="0"/>
              <a:t>Liderazgo en costos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dirty="0"/>
              <a:t>Diferenciación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dirty="0"/>
              <a:t>Enfoque </a:t>
            </a:r>
            <a:endParaRPr lang="es-ES" altLang="es-CO" dirty="0"/>
          </a:p>
        </p:txBody>
      </p:sp>
    </p:spTree>
    <p:extLst>
      <p:ext uri="{BB962C8B-B14F-4D97-AF65-F5344CB8AC3E}">
        <p14:creationId xmlns:p14="http://schemas.microsoft.com/office/powerpoint/2010/main" val="306311415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49" name="Group 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515290"/>
              </p:ext>
            </p:extLst>
          </p:nvPr>
        </p:nvGraphicFramePr>
        <p:xfrm>
          <a:off x="637082" y="2410619"/>
          <a:ext cx="8229600" cy="2814637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8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31674" marR="131674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Confesar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31674" marR="131674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 confesar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31674" marR="131674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9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Confesar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31674" marR="131674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</a:t>
                      </a: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</a:endParaRPr>
                    </a:p>
                  </a:txBody>
                  <a:tcPr marL="131674" marR="131674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30</a:t>
                      </a: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</a:endParaRPr>
                    </a:p>
                  </a:txBody>
                  <a:tcPr marL="131674" marR="131674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 confesar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131674" marR="131674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</a:endParaRPr>
                    </a:p>
                  </a:txBody>
                  <a:tcPr marL="131674" marR="131674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</a:t>
                      </a: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</a:endParaRPr>
                    </a:p>
                  </a:txBody>
                  <a:tcPr marL="131674" marR="131674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3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987" y="838200"/>
            <a:ext cx="6172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MX" altLang="es-CO" sz="2800" dirty="0">
                <a:solidFill>
                  <a:schemeClr val="tx2"/>
                </a:solidFill>
              </a:rPr>
              <a:t>Teoría de Juegos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 dirty="0"/>
              <a:t>El dilema del prisionero</a:t>
            </a:r>
            <a:endParaRPr lang="es-ES" altLang="es-CO" sz="2800" dirty="0"/>
          </a:p>
        </p:txBody>
      </p:sp>
      <p:sp>
        <p:nvSpPr>
          <p:cNvPr id="59413" name="Text Box 26"/>
          <p:cNvSpPr txBox="1">
            <a:spLocks noChangeArrowheads="1"/>
          </p:cNvSpPr>
          <p:nvPr/>
        </p:nvSpPr>
        <p:spPr bwMode="auto">
          <a:xfrm rot="16200000">
            <a:off x="-435767" y="4093369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 b="1" dirty="0">
                <a:solidFill>
                  <a:srgbClr val="008000"/>
                </a:solidFill>
              </a:rPr>
              <a:t>Prisionero A</a:t>
            </a:r>
            <a:endParaRPr lang="es-ES" altLang="es-CO" b="1" dirty="0">
              <a:solidFill>
                <a:srgbClr val="008000"/>
              </a:solidFill>
            </a:endParaRPr>
          </a:p>
        </p:txBody>
      </p:sp>
      <p:sp>
        <p:nvSpPr>
          <p:cNvPr id="59414" name="Text Box 27"/>
          <p:cNvSpPr txBox="1">
            <a:spLocks noChangeArrowheads="1"/>
          </p:cNvSpPr>
          <p:nvPr/>
        </p:nvSpPr>
        <p:spPr bwMode="auto">
          <a:xfrm>
            <a:off x="4953000" y="1905000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 b="1" dirty="0">
                <a:solidFill>
                  <a:srgbClr val="FF9900"/>
                </a:solidFill>
              </a:rPr>
              <a:t>Prisionero B</a:t>
            </a:r>
            <a:endParaRPr lang="es-ES" altLang="es-CO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15344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>
                <a:solidFill>
                  <a:schemeClr val="accent2"/>
                </a:solidFill>
              </a:rPr>
              <a:t>Estrategias cooperativas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Colusión: reducir la producción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Alianzas estratégicas: Caso de las naranjas</a:t>
            </a:r>
          </a:p>
          <a:p>
            <a:pPr eaLnBrk="1" hangingPunct="1"/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151809858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Niveles de Estrategia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14288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dirty="0">
                <a:solidFill>
                  <a:schemeClr val="tx1"/>
                </a:solidFill>
              </a:rPr>
              <a:t>Corporativa</a:t>
            </a:r>
          </a:p>
          <a:p>
            <a:pPr indent="14288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dirty="0"/>
              <a:t>Negocios</a:t>
            </a:r>
          </a:p>
          <a:p>
            <a:pPr indent="14288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dirty="0">
                <a:solidFill>
                  <a:schemeClr val="accent2"/>
                </a:solidFill>
              </a:rPr>
              <a:t>Funcional</a:t>
            </a:r>
            <a:endParaRPr lang="es-ES" altLang="es-CO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69400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8580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MX" altLang="es-CO" sz="2800">
                <a:solidFill>
                  <a:schemeClr val="accent2"/>
                </a:solidFill>
              </a:rPr>
              <a:t>Estrategia de Marketing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/>
              <a:t>Desarrollo de Mercado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 sz="2400"/>
              <a:t>Capturar una mayor parte del mercado existente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 sz="2400"/>
              <a:t>Desarrollar nuevos mercados para productos actuales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/>
              <a:t>Desarrollo de Productos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 sz="2400"/>
              <a:t>Desarrollar nuevos productos para mercados existentes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 sz="2400"/>
              <a:t>Desarrollar nuevos productos para mercados nuevos (Wii)</a:t>
            </a:r>
            <a:endParaRPr lang="es-ES" altLang="es-CO" sz="2400"/>
          </a:p>
        </p:txBody>
      </p:sp>
      <p:pic>
        <p:nvPicPr>
          <p:cNvPr id="152579" name="Picture 3" descr="champujohn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1" r="22667" b="5000"/>
          <a:stretch>
            <a:fillRect/>
          </a:stretch>
        </p:blipFill>
        <p:spPr bwMode="auto">
          <a:xfrm>
            <a:off x="6934200" y="2209800"/>
            <a:ext cx="4413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80" name="Picture 4" descr="ricostil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191000"/>
            <a:ext cx="7096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81" name="Picture 5" descr="wiif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105400"/>
            <a:ext cx="11239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82" name="Picture 6" descr="payles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42900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99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172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MX" altLang="es-CO">
                <a:solidFill>
                  <a:srgbClr val="000066"/>
                </a:solidFill>
              </a:rPr>
              <a:t>Estrategia Financiera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Flujo de Efectivo – pago a proveedores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Crédito/ No crédito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Acciones (valorización y dividendos)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endParaRPr lang="es-MX" altLang="es-CO"/>
          </a:p>
          <a:p>
            <a:pPr eaLnBrk="1" hangingPunct="1"/>
            <a:endParaRPr lang="es-ES" altLang="es-CO"/>
          </a:p>
        </p:txBody>
      </p:sp>
      <p:pic>
        <p:nvPicPr>
          <p:cNvPr id="154627" name="Picture 3" descr="carref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33600"/>
            <a:ext cx="20574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28" name="Picture 4" descr="arturocal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71800"/>
            <a:ext cx="1371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29" name="Picture 5" descr="logoGrupoNutresaHoriz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962400"/>
            <a:ext cx="14287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30" name="Picture 6" descr="jumb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0"/>
            <a:ext cx="12827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80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MX" altLang="es-CO">
                <a:solidFill>
                  <a:srgbClr val="000066"/>
                </a:solidFill>
              </a:rPr>
              <a:t>Estrategia de Investigación y Desarrollo</a:t>
            </a:r>
          </a:p>
          <a:p>
            <a:pPr eaLnBrk="1" hangingPunct="1"/>
            <a:r>
              <a:rPr lang="es-MX" altLang="es-CO"/>
              <a:t>Líder/seguidor tecnología</a:t>
            </a:r>
          </a:p>
          <a:p>
            <a:pPr eaLnBrk="1" hangingPunct="1"/>
            <a:r>
              <a:rPr lang="es-MX" altLang="es-CO"/>
              <a:t>Alianzas estratégicas (partes de producto)</a:t>
            </a:r>
          </a:p>
          <a:p>
            <a:pPr eaLnBrk="1" hangingPunct="1"/>
            <a:r>
              <a:rPr lang="es-MX" altLang="es-CO"/>
              <a:t>Adquisiciones</a:t>
            </a:r>
          </a:p>
          <a:p>
            <a:pPr eaLnBrk="1" hangingPunct="1"/>
            <a:r>
              <a:rPr lang="es-MX" altLang="es-CO"/>
              <a:t>Centros de Investigación</a:t>
            </a:r>
            <a:endParaRPr lang="es-ES" altLang="es-CO"/>
          </a:p>
        </p:txBody>
      </p:sp>
      <p:pic>
        <p:nvPicPr>
          <p:cNvPr id="156675" name="Picture 3" descr="in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53000"/>
            <a:ext cx="13430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676" name="Picture 4" descr="orac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53" b="29642"/>
          <a:stretch>
            <a:fillRect/>
          </a:stretch>
        </p:blipFill>
        <p:spPr bwMode="auto">
          <a:xfrm>
            <a:off x="6781800" y="4343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677" name="Picture 5" descr="gillet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611" y="1810306"/>
            <a:ext cx="10858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975CB62-64BF-4F9F-837D-C3F800E72B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774" y="3124200"/>
            <a:ext cx="1533525" cy="10298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D29088D-50A2-4923-AB5C-4C5509E98B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461" y="2910539"/>
            <a:ext cx="164674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MX" altLang="es-CO">
                <a:solidFill>
                  <a:srgbClr val="000066"/>
                </a:solidFill>
              </a:rPr>
              <a:t>Estrategia de Operaciones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Líneas de Producción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Lugares donde se fabrica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Capacidad Instalada ociosa</a:t>
            </a:r>
          </a:p>
          <a:p>
            <a:pPr eaLnBrk="1" hangingPunct="1"/>
            <a:endParaRPr lang="es-ES" altLang="es-CO"/>
          </a:p>
        </p:txBody>
      </p:sp>
      <p:pic>
        <p:nvPicPr>
          <p:cNvPr id="158723" name="Picture 3" descr="boehring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290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724" name="Picture 4" descr="colg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4" b="18529"/>
          <a:stretch>
            <a:fillRect/>
          </a:stretch>
        </p:blipFill>
        <p:spPr bwMode="auto">
          <a:xfrm>
            <a:off x="6324600" y="2286000"/>
            <a:ext cx="17526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44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s-MX" altLang="es-CO" dirty="0">
                <a:solidFill>
                  <a:schemeClr val="accent2"/>
                </a:solidFill>
              </a:rPr>
              <a:t>Proceso básico de Administración Estratégica</a:t>
            </a:r>
          </a:p>
          <a:p>
            <a:pPr marL="609600" indent="-609600" eaLnBrk="1" hangingPunct="1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MX" altLang="es-CO" dirty="0"/>
              <a:t>Análisis Ambiental</a:t>
            </a:r>
          </a:p>
          <a:p>
            <a:pPr marL="609600" indent="-609600" eaLnBrk="1" hangingPunct="1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MX" altLang="es-CO" dirty="0"/>
              <a:t>Formulación de la estrategia</a:t>
            </a:r>
          </a:p>
          <a:p>
            <a:pPr marL="609600" indent="-609600" eaLnBrk="1" hangingPunct="1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MX" altLang="es-CO" dirty="0"/>
              <a:t>Implementación de la estrategia</a:t>
            </a:r>
          </a:p>
          <a:p>
            <a:pPr marL="609600" indent="-609600" eaLnBrk="1" hangingPunct="1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MX" altLang="es-CO" dirty="0"/>
              <a:t>Evaluación y control</a:t>
            </a:r>
            <a:endParaRPr lang="es-ES" altLang="es-CO" dirty="0"/>
          </a:p>
        </p:txBody>
      </p:sp>
    </p:spTree>
    <p:extLst>
      <p:ext uri="{BB962C8B-B14F-4D97-AF65-F5344CB8AC3E}">
        <p14:creationId xmlns:p14="http://schemas.microsoft.com/office/powerpoint/2010/main" val="1760391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>
                <a:solidFill>
                  <a:srgbClr val="000066"/>
                </a:solidFill>
              </a:rPr>
              <a:t>Estrategia de Compras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Just In Time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endParaRPr lang="es-MX" altLang="es-CO"/>
          </a:p>
          <a:p>
            <a:pPr eaLnBrk="1" hangingPunct="1"/>
            <a:endParaRPr lang="es-ES" altLang="es-CO"/>
          </a:p>
        </p:txBody>
      </p:sp>
      <p:pic>
        <p:nvPicPr>
          <p:cNvPr id="73731" name="Picture 3" descr="de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05000"/>
            <a:ext cx="13049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083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324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MX" altLang="es-CO">
                <a:solidFill>
                  <a:srgbClr val="000066"/>
                </a:solidFill>
              </a:rPr>
              <a:t>Estrategia de Recursos Humanos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Poco capacitados, trabajo operativo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Bien capacitados, trabajo especializado</a:t>
            </a:r>
          </a:p>
          <a:p>
            <a:pPr eaLnBrk="1" hangingPunct="1"/>
            <a:endParaRPr lang="es-ES" alt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20900"/>
            <a:ext cx="1966913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4508762"/>
            <a:ext cx="2219325" cy="117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89875"/>
            <a:ext cx="1963888" cy="108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224" y="4413893"/>
            <a:ext cx="1769151" cy="127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13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s-MX" altLang="es-CO">
                <a:solidFill>
                  <a:srgbClr val="000066"/>
                </a:solidFill>
              </a:rPr>
              <a:t>Estrategias de Tecnologías y Sistemas de Información</a:t>
            </a:r>
          </a:p>
          <a:p>
            <a:pPr marL="0" indent="0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 Seguimiento Internet </a:t>
            </a:r>
          </a:p>
          <a:p>
            <a:pPr marL="0" indent="0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 Intranet Corporativa bien desarrollada</a:t>
            </a:r>
          </a:p>
          <a:p>
            <a:pPr marL="0" indent="0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 ERP, CRM</a:t>
            </a:r>
          </a:p>
          <a:p>
            <a:pPr marL="0" indent="0"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 Arquitectura Empresarial como estrategia</a:t>
            </a:r>
            <a:endParaRPr lang="es-ES" altLang="es-CO"/>
          </a:p>
        </p:txBody>
      </p:sp>
      <p:pic>
        <p:nvPicPr>
          <p:cNvPr id="164867" name="Picture 3" descr="fed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67000"/>
            <a:ext cx="16002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3240088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027613"/>
            <a:ext cx="1905000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14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95258" name="Group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246013"/>
              </p:ext>
            </p:extLst>
          </p:nvPr>
        </p:nvGraphicFramePr>
        <p:xfrm>
          <a:off x="436180" y="2098806"/>
          <a:ext cx="8229600" cy="34290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EFAS/IFAS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8755" marR="98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Fortalezas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8755" marR="98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Debilidades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8755" marR="98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Oportunidades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8755" marR="98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55" marR="98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55" marR="98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Amenazas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8755" marR="98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55" marR="98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55" marR="98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87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914400"/>
            <a:ext cx="6248400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MX" altLang="es-CO" sz="2800" dirty="0">
                <a:solidFill>
                  <a:schemeClr val="accent2"/>
                </a:solidFill>
              </a:rPr>
              <a:t>Formulación de la Estrategia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 dirty="0"/>
              <a:t>Matriz DOFA</a:t>
            </a:r>
          </a:p>
          <a:p>
            <a:pPr eaLnBrk="1" hangingPunct="1"/>
            <a:endParaRPr lang="es-ES" altLang="es-CO" sz="2800" dirty="0"/>
          </a:p>
        </p:txBody>
      </p:sp>
    </p:spTree>
    <p:extLst>
      <p:ext uri="{BB962C8B-B14F-4D97-AF65-F5344CB8AC3E}">
        <p14:creationId xmlns:p14="http://schemas.microsoft.com/office/powerpoint/2010/main" val="2856388616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95258" name="Group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318133"/>
              </p:ext>
            </p:extLst>
          </p:nvPr>
        </p:nvGraphicFramePr>
        <p:xfrm>
          <a:off x="436180" y="2098806"/>
          <a:ext cx="8229600" cy="34290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EFAS/IFAS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8755" marR="98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Fortalezas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8755" marR="98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Debilidades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8755" marR="98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Oportunidades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8755" marR="98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55" marR="98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55" marR="98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Amenazas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8755" marR="98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55" marR="98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8755" marR="98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87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914400"/>
            <a:ext cx="6248400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MX" altLang="es-CO" sz="2800" dirty="0">
                <a:solidFill>
                  <a:schemeClr val="accent2"/>
                </a:solidFill>
              </a:rPr>
              <a:t>Formulación de la Estrategia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 sz="2800" dirty="0"/>
              <a:t>Matriz DOFA</a:t>
            </a:r>
          </a:p>
          <a:p>
            <a:pPr eaLnBrk="1" hangingPunct="1"/>
            <a:endParaRPr lang="es-ES" altLang="es-CO" sz="2800" dirty="0"/>
          </a:p>
        </p:txBody>
      </p:sp>
    </p:spTree>
    <p:extLst>
      <p:ext uri="{BB962C8B-B14F-4D97-AF65-F5344CB8AC3E}">
        <p14:creationId xmlns:p14="http://schemas.microsoft.com/office/powerpoint/2010/main" val="1287337823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s-MX" altLang="es-CO" dirty="0">
                <a:solidFill>
                  <a:schemeClr val="accent2"/>
                </a:solidFill>
              </a:rPr>
              <a:t>Proceso básico de Administración Estratégica</a:t>
            </a:r>
          </a:p>
          <a:p>
            <a:pPr marL="609600" indent="-609600" eaLnBrk="1" hangingPunct="1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MX" altLang="es-CO" dirty="0"/>
              <a:t>Análisis Ambiental</a:t>
            </a:r>
          </a:p>
          <a:p>
            <a:pPr marL="609600" indent="-609600" eaLnBrk="1" hangingPunct="1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MX" altLang="es-CO" dirty="0"/>
              <a:t>Formulación de la estrategia</a:t>
            </a:r>
          </a:p>
          <a:p>
            <a:pPr marL="609600" indent="-609600" eaLnBrk="1" hangingPunct="1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MX" altLang="es-CO" dirty="0">
                <a:solidFill>
                  <a:schemeClr val="accent2"/>
                </a:solidFill>
              </a:rPr>
              <a:t>Implementación de la estrategia</a:t>
            </a:r>
          </a:p>
          <a:p>
            <a:pPr marL="609600" indent="-609600" eaLnBrk="1" hangingPunct="1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MX" altLang="es-CO" dirty="0"/>
              <a:t>Evaluación y control</a:t>
            </a:r>
            <a:endParaRPr lang="es-ES" altLang="es-CO" dirty="0"/>
          </a:p>
        </p:txBody>
      </p:sp>
    </p:spTree>
    <p:extLst>
      <p:ext uri="{BB962C8B-B14F-4D97-AF65-F5344CB8AC3E}">
        <p14:creationId xmlns:p14="http://schemas.microsoft.com/office/powerpoint/2010/main" val="2221180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>
                <a:solidFill>
                  <a:srgbClr val="000066"/>
                </a:solidFill>
              </a:rPr>
              <a:t>Implementación de la Estrategia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Procesos de negocios alineados con la estrategia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Proyectos alineados con la estrategia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None/>
            </a:pP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51267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s-CO"/>
          </a:p>
        </p:txBody>
      </p:sp>
      <p:sp>
        <p:nvSpPr>
          <p:cNvPr id="87046" name="AutoShape 11"/>
          <p:cNvSpPr>
            <a:spLocks noChangeArrowheads="1"/>
          </p:cNvSpPr>
          <p:nvPr/>
        </p:nvSpPr>
        <p:spPr bwMode="auto">
          <a:xfrm>
            <a:off x="1185863" y="2644775"/>
            <a:ext cx="3240087" cy="576263"/>
          </a:xfrm>
          <a:prstGeom prst="homePlate">
            <a:avLst>
              <a:gd name="adj" fmla="val 14056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CO">
                <a:solidFill>
                  <a:srgbClr val="CC3300"/>
                </a:solidFill>
              </a:rPr>
              <a:t>Proceso (Versión 1)</a:t>
            </a:r>
            <a:endParaRPr lang="es-ES" altLang="es-CO">
              <a:solidFill>
                <a:srgbClr val="CC3300"/>
              </a:solidFill>
            </a:endParaRP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2914650" y="3581400"/>
            <a:ext cx="1512888" cy="4318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CO">
                <a:solidFill>
                  <a:schemeClr val="bg1"/>
                </a:solidFill>
              </a:rPr>
              <a:t>Proyecto</a:t>
            </a:r>
            <a:endParaRPr lang="es-ES" altLang="es-CO">
              <a:solidFill>
                <a:schemeClr val="bg1"/>
              </a:solidFill>
            </a:endParaRPr>
          </a:p>
        </p:txBody>
      </p:sp>
      <p:sp>
        <p:nvSpPr>
          <p:cNvPr id="22544" name="AutoShape 16"/>
          <p:cNvSpPr>
            <a:spLocks noChangeArrowheads="1"/>
          </p:cNvSpPr>
          <p:nvPr/>
        </p:nvSpPr>
        <p:spPr bwMode="auto">
          <a:xfrm>
            <a:off x="4427538" y="2644775"/>
            <a:ext cx="3240087" cy="576263"/>
          </a:xfrm>
          <a:prstGeom prst="homePlate">
            <a:avLst>
              <a:gd name="adj" fmla="val 140565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CO">
                <a:solidFill>
                  <a:schemeClr val="bg1"/>
                </a:solidFill>
              </a:rPr>
              <a:t>Proceso (Versión 2)</a:t>
            </a:r>
            <a:endParaRPr lang="es-ES" altLang="es-CO">
              <a:solidFill>
                <a:schemeClr val="bg1"/>
              </a:solidFill>
            </a:endParaRPr>
          </a:p>
        </p:txBody>
      </p:sp>
      <p:grpSp>
        <p:nvGrpSpPr>
          <p:cNvPr id="87076" name="Group 36"/>
          <p:cNvGrpSpPr>
            <a:grpSpLocks/>
          </p:cNvGrpSpPr>
          <p:nvPr/>
        </p:nvGrpSpPr>
        <p:grpSpPr bwMode="auto">
          <a:xfrm>
            <a:off x="1187450" y="3292475"/>
            <a:ext cx="1368425" cy="1036638"/>
            <a:chOff x="748" y="1752"/>
            <a:chExt cx="862" cy="653"/>
          </a:xfrm>
        </p:grpSpPr>
        <p:sp>
          <p:nvSpPr>
            <p:cNvPr id="112652" name="Text Box 18"/>
            <p:cNvSpPr txBox="1">
              <a:spLocks noChangeArrowheads="1"/>
            </p:cNvSpPr>
            <p:nvPr/>
          </p:nvSpPr>
          <p:spPr bwMode="auto">
            <a:xfrm>
              <a:off x="839" y="2251"/>
              <a:ext cx="67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MX" altLang="es-CO" sz="1000">
                  <a:cs typeface="Arial" panose="020B0604020202020204" pitchFamily="34" charset="0"/>
                </a:rPr>
                <a:t>Requerimientos</a:t>
              </a:r>
              <a:endParaRPr lang="es-ES" altLang="es-CO" sz="1000">
                <a:cs typeface="Arial" panose="020B0604020202020204" pitchFamily="34" charset="0"/>
              </a:endParaRPr>
            </a:p>
          </p:txBody>
        </p:sp>
        <p:sp>
          <p:nvSpPr>
            <p:cNvPr id="112653" name="AutoShape 13"/>
            <p:cNvSpPr>
              <a:spLocks noChangeArrowheads="1"/>
            </p:cNvSpPr>
            <p:nvPr/>
          </p:nvSpPr>
          <p:spPr bwMode="auto">
            <a:xfrm>
              <a:off x="748" y="2024"/>
              <a:ext cx="136" cy="181"/>
            </a:xfrm>
            <a:prstGeom prst="flowChartDocumen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CO"/>
            </a:p>
          </p:txBody>
        </p:sp>
        <p:sp>
          <p:nvSpPr>
            <p:cNvPr id="112654" name="AutoShape 14"/>
            <p:cNvSpPr>
              <a:spLocks noChangeArrowheads="1"/>
            </p:cNvSpPr>
            <p:nvPr/>
          </p:nvSpPr>
          <p:spPr bwMode="auto">
            <a:xfrm>
              <a:off x="930" y="2024"/>
              <a:ext cx="136" cy="181"/>
            </a:xfrm>
            <a:prstGeom prst="flowChartDocument">
              <a:avLst/>
            </a:prstGeom>
            <a:solidFill>
              <a:srgbClr val="96969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CO"/>
            </a:p>
          </p:txBody>
        </p:sp>
        <p:sp>
          <p:nvSpPr>
            <p:cNvPr id="112655" name="AutoShape 15"/>
            <p:cNvSpPr>
              <a:spLocks noChangeArrowheads="1"/>
            </p:cNvSpPr>
            <p:nvPr/>
          </p:nvSpPr>
          <p:spPr bwMode="auto">
            <a:xfrm>
              <a:off x="1111" y="2024"/>
              <a:ext cx="136" cy="181"/>
            </a:xfrm>
            <a:prstGeom prst="flowChartDocument">
              <a:avLst/>
            </a:prstGeom>
            <a:solidFill>
              <a:srgbClr val="96969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CO"/>
            </a:p>
          </p:txBody>
        </p:sp>
        <p:sp>
          <p:nvSpPr>
            <p:cNvPr id="112656" name="AutoShape 16"/>
            <p:cNvSpPr>
              <a:spLocks noChangeArrowheads="1"/>
            </p:cNvSpPr>
            <p:nvPr/>
          </p:nvSpPr>
          <p:spPr bwMode="auto">
            <a:xfrm>
              <a:off x="1292" y="2024"/>
              <a:ext cx="136" cy="181"/>
            </a:xfrm>
            <a:prstGeom prst="flowChartDocument">
              <a:avLst/>
            </a:prstGeom>
            <a:solidFill>
              <a:srgbClr val="96969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CO"/>
            </a:p>
          </p:txBody>
        </p:sp>
        <p:sp>
          <p:nvSpPr>
            <p:cNvPr id="112657" name="AutoShape 17"/>
            <p:cNvSpPr>
              <a:spLocks noChangeArrowheads="1"/>
            </p:cNvSpPr>
            <p:nvPr/>
          </p:nvSpPr>
          <p:spPr bwMode="auto">
            <a:xfrm>
              <a:off x="1474" y="2024"/>
              <a:ext cx="136" cy="181"/>
            </a:xfrm>
            <a:prstGeom prst="flowChartDocument">
              <a:avLst/>
            </a:prstGeom>
            <a:solidFill>
              <a:srgbClr val="96969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CO"/>
            </a:p>
          </p:txBody>
        </p:sp>
        <p:sp>
          <p:nvSpPr>
            <p:cNvPr id="112658" name="Line 18"/>
            <p:cNvSpPr>
              <a:spLocks noChangeShapeType="1"/>
            </p:cNvSpPr>
            <p:nvPr/>
          </p:nvSpPr>
          <p:spPr bwMode="auto">
            <a:xfrm>
              <a:off x="793" y="175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12659" name="Line 19"/>
            <p:cNvSpPr>
              <a:spLocks noChangeShapeType="1"/>
            </p:cNvSpPr>
            <p:nvPr/>
          </p:nvSpPr>
          <p:spPr bwMode="auto">
            <a:xfrm>
              <a:off x="975" y="175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12660" name="Line 20"/>
            <p:cNvSpPr>
              <a:spLocks noChangeShapeType="1"/>
            </p:cNvSpPr>
            <p:nvPr/>
          </p:nvSpPr>
          <p:spPr bwMode="auto">
            <a:xfrm>
              <a:off x="1156" y="175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12661" name="Line 21"/>
            <p:cNvSpPr>
              <a:spLocks noChangeShapeType="1"/>
            </p:cNvSpPr>
            <p:nvPr/>
          </p:nvSpPr>
          <p:spPr bwMode="auto">
            <a:xfrm>
              <a:off x="1338" y="175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112662" name="Line 22"/>
            <p:cNvSpPr>
              <a:spLocks noChangeShapeType="1"/>
            </p:cNvSpPr>
            <p:nvPr/>
          </p:nvSpPr>
          <p:spPr bwMode="auto">
            <a:xfrm>
              <a:off x="1519" y="175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87063" name="AutoShape 23"/>
          <p:cNvSpPr>
            <a:spLocks noChangeArrowheads="1"/>
          </p:cNvSpPr>
          <p:nvPr/>
        </p:nvSpPr>
        <p:spPr bwMode="auto">
          <a:xfrm>
            <a:off x="2627313" y="3724275"/>
            <a:ext cx="215900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s-CO"/>
          </a:p>
        </p:txBody>
      </p:sp>
      <p:grpSp>
        <p:nvGrpSpPr>
          <p:cNvPr id="87077" name="Group 37"/>
          <p:cNvGrpSpPr>
            <a:grpSpLocks/>
          </p:cNvGrpSpPr>
          <p:nvPr/>
        </p:nvGrpSpPr>
        <p:grpSpPr bwMode="auto">
          <a:xfrm>
            <a:off x="3419475" y="3148013"/>
            <a:ext cx="1008063" cy="431800"/>
            <a:chOff x="2154" y="1661"/>
            <a:chExt cx="635" cy="272"/>
          </a:xfrm>
        </p:grpSpPr>
        <p:sp>
          <p:nvSpPr>
            <p:cNvPr id="112650" name="Text Box 19"/>
            <p:cNvSpPr txBox="1">
              <a:spLocks noChangeArrowheads="1"/>
            </p:cNvSpPr>
            <p:nvPr/>
          </p:nvSpPr>
          <p:spPr bwMode="auto">
            <a:xfrm>
              <a:off x="2154" y="1752"/>
              <a:ext cx="5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MX" altLang="es-CO" sz="1000">
                  <a:cs typeface="Arial" panose="020B0604020202020204" pitchFamily="34" charset="0"/>
                </a:rPr>
                <a:t>Entregables</a:t>
              </a:r>
              <a:endParaRPr lang="es-ES" altLang="es-CO" sz="1000">
                <a:cs typeface="Arial" panose="020B0604020202020204" pitchFamily="34" charset="0"/>
              </a:endParaRPr>
            </a:p>
          </p:txBody>
        </p:sp>
        <p:sp>
          <p:nvSpPr>
            <p:cNvPr id="112651" name="AutoShape 24"/>
            <p:cNvSpPr>
              <a:spLocks noChangeArrowheads="1"/>
            </p:cNvSpPr>
            <p:nvPr/>
          </p:nvSpPr>
          <p:spPr bwMode="auto">
            <a:xfrm>
              <a:off x="2699" y="1661"/>
              <a:ext cx="90" cy="272"/>
            </a:xfrm>
            <a:prstGeom prst="upArrow">
              <a:avLst>
                <a:gd name="adj1" fmla="val 50000"/>
                <a:gd name="adj2" fmla="val 75556"/>
              </a:avLst>
            </a:prstGeom>
            <a:solidFill>
              <a:srgbClr val="33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CO"/>
            </a:p>
          </p:txBody>
        </p:sp>
      </p:grpSp>
      <p:sp>
        <p:nvSpPr>
          <p:cNvPr id="112649" name="Rectangle 2"/>
          <p:cNvSpPr txBox="1">
            <a:spLocks/>
          </p:cNvSpPr>
          <p:nvPr/>
        </p:nvSpPr>
        <p:spPr bwMode="auto">
          <a:xfrm>
            <a:off x="381000" y="990600"/>
            <a:ext cx="75707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 sz="3200">
                <a:solidFill>
                  <a:schemeClr val="tx2"/>
                </a:solidFill>
                <a:latin typeface="Calibri" panose="020F0502020204030204" pitchFamily="34" charset="0"/>
              </a:rPr>
              <a:t>Proyectos y Procesos</a:t>
            </a:r>
            <a:endParaRPr lang="es-ES" altLang="es-CO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55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nimBg="1"/>
      <p:bldP spid="22541" grpId="0" animBg="1"/>
      <p:bldP spid="22544" grpId="0" animBg="1"/>
      <p:bldP spid="8706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>
                <a:solidFill>
                  <a:srgbClr val="000066"/>
                </a:solidFill>
              </a:rPr>
              <a:t>Algunos casos de referencia</a:t>
            </a:r>
            <a:endParaRPr lang="es-ES" altLang="es-CO">
              <a:solidFill>
                <a:srgbClr val="000066"/>
              </a:solidFill>
            </a:endParaRPr>
          </a:p>
        </p:txBody>
      </p:sp>
      <p:pic>
        <p:nvPicPr>
          <p:cNvPr id="60419" name="Picture 3" descr="fru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4" descr="unile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514600"/>
            <a:ext cx="1893888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3946525" y="323691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 b="1"/>
              <a:t>Vs.</a:t>
            </a:r>
            <a:endParaRPr lang="es-ES" altLang="es-CO" b="1"/>
          </a:p>
        </p:txBody>
      </p:sp>
    </p:spTree>
    <p:extLst>
      <p:ext uri="{BB962C8B-B14F-4D97-AF65-F5344CB8AC3E}">
        <p14:creationId xmlns:p14="http://schemas.microsoft.com/office/powerpoint/2010/main" val="30414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>
                <a:solidFill>
                  <a:srgbClr val="000066"/>
                </a:solidFill>
              </a:rPr>
              <a:t>Algunos casos de referencia</a:t>
            </a:r>
            <a:endParaRPr lang="es-ES" altLang="es-CO">
              <a:solidFill>
                <a:srgbClr val="000066"/>
              </a:solidFill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3946525" y="323691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 b="1"/>
              <a:t>Vs.</a:t>
            </a:r>
            <a:endParaRPr lang="es-ES" altLang="es-CO" b="1"/>
          </a:p>
        </p:txBody>
      </p:sp>
      <p:pic>
        <p:nvPicPr>
          <p:cNvPr id="62468" name="Picture 4" descr="papas margari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95600"/>
            <a:ext cx="13811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5" descr="logo_frito_l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9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s-MX" altLang="es-CO" dirty="0">
                <a:solidFill>
                  <a:schemeClr val="accent2"/>
                </a:solidFill>
              </a:rPr>
              <a:t>Proceso básico de Administración Estratégica</a:t>
            </a:r>
          </a:p>
          <a:p>
            <a:pPr marL="609600" indent="-609600" eaLnBrk="1" hangingPunct="1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MX" altLang="es-CO" dirty="0">
                <a:solidFill>
                  <a:schemeClr val="accent2"/>
                </a:solidFill>
              </a:rPr>
              <a:t>Análisis Ambiental</a:t>
            </a:r>
          </a:p>
          <a:p>
            <a:pPr marL="609600" indent="-609600" eaLnBrk="1" hangingPunct="1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MX" altLang="es-CO" dirty="0"/>
              <a:t>Formulación de la estrategia</a:t>
            </a:r>
          </a:p>
          <a:p>
            <a:pPr marL="609600" indent="-609600" eaLnBrk="1" hangingPunct="1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MX" altLang="es-CO" dirty="0"/>
              <a:t>Implementación de la estrategia</a:t>
            </a:r>
          </a:p>
          <a:p>
            <a:pPr marL="609600" indent="-609600" eaLnBrk="1" hangingPunct="1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MX" altLang="es-CO" dirty="0"/>
              <a:t>Evaluación y control</a:t>
            </a:r>
            <a:endParaRPr lang="es-ES" altLang="es-CO" dirty="0"/>
          </a:p>
        </p:txBody>
      </p:sp>
    </p:spTree>
    <p:extLst>
      <p:ext uri="{BB962C8B-B14F-4D97-AF65-F5344CB8AC3E}">
        <p14:creationId xmlns:p14="http://schemas.microsoft.com/office/powerpoint/2010/main" val="3891920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>
                <a:solidFill>
                  <a:srgbClr val="000066"/>
                </a:solidFill>
              </a:rPr>
              <a:t>Algunos casos de referencia</a:t>
            </a:r>
            <a:endParaRPr lang="es-ES" altLang="es-CO">
              <a:solidFill>
                <a:srgbClr val="000066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3946525" y="323691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 b="1"/>
              <a:t>Vs.</a:t>
            </a:r>
            <a:endParaRPr lang="es-ES" altLang="es-CO" b="1"/>
          </a:p>
        </p:txBody>
      </p:sp>
      <p:pic>
        <p:nvPicPr>
          <p:cNvPr id="66564" name="Picture 4" descr="alpi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0"/>
            <a:ext cx="12858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5" descr="dan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48000"/>
            <a:ext cx="13335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37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>
                <a:solidFill>
                  <a:srgbClr val="000066"/>
                </a:solidFill>
              </a:rPr>
              <a:t>Algunos casos de referencia</a:t>
            </a:r>
            <a:endParaRPr lang="es-ES" altLang="es-CO">
              <a:solidFill>
                <a:srgbClr val="000066"/>
              </a:solidFill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3946525" y="323691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 b="1"/>
              <a:t>Vs.</a:t>
            </a:r>
            <a:endParaRPr lang="es-ES" altLang="es-CO" b="1"/>
          </a:p>
        </p:txBody>
      </p:sp>
      <p:pic>
        <p:nvPicPr>
          <p:cNvPr id="68612" name="Picture 4" descr="caf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667000"/>
            <a:ext cx="28860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 descr="exi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69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>
                <a:solidFill>
                  <a:srgbClr val="000066"/>
                </a:solidFill>
              </a:rPr>
              <a:t>Algunos casos de referencia</a:t>
            </a:r>
            <a:endParaRPr lang="es-ES" altLang="es-CO">
              <a:solidFill>
                <a:srgbClr val="000066"/>
              </a:solidFill>
            </a:endParaRP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3946525" y="323691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CO" b="1"/>
              <a:t>Vs.</a:t>
            </a:r>
            <a:endParaRPr lang="es-ES" altLang="es-CO" b="1"/>
          </a:p>
        </p:txBody>
      </p:sp>
      <p:pic>
        <p:nvPicPr>
          <p:cNvPr id="70660" name="Picture 4" descr="exi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5" descr="oxx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895600"/>
            <a:ext cx="21717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37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s-MX" altLang="es-CO" dirty="0">
                <a:solidFill>
                  <a:schemeClr val="accent2"/>
                </a:solidFill>
              </a:rPr>
              <a:t>Proceso básico de Administración Estratégica</a:t>
            </a:r>
          </a:p>
          <a:p>
            <a:pPr marL="609600" indent="-609600" eaLnBrk="1" hangingPunct="1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MX" altLang="es-CO" dirty="0"/>
              <a:t>Análisis Ambiental</a:t>
            </a:r>
          </a:p>
          <a:p>
            <a:pPr marL="609600" indent="-609600" eaLnBrk="1" hangingPunct="1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MX" altLang="es-CO" dirty="0"/>
              <a:t>Formulación de la estrategia</a:t>
            </a:r>
          </a:p>
          <a:p>
            <a:pPr marL="609600" indent="-609600" eaLnBrk="1" hangingPunct="1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MX" altLang="es-CO" dirty="0"/>
              <a:t>Implementación de la estrategia</a:t>
            </a:r>
          </a:p>
          <a:p>
            <a:pPr marL="609600" indent="-609600" eaLnBrk="1" hangingPunct="1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s-MX" altLang="es-CO" dirty="0">
                <a:solidFill>
                  <a:schemeClr val="accent2"/>
                </a:solidFill>
              </a:rPr>
              <a:t>Evaluación y control</a:t>
            </a:r>
            <a:endParaRPr lang="es-ES" altLang="es-CO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695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>
                <a:solidFill>
                  <a:srgbClr val="000066"/>
                </a:solidFill>
              </a:rPr>
              <a:t>Mapas Estratégicos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Desarrollados por Norton y Kaplan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Cuatro perspectivas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/>
              <a:t>Financiera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/>
              <a:t>Cliente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/>
              <a:t>Procesos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/>
              <a:t>Crecimiento y aprendizaje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5666191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>
                <a:solidFill>
                  <a:srgbClr val="000066"/>
                </a:solidFill>
              </a:rPr>
              <a:t>Perspectiva Financiera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Propuesta de valor para los accionistas (resultados)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/>
              <a:t>Incremento de las ventas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/>
              <a:t>Incremento de la participación en el mercado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2579909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>
                <a:solidFill>
                  <a:srgbClr val="000066"/>
                </a:solidFill>
              </a:rPr>
              <a:t>Perspectiva Cliente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Propuesta de valor para el cliente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/>
              <a:t>Atributos: funcionalidad, precio, calidad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/>
              <a:t>Relación con los clientes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/>
              <a:t>Imagen y prestigio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3268968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>
                <a:solidFill>
                  <a:srgbClr val="000066"/>
                </a:solidFill>
              </a:rPr>
              <a:t>Perspectiva Procesos Internos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Cadena de Valor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/>
              <a:t>Procesos de operaciones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/>
              <a:t>Procesos de clientes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/>
              <a:t>Procesos de innovación y desarrollo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/>
              <a:t>Procesos reguladores y sociales (medio ambiente, seguridad, salud)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37039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>
                <a:solidFill>
                  <a:srgbClr val="000066"/>
                </a:solidFill>
              </a:rPr>
              <a:t>Perspectiva de Crecimiento y aprendizaje 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Activos Intangibles 80% valor de una organización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/>
              <a:t>Capital humano: habilidades, competencias y conocimientos para apoyar la estrategia.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/>
              <a:t>Capital de la información: Sistemas de información y tecnología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/>
              <a:t>Capital organizacional: cultura, liderazgo, actitud frente al cambio.</a:t>
            </a:r>
          </a:p>
          <a:p>
            <a:pPr eaLnBrk="1" hangingPunct="1"/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3986331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mapa estrateg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523875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06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>
                <a:solidFill>
                  <a:schemeClr val="accent2"/>
                </a:solidFill>
              </a:rPr>
              <a:t>Análisis Ambiental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Externo: Oportunidades y Amenazas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Interno: Fortalezas y Debilidades</a:t>
            </a: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6239272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s-CO" altLang="es-CO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s-CO" altLang="es-CO"/>
          </a:p>
        </p:txBody>
      </p:sp>
      <p:pic>
        <p:nvPicPr>
          <p:cNvPr id="116740" name="Picture 4" descr="detal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4582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altLang="es-CO">
                <a:solidFill>
                  <a:schemeClr val="accent2"/>
                </a:solidFill>
              </a:rPr>
              <a:t>Análisis Ambiental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s-MX" altLang="es-CO"/>
              <a:t>Externo: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/>
              <a:t> Fuerzas de la industria (Porter)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r>
              <a:rPr lang="es-MX" altLang="es-CO"/>
              <a:t> Análisis PESTEL</a:t>
            </a:r>
          </a:p>
          <a:p>
            <a:pPr lvl="1" eaLnBrk="1" hangingPunct="1">
              <a:buClr>
                <a:srgbClr val="FFFF00"/>
              </a:buClr>
              <a:buSzPct val="60000"/>
              <a:buFont typeface="Wingdings" panose="05000000000000000000" pitchFamily="2" charset="2"/>
              <a:buChar char="q"/>
            </a:pP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68019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s-MX" altLang="es-CO" sz="2800" dirty="0">
                <a:solidFill>
                  <a:schemeClr val="accent2"/>
                </a:solidFill>
              </a:rPr>
              <a:t>Análisis Ambiental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s-MX" altLang="es-CO" sz="2800" dirty="0">
                <a:solidFill>
                  <a:schemeClr val="accent2"/>
                </a:solidFill>
              </a:rPr>
              <a:t>	Externo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s-MX" altLang="es-CO" sz="2800" dirty="0">
                <a:solidFill>
                  <a:schemeClr val="accent2"/>
                </a:solidFill>
              </a:rPr>
              <a:t>	Fuerzas de la Industria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s-MX" altLang="es-CO" sz="2800" dirty="0">
                <a:solidFill>
                  <a:schemeClr val="accent2"/>
                </a:solidFill>
              </a:rPr>
              <a:t>    (Cinco fuerzas de Porter)</a:t>
            </a:r>
          </a:p>
          <a:p>
            <a:pPr eaLnBrk="1" fontAlgn="auto" hangingPunct="1">
              <a:spcAft>
                <a:spcPts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/>
            </a:pPr>
            <a:r>
              <a:rPr lang="es-MX" altLang="es-CO" sz="2800" dirty="0"/>
              <a:t>Actuales competidores (entropía)</a:t>
            </a:r>
          </a:p>
          <a:p>
            <a:pPr eaLnBrk="1" fontAlgn="auto" hangingPunct="1">
              <a:spcAft>
                <a:spcPts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/>
            </a:pPr>
            <a:r>
              <a:rPr lang="es-MX" altLang="es-CO" sz="2800" dirty="0"/>
              <a:t>Poder de negociación de Proveedores (barreras)</a:t>
            </a:r>
          </a:p>
          <a:p>
            <a:pPr eaLnBrk="1" fontAlgn="auto" hangingPunct="1">
              <a:spcAft>
                <a:spcPts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/>
            </a:pPr>
            <a:r>
              <a:rPr lang="es-MX" altLang="es-CO" sz="2800" dirty="0"/>
              <a:t>Poder de negociación de Clientes (barreras)</a:t>
            </a:r>
          </a:p>
          <a:p>
            <a:pPr eaLnBrk="1" fontAlgn="auto" hangingPunct="1">
              <a:spcAft>
                <a:spcPts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/>
            </a:pPr>
            <a:r>
              <a:rPr lang="es-MX" altLang="es-CO" sz="2800" dirty="0"/>
              <a:t>Ingreso de Nuevos competidores</a:t>
            </a:r>
          </a:p>
          <a:p>
            <a:pPr eaLnBrk="1" fontAlgn="auto" hangingPunct="1">
              <a:spcAft>
                <a:spcPts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/>
            </a:pPr>
            <a:r>
              <a:rPr lang="es-MX" altLang="es-CO" sz="2800" dirty="0"/>
              <a:t>Aparición de productos/servicios Sustitutos</a:t>
            </a:r>
            <a:endParaRPr lang="es-ES" altLang="es-CO" sz="2800" dirty="0"/>
          </a:p>
        </p:txBody>
      </p:sp>
      <p:pic>
        <p:nvPicPr>
          <p:cNvPr id="13315" name="Picture 8" descr="cincofuerz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38100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56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981200"/>
            <a:ext cx="4553497" cy="3466791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064BD6-378A-4509-8D18-B9269FEA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8F29184-5B96-4DEB-8072-E4DB6C84F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434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0" lang="es-ES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0" lang="es-ES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0" lang="es-ES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0" lang="es-ES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0" lang="es-ES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s-CO" altLang="es-CO" sz="2800" dirty="0">
                <a:solidFill>
                  <a:schemeClr val="accent2"/>
                </a:solidFill>
              </a:rPr>
              <a:t>Análisis Ambiental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s-CO" altLang="es-CO" sz="2800" dirty="0">
                <a:solidFill>
                  <a:schemeClr val="accent2"/>
                </a:solidFill>
              </a:rPr>
              <a:t>	Externo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s-CO" altLang="es-CO" sz="2800" dirty="0">
                <a:solidFill>
                  <a:schemeClr val="accent2"/>
                </a:solidFill>
              </a:rPr>
              <a:t>	Fuerzas de la Industria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s-CO" altLang="es-CO" sz="2800" dirty="0">
                <a:solidFill>
                  <a:schemeClr val="accent2"/>
                </a:solidFill>
              </a:rPr>
              <a:t>    (Cinco fuerzas de Porter)</a:t>
            </a:r>
          </a:p>
          <a:p>
            <a:pPr fontAlgn="auto">
              <a:spcAft>
                <a:spcPts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/>
            </a:pPr>
            <a:r>
              <a:rPr lang="es-CO" altLang="es-CO" sz="2800" dirty="0"/>
              <a:t>Actuales competidores (entropía)</a:t>
            </a:r>
          </a:p>
          <a:p>
            <a:pPr fontAlgn="auto">
              <a:spcAft>
                <a:spcPts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/>
            </a:pPr>
            <a:r>
              <a:rPr lang="es-CO" altLang="es-CO" sz="2800" dirty="0"/>
              <a:t>Poder de negociación de Proveedores (barreras)</a:t>
            </a:r>
          </a:p>
          <a:p>
            <a:pPr fontAlgn="auto">
              <a:spcAft>
                <a:spcPts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/>
            </a:pPr>
            <a:r>
              <a:rPr lang="es-CO" altLang="es-CO" sz="2800" dirty="0"/>
              <a:t>Poder de negociación de Clientes (barreras)</a:t>
            </a:r>
          </a:p>
          <a:p>
            <a:pPr fontAlgn="auto">
              <a:spcAft>
                <a:spcPts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/>
            </a:pPr>
            <a:r>
              <a:rPr lang="es-CO" altLang="es-CO" sz="2800" dirty="0"/>
              <a:t>Ingreso de Nuevos competidores</a:t>
            </a:r>
          </a:p>
          <a:p>
            <a:pPr fontAlgn="auto">
              <a:spcAft>
                <a:spcPts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/>
            </a:pPr>
            <a:r>
              <a:rPr lang="es-CO" altLang="es-CO" sz="2800" dirty="0"/>
              <a:t>Aparición de productos/servicios Sustitutos</a:t>
            </a:r>
          </a:p>
        </p:txBody>
      </p:sp>
    </p:spTree>
    <p:extLst>
      <p:ext uri="{BB962C8B-B14F-4D97-AF65-F5344CB8AC3E}">
        <p14:creationId xmlns:p14="http://schemas.microsoft.com/office/powerpoint/2010/main" val="2692662993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Microsoft Office PowerPoint</Application>
  <PresentationFormat>Presentación en pantalla (4:3)</PresentationFormat>
  <Paragraphs>328</Paragraphs>
  <Slides>60</Slides>
  <Notes>59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6" baseType="lpstr">
      <vt:lpstr>Arial</vt:lpstr>
      <vt:lpstr>Calibri</vt:lpstr>
      <vt:lpstr>Georgia</vt:lpstr>
      <vt:lpstr>Trebuchet MS</vt:lpstr>
      <vt:lpstr>Wingdings</vt:lpstr>
      <vt:lpstr>Introducing PowerPoint 2010</vt:lpstr>
      <vt:lpstr>      Estrategia de Negocio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Niveles de Estrategia</vt:lpstr>
      <vt:lpstr>Presentación de PowerPoint</vt:lpstr>
      <vt:lpstr>Niveles de Estrategia</vt:lpstr>
      <vt:lpstr>Presentación de PowerPoint</vt:lpstr>
      <vt:lpstr>Presentación de PowerPoint</vt:lpstr>
      <vt:lpstr>Presentación de PowerPoint</vt:lpstr>
      <vt:lpstr>Presentación de PowerPoint</vt:lpstr>
      <vt:lpstr>Niveles de Estrategia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4: Tecnología para BPM</dc:title>
  <dc:creator/>
  <cp:lastModifiedBy/>
  <cp:revision>12</cp:revision>
  <dcterms:modified xsi:type="dcterms:W3CDTF">2018-07-21T01:07:54Z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