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447" r:id="rId2"/>
    <p:sldId id="704" r:id="rId3"/>
    <p:sldId id="705" r:id="rId4"/>
    <p:sldId id="691" r:id="rId5"/>
    <p:sldId id="703" r:id="rId6"/>
    <p:sldId id="701" r:id="rId7"/>
    <p:sldId id="702" r:id="rId8"/>
    <p:sldId id="706" r:id="rId9"/>
    <p:sldId id="707" r:id="rId10"/>
    <p:sldId id="708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F140D"/>
    <a:srgbClr val="CA1818"/>
    <a:srgbClr val="811111"/>
    <a:srgbClr val="791919"/>
    <a:srgbClr val="A42222"/>
    <a:srgbClr val="D6543E"/>
    <a:srgbClr val="11E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529" autoAdjust="0"/>
    <p:restoredTop sz="89630" autoAdjust="0"/>
  </p:normalViewPr>
  <p:slideViewPr>
    <p:cSldViewPr>
      <p:cViewPr varScale="1">
        <p:scale>
          <a:sx n="65" d="100"/>
          <a:sy n="65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622B9A04-391A-4A80-8634-C734DD39D50C}" type="datetimeFigureOut">
              <a:rPr lang="es-CO"/>
              <a:pPr>
                <a:defRPr/>
              </a:pPr>
              <a:t>27/07/2018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81BF5874-4ED5-41F8-ADE7-FA9A8353701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837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/>
          </a:p>
          <a:p>
            <a:pPr>
              <a:spcBef>
                <a:spcPct val="0"/>
              </a:spcBef>
            </a:pPr>
            <a:r>
              <a:t>Para obtener más plantillas de muestra, haga clic en la pestaña Archivo y después, en la ficha Nuevo, haga clic en Plantillas de muestra.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9456D8-EAF4-45F3-B767-76DF2C11F54E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823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188387-C3D0-4C31-B2FD-5DEA6610B24C}" type="slidenum">
              <a:rPr lang="es-ES" altLang="es-CO" smtClean="0"/>
              <a:pPr>
                <a:spcBef>
                  <a:spcPct val="0"/>
                </a:spcBef>
              </a:pPr>
              <a:t>2</a:t>
            </a:fld>
            <a:endParaRPr lang="es-ES" altLang="es-CO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4525A0-7832-4DBD-AB16-DD9EDE7F72D5}" type="slidenum">
              <a:rPr lang="es-ES" altLang="es-CO"/>
              <a:pPr/>
              <a:t>4</a:t>
            </a:fld>
            <a:endParaRPr lang="es-ES" altLang="es-CO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2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BF5874-4ED5-41F8-ADE7-FA9A8353701D}" type="slidenum">
              <a:rPr lang="es-CO" smtClean="0"/>
              <a:pPr>
                <a:defRPr/>
              </a:pPr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9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03613" y="4697413"/>
            <a:ext cx="5624512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0638" y="2436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/>
          <p:nvPr userDrawn="1"/>
        </p:nvSpPr>
        <p:spPr>
          <a:xfrm>
            <a:off x="8755063" y="5338763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47F28"/>
              </a:solidFill>
            </a:endParaRPr>
          </a:p>
        </p:txBody>
      </p:sp>
      <p:sp>
        <p:nvSpPr>
          <p:cNvPr id="7" name="15 Rectángulo"/>
          <p:cNvSpPr/>
          <p:nvPr userDrawn="1"/>
        </p:nvSpPr>
        <p:spPr>
          <a:xfrm>
            <a:off x="7708900" y="2482850"/>
            <a:ext cx="1371600" cy="2212975"/>
          </a:xfrm>
          <a:prstGeom prst="rect">
            <a:avLst/>
          </a:prstGeom>
          <a:gradFill flip="none" rotWithShape="1">
            <a:gsLst>
              <a:gs pos="0">
                <a:srgbClr val="CA1818">
                  <a:shade val="30000"/>
                  <a:satMod val="115000"/>
                </a:srgbClr>
              </a:gs>
              <a:gs pos="50000">
                <a:srgbClr val="CA1818">
                  <a:shade val="67500"/>
                  <a:satMod val="115000"/>
                </a:srgbClr>
              </a:gs>
              <a:gs pos="100000">
                <a:srgbClr val="CA181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4164355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3733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es-E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9AD0A7-46A2-491A-B1C9-E46099A806C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9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1"/>
            <a:ext cx="4873752" cy="3812823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es-ES"/>
            </a:lvl1pPr>
          </a:lstStyle>
          <a:p>
            <a:pPr lvl="0"/>
            <a:endParaRPr lang="es-E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2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2400">
                <a:solidFill>
                  <a:schemeClr val="bg1"/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CE42D2-3FE5-4F83-8905-7025B7009C8D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4565BD-00FB-4C06-8193-02846E3EC10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0679D-0013-45DA-9886-CFCEB36EB05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9"/>
            <a:ext cx="2057400" cy="5851525"/>
          </a:xfrm>
        </p:spPr>
        <p:txBody>
          <a:bodyPr vert="eaVert"/>
          <a:lstStyle/>
          <a:p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105400" cy="5851525"/>
          </a:xfrm>
        </p:spPr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E4A33884-5E92-480B-ACD0-ADDFB4AB3DE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" y="-34925"/>
            <a:ext cx="7235825" cy="10064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7450" y="1412875"/>
            <a:ext cx="3619500" cy="4419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959350" y="1412875"/>
            <a:ext cx="3619500" cy="4419600"/>
          </a:xfrm>
        </p:spPr>
        <p:txBody>
          <a:bodyPr rtlCol="0">
            <a:normAutofit/>
          </a:bodyPr>
          <a:lstStyle/>
          <a:p>
            <a:pPr lvl="0"/>
            <a:endParaRPr lang="es-CO" noProof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20800-373E-4108-9236-F074EF1ECE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60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5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       </a:t>
            </a:r>
          </a:p>
        </p:txBody>
      </p:sp>
      <p:pic>
        <p:nvPicPr>
          <p:cNvPr id="7" name="Picture 26" descr="tiara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69850"/>
            <a:ext cx="1689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7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1" cap="all"/>
            </a:lvl1pPr>
          </a:lstStyle>
          <a:p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2" y="5105401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569075"/>
            <a:ext cx="2133600" cy="365125"/>
          </a:xfrm>
        </p:spPr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0B22C-2EC4-44F8-AA72-E10C2527D88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/>
          <p:cNvSpPr/>
          <p:nvPr userDrawn="1"/>
        </p:nvSpPr>
        <p:spPr>
          <a:xfrm>
            <a:off x="0" y="6553200"/>
            <a:ext cx="9144000" cy="3148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pic>
        <p:nvPicPr>
          <p:cNvPr id="5" name="Picture 26" descr="tiara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69850"/>
            <a:ext cx="1689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8 CuadroTexto"/>
          <p:cNvSpPr txBox="1"/>
          <p:nvPr userDrawn="1"/>
        </p:nvSpPr>
        <p:spPr>
          <a:xfrm>
            <a:off x="457200" y="6580188"/>
            <a:ext cx="8229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100" dirty="0">
                <a:solidFill>
                  <a:schemeClr val="bg1"/>
                </a:solidFill>
                <a:latin typeface="+mn-lt"/>
              </a:rPr>
              <a:t>AES-Procesos</a:t>
            </a:r>
            <a:r>
              <a:rPr lang="es-CO" sz="1100" baseline="0" dirty="0">
                <a:solidFill>
                  <a:schemeClr val="bg1"/>
                </a:solidFill>
                <a:latin typeface="+mn-lt"/>
              </a:rPr>
              <a:t> de Negocio</a:t>
            </a:r>
            <a:endParaRPr lang="es-E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627B77-3C1C-47FC-A3D3-1A1202D6513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309AF1-3F9F-4E52-B9B0-5B80C313306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 descr="tiar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54900" y="0"/>
            <a:ext cx="1689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28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3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1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F99D5-A68B-4D09-873F-E45C9A82D17D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EF412E-A1D1-4BAE-91C7-709B34530DB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3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endParaRPr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A0D72-AF50-4033-8A1A-E2DE9E3F855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s-ES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5BC142-E103-49FC-A234-D820AE55558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1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28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2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0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0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3D4454-2E55-45C2-878D-920925686B9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135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55FD26D-62DB-4D31-8BDE-AB4497DE057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26" descr="tiara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508875" y="76200"/>
            <a:ext cx="155892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s-E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4338638"/>
            <a:ext cx="4953000" cy="1416050"/>
          </a:xfrm>
        </p:spPr>
        <p:txBody>
          <a:bodyPr/>
          <a:lstStyle/>
          <a:p>
            <a:r>
              <a:rPr sz="2400">
                <a:solidFill>
                  <a:srgbClr val="5C5C5C"/>
                </a:solidFill>
              </a:rPr>
              <a:t>Conferencista: Carlos Rafael Robles</a:t>
            </a:r>
          </a:p>
          <a:p>
            <a:r>
              <a:rPr sz="2400">
                <a:solidFill>
                  <a:srgbClr val="5C5C5C"/>
                </a:solidFill>
              </a:rPr>
              <a:t>c.robles@javeriana.edu.co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554288"/>
            <a:ext cx="5638800" cy="2093912"/>
          </a:xfrm>
        </p:spPr>
        <p:txBody>
          <a:bodyPr>
            <a:normAutofit/>
          </a:bodyPr>
          <a:lstStyle/>
          <a:p>
            <a:pPr algn="l"/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r>
              <a:rPr lang="es-ES" sz="3200" b="0" dirty="0">
                <a:solidFill>
                  <a:srgbClr val="FFFFFF"/>
                </a:solidFill>
                <a:latin typeface="Arial" charset="0"/>
                <a:cs typeface="Arial" charset="0"/>
              </a:rPr>
              <a:t>Ma</a:t>
            </a:r>
            <a:r>
              <a:rPr sz="3200" b="0" dirty="0">
                <a:solidFill>
                  <a:srgbClr val="FFFFFF"/>
                </a:solidFill>
                <a:latin typeface="Arial" charset="0"/>
                <a:cs typeface="Arial" charset="0"/>
              </a:rPr>
              <a:t>pas de Procesos </a:t>
            </a:r>
            <a:br>
              <a:rPr sz="5000" b="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sz="2000" b="0" dirty="0">
              <a:latin typeface="Arial" charset="0"/>
              <a:cs typeface="Arial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1" y="2514600"/>
            <a:ext cx="1783318" cy="2249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412" name="1 Marcador de número de diapositiva"/>
          <p:cNvSpPr>
            <a:spLocks noGrp="1"/>
          </p:cNvSpPr>
          <p:nvPr>
            <p:ph type="sldNum" sz="quarter" idx="17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648B37-2342-45DF-B212-A31F475B536F}" type="slidenum">
              <a:rPr lang="es-CO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1017588" y="914400"/>
            <a:ext cx="381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48200" y="889000"/>
            <a:ext cx="4191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415" name="Picture 26" descr="tia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469900"/>
            <a:ext cx="3305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47F28"/>
              </a:solidFill>
            </a:endParaRPr>
          </a:p>
        </p:txBody>
      </p:sp>
      <p:sp>
        <p:nvSpPr>
          <p:cNvPr id="17417" name="Title 4"/>
          <p:cNvSpPr txBox="1">
            <a:spLocks/>
          </p:cNvSpPr>
          <p:nvPr/>
        </p:nvSpPr>
        <p:spPr bwMode="auto">
          <a:xfrm>
            <a:off x="1524000" y="1573213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r>
              <a:rPr lang="pt-BR" sz="2400" dirty="0">
                <a:latin typeface="Arial" charset="0"/>
                <a:cs typeface="Arial" charset="0"/>
              </a:rPr>
              <a:t>AES - </a:t>
            </a:r>
            <a:r>
              <a:rPr lang="pt-BR" sz="2400" dirty="0" err="1">
                <a:latin typeface="Arial" charset="0"/>
                <a:cs typeface="Arial" charset="0"/>
              </a:rPr>
              <a:t>Procesos</a:t>
            </a:r>
            <a:r>
              <a:rPr lang="pt-BR" sz="2400" dirty="0">
                <a:latin typeface="Arial" charset="0"/>
                <a:cs typeface="Arial" charset="0"/>
              </a:rPr>
              <a:t> de Negocio</a:t>
            </a:r>
            <a:br>
              <a:rPr lang="pt-BR" sz="3200" dirty="0">
                <a:latin typeface="Arial" charset="0"/>
                <a:cs typeface="Arial" charset="0"/>
              </a:rPr>
            </a:br>
            <a:endParaRPr lang="pt-BR" sz="1100" dirty="0">
              <a:latin typeface="Arial" charset="0"/>
              <a:cs typeface="Arial" charset="0"/>
            </a:endParaRPr>
          </a:p>
        </p:txBody>
      </p:sp>
      <p:sp>
        <p:nvSpPr>
          <p:cNvPr id="17418" name="5 Marcador de pie de página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53070-04EA-483F-85D5-4A32D4B6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7" y="32680"/>
            <a:ext cx="8403020" cy="685800"/>
          </a:xfrm>
        </p:spPr>
        <p:txBody>
          <a:bodyPr/>
          <a:lstStyle/>
          <a:p>
            <a:r>
              <a:rPr lang="es-CO" dirty="0"/>
              <a:t>Benchmarking APQC (Vista Empresa)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2F0673-685B-450B-91E2-7B5E90D2B1C8}"/>
              </a:ext>
            </a:extLst>
          </p:cNvPr>
          <p:cNvSpPr txBox="1"/>
          <p:nvPr/>
        </p:nvSpPr>
        <p:spPr>
          <a:xfrm>
            <a:off x="3062215" y="4138136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EMPRESA </a:t>
            </a:r>
          </a:p>
        </p:txBody>
      </p:sp>
      <p:sp>
        <p:nvSpPr>
          <p:cNvPr id="3" name="Diagrama de flujo: multidocumento 2">
            <a:extLst>
              <a:ext uri="{FF2B5EF4-FFF2-40B4-BE49-F238E27FC236}">
                <a16:creationId xmlns:a16="http://schemas.microsoft.com/office/drawing/2014/main" id="{DCB64B5C-9923-4DB5-910D-E71485575D01}"/>
              </a:ext>
            </a:extLst>
          </p:cNvPr>
          <p:cNvSpPr/>
          <p:nvPr/>
        </p:nvSpPr>
        <p:spPr>
          <a:xfrm>
            <a:off x="1600200" y="1669669"/>
            <a:ext cx="1351077" cy="1638915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EMPRESA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B9D0C83-6831-478C-9C50-6FD5A5D96060}"/>
              </a:ext>
            </a:extLst>
          </p:cNvPr>
          <p:cNvSpPr/>
          <p:nvPr/>
        </p:nvSpPr>
        <p:spPr>
          <a:xfrm>
            <a:off x="1784145" y="3883587"/>
            <a:ext cx="1032318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¿Está en APQC?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32885C9-84F8-4853-9A50-5062C8943D3B}"/>
              </a:ext>
            </a:extLst>
          </p:cNvPr>
          <p:cNvSpPr/>
          <p:nvPr/>
        </p:nvSpPr>
        <p:spPr>
          <a:xfrm>
            <a:off x="6350714" y="2956626"/>
            <a:ext cx="609600" cy="5457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80876D-227E-4D93-800A-390DEBD0688C}"/>
              </a:ext>
            </a:extLst>
          </p:cNvPr>
          <p:cNvSpPr/>
          <p:nvPr/>
        </p:nvSpPr>
        <p:spPr>
          <a:xfrm>
            <a:off x="6409934" y="4101069"/>
            <a:ext cx="609600" cy="5457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2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8C994BB-C0F2-457A-9048-12F26BF42A61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2816463" y="3229504"/>
            <a:ext cx="3534251" cy="996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8CE0C2D1-752F-4170-A3D1-60986198A51E}"/>
              </a:ext>
            </a:extLst>
          </p:cNvPr>
          <p:cNvCxnSpPr>
            <a:cxnSpLocks/>
            <a:stCxn id="12" idx="3"/>
            <a:endCxn id="20" idx="2"/>
          </p:cNvCxnSpPr>
          <p:nvPr/>
        </p:nvCxnSpPr>
        <p:spPr>
          <a:xfrm>
            <a:off x="2816463" y="4226487"/>
            <a:ext cx="3593471" cy="147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BDB6907-A23D-4C72-9795-803C4916A073}"/>
              </a:ext>
            </a:extLst>
          </p:cNvPr>
          <p:cNvSpPr txBox="1"/>
          <p:nvPr/>
        </p:nvSpPr>
        <p:spPr>
          <a:xfrm>
            <a:off x="4992329" y="28601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Sí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C69ADF9-5BEB-4E28-8A38-61798DDA6BD0}"/>
              </a:ext>
            </a:extLst>
          </p:cNvPr>
          <p:cNvSpPr txBox="1"/>
          <p:nvPr/>
        </p:nvSpPr>
        <p:spPr>
          <a:xfrm>
            <a:off x="4833753" y="4507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63" name="Flecha: hacia abajo 62">
            <a:extLst>
              <a:ext uri="{FF2B5EF4-FFF2-40B4-BE49-F238E27FC236}">
                <a16:creationId xmlns:a16="http://schemas.microsoft.com/office/drawing/2014/main" id="{FC7B88DD-ED19-484E-8A60-C33CF8DC3D73}"/>
              </a:ext>
            </a:extLst>
          </p:cNvPr>
          <p:cNvSpPr/>
          <p:nvPr/>
        </p:nvSpPr>
        <p:spPr>
          <a:xfrm>
            <a:off x="2016839" y="3411647"/>
            <a:ext cx="441848" cy="38625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B4EFA7C-6F8A-4948-96AB-508B02C00DD6}"/>
              </a:ext>
            </a:extLst>
          </p:cNvPr>
          <p:cNvSpPr txBox="1"/>
          <p:nvPr/>
        </p:nvSpPr>
        <p:spPr>
          <a:xfrm>
            <a:off x="6960314" y="2968132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Incluido en </a:t>
            </a:r>
          </a:p>
          <a:p>
            <a:r>
              <a:rPr lang="es-CO" dirty="0"/>
              <a:t>APQC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97F38D8-CBB7-4DB6-9DDE-206640E5E596}"/>
              </a:ext>
            </a:extLst>
          </p:cNvPr>
          <p:cNvSpPr txBox="1"/>
          <p:nvPr/>
        </p:nvSpPr>
        <p:spPr>
          <a:xfrm>
            <a:off x="7005397" y="420005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Adicional</a:t>
            </a:r>
          </a:p>
        </p:txBody>
      </p:sp>
    </p:spTree>
    <p:extLst>
      <p:ext uri="{BB962C8B-B14F-4D97-AF65-F5344CB8AC3E}">
        <p14:creationId xmlns:p14="http://schemas.microsoft.com/office/powerpoint/2010/main" val="32709559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6705600" y="579120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 sz="4000" b="1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0100" y="1641082"/>
            <a:ext cx="8219256" cy="74789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charset="0"/>
              <a:buNone/>
            </a:pP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Conjunto de actividades interrelacionadas que transforman entradas en salidas generando un valor agregado para el cliente y respetando el concepto de negocio de la compañía.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47730" y="943045"/>
            <a:ext cx="822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MX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¿Qué es un proceso de negocio?</a:t>
            </a:r>
            <a:endParaRPr lang="es-ES" sz="3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88507" y="2780928"/>
            <a:ext cx="237626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Transformación </a:t>
            </a:r>
            <a:r>
              <a:rPr lang="es-CO" sz="1200" dirty="0"/>
              <a:t>(Agregación de valor)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229160" y="34145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Entradas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216122" y="335437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Salidas</a:t>
            </a:r>
          </a:p>
        </p:txBody>
      </p:sp>
      <p:sp>
        <p:nvSpPr>
          <p:cNvPr id="11" name="Flecha abajo 10"/>
          <p:cNvSpPr/>
          <p:nvPr/>
        </p:nvSpPr>
        <p:spPr>
          <a:xfrm>
            <a:off x="5524876" y="4761148"/>
            <a:ext cx="487604" cy="79208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 arriba 11"/>
          <p:cNvSpPr/>
          <p:nvPr/>
        </p:nvSpPr>
        <p:spPr>
          <a:xfrm>
            <a:off x="6219159" y="4005064"/>
            <a:ext cx="527360" cy="153998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5216348" y="56170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Costos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119159" y="56170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Ingresos </a:t>
            </a:r>
          </a:p>
        </p:txBody>
      </p:sp>
      <p:sp>
        <p:nvSpPr>
          <p:cNvPr id="15" name="Abrir llave 14"/>
          <p:cNvSpPr/>
          <p:nvPr/>
        </p:nvSpPr>
        <p:spPr>
          <a:xfrm>
            <a:off x="5522383" y="4005064"/>
            <a:ext cx="298028" cy="67588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568276" y="417587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Utilidad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148347" y="3284984"/>
            <a:ext cx="12380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7067726" y="3284984"/>
            <a:ext cx="12380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685800" y="3414549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Proceso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85800" y="484953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Negocio</a:t>
            </a:r>
          </a:p>
        </p:txBody>
      </p:sp>
    </p:spTree>
    <p:extLst>
      <p:ext uri="{BB962C8B-B14F-4D97-AF65-F5344CB8AC3E}">
        <p14:creationId xmlns:p14="http://schemas.microsoft.com/office/powerpoint/2010/main" val="30835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  <p:bldP spid="2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Empresa Vista Como Proceso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3</a:t>
            </a:fld>
            <a:endParaRPr lang="es-CO"/>
          </a:p>
        </p:txBody>
      </p:sp>
      <p:grpSp>
        <p:nvGrpSpPr>
          <p:cNvPr id="17" name="Grupo 16"/>
          <p:cNvGrpSpPr/>
          <p:nvPr/>
        </p:nvGrpSpPr>
        <p:grpSpPr>
          <a:xfrm>
            <a:off x="111321" y="2612547"/>
            <a:ext cx="2860479" cy="1714872"/>
            <a:chOff x="2800837" y="2780928"/>
            <a:chExt cx="5137742" cy="3205461"/>
          </a:xfrm>
        </p:grpSpPr>
        <p:sp>
          <p:nvSpPr>
            <p:cNvPr id="18" name="Rectángulo 17"/>
            <p:cNvSpPr/>
            <p:nvPr/>
          </p:nvSpPr>
          <p:spPr>
            <a:xfrm>
              <a:off x="4588507" y="2780928"/>
              <a:ext cx="2376264" cy="10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Proceso 1</a:t>
              </a:r>
              <a:endParaRPr lang="es-CO" sz="1200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2800837" y="3391557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Entradas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6964772" y="33454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Salidas</a:t>
              </a:r>
            </a:p>
          </p:txBody>
        </p:sp>
        <p:sp>
          <p:nvSpPr>
            <p:cNvPr id="21" name="Flecha abajo 20"/>
            <p:cNvSpPr/>
            <p:nvPr/>
          </p:nvSpPr>
          <p:spPr>
            <a:xfrm>
              <a:off x="5524876" y="4761148"/>
              <a:ext cx="487604" cy="79208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Flecha arriba 21"/>
            <p:cNvSpPr/>
            <p:nvPr/>
          </p:nvSpPr>
          <p:spPr>
            <a:xfrm>
              <a:off x="6219159" y="4005064"/>
              <a:ext cx="527360" cy="1539985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534109" y="558363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Costos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6119159" y="5617057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Ingresos </a:t>
              </a:r>
            </a:p>
          </p:txBody>
        </p:sp>
        <p:sp>
          <p:nvSpPr>
            <p:cNvPr id="25" name="Abrir llave 24"/>
            <p:cNvSpPr/>
            <p:nvPr/>
          </p:nvSpPr>
          <p:spPr>
            <a:xfrm>
              <a:off x="5522383" y="4005064"/>
              <a:ext cx="298028" cy="675889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979211" y="4090428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Utilidad</a:t>
              </a:r>
            </a:p>
          </p:txBody>
        </p:sp>
        <p:cxnSp>
          <p:nvCxnSpPr>
            <p:cNvPr id="27" name="Conector recto de flecha 26"/>
            <p:cNvCxnSpPr/>
            <p:nvPr/>
          </p:nvCxnSpPr>
          <p:spPr>
            <a:xfrm>
              <a:off x="3148347" y="3284984"/>
              <a:ext cx="12380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7067725" y="3276081"/>
              <a:ext cx="870854" cy="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3080709" y="2622598"/>
            <a:ext cx="3015291" cy="1714872"/>
            <a:chOff x="2889998" y="2780928"/>
            <a:chExt cx="5415802" cy="3205461"/>
          </a:xfrm>
        </p:grpSpPr>
        <p:sp>
          <p:nvSpPr>
            <p:cNvPr id="30" name="Rectángulo 29"/>
            <p:cNvSpPr/>
            <p:nvPr/>
          </p:nvSpPr>
          <p:spPr>
            <a:xfrm>
              <a:off x="4588507" y="2780928"/>
              <a:ext cx="2376264" cy="10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Proceso 2</a:t>
              </a:r>
              <a:r>
                <a:rPr lang="es-CO" sz="1200" dirty="0"/>
                <a:t> 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2889998" y="3335589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Entradas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7216122" y="335437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Salidas</a:t>
              </a:r>
            </a:p>
          </p:txBody>
        </p:sp>
        <p:sp>
          <p:nvSpPr>
            <p:cNvPr id="33" name="Flecha abajo 32"/>
            <p:cNvSpPr/>
            <p:nvPr/>
          </p:nvSpPr>
          <p:spPr>
            <a:xfrm>
              <a:off x="5524876" y="4761148"/>
              <a:ext cx="487604" cy="79208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Flecha arriba 33"/>
            <p:cNvSpPr/>
            <p:nvPr/>
          </p:nvSpPr>
          <p:spPr>
            <a:xfrm>
              <a:off x="6219159" y="4005064"/>
              <a:ext cx="527360" cy="1539985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4588506" y="5597381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Costos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119159" y="5617057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Ingresos </a:t>
              </a:r>
            </a:p>
          </p:txBody>
        </p:sp>
        <p:sp>
          <p:nvSpPr>
            <p:cNvPr id="37" name="Abrir llave 36"/>
            <p:cNvSpPr/>
            <p:nvPr/>
          </p:nvSpPr>
          <p:spPr>
            <a:xfrm>
              <a:off x="5522383" y="4005064"/>
              <a:ext cx="298028" cy="675889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903212" y="4019558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Utilidad</a:t>
              </a:r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3148347" y="3284984"/>
              <a:ext cx="12380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>
              <a:off x="7067726" y="3284984"/>
              <a:ext cx="12380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6138050" y="2607784"/>
            <a:ext cx="2871453" cy="1745720"/>
            <a:chOff x="3148347" y="2780928"/>
            <a:chExt cx="5157453" cy="3263122"/>
          </a:xfrm>
        </p:grpSpPr>
        <p:sp>
          <p:nvSpPr>
            <p:cNvPr id="42" name="Rectángulo 41"/>
            <p:cNvSpPr/>
            <p:nvPr/>
          </p:nvSpPr>
          <p:spPr>
            <a:xfrm>
              <a:off x="4588507" y="2780928"/>
              <a:ext cx="2376264" cy="10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Proceso 3</a:t>
              </a:r>
              <a:endParaRPr lang="es-CO" sz="12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229160" y="34145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Entradas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7216122" y="335437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Salidas</a:t>
              </a:r>
            </a:p>
          </p:txBody>
        </p:sp>
        <p:sp>
          <p:nvSpPr>
            <p:cNvPr id="45" name="Flecha abajo 44"/>
            <p:cNvSpPr/>
            <p:nvPr/>
          </p:nvSpPr>
          <p:spPr>
            <a:xfrm>
              <a:off x="5524876" y="4761148"/>
              <a:ext cx="487604" cy="79208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6" name="Flecha arriba 45"/>
            <p:cNvSpPr/>
            <p:nvPr/>
          </p:nvSpPr>
          <p:spPr>
            <a:xfrm>
              <a:off x="6219159" y="4005064"/>
              <a:ext cx="527360" cy="1539985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628814" y="567471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Costos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6119159" y="5617057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Ingresos </a:t>
              </a:r>
            </a:p>
          </p:txBody>
        </p:sp>
        <p:sp>
          <p:nvSpPr>
            <p:cNvPr id="49" name="Abrir llave 48"/>
            <p:cNvSpPr/>
            <p:nvPr/>
          </p:nvSpPr>
          <p:spPr>
            <a:xfrm>
              <a:off x="5522383" y="4005064"/>
              <a:ext cx="298028" cy="675889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987881" y="4015657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Utilidad</a:t>
              </a:r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>
              <a:off x="3148347" y="3284984"/>
              <a:ext cx="12380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067726" y="3284984"/>
              <a:ext cx="12380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9726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 altLang="es-CO" dirty="0">
                <a:solidFill>
                  <a:schemeClr val="accent2"/>
                </a:solidFill>
              </a:rPr>
              <a:t>Clasificación de Procesos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Estratégicos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Misionales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Apoyo</a:t>
            </a:r>
          </a:p>
        </p:txBody>
      </p:sp>
    </p:spTree>
    <p:extLst>
      <p:ext uri="{BB962C8B-B14F-4D97-AF65-F5344CB8AC3E}">
        <p14:creationId xmlns:p14="http://schemas.microsoft.com/office/powerpoint/2010/main" val="37780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redondeado 23"/>
          <p:cNvSpPr/>
          <p:nvPr/>
        </p:nvSpPr>
        <p:spPr>
          <a:xfrm>
            <a:off x="893445" y="4092098"/>
            <a:ext cx="713232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5</a:t>
            </a:fld>
            <a:endParaRPr lang="es-CO"/>
          </a:p>
        </p:txBody>
      </p:sp>
      <p:sp>
        <p:nvSpPr>
          <p:cNvPr id="5" name="Nube 4"/>
          <p:cNvSpPr/>
          <p:nvPr/>
        </p:nvSpPr>
        <p:spPr>
          <a:xfrm>
            <a:off x="1600200" y="1447800"/>
            <a:ext cx="5715000" cy="1066800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Estratégicos</a:t>
            </a:r>
          </a:p>
        </p:txBody>
      </p:sp>
      <p:sp>
        <p:nvSpPr>
          <p:cNvPr id="7" name="Cheurón 6"/>
          <p:cNvSpPr/>
          <p:nvPr/>
        </p:nvSpPr>
        <p:spPr>
          <a:xfrm>
            <a:off x="1562100" y="3048000"/>
            <a:ext cx="1676400" cy="9906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3329940" y="3048000"/>
            <a:ext cx="1676400" cy="9906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Cheurón 8"/>
          <p:cNvSpPr/>
          <p:nvPr/>
        </p:nvSpPr>
        <p:spPr>
          <a:xfrm>
            <a:off x="4987290" y="3048000"/>
            <a:ext cx="1371600" cy="9906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045845" y="4092098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heurón 19"/>
          <p:cNvSpPr/>
          <p:nvPr/>
        </p:nvSpPr>
        <p:spPr>
          <a:xfrm>
            <a:off x="6318885" y="3063240"/>
            <a:ext cx="1676400" cy="9906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Flecha abajo 1"/>
          <p:cNvSpPr/>
          <p:nvPr/>
        </p:nvSpPr>
        <p:spPr>
          <a:xfrm>
            <a:off x="2095500" y="2514600"/>
            <a:ext cx="304800" cy="4572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 abajo 20"/>
          <p:cNvSpPr/>
          <p:nvPr/>
        </p:nvSpPr>
        <p:spPr>
          <a:xfrm>
            <a:off x="5368290" y="2514600"/>
            <a:ext cx="304800" cy="4572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3751821" y="3320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Misionales</a:t>
            </a:r>
          </a:p>
        </p:txBody>
      </p:sp>
      <p:sp>
        <p:nvSpPr>
          <p:cNvPr id="26" name="Y 25"/>
          <p:cNvSpPr/>
          <p:nvPr/>
        </p:nvSpPr>
        <p:spPr>
          <a:xfrm>
            <a:off x="1219200" y="4244498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1714500" y="4092098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Y 36"/>
          <p:cNvSpPr/>
          <p:nvPr/>
        </p:nvSpPr>
        <p:spPr>
          <a:xfrm>
            <a:off x="1887855" y="4244498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/>
          <p:cNvSpPr/>
          <p:nvPr/>
        </p:nvSpPr>
        <p:spPr>
          <a:xfrm>
            <a:off x="2400300" y="4102497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Y 38"/>
          <p:cNvSpPr/>
          <p:nvPr/>
        </p:nvSpPr>
        <p:spPr>
          <a:xfrm>
            <a:off x="2573655" y="4254897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3104197" y="4102497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Y 40"/>
          <p:cNvSpPr/>
          <p:nvPr/>
        </p:nvSpPr>
        <p:spPr>
          <a:xfrm>
            <a:off x="3277552" y="4254897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/>
          <p:cNvSpPr/>
          <p:nvPr/>
        </p:nvSpPr>
        <p:spPr>
          <a:xfrm>
            <a:off x="3808094" y="4102497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Y 42"/>
          <p:cNvSpPr/>
          <p:nvPr/>
        </p:nvSpPr>
        <p:spPr>
          <a:xfrm>
            <a:off x="3981449" y="4254897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/>
          <p:cNvSpPr/>
          <p:nvPr/>
        </p:nvSpPr>
        <p:spPr>
          <a:xfrm>
            <a:off x="4495800" y="4092098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Y 44"/>
          <p:cNvSpPr/>
          <p:nvPr/>
        </p:nvSpPr>
        <p:spPr>
          <a:xfrm>
            <a:off x="4669155" y="4244498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/>
          <p:cNvSpPr/>
          <p:nvPr/>
        </p:nvSpPr>
        <p:spPr>
          <a:xfrm>
            <a:off x="5164455" y="4092098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Y 46"/>
          <p:cNvSpPr/>
          <p:nvPr/>
        </p:nvSpPr>
        <p:spPr>
          <a:xfrm>
            <a:off x="5337810" y="4244498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/>
          <p:cNvSpPr/>
          <p:nvPr/>
        </p:nvSpPr>
        <p:spPr>
          <a:xfrm>
            <a:off x="5850255" y="4102497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Y 48"/>
          <p:cNvSpPr/>
          <p:nvPr/>
        </p:nvSpPr>
        <p:spPr>
          <a:xfrm>
            <a:off x="6023610" y="4254897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/>
          <p:cNvSpPr/>
          <p:nvPr/>
        </p:nvSpPr>
        <p:spPr>
          <a:xfrm>
            <a:off x="6554152" y="4102497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Y 50"/>
          <p:cNvSpPr/>
          <p:nvPr/>
        </p:nvSpPr>
        <p:spPr>
          <a:xfrm>
            <a:off x="6727507" y="4254897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/>
          <p:cNvSpPr/>
          <p:nvPr/>
        </p:nvSpPr>
        <p:spPr>
          <a:xfrm>
            <a:off x="7258049" y="4102497"/>
            <a:ext cx="6858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Y 52"/>
          <p:cNvSpPr/>
          <p:nvPr/>
        </p:nvSpPr>
        <p:spPr>
          <a:xfrm>
            <a:off x="7431404" y="4254897"/>
            <a:ext cx="342900" cy="381000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/>
          <p:cNvSpPr txBox="1"/>
          <p:nvPr/>
        </p:nvSpPr>
        <p:spPr>
          <a:xfrm>
            <a:off x="3789997" y="4855208"/>
            <a:ext cx="92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Soporte</a:t>
            </a:r>
          </a:p>
        </p:txBody>
      </p:sp>
      <p:sp>
        <p:nvSpPr>
          <p:cNvPr id="55" name="Título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s-CO" dirty="0"/>
              <a:t>Mapa de Procesos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93445" y="5791200"/>
            <a:ext cx="714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Mapa de Procesos: Representación Gráfica de los procesos de una entidad</a:t>
            </a:r>
          </a:p>
        </p:txBody>
      </p:sp>
    </p:spTree>
    <p:extLst>
      <p:ext uri="{BB962C8B-B14F-4D97-AF65-F5344CB8AC3E}">
        <p14:creationId xmlns:p14="http://schemas.microsoft.com/office/powerpoint/2010/main" val="5286772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7" grpId="0" animBg="1"/>
      <p:bldP spid="8" grpId="0" animBg="1"/>
      <p:bldP spid="9" grpId="0" animBg="1"/>
      <p:bldP spid="15" grpId="0" animBg="1"/>
      <p:bldP spid="20" grpId="0" animBg="1"/>
      <p:bldP spid="2" grpId="0" animBg="1"/>
      <p:bldP spid="21" grpId="0" animBg="1"/>
      <p:bldP spid="23" grpId="0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Benchmarking APQC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374" y="1600200"/>
            <a:ext cx="4629252" cy="4525963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11707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Benchmarking APQC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7</a:t>
            </a:fld>
            <a:endParaRPr lang="es-CO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528762"/>
            <a:ext cx="7248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12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53070-04EA-483F-85D5-4A32D4B6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Benchmarking APQC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6EAC38-EB43-4DC8-93B2-0ACF2A925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8</a:t>
            </a:fld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DBA9CD-62B0-458B-9F0E-CDEB24D0A330}"/>
              </a:ext>
            </a:extLst>
          </p:cNvPr>
          <p:cNvSpPr/>
          <p:nvPr/>
        </p:nvSpPr>
        <p:spPr>
          <a:xfrm>
            <a:off x="2175318" y="1981200"/>
            <a:ext cx="3009899" cy="2935421"/>
          </a:xfrm>
          <a:prstGeom prst="ellipse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 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91F7AD5-6588-4A08-9FC4-66033EF1F0ED}"/>
              </a:ext>
            </a:extLst>
          </p:cNvPr>
          <p:cNvSpPr/>
          <p:nvPr/>
        </p:nvSpPr>
        <p:spPr>
          <a:xfrm>
            <a:off x="4267200" y="1961289"/>
            <a:ext cx="3009899" cy="2935421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                                       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2F0673-685B-450B-91E2-7B5E90D2B1C8}"/>
              </a:ext>
            </a:extLst>
          </p:cNvPr>
          <p:cNvSpPr txBox="1"/>
          <p:nvPr/>
        </p:nvSpPr>
        <p:spPr>
          <a:xfrm>
            <a:off x="2632518" y="3264244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EMPRESA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D380D5-5424-486B-A475-C7E627BBEC87}"/>
              </a:ext>
            </a:extLst>
          </p:cNvPr>
          <p:cNvSpPr txBox="1"/>
          <p:nvPr/>
        </p:nvSpPr>
        <p:spPr>
          <a:xfrm>
            <a:off x="5348334" y="326424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APQC</a:t>
            </a:r>
            <a:r>
              <a:rPr lang="es-CO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32705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53070-04EA-483F-85D5-4A32D4B6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Benchmarking APQC (Vista APQC)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6EAC38-EB43-4DC8-93B2-0ACF2A925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46552" y="6513513"/>
            <a:ext cx="2133600" cy="365125"/>
          </a:xfrm>
        </p:spPr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9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2F0673-685B-450B-91E2-7B5E90D2B1C8}"/>
              </a:ext>
            </a:extLst>
          </p:cNvPr>
          <p:cNvSpPr txBox="1"/>
          <p:nvPr/>
        </p:nvSpPr>
        <p:spPr>
          <a:xfrm>
            <a:off x="1354270" y="3264244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EMPRESA </a:t>
            </a:r>
          </a:p>
        </p:txBody>
      </p:sp>
      <p:sp>
        <p:nvSpPr>
          <p:cNvPr id="3" name="Diagrama de flujo: multidocumento 2">
            <a:extLst>
              <a:ext uri="{FF2B5EF4-FFF2-40B4-BE49-F238E27FC236}">
                <a16:creationId xmlns:a16="http://schemas.microsoft.com/office/drawing/2014/main" id="{DCB64B5C-9923-4DB5-910D-E71485575D01}"/>
              </a:ext>
            </a:extLst>
          </p:cNvPr>
          <p:cNvSpPr/>
          <p:nvPr/>
        </p:nvSpPr>
        <p:spPr>
          <a:xfrm>
            <a:off x="140978" y="1027880"/>
            <a:ext cx="1011620" cy="13716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APQC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B9D0C83-6831-478C-9C50-6FD5A5D96060}"/>
              </a:ext>
            </a:extLst>
          </p:cNvPr>
          <p:cNvSpPr/>
          <p:nvPr/>
        </p:nvSpPr>
        <p:spPr>
          <a:xfrm>
            <a:off x="76200" y="3009695"/>
            <a:ext cx="1032318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¿Hago esto?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B8D354F-D7EA-4731-A888-B727C7538BB6}"/>
              </a:ext>
            </a:extLst>
          </p:cNvPr>
          <p:cNvSpPr/>
          <p:nvPr/>
        </p:nvSpPr>
        <p:spPr>
          <a:xfrm>
            <a:off x="1769752" y="1877404"/>
            <a:ext cx="1032318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¿Es formal?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EB4A5C1-1490-45D3-82D3-0E3783FCA321}"/>
              </a:ext>
            </a:extLst>
          </p:cNvPr>
          <p:cNvSpPr/>
          <p:nvPr/>
        </p:nvSpPr>
        <p:spPr>
          <a:xfrm>
            <a:off x="7179952" y="938291"/>
            <a:ext cx="609600" cy="5457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32885C9-84F8-4853-9A50-5062C8943D3B}"/>
              </a:ext>
            </a:extLst>
          </p:cNvPr>
          <p:cNvSpPr/>
          <p:nvPr/>
        </p:nvSpPr>
        <p:spPr>
          <a:xfrm>
            <a:off x="7179952" y="2082734"/>
            <a:ext cx="609600" cy="5457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AD9550F-BD76-4230-AE2D-B995A4D5D35F}"/>
              </a:ext>
            </a:extLst>
          </p:cNvPr>
          <p:cNvSpPr/>
          <p:nvPr/>
        </p:nvSpPr>
        <p:spPr>
          <a:xfrm>
            <a:off x="1664323" y="5028204"/>
            <a:ext cx="1137747" cy="82872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¿Debería Hacerlo?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2C65C7-AAD7-4ADC-9597-1740FF360EE6}"/>
              </a:ext>
            </a:extLst>
          </p:cNvPr>
          <p:cNvSpPr/>
          <p:nvPr/>
        </p:nvSpPr>
        <p:spPr>
          <a:xfrm>
            <a:off x="3787730" y="1292312"/>
            <a:ext cx="1310015" cy="8592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¿Está alineado?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87EBC0-79E2-4257-B47B-AB953684C338}"/>
              </a:ext>
            </a:extLst>
          </p:cNvPr>
          <p:cNvSpPr/>
          <p:nvPr/>
        </p:nvSpPr>
        <p:spPr>
          <a:xfrm>
            <a:off x="5432773" y="2198886"/>
            <a:ext cx="1310015" cy="8592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¿Justifica Alinearlo? 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80876D-227E-4D93-800A-390DEBD0688C}"/>
              </a:ext>
            </a:extLst>
          </p:cNvPr>
          <p:cNvSpPr/>
          <p:nvPr/>
        </p:nvSpPr>
        <p:spPr>
          <a:xfrm>
            <a:off x="7239172" y="3227177"/>
            <a:ext cx="609600" cy="5457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579D1AF-58AF-4805-BE4B-56984A7EB750}"/>
              </a:ext>
            </a:extLst>
          </p:cNvPr>
          <p:cNvSpPr/>
          <p:nvPr/>
        </p:nvSpPr>
        <p:spPr>
          <a:xfrm>
            <a:off x="7256152" y="4298123"/>
            <a:ext cx="609600" cy="5457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130806F-4220-4B75-AAB4-404058C83F82}"/>
              </a:ext>
            </a:extLst>
          </p:cNvPr>
          <p:cNvSpPr/>
          <p:nvPr/>
        </p:nvSpPr>
        <p:spPr>
          <a:xfrm>
            <a:off x="7256152" y="5169689"/>
            <a:ext cx="609600" cy="5457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FDF3DEA-ADC9-4258-8E74-0C265634CD8A}"/>
              </a:ext>
            </a:extLst>
          </p:cNvPr>
          <p:cNvSpPr/>
          <p:nvPr/>
        </p:nvSpPr>
        <p:spPr>
          <a:xfrm>
            <a:off x="7256152" y="5970231"/>
            <a:ext cx="609600" cy="5457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/>
              <a:t>6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8C994BB-C0F2-457A-9048-12F26BF42A6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1108518" y="2220304"/>
            <a:ext cx="661234" cy="1132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8CE0C2D1-752F-4170-A3D1-60986198A51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1108518" y="3352595"/>
            <a:ext cx="555805" cy="2089973"/>
          </a:xfrm>
          <a:prstGeom prst="bentConnector3">
            <a:avLst>
              <a:gd name="adj1" fmla="val 582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BDB6907-A23D-4C72-9795-803C4916A073}"/>
              </a:ext>
            </a:extLst>
          </p:cNvPr>
          <p:cNvSpPr txBox="1"/>
          <p:nvPr/>
        </p:nvSpPr>
        <p:spPr>
          <a:xfrm>
            <a:off x="1083952" y="20827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Sí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C69ADF9-5BEB-4E28-8A38-61798DDA6BD0}"/>
              </a:ext>
            </a:extLst>
          </p:cNvPr>
          <p:cNvSpPr txBox="1"/>
          <p:nvPr/>
        </p:nvSpPr>
        <p:spPr>
          <a:xfrm>
            <a:off x="1083952" y="39576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4B934929-11B5-46E0-9D72-62BBE490D857}"/>
              </a:ext>
            </a:extLst>
          </p:cNvPr>
          <p:cNvCxnSpPr>
            <a:stCxn id="17" idx="3"/>
            <a:endCxn id="22" idx="2"/>
          </p:cNvCxnSpPr>
          <p:nvPr/>
        </p:nvCxnSpPr>
        <p:spPr>
          <a:xfrm flipV="1">
            <a:off x="2802070" y="5442567"/>
            <a:ext cx="445408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0CF91E07-9BB9-46D7-8751-0390AB3787B4}"/>
              </a:ext>
            </a:extLst>
          </p:cNvPr>
          <p:cNvCxnSpPr>
            <a:stCxn id="17" idx="3"/>
            <a:endCxn id="23" idx="2"/>
          </p:cNvCxnSpPr>
          <p:nvPr/>
        </p:nvCxnSpPr>
        <p:spPr>
          <a:xfrm>
            <a:off x="2802070" y="5442568"/>
            <a:ext cx="4454082" cy="800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5AA5088-49F9-404F-9695-03272B9BE6BE}"/>
              </a:ext>
            </a:extLst>
          </p:cNvPr>
          <p:cNvSpPr txBox="1"/>
          <p:nvPr/>
        </p:nvSpPr>
        <p:spPr>
          <a:xfrm>
            <a:off x="5122552" y="51696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Sí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AC1D7F2-13E0-4B08-9A8C-3B3BC7F3AF3B}"/>
              </a:ext>
            </a:extLst>
          </p:cNvPr>
          <p:cNvSpPr txBox="1"/>
          <p:nvPr/>
        </p:nvSpPr>
        <p:spPr>
          <a:xfrm>
            <a:off x="5122552" y="585693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FF5AA300-FC4B-4DFA-AE74-C69C1BA8C77A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2802070" y="1721916"/>
            <a:ext cx="985660" cy="498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90DF41C8-18D4-4CE4-A069-9A5D5BD90E2C}"/>
              </a:ext>
            </a:extLst>
          </p:cNvPr>
          <p:cNvCxnSpPr>
            <a:stCxn id="13" idx="3"/>
            <a:endCxn id="21" idx="2"/>
          </p:cNvCxnSpPr>
          <p:nvPr/>
        </p:nvCxnSpPr>
        <p:spPr>
          <a:xfrm>
            <a:off x="2802070" y="2220304"/>
            <a:ext cx="4454082" cy="2350697"/>
          </a:xfrm>
          <a:prstGeom prst="bentConnector3">
            <a:avLst>
              <a:gd name="adj1" fmla="val 109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84E197D-A893-42FD-99B8-A9928570B592}"/>
              </a:ext>
            </a:extLst>
          </p:cNvPr>
          <p:cNvSpPr txBox="1"/>
          <p:nvPr/>
        </p:nvSpPr>
        <p:spPr>
          <a:xfrm>
            <a:off x="5103945" y="41522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2D576179-BF93-45CD-949D-98BDB6C44CDB}"/>
              </a:ext>
            </a:extLst>
          </p:cNvPr>
          <p:cNvCxnSpPr>
            <a:stCxn id="18" idx="3"/>
          </p:cNvCxnSpPr>
          <p:nvPr/>
        </p:nvCxnSpPr>
        <p:spPr>
          <a:xfrm flipV="1">
            <a:off x="5097745" y="1148252"/>
            <a:ext cx="2082207" cy="573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E91840B6-A504-4EE5-B1FA-1AA52B1F9604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5097745" y="1721916"/>
            <a:ext cx="335028" cy="906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FC74AF1-6359-48A9-BC06-5C1FF530A352}"/>
              </a:ext>
            </a:extLst>
          </p:cNvPr>
          <p:cNvSpPr txBox="1"/>
          <p:nvPr/>
        </p:nvSpPr>
        <p:spPr>
          <a:xfrm>
            <a:off x="4767822" y="260916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5E3C18D-841A-4937-983C-131E6354FB04}"/>
              </a:ext>
            </a:extLst>
          </p:cNvPr>
          <p:cNvSpPr txBox="1"/>
          <p:nvPr/>
        </p:nvSpPr>
        <p:spPr>
          <a:xfrm>
            <a:off x="5567603" y="12377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Sí</a:t>
            </a:r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2FCE1AA6-46CF-49CF-BD01-7BCF24E2764C}"/>
              </a:ext>
            </a:extLst>
          </p:cNvPr>
          <p:cNvCxnSpPr>
            <a:stCxn id="19" idx="3"/>
            <a:endCxn id="15" idx="2"/>
          </p:cNvCxnSpPr>
          <p:nvPr/>
        </p:nvCxnSpPr>
        <p:spPr>
          <a:xfrm flipV="1">
            <a:off x="6742788" y="2355612"/>
            <a:ext cx="437164" cy="272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573C6785-1EF0-46BF-9AC7-28A0B4B42B94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6742788" y="2628490"/>
            <a:ext cx="496384" cy="871565"/>
          </a:xfrm>
          <a:prstGeom prst="bentConnector3">
            <a:avLst>
              <a:gd name="adj1" fmla="val 438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D7D33D5-8E1A-48E3-8132-E7E16DA935A2}"/>
              </a:ext>
            </a:extLst>
          </p:cNvPr>
          <p:cNvSpPr txBox="1"/>
          <p:nvPr/>
        </p:nvSpPr>
        <p:spPr>
          <a:xfrm>
            <a:off x="6789688" y="19391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Sí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D9C87E-DB04-49C8-81BF-AAAB4F61774B}"/>
              </a:ext>
            </a:extLst>
          </p:cNvPr>
          <p:cNvSpPr txBox="1"/>
          <p:nvPr/>
        </p:nvSpPr>
        <p:spPr>
          <a:xfrm>
            <a:off x="6469083" y="32816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63" name="Flecha: hacia abajo 62">
            <a:extLst>
              <a:ext uri="{FF2B5EF4-FFF2-40B4-BE49-F238E27FC236}">
                <a16:creationId xmlns:a16="http://schemas.microsoft.com/office/drawing/2014/main" id="{FC7B88DD-ED19-484E-8A60-C33CF8DC3D73}"/>
              </a:ext>
            </a:extLst>
          </p:cNvPr>
          <p:cNvSpPr/>
          <p:nvPr/>
        </p:nvSpPr>
        <p:spPr>
          <a:xfrm>
            <a:off x="342244" y="2519852"/>
            <a:ext cx="441848" cy="38625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BE75A41-5E47-44DF-A575-1EC3BCDA8D9D}"/>
              </a:ext>
            </a:extLst>
          </p:cNvPr>
          <p:cNvSpPr txBox="1"/>
          <p:nvPr/>
        </p:nvSpPr>
        <p:spPr>
          <a:xfrm>
            <a:off x="7848772" y="102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Alineado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B4EFA7C-6F8A-4948-96AB-508B02C00DD6}"/>
              </a:ext>
            </a:extLst>
          </p:cNvPr>
          <p:cNvSpPr txBox="1"/>
          <p:nvPr/>
        </p:nvSpPr>
        <p:spPr>
          <a:xfrm>
            <a:off x="7789552" y="209424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 alinear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97F38D8-CBB7-4DB6-9DDE-206640E5E596}"/>
              </a:ext>
            </a:extLst>
          </p:cNvPr>
          <p:cNvSpPr txBox="1"/>
          <p:nvPr/>
        </p:nvSpPr>
        <p:spPr>
          <a:xfrm>
            <a:off x="7789552" y="310457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Justificar</a:t>
            </a:r>
          </a:p>
          <a:p>
            <a:r>
              <a:rPr lang="es-CO" dirty="0"/>
              <a:t>No alineación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8B20D37-CD5B-4809-88FB-0CB99AABAC46}"/>
              </a:ext>
            </a:extLst>
          </p:cNvPr>
          <p:cNvSpPr txBox="1"/>
          <p:nvPr/>
        </p:nvSpPr>
        <p:spPr>
          <a:xfrm>
            <a:off x="7826716" y="4361655"/>
            <a:ext cx="131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 formalizar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3287DC10-8886-4F3F-86D7-07299EEE0F1A}"/>
              </a:ext>
            </a:extLst>
          </p:cNvPr>
          <p:cNvSpPr txBox="1"/>
          <p:nvPr/>
        </p:nvSpPr>
        <p:spPr>
          <a:xfrm>
            <a:off x="7826716" y="5131852"/>
            <a:ext cx="140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 </a:t>
            </a:r>
          </a:p>
          <a:p>
            <a:r>
              <a:rPr lang="es-CO" dirty="0"/>
              <a:t>Implementar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9C05EDB-57D8-44AE-A81E-06AF47AC57ED}"/>
              </a:ext>
            </a:extLst>
          </p:cNvPr>
          <p:cNvSpPr txBox="1"/>
          <p:nvPr/>
        </p:nvSpPr>
        <p:spPr>
          <a:xfrm>
            <a:off x="7826716" y="5855882"/>
            <a:ext cx="104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Justificar</a:t>
            </a:r>
          </a:p>
          <a:p>
            <a:r>
              <a:rPr lang="es-CO" dirty="0"/>
              <a:t>Exclusión</a:t>
            </a:r>
          </a:p>
        </p:txBody>
      </p:sp>
    </p:spTree>
    <p:extLst>
      <p:ext uri="{BB962C8B-B14F-4D97-AF65-F5344CB8AC3E}">
        <p14:creationId xmlns:p14="http://schemas.microsoft.com/office/powerpoint/2010/main" val="166992846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Presentación en pantalla (4:3)</PresentationFormat>
  <Paragraphs>105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Trebuchet MS</vt:lpstr>
      <vt:lpstr>Wingdings</vt:lpstr>
      <vt:lpstr>Introducing PowerPoint 2010</vt:lpstr>
      <vt:lpstr>   Mapas de Procesos  </vt:lpstr>
      <vt:lpstr>Presentación de PowerPoint</vt:lpstr>
      <vt:lpstr>Empresa Vista Como Proceso</vt:lpstr>
      <vt:lpstr>Presentación de PowerPoint</vt:lpstr>
      <vt:lpstr>Mapa de Procesos</vt:lpstr>
      <vt:lpstr>Benchmarking APQC</vt:lpstr>
      <vt:lpstr>Benchmarking APQC</vt:lpstr>
      <vt:lpstr>Benchmarking APQC</vt:lpstr>
      <vt:lpstr>Benchmarking APQC (Vista APQC)</vt:lpstr>
      <vt:lpstr>Benchmarking APQC (Vista Empresa)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4: Tecnología para BPM</dc:title>
  <dc:creator/>
  <cp:lastModifiedBy/>
  <cp:revision>12</cp:revision>
  <dcterms:modified xsi:type="dcterms:W3CDTF">2018-07-28T02:52:02Z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